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72" r:id="rId3"/>
    <p:sldId id="258" r:id="rId4"/>
    <p:sldId id="271" r:id="rId5"/>
    <p:sldId id="260" r:id="rId6"/>
    <p:sldId id="273" r:id="rId7"/>
    <p:sldId id="274" r:id="rId8"/>
    <p:sldId id="275" r:id="rId9"/>
    <p:sldId id="278" r:id="rId10"/>
    <p:sldId id="279" r:id="rId11"/>
    <p:sldId id="280" r:id="rId12"/>
    <p:sldId id="284" r:id="rId13"/>
    <p:sldId id="285" r:id="rId14"/>
    <p:sldId id="286" r:id="rId15"/>
    <p:sldId id="276" r:id="rId16"/>
    <p:sldId id="277" r:id="rId17"/>
    <p:sldId id="259" r:id="rId18"/>
    <p:sldId id="261" r:id="rId19"/>
    <p:sldId id="308" r:id="rId20"/>
    <p:sldId id="303" r:id="rId21"/>
    <p:sldId id="257" r:id="rId22"/>
    <p:sldId id="270" r:id="rId23"/>
    <p:sldId id="302" r:id="rId24"/>
    <p:sldId id="264" r:id="rId25"/>
    <p:sldId id="262" r:id="rId26"/>
    <p:sldId id="304" r:id="rId27"/>
    <p:sldId id="307" r:id="rId28"/>
    <p:sldId id="305" r:id="rId29"/>
    <p:sldId id="263" r:id="rId30"/>
    <p:sldId id="265" r:id="rId31"/>
    <p:sldId id="266" r:id="rId32"/>
    <p:sldId id="267" r:id="rId33"/>
    <p:sldId id="287" r:id="rId34"/>
    <p:sldId id="288" r:id="rId35"/>
    <p:sldId id="309" r:id="rId36"/>
    <p:sldId id="310" r:id="rId37"/>
    <p:sldId id="289" r:id="rId38"/>
    <p:sldId id="290" r:id="rId39"/>
    <p:sldId id="291" r:id="rId40"/>
    <p:sldId id="301" r:id="rId41"/>
    <p:sldId id="292" r:id="rId42"/>
    <p:sldId id="293" r:id="rId43"/>
    <p:sldId id="294" r:id="rId44"/>
    <p:sldId id="295" r:id="rId45"/>
    <p:sldId id="296" r:id="rId46"/>
    <p:sldId id="297" r:id="rId47"/>
    <p:sldId id="298" r:id="rId48"/>
    <p:sldId id="300" r:id="rId49"/>
    <p:sldId id="299" r:id="rId50"/>
    <p:sldId id="312" r:id="rId51"/>
    <p:sldId id="313" r:id="rId52"/>
    <p:sldId id="31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CCCC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ya Hapuarachchi" userId="447a2eb7-9e92-4a63-b25c-8f4766a8fc7c" providerId="ADAL" clId="{F87B5872-610D-47A4-B845-92CFEA2939A3}"/>
    <pc:docChg chg="custSel modSld">
      <pc:chgData name="Bhagya Hapuarachchi" userId="447a2eb7-9e92-4a63-b25c-8f4766a8fc7c" providerId="ADAL" clId="{F87B5872-610D-47A4-B845-92CFEA2939A3}" dt="2020-09-25T11:47:01.476" v="0" actId="33524"/>
      <pc:docMkLst>
        <pc:docMk/>
      </pc:docMkLst>
      <pc:sldChg chg="modSp mod">
        <pc:chgData name="Bhagya Hapuarachchi" userId="447a2eb7-9e92-4a63-b25c-8f4766a8fc7c" providerId="ADAL" clId="{F87B5872-610D-47A4-B845-92CFEA2939A3}" dt="2020-09-25T11:47:01.476" v="0" actId="33524"/>
        <pc:sldMkLst>
          <pc:docMk/>
          <pc:sldMk cId="1491041882" sldId="301"/>
        </pc:sldMkLst>
        <pc:spChg chg="mod">
          <ac:chgData name="Bhagya Hapuarachchi" userId="447a2eb7-9e92-4a63-b25c-8f4766a8fc7c" providerId="ADAL" clId="{F87B5872-610D-47A4-B845-92CFEA2939A3}" dt="2020-09-25T11:47:01.476" v="0" actId="33524"/>
          <ac:spMkLst>
            <pc:docMk/>
            <pc:sldMk cId="1491041882" sldId="301"/>
            <ac:spMk id="3" creationId="{8492A549-6FEA-4A66-B860-D5E4D09D6E6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6D7A9-EF3B-404E-A8F5-12B46B86328F}" type="datetimeFigureOut">
              <a:rPr lang="en-US" smtClean="0"/>
              <a:t>9/25/2020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4E739-422C-40C9-9485-26D637775D5F}" type="slidenum">
              <a:rPr lang="en-US" smtClean="0"/>
              <a:t>‹#›</a:t>
            </a:fld>
            <a:endParaRPr lang="en-US"/>
          </a:p>
        </p:txBody>
      </p:sp>
    </p:spTree>
    <p:extLst>
      <p:ext uri="{BB962C8B-B14F-4D97-AF65-F5344CB8AC3E}">
        <p14:creationId xmlns:p14="http://schemas.microsoft.com/office/powerpoint/2010/main" val="4070872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16AC-F29D-436E-84D8-E6CD324A6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B55D34-5F9E-45C9-9D0F-25D19F1CD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157150-B2BC-48D4-9215-1F80FD7B8A68}"/>
              </a:ext>
            </a:extLst>
          </p:cNvPr>
          <p:cNvSpPr>
            <a:spLocks noGrp="1"/>
          </p:cNvSpPr>
          <p:nvPr>
            <p:ph type="dt" sz="half" idx="10"/>
          </p:nvPr>
        </p:nvSpPr>
        <p:spPr/>
        <p:txBody>
          <a:bodyPr/>
          <a:lstStyle/>
          <a:p>
            <a:fld id="{C5243EDE-84FC-4E20-95C2-2168310F6FE4}" type="datetime1">
              <a:rPr lang="en-US" smtClean="0"/>
              <a:t>9/25/2020</a:t>
            </a:fld>
            <a:endParaRPr lang="en-US"/>
          </a:p>
        </p:txBody>
      </p:sp>
      <p:sp>
        <p:nvSpPr>
          <p:cNvPr id="5" name="Footer Placeholder 4">
            <a:extLst>
              <a:ext uri="{FF2B5EF4-FFF2-40B4-BE49-F238E27FC236}">
                <a16:creationId xmlns:a16="http://schemas.microsoft.com/office/drawing/2014/main" id="{90171A20-D80C-4E52-A8A2-42BBE2170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3633A-7795-4C72-8658-DC16125DDC5B}"/>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333373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7941-54B2-40B5-8339-A37011CE6F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9F600D-1262-4B73-9D73-F094F866DDF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0A86C5-7B51-4737-8C98-4CF6000D2B3B}"/>
              </a:ext>
            </a:extLst>
          </p:cNvPr>
          <p:cNvSpPr>
            <a:spLocks noGrp="1"/>
          </p:cNvSpPr>
          <p:nvPr>
            <p:ph type="dt" sz="half" idx="10"/>
          </p:nvPr>
        </p:nvSpPr>
        <p:spPr/>
        <p:txBody>
          <a:bodyPr/>
          <a:lstStyle/>
          <a:p>
            <a:fld id="{8B98DEED-5178-4DB3-A92F-AEE29AB6B502}" type="datetime1">
              <a:rPr lang="en-US" smtClean="0"/>
              <a:t>9/25/2020</a:t>
            </a:fld>
            <a:endParaRPr lang="en-US"/>
          </a:p>
        </p:txBody>
      </p:sp>
      <p:sp>
        <p:nvSpPr>
          <p:cNvPr id="5" name="Footer Placeholder 4">
            <a:extLst>
              <a:ext uri="{FF2B5EF4-FFF2-40B4-BE49-F238E27FC236}">
                <a16:creationId xmlns:a16="http://schemas.microsoft.com/office/drawing/2014/main" id="{E03DB3C2-16A9-47E0-B28E-8DBD3017E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85E9E2-D8A7-48BA-A00E-FF6BBB7D0A81}"/>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89006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0F22AC-AAF6-4A26-9771-716B8FEF1B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63A45-5300-4DCF-AB46-9A6BFFB620A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F78A1-DA1F-4DD2-B349-9B3FF6BAB081}"/>
              </a:ext>
            </a:extLst>
          </p:cNvPr>
          <p:cNvSpPr>
            <a:spLocks noGrp="1"/>
          </p:cNvSpPr>
          <p:nvPr>
            <p:ph type="dt" sz="half" idx="10"/>
          </p:nvPr>
        </p:nvSpPr>
        <p:spPr/>
        <p:txBody>
          <a:bodyPr/>
          <a:lstStyle/>
          <a:p>
            <a:fld id="{CE7A98AD-E295-45BA-ADD4-E5D7113EB74F}" type="datetime1">
              <a:rPr lang="en-US" smtClean="0"/>
              <a:t>9/25/2020</a:t>
            </a:fld>
            <a:endParaRPr lang="en-US"/>
          </a:p>
        </p:txBody>
      </p:sp>
      <p:sp>
        <p:nvSpPr>
          <p:cNvPr id="5" name="Footer Placeholder 4">
            <a:extLst>
              <a:ext uri="{FF2B5EF4-FFF2-40B4-BE49-F238E27FC236}">
                <a16:creationId xmlns:a16="http://schemas.microsoft.com/office/drawing/2014/main" id="{E50A0157-AC84-4655-9912-E2B9D42B0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7800E-6ADF-4017-963C-9DD6643C4A4B}"/>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147434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69E8-537B-48B8-B9FF-FFA9A426D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FF7251-722F-43C6-A051-9CE8FAF5E17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8C53E-FB43-48CD-B44E-EF29C508E5D3}"/>
              </a:ext>
            </a:extLst>
          </p:cNvPr>
          <p:cNvSpPr>
            <a:spLocks noGrp="1"/>
          </p:cNvSpPr>
          <p:nvPr>
            <p:ph type="dt" sz="half" idx="10"/>
          </p:nvPr>
        </p:nvSpPr>
        <p:spPr/>
        <p:txBody>
          <a:bodyPr/>
          <a:lstStyle/>
          <a:p>
            <a:fld id="{354AD720-2239-4218-A5FD-59013BB67466}" type="datetime1">
              <a:rPr lang="en-US" smtClean="0"/>
              <a:t>9/25/2020</a:t>
            </a:fld>
            <a:endParaRPr lang="en-US"/>
          </a:p>
        </p:txBody>
      </p:sp>
      <p:sp>
        <p:nvSpPr>
          <p:cNvPr id="5" name="Footer Placeholder 4">
            <a:extLst>
              <a:ext uri="{FF2B5EF4-FFF2-40B4-BE49-F238E27FC236}">
                <a16:creationId xmlns:a16="http://schemas.microsoft.com/office/drawing/2014/main" id="{A18598AB-6AB6-4DC4-8B8E-50A39030C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2F1DA-C5A8-49C8-A2A5-510D37F64A64}"/>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323618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6DCB7-25FB-444B-B226-479564048B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15B75-8F73-48C0-9F40-A0F504049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930D677-FFD0-4CB1-9918-2ECB9DA06EA0}"/>
              </a:ext>
            </a:extLst>
          </p:cNvPr>
          <p:cNvSpPr>
            <a:spLocks noGrp="1"/>
          </p:cNvSpPr>
          <p:nvPr>
            <p:ph type="dt" sz="half" idx="10"/>
          </p:nvPr>
        </p:nvSpPr>
        <p:spPr/>
        <p:txBody>
          <a:bodyPr/>
          <a:lstStyle/>
          <a:p>
            <a:fld id="{B88658D1-2EA2-4782-9FB4-5CE2944E3C1C}" type="datetime1">
              <a:rPr lang="en-US" smtClean="0"/>
              <a:t>9/25/2020</a:t>
            </a:fld>
            <a:endParaRPr lang="en-US"/>
          </a:p>
        </p:txBody>
      </p:sp>
      <p:sp>
        <p:nvSpPr>
          <p:cNvPr id="5" name="Footer Placeholder 4">
            <a:extLst>
              <a:ext uri="{FF2B5EF4-FFF2-40B4-BE49-F238E27FC236}">
                <a16:creationId xmlns:a16="http://schemas.microsoft.com/office/drawing/2014/main" id="{DE7AAFE3-368B-41DF-B2E8-917FC4572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154C1-3392-4749-BD44-88289DBB5ACD}"/>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45376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B451-C47F-4BDB-BA51-A680E195F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F3E11-86FD-4C16-9C4D-C3E1093CBD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5ECED1-AFFE-415E-9BF4-E65E68EE47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47157B-477C-4C1B-9059-419964178FA1}"/>
              </a:ext>
            </a:extLst>
          </p:cNvPr>
          <p:cNvSpPr>
            <a:spLocks noGrp="1"/>
          </p:cNvSpPr>
          <p:nvPr>
            <p:ph type="dt" sz="half" idx="10"/>
          </p:nvPr>
        </p:nvSpPr>
        <p:spPr/>
        <p:txBody>
          <a:bodyPr/>
          <a:lstStyle/>
          <a:p>
            <a:fld id="{1F9130FB-B73E-4F4D-8FF4-FD86E3C157DC}" type="datetime1">
              <a:rPr lang="en-US" smtClean="0"/>
              <a:t>9/25/2020</a:t>
            </a:fld>
            <a:endParaRPr lang="en-US"/>
          </a:p>
        </p:txBody>
      </p:sp>
      <p:sp>
        <p:nvSpPr>
          <p:cNvPr id="6" name="Footer Placeholder 5">
            <a:extLst>
              <a:ext uri="{FF2B5EF4-FFF2-40B4-BE49-F238E27FC236}">
                <a16:creationId xmlns:a16="http://schemas.microsoft.com/office/drawing/2014/main" id="{A57ED223-3A63-4286-9B11-73CD32AD3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26FEB-FE18-4C78-A280-379F789DDD9E}"/>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85000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9438-1687-49D3-A58D-A97492A3CB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2CBB6F-C039-47A1-98B8-B421D8A6DC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5F3C50-7182-4DB2-83B5-23DA16EA85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48C84A-1780-4EDE-AD04-0A41EE8C7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3F8774-8D19-4260-81CB-9702A5D5FE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CDDD7C-BC29-4971-AC42-D16CFCD4BDB6}"/>
              </a:ext>
            </a:extLst>
          </p:cNvPr>
          <p:cNvSpPr>
            <a:spLocks noGrp="1"/>
          </p:cNvSpPr>
          <p:nvPr>
            <p:ph type="dt" sz="half" idx="10"/>
          </p:nvPr>
        </p:nvSpPr>
        <p:spPr/>
        <p:txBody>
          <a:bodyPr/>
          <a:lstStyle/>
          <a:p>
            <a:fld id="{D6195111-4DA7-4A96-A863-9F7E3089279B}" type="datetime1">
              <a:rPr lang="en-US" smtClean="0"/>
              <a:t>9/25/2020</a:t>
            </a:fld>
            <a:endParaRPr lang="en-US"/>
          </a:p>
        </p:txBody>
      </p:sp>
      <p:sp>
        <p:nvSpPr>
          <p:cNvPr id="8" name="Footer Placeholder 7">
            <a:extLst>
              <a:ext uri="{FF2B5EF4-FFF2-40B4-BE49-F238E27FC236}">
                <a16:creationId xmlns:a16="http://schemas.microsoft.com/office/drawing/2014/main" id="{61281950-06DB-469C-B432-ACD772AF0C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A703FC-DA25-4BED-B3EB-2F230DA0A075}"/>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227790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D65BE-B172-4684-B4F6-7831B7307F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4F1DCE-810D-415B-8472-BA8227EDED41}"/>
              </a:ext>
            </a:extLst>
          </p:cNvPr>
          <p:cNvSpPr>
            <a:spLocks noGrp="1"/>
          </p:cNvSpPr>
          <p:nvPr>
            <p:ph type="dt" sz="half" idx="10"/>
          </p:nvPr>
        </p:nvSpPr>
        <p:spPr/>
        <p:txBody>
          <a:bodyPr/>
          <a:lstStyle/>
          <a:p>
            <a:fld id="{97BCA922-CA28-456F-95C1-176C37E8F2D2}" type="datetime1">
              <a:rPr lang="en-US" smtClean="0"/>
              <a:t>9/25/2020</a:t>
            </a:fld>
            <a:endParaRPr lang="en-US"/>
          </a:p>
        </p:txBody>
      </p:sp>
      <p:sp>
        <p:nvSpPr>
          <p:cNvPr id="4" name="Footer Placeholder 3">
            <a:extLst>
              <a:ext uri="{FF2B5EF4-FFF2-40B4-BE49-F238E27FC236}">
                <a16:creationId xmlns:a16="http://schemas.microsoft.com/office/drawing/2014/main" id="{F0234B13-E9B8-4495-A785-578CB42D1A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BF9C0C-45D9-4B98-8CFD-B92F4B01DF7C}"/>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1520488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880372-BB27-490F-A918-728B01069C78}"/>
              </a:ext>
            </a:extLst>
          </p:cNvPr>
          <p:cNvSpPr>
            <a:spLocks noGrp="1"/>
          </p:cNvSpPr>
          <p:nvPr>
            <p:ph type="dt" sz="half" idx="10"/>
          </p:nvPr>
        </p:nvSpPr>
        <p:spPr/>
        <p:txBody>
          <a:bodyPr/>
          <a:lstStyle/>
          <a:p>
            <a:fld id="{3700E93F-C1BE-4E37-8572-5249C8ED978C}" type="datetime1">
              <a:rPr lang="en-US" smtClean="0"/>
              <a:t>9/25/2020</a:t>
            </a:fld>
            <a:endParaRPr lang="en-US"/>
          </a:p>
        </p:txBody>
      </p:sp>
      <p:sp>
        <p:nvSpPr>
          <p:cNvPr id="3" name="Footer Placeholder 2">
            <a:extLst>
              <a:ext uri="{FF2B5EF4-FFF2-40B4-BE49-F238E27FC236}">
                <a16:creationId xmlns:a16="http://schemas.microsoft.com/office/drawing/2014/main" id="{C1F810E0-FB94-44BF-A17C-F22BFA897C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FEBE02-4CE1-4B50-9243-6795E17B03D1}"/>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410554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BE72-C19C-4165-96BE-EC3F1674B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7D9940-DDA0-4327-96FE-25D61E86D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5C65A-8846-4851-9B9A-19BAFE376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604743-6BF8-415C-B057-481BB0CEBDFF}"/>
              </a:ext>
            </a:extLst>
          </p:cNvPr>
          <p:cNvSpPr>
            <a:spLocks noGrp="1"/>
          </p:cNvSpPr>
          <p:nvPr>
            <p:ph type="dt" sz="half" idx="10"/>
          </p:nvPr>
        </p:nvSpPr>
        <p:spPr/>
        <p:txBody>
          <a:bodyPr/>
          <a:lstStyle/>
          <a:p>
            <a:fld id="{2C23E3EB-2A88-4A25-8EAA-8465B908B830}" type="datetime1">
              <a:rPr lang="en-US" smtClean="0"/>
              <a:t>9/25/2020</a:t>
            </a:fld>
            <a:endParaRPr lang="en-US"/>
          </a:p>
        </p:txBody>
      </p:sp>
      <p:sp>
        <p:nvSpPr>
          <p:cNvPr id="6" name="Footer Placeholder 5">
            <a:extLst>
              <a:ext uri="{FF2B5EF4-FFF2-40B4-BE49-F238E27FC236}">
                <a16:creationId xmlns:a16="http://schemas.microsoft.com/office/drawing/2014/main" id="{BC1A8A5F-AF52-4C64-BF06-0209361F6B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960352-8005-450F-ADA6-8496A277DCD2}"/>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329403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91245-B4F1-4D5F-BAB0-B3CD40FE18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48934-96AA-468A-93CB-CCA930A8A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4D1C3E-70B8-4D6E-84B1-2D2FB9A16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E2AED8-8807-4B39-97BF-565C01105A96}"/>
              </a:ext>
            </a:extLst>
          </p:cNvPr>
          <p:cNvSpPr>
            <a:spLocks noGrp="1"/>
          </p:cNvSpPr>
          <p:nvPr>
            <p:ph type="dt" sz="half" idx="10"/>
          </p:nvPr>
        </p:nvSpPr>
        <p:spPr/>
        <p:txBody>
          <a:bodyPr/>
          <a:lstStyle/>
          <a:p>
            <a:fld id="{347274AE-324B-488F-B7CF-867319AECF9C}" type="datetime1">
              <a:rPr lang="en-US" smtClean="0"/>
              <a:t>9/25/2020</a:t>
            </a:fld>
            <a:endParaRPr lang="en-US"/>
          </a:p>
        </p:txBody>
      </p:sp>
      <p:sp>
        <p:nvSpPr>
          <p:cNvPr id="6" name="Footer Placeholder 5">
            <a:extLst>
              <a:ext uri="{FF2B5EF4-FFF2-40B4-BE49-F238E27FC236}">
                <a16:creationId xmlns:a16="http://schemas.microsoft.com/office/drawing/2014/main" id="{EF70F393-687F-4932-A814-13ECC34F7C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1C4CA-087A-4F72-86D5-C0266D50B909}"/>
              </a:ext>
            </a:extLst>
          </p:cNvPr>
          <p:cNvSpPr>
            <a:spLocks noGrp="1"/>
          </p:cNvSpPr>
          <p:nvPr>
            <p:ph type="sldNum" sz="quarter" idx="12"/>
          </p:nvPr>
        </p:nvSpPr>
        <p:spPr/>
        <p:txBody>
          <a:bodyPr/>
          <a:lstStyle/>
          <a:p>
            <a:fld id="{48692AB2-698B-4EC8-89FF-CA69B0E8B35B}" type="slidenum">
              <a:rPr lang="en-US" smtClean="0"/>
              <a:t>‹#›</a:t>
            </a:fld>
            <a:endParaRPr lang="en-US"/>
          </a:p>
        </p:txBody>
      </p:sp>
    </p:spTree>
    <p:extLst>
      <p:ext uri="{BB962C8B-B14F-4D97-AF65-F5344CB8AC3E}">
        <p14:creationId xmlns:p14="http://schemas.microsoft.com/office/powerpoint/2010/main" val="143059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5000"/>
            <a:lum/>
          </a:blip>
          <a:srcRect/>
          <a:stretch>
            <a:fillRect l="-30000" r="-3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F62BDD-A7C6-44E3-A88F-9948330102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EF63F5-C81F-4A0F-9572-3C1C3D414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CF1B4-1F2D-4661-9BE8-F8EC4933F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91565-BD96-43C4-8243-425CBA762F98}" type="datetime1">
              <a:rPr lang="en-US" smtClean="0"/>
              <a:t>9/25/2020</a:t>
            </a:fld>
            <a:endParaRPr lang="en-US"/>
          </a:p>
        </p:txBody>
      </p:sp>
      <p:sp>
        <p:nvSpPr>
          <p:cNvPr id="5" name="Footer Placeholder 4">
            <a:extLst>
              <a:ext uri="{FF2B5EF4-FFF2-40B4-BE49-F238E27FC236}">
                <a16:creationId xmlns:a16="http://schemas.microsoft.com/office/drawing/2014/main" id="{27417B91-FE57-441F-8946-7B631A9703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C66FDF-67AD-4CAE-8873-98B2611B8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92AB2-698B-4EC8-89FF-CA69B0E8B35B}" type="slidenum">
              <a:rPr lang="en-US" smtClean="0"/>
              <a:t>‹#›</a:t>
            </a:fld>
            <a:endParaRPr lang="en-US"/>
          </a:p>
        </p:txBody>
      </p:sp>
    </p:spTree>
    <p:extLst>
      <p:ext uri="{BB962C8B-B14F-4D97-AF65-F5344CB8AC3E}">
        <p14:creationId xmlns:p14="http://schemas.microsoft.com/office/powerpoint/2010/main" val="1217929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zQvqDv4vbEg" TargetMode="External"/><Relationship Id="rId2" Type="http://schemas.openxmlformats.org/officeDocument/2006/relationships/hyperlink" Target="https://www.youtube.com/watch?v=0W9iLrfyq20" TargetMode="External"/><Relationship Id="rId1" Type="http://schemas.openxmlformats.org/officeDocument/2006/relationships/slideLayout" Target="../slideLayouts/slideLayout2.xml"/><Relationship Id="rId4" Type="http://schemas.openxmlformats.org/officeDocument/2006/relationships/hyperlink" Target="https://www.youtube.com/watch?v=IwBPfbEeyn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9oYfhTC9lIQ"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DB73-8F3F-4374-8BAD-84FC1AB2C094}"/>
              </a:ext>
            </a:extLst>
          </p:cNvPr>
          <p:cNvSpPr>
            <a:spLocks noGrp="1"/>
          </p:cNvSpPr>
          <p:nvPr>
            <p:ph type="ctrTitle"/>
          </p:nvPr>
        </p:nvSpPr>
        <p:spPr>
          <a:xfrm>
            <a:off x="2197100" y="1931298"/>
            <a:ext cx="8001000" cy="2995404"/>
          </a:xfrm>
          <a:solidFill>
            <a:srgbClr val="666699"/>
          </a:solidFill>
        </p:spPr>
        <p:txBody>
          <a:bodyPr>
            <a:normAutofit/>
          </a:bodyPr>
          <a:lstStyle/>
          <a:p>
            <a:r>
              <a:rPr lang="en-US" sz="6600" b="1" dirty="0"/>
              <a:t>Culture</a:t>
            </a:r>
            <a:br>
              <a:rPr lang="en-US" sz="6600" b="1" dirty="0"/>
            </a:br>
            <a:r>
              <a:rPr lang="en-US" sz="6600" b="1" dirty="0"/>
              <a:t> and</a:t>
            </a:r>
            <a:br>
              <a:rPr lang="en-US" sz="6600" b="1" dirty="0"/>
            </a:br>
            <a:r>
              <a:rPr lang="en-US" sz="6600" b="1" dirty="0"/>
              <a:t> Communication</a:t>
            </a:r>
          </a:p>
        </p:txBody>
      </p:sp>
      <p:sp>
        <p:nvSpPr>
          <p:cNvPr id="3" name="Subtitle 2">
            <a:extLst>
              <a:ext uri="{FF2B5EF4-FFF2-40B4-BE49-F238E27FC236}">
                <a16:creationId xmlns:a16="http://schemas.microsoft.com/office/drawing/2014/main" id="{E7BD1A8F-7D97-4D42-80DB-B830DB603C24}"/>
              </a:ext>
            </a:extLst>
          </p:cNvPr>
          <p:cNvSpPr>
            <a:spLocks noGrp="1"/>
          </p:cNvSpPr>
          <p:nvPr>
            <p:ph type="subTitle" idx="1"/>
          </p:nvPr>
        </p:nvSpPr>
        <p:spPr>
          <a:xfrm>
            <a:off x="2197100" y="4926702"/>
            <a:ext cx="8001000" cy="1126332"/>
          </a:xfrm>
          <a:solidFill>
            <a:srgbClr val="666699"/>
          </a:solidFill>
        </p:spPr>
        <p:txBody>
          <a:bodyPr>
            <a:normAutofit/>
          </a:bodyPr>
          <a:lstStyle/>
          <a:p>
            <a:r>
              <a:rPr lang="en-US" sz="2800" b="1" dirty="0"/>
              <a:t>Bhagya Hapuarachchi</a:t>
            </a:r>
          </a:p>
          <a:p>
            <a:r>
              <a:rPr lang="en-US" sz="2800" b="1" dirty="0"/>
              <a:t>National Institute of Business Management</a:t>
            </a:r>
          </a:p>
        </p:txBody>
      </p:sp>
      <p:sp>
        <p:nvSpPr>
          <p:cNvPr id="4" name="Slide Number Placeholder 3">
            <a:extLst>
              <a:ext uri="{FF2B5EF4-FFF2-40B4-BE49-F238E27FC236}">
                <a16:creationId xmlns:a16="http://schemas.microsoft.com/office/drawing/2014/main" id="{6F73019F-3411-4BFC-81A6-87762ED80C2D}"/>
              </a:ext>
            </a:extLst>
          </p:cNvPr>
          <p:cNvSpPr>
            <a:spLocks noGrp="1"/>
          </p:cNvSpPr>
          <p:nvPr>
            <p:ph type="sldNum" sz="quarter" idx="12"/>
          </p:nvPr>
        </p:nvSpPr>
        <p:spPr/>
        <p:txBody>
          <a:bodyPr/>
          <a:lstStyle/>
          <a:p>
            <a:fld id="{48692AB2-698B-4EC8-89FF-CA69B0E8B35B}" type="slidenum">
              <a:rPr lang="en-US" smtClean="0"/>
              <a:t>1</a:t>
            </a:fld>
            <a:endParaRPr lang="en-US"/>
          </a:p>
        </p:txBody>
      </p:sp>
    </p:spTree>
    <p:extLst>
      <p:ext uri="{BB962C8B-B14F-4D97-AF65-F5344CB8AC3E}">
        <p14:creationId xmlns:p14="http://schemas.microsoft.com/office/powerpoint/2010/main" val="135017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AA5AD-684B-42B9-9875-A9DF4BA695EE}"/>
              </a:ext>
            </a:extLst>
          </p:cNvPr>
          <p:cNvSpPr>
            <a:spLocks noGrp="1"/>
          </p:cNvSpPr>
          <p:nvPr>
            <p:ph idx="1"/>
          </p:nvPr>
        </p:nvSpPr>
        <p:spPr>
          <a:xfrm>
            <a:off x="546100" y="1968500"/>
            <a:ext cx="11099800" cy="4660900"/>
          </a:xfrm>
        </p:spPr>
        <p:txBody>
          <a:bodyPr rtlCol="0">
            <a:normAutofit/>
          </a:bodyPr>
          <a:lstStyle/>
          <a:p>
            <a:pPr>
              <a:lnSpc>
                <a:spcPct val="150000"/>
              </a:lnSpc>
              <a:defRPr/>
            </a:pPr>
            <a:r>
              <a:rPr lang="en-US" dirty="0"/>
              <a:t>Most businesses work with people from two or more different cultural backgrounds . </a:t>
            </a:r>
          </a:p>
          <a:p>
            <a:pPr>
              <a:lnSpc>
                <a:spcPct val="150000"/>
              </a:lnSpc>
              <a:defRPr/>
            </a:pPr>
            <a:r>
              <a:rPr lang="en-US" dirty="0"/>
              <a:t>It is important to promote effective communication among employees and employers. </a:t>
            </a:r>
          </a:p>
          <a:p>
            <a:pPr marL="0" indent="0">
              <a:lnSpc>
                <a:spcPct val="150000"/>
              </a:lnSpc>
              <a:buNone/>
              <a:defRPr/>
            </a:pPr>
            <a:endParaRPr lang="en-US" dirty="0"/>
          </a:p>
        </p:txBody>
      </p:sp>
      <p:sp>
        <p:nvSpPr>
          <p:cNvPr id="4" name="Title 1">
            <a:extLst>
              <a:ext uri="{FF2B5EF4-FFF2-40B4-BE49-F238E27FC236}">
                <a16:creationId xmlns:a16="http://schemas.microsoft.com/office/drawing/2014/main" id="{97587206-6984-4FA4-AF34-3B96F53D6787}"/>
              </a:ext>
            </a:extLst>
          </p:cNvPr>
          <p:cNvSpPr txBox="1">
            <a:spLocks/>
          </p:cNvSpPr>
          <p:nvPr/>
        </p:nvSpPr>
        <p:spPr>
          <a:xfrm>
            <a:off x="546100" y="365125"/>
            <a:ext cx="11099800" cy="1325563"/>
          </a:xfrm>
          <a:prstGeom prst="rect">
            <a:avLst/>
          </a:prstGeom>
          <a:solidFill>
            <a:srgbClr val="66669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t>Why is Cultural Sensitivity Necessary?</a:t>
            </a:r>
          </a:p>
        </p:txBody>
      </p:sp>
      <p:sp>
        <p:nvSpPr>
          <p:cNvPr id="2" name="Slide Number Placeholder 1">
            <a:extLst>
              <a:ext uri="{FF2B5EF4-FFF2-40B4-BE49-F238E27FC236}">
                <a16:creationId xmlns:a16="http://schemas.microsoft.com/office/drawing/2014/main" id="{90872C62-1EE2-4327-8AD0-405F4A05A050}"/>
              </a:ext>
            </a:extLst>
          </p:cNvPr>
          <p:cNvSpPr>
            <a:spLocks noGrp="1"/>
          </p:cNvSpPr>
          <p:nvPr>
            <p:ph type="sldNum" sz="quarter" idx="12"/>
          </p:nvPr>
        </p:nvSpPr>
        <p:spPr/>
        <p:txBody>
          <a:bodyPr/>
          <a:lstStyle/>
          <a:p>
            <a:fld id="{48692AB2-698B-4EC8-89FF-CA69B0E8B35B}" type="slidenum">
              <a:rPr lang="en-US" smtClean="0"/>
              <a:t>10</a:t>
            </a:fld>
            <a:endParaRPr lang="en-US"/>
          </a:p>
        </p:txBody>
      </p:sp>
    </p:spTree>
    <p:extLst>
      <p:ext uri="{BB962C8B-B14F-4D97-AF65-F5344CB8AC3E}">
        <p14:creationId xmlns:p14="http://schemas.microsoft.com/office/powerpoint/2010/main" val="134304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91326E-981A-4F7B-8719-5B2F84C2A341}"/>
              </a:ext>
            </a:extLst>
          </p:cNvPr>
          <p:cNvSpPr txBox="1">
            <a:spLocks/>
          </p:cNvSpPr>
          <p:nvPr/>
        </p:nvSpPr>
        <p:spPr>
          <a:xfrm>
            <a:off x="838200" y="1968500"/>
            <a:ext cx="10515600" cy="4660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defRPr/>
            </a:pPr>
            <a:r>
              <a:rPr lang="en-US" dirty="0"/>
              <a:t>Communication may have many implications and potential barriers, as it includes both verbal (language) and non-verbal (gestures, personal space, etc.) methods of expressing meaning or emotion. </a:t>
            </a:r>
          </a:p>
        </p:txBody>
      </p:sp>
      <p:sp>
        <p:nvSpPr>
          <p:cNvPr id="5" name="Title 1">
            <a:extLst>
              <a:ext uri="{FF2B5EF4-FFF2-40B4-BE49-F238E27FC236}">
                <a16:creationId xmlns:a16="http://schemas.microsoft.com/office/drawing/2014/main" id="{2D0A78CE-3A9E-4FF0-8D14-2E4D3AD525AE}"/>
              </a:ext>
            </a:extLst>
          </p:cNvPr>
          <p:cNvSpPr txBox="1">
            <a:spLocks noGrp="1"/>
          </p:cNvSpPr>
          <p:nvPr>
            <p:ph type="title"/>
          </p:nvPr>
        </p:nvSpPr>
        <p:spPr>
          <a:prstGeom prst="rect">
            <a:avLst/>
          </a:prstGeom>
          <a:solidFill>
            <a:srgbClr val="66669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t>Why is Cultural Sensitivity Necessary?</a:t>
            </a:r>
          </a:p>
        </p:txBody>
      </p:sp>
      <p:sp>
        <p:nvSpPr>
          <p:cNvPr id="2" name="Slide Number Placeholder 1">
            <a:extLst>
              <a:ext uri="{FF2B5EF4-FFF2-40B4-BE49-F238E27FC236}">
                <a16:creationId xmlns:a16="http://schemas.microsoft.com/office/drawing/2014/main" id="{4D9F53FB-8AF6-4F6C-8650-9A482CE00333}"/>
              </a:ext>
            </a:extLst>
          </p:cNvPr>
          <p:cNvSpPr>
            <a:spLocks noGrp="1"/>
          </p:cNvSpPr>
          <p:nvPr>
            <p:ph type="sldNum" sz="quarter" idx="12"/>
          </p:nvPr>
        </p:nvSpPr>
        <p:spPr/>
        <p:txBody>
          <a:bodyPr/>
          <a:lstStyle/>
          <a:p>
            <a:fld id="{48692AB2-698B-4EC8-89FF-CA69B0E8B35B}" type="slidenum">
              <a:rPr lang="en-US" smtClean="0"/>
              <a:t>11</a:t>
            </a:fld>
            <a:endParaRPr lang="en-US"/>
          </a:p>
        </p:txBody>
      </p:sp>
    </p:spTree>
    <p:extLst>
      <p:ext uri="{BB962C8B-B14F-4D97-AF65-F5344CB8AC3E}">
        <p14:creationId xmlns:p14="http://schemas.microsoft.com/office/powerpoint/2010/main" val="3303541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a:extLst>
              <a:ext uri="{FF2B5EF4-FFF2-40B4-BE49-F238E27FC236}">
                <a16:creationId xmlns:a16="http://schemas.microsoft.com/office/drawing/2014/main" id="{DCC7DABF-43C1-4C6B-A713-FABBE8EF79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2112" t="16837" r="22641" b="32655"/>
          <a:stretch>
            <a:fillRect/>
          </a:stretch>
        </p:blipFill>
        <p:spPr>
          <a:xfrm>
            <a:off x="2857500" y="0"/>
            <a:ext cx="9334500" cy="6857999"/>
          </a:xfrm>
        </p:spPr>
      </p:pic>
      <p:sp>
        <p:nvSpPr>
          <p:cNvPr id="4" name="Title 1">
            <a:extLst>
              <a:ext uri="{FF2B5EF4-FFF2-40B4-BE49-F238E27FC236}">
                <a16:creationId xmlns:a16="http://schemas.microsoft.com/office/drawing/2014/main" id="{5EAE8102-9419-4368-B514-00FCD9A99E0A}"/>
              </a:ext>
            </a:extLst>
          </p:cNvPr>
          <p:cNvSpPr txBox="1">
            <a:spLocks/>
          </p:cNvSpPr>
          <p:nvPr/>
        </p:nvSpPr>
        <p:spPr>
          <a:xfrm>
            <a:off x="0" y="1"/>
            <a:ext cx="2959100" cy="6857998"/>
          </a:xfrm>
          <a:prstGeom prst="rect">
            <a:avLst/>
          </a:prstGeom>
          <a:solidFill>
            <a:srgbClr val="66669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Intercultural Sensitivity by Milton J. Bennett</a:t>
            </a:r>
            <a:endParaRPr lang="en-US" b="1" dirty="0"/>
          </a:p>
        </p:txBody>
      </p:sp>
      <p:sp>
        <p:nvSpPr>
          <p:cNvPr id="2" name="Slide Number Placeholder 1">
            <a:extLst>
              <a:ext uri="{FF2B5EF4-FFF2-40B4-BE49-F238E27FC236}">
                <a16:creationId xmlns:a16="http://schemas.microsoft.com/office/drawing/2014/main" id="{329A1AA8-7C97-486E-9A2C-2152998BC0EA}"/>
              </a:ext>
            </a:extLst>
          </p:cNvPr>
          <p:cNvSpPr>
            <a:spLocks noGrp="1"/>
          </p:cNvSpPr>
          <p:nvPr>
            <p:ph type="sldNum" sz="quarter" idx="12"/>
          </p:nvPr>
        </p:nvSpPr>
        <p:spPr/>
        <p:txBody>
          <a:bodyPr/>
          <a:lstStyle/>
          <a:p>
            <a:fld id="{48692AB2-698B-4EC8-89FF-CA69B0E8B35B}" type="slidenum">
              <a:rPr lang="en-US" smtClean="0"/>
              <a:t>12</a:t>
            </a:fld>
            <a:endParaRPr lang="en-US"/>
          </a:p>
        </p:txBody>
      </p:sp>
    </p:spTree>
    <p:extLst>
      <p:ext uri="{BB962C8B-B14F-4D97-AF65-F5344CB8AC3E}">
        <p14:creationId xmlns:p14="http://schemas.microsoft.com/office/powerpoint/2010/main" val="105055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FA871-1917-4B07-899B-B1AF54D974E2}"/>
              </a:ext>
            </a:extLst>
          </p:cNvPr>
          <p:cNvSpPr>
            <a:spLocks noGrp="1"/>
          </p:cNvSpPr>
          <p:nvPr>
            <p:ph idx="1"/>
          </p:nvPr>
        </p:nvSpPr>
        <p:spPr>
          <a:xfrm>
            <a:off x="228600" y="1257300"/>
            <a:ext cx="11785600" cy="5600699"/>
          </a:xfrm>
        </p:spPr>
        <p:txBody>
          <a:bodyPr rtlCol="0">
            <a:normAutofit fontScale="85000" lnSpcReduction="10000"/>
          </a:bodyPr>
          <a:lstStyle/>
          <a:p>
            <a:pPr>
              <a:lnSpc>
                <a:spcPct val="150000"/>
              </a:lnSpc>
              <a:defRPr/>
            </a:pPr>
            <a:r>
              <a:rPr lang="en-US" b="1" dirty="0"/>
              <a:t>The first stage</a:t>
            </a:r>
            <a:r>
              <a:rPr lang="en-US" dirty="0"/>
              <a:t> defines </a:t>
            </a:r>
            <a:r>
              <a:rPr lang="en-US" b="1" dirty="0"/>
              <a:t>ethnocentrism</a:t>
            </a:r>
            <a:r>
              <a:rPr lang="en-US" dirty="0"/>
              <a:t> describes the point of view that the world is seen according to our own culture. </a:t>
            </a:r>
          </a:p>
          <a:p>
            <a:pPr>
              <a:lnSpc>
                <a:spcPct val="150000"/>
              </a:lnSpc>
              <a:defRPr/>
            </a:pPr>
            <a:r>
              <a:rPr lang="en-US" dirty="0"/>
              <a:t>It often involves the belief that a persons own ethnic group is the most important, or that some or all aspects of our culture are superior to those of other cultures. </a:t>
            </a:r>
          </a:p>
          <a:p>
            <a:pPr>
              <a:lnSpc>
                <a:spcPct val="150000"/>
              </a:lnSpc>
              <a:defRPr/>
            </a:pPr>
            <a:r>
              <a:rPr lang="en-US" dirty="0"/>
              <a:t>The stages of ethnocentrism are:</a:t>
            </a:r>
          </a:p>
          <a:p>
            <a:pPr lvl="1">
              <a:lnSpc>
                <a:spcPct val="150000"/>
              </a:lnSpc>
              <a:defRPr/>
            </a:pPr>
            <a:r>
              <a:rPr lang="en-US" b="1" dirty="0"/>
              <a:t>Denial:</a:t>
            </a:r>
            <a:r>
              <a:rPr lang="en-US" dirty="0"/>
              <a:t> recognizing cultural differences seen by the naked eye (color, religion, holidays, food, dress , etc.) but denying deeper differences.</a:t>
            </a:r>
          </a:p>
          <a:p>
            <a:pPr lvl="1">
              <a:lnSpc>
                <a:spcPct val="150000"/>
              </a:lnSpc>
              <a:defRPr/>
            </a:pPr>
            <a:r>
              <a:rPr lang="en-US" b="1" dirty="0"/>
              <a:t>Defense:</a:t>
            </a:r>
            <a:r>
              <a:rPr lang="en-US" dirty="0"/>
              <a:t> criticizing other cultures with negative terms as a result of feeling threatened, which leads to negative stereotypes, prejudices and discriminatory attitudes.</a:t>
            </a:r>
          </a:p>
          <a:p>
            <a:pPr lvl="1">
              <a:lnSpc>
                <a:spcPct val="150000"/>
              </a:lnSpc>
              <a:defRPr/>
            </a:pPr>
            <a:r>
              <a:rPr lang="en-US" b="1" dirty="0"/>
              <a:t>Minimization: </a:t>
            </a:r>
            <a:r>
              <a:rPr lang="en-US" dirty="0"/>
              <a:t>thinking that values and behavior are universal principles and are equal to their own.</a:t>
            </a:r>
          </a:p>
          <a:p>
            <a:pPr>
              <a:lnSpc>
                <a:spcPct val="150000"/>
              </a:lnSpc>
              <a:defRPr/>
            </a:pPr>
            <a:endParaRPr lang="en-US" dirty="0"/>
          </a:p>
        </p:txBody>
      </p:sp>
      <p:sp>
        <p:nvSpPr>
          <p:cNvPr id="4" name="Title 1">
            <a:extLst>
              <a:ext uri="{FF2B5EF4-FFF2-40B4-BE49-F238E27FC236}">
                <a16:creationId xmlns:a16="http://schemas.microsoft.com/office/drawing/2014/main" id="{9363E75C-AB94-444E-BDEF-648EE8B8AE6A}"/>
              </a:ext>
            </a:extLst>
          </p:cNvPr>
          <p:cNvSpPr txBox="1">
            <a:spLocks/>
          </p:cNvSpPr>
          <p:nvPr/>
        </p:nvSpPr>
        <p:spPr>
          <a:xfrm>
            <a:off x="228600" y="111125"/>
            <a:ext cx="11785600" cy="1146175"/>
          </a:xfrm>
          <a:prstGeom prst="rect">
            <a:avLst/>
          </a:prstGeom>
          <a:solidFill>
            <a:srgbClr val="66669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5400" b="1" dirty="0"/>
              <a:t>Ethnocentrism Stage</a:t>
            </a:r>
            <a:endParaRPr lang="en-US" sz="5400" b="1" dirty="0"/>
          </a:p>
        </p:txBody>
      </p:sp>
      <p:sp>
        <p:nvSpPr>
          <p:cNvPr id="2" name="Slide Number Placeholder 1">
            <a:extLst>
              <a:ext uri="{FF2B5EF4-FFF2-40B4-BE49-F238E27FC236}">
                <a16:creationId xmlns:a16="http://schemas.microsoft.com/office/drawing/2014/main" id="{593C12F1-7CEA-4218-BFE2-1C4166224F8A}"/>
              </a:ext>
            </a:extLst>
          </p:cNvPr>
          <p:cNvSpPr>
            <a:spLocks noGrp="1"/>
          </p:cNvSpPr>
          <p:nvPr>
            <p:ph type="sldNum" sz="quarter" idx="12"/>
          </p:nvPr>
        </p:nvSpPr>
        <p:spPr/>
        <p:txBody>
          <a:bodyPr/>
          <a:lstStyle/>
          <a:p>
            <a:fld id="{48692AB2-698B-4EC8-89FF-CA69B0E8B35B}" type="slidenum">
              <a:rPr lang="en-US" smtClean="0"/>
              <a:t>13</a:t>
            </a:fld>
            <a:endParaRPr lang="en-US"/>
          </a:p>
        </p:txBody>
      </p:sp>
    </p:spTree>
    <p:extLst>
      <p:ext uri="{BB962C8B-B14F-4D97-AF65-F5344CB8AC3E}">
        <p14:creationId xmlns:p14="http://schemas.microsoft.com/office/powerpoint/2010/main" val="48044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D40DE-F6F1-4A32-96D5-5B49FDD59028}"/>
              </a:ext>
            </a:extLst>
          </p:cNvPr>
          <p:cNvSpPr>
            <a:spLocks noGrp="1"/>
          </p:cNvSpPr>
          <p:nvPr>
            <p:ph idx="1"/>
          </p:nvPr>
        </p:nvSpPr>
        <p:spPr>
          <a:xfrm>
            <a:off x="152400" y="1104900"/>
            <a:ext cx="11874500" cy="5753100"/>
          </a:xfrm>
        </p:spPr>
        <p:txBody>
          <a:bodyPr rtlCol="0">
            <a:normAutofit lnSpcReduction="10000"/>
          </a:bodyPr>
          <a:lstStyle/>
          <a:p>
            <a:pPr>
              <a:lnSpc>
                <a:spcPct val="150000"/>
              </a:lnSpc>
              <a:defRPr/>
            </a:pPr>
            <a:r>
              <a:rPr lang="en-US" sz="2400" b="1" dirty="0"/>
              <a:t>The second stage is ethno-relativism</a:t>
            </a:r>
            <a:r>
              <a:rPr lang="en-US" sz="2400" dirty="0"/>
              <a:t>, it is a learned skill, where a person consciously recognizes values and behaviors as a cultural matter rather than a universal one. </a:t>
            </a:r>
          </a:p>
          <a:p>
            <a:pPr>
              <a:lnSpc>
                <a:spcPct val="150000"/>
              </a:lnSpc>
              <a:defRPr/>
            </a:pPr>
            <a:r>
              <a:rPr lang="en-US" sz="2400" dirty="0"/>
              <a:t>The stages of ethno-relativism are:</a:t>
            </a:r>
          </a:p>
          <a:p>
            <a:pPr lvl="1">
              <a:lnSpc>
                <a:spcPct val="150000"/>
              </a:lnSpc>
              <a:defRPr/>
            </a:pPr>
            <a:r>
              <a:rPr lang="en-US" sz="2000" b="1" dirty="0"/>
              <a:t>Acceptance:</a:t>
            </a:r>
            <a:r>
              <a:rPr lang="en-US" sz="2000" dirty="0"/>
              <a:t> recognizing that cultural differences must be respected in order to improve interactions. We may not agree with a specific cultural practice or difference but we respect a co-worker’s values.</a:t>
            </a:r>
          </a:p>
          <a:p>
            <a:pPr lvl="1">
              <a:lnSpc>
                <a:spcPct val="150000"/>
              </a:lnSpc>
              <a:defRPr/>
            </a:pPr>
            <a:r>
              <a:rPr lang="en-US" sz="2000" b="1" dirty="0"/>
              <a:t>Adaptation:</a:t>
            </a:r>
            <a:r>
              <a:rPr lang="en-US" sz="2000" dirty="0"/>
              <a:t> to be able to change a cultural outlook or behavior, which improves understanding and communication in different cultural contexts.</a:t>
            </a:r>
          </a:p>
          <a:p>
            <a:pPr lvl="1">
              <a:lnSpc>
                <a:spcPct val="150000"/>
              </a:lnSpc>
              <a:defRPr/>
            </a:pPr>
            <a:r>
              <a:rPr lang="en-US" sz="2000" b="1" dirty="0"/>
              <a:t>Integration:</a:t>
            </a:r>
            <a:r>
              <a:rPr lang="en-US" sz="2000" dirty="0"/>
              <a:t> an effort to combine or involve different cultural elements and feel comfortable with multi-cultural situations.</a:t>
            </a:r>
          </a:p>
          <a:p>
            <a:pPr>
              <a:lnSpc>
                <a:spcPct val="150000"/>
              </a:lnSpc>
              <a:defRPr/>
            </a:pPr>
            <a:r>
              <a:rPr lang="en-US" sz="2400" dirty="0"/>
              <a:t>The concept of developing intercultural sensitivity shows that our perception is flexible, and we all have the ability to alter our sensitivity according to new experiences.</a:t>
            </a:r>
          </a:p>
        </p:txBody>
      </p:sp>
      <p:sp>
        <p:nvSpPr>
          <p:cNvPr id="4" name="Title 1">
            <a:extLst>
              <a:ext uri="{FF2B5EF4-FFF2-40B4-BE49-F238E27FC236}">
                <a16:creationId xmlns:a16="http://schemas.microsoft.com/office/drawing/2014/main" id="{06A83D3E-2748-422F-8552-E1B2E7FBE9F6}"/>
              </a:ext>
            </a:extLst>
          </p:cNvPr>
          <p:cNvSpPr txBox="1">
            <a:spLocks/>
          </p:cNvSpPr>
          <p:nvPr/>
        </p:nvSpPr>
        <p:spPr>
          <a:xfrm>
            <a:off x="152400" y="109537"/>
            <a:ext cx="11874500" cy="995363"/>
          </a:xfrm>
          <a:prstGeom prst="rect">
            <a:avLst/>
          </a:prstGeom>
          <a:solidFill>
            <a:srgbClr val="666699"/>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5400" b="1" dirty="0"/>
              <a:t>Ethno-relativism Stage</a:t>
            </a:r>
            <a:endParaRPr lang="en-US" sz="5400" b="1" dirty="0"/>
          </a:p>
        </p:txBody>
      </p:sp>
      <p:sp>
        <p:nvSpPr>
          <p:cNvPr id="2" name="Slide Number Placeholder 1">
            <a:extLst>
              <a:ext uri="{FF2B5EF4-FFF2-40B4-BE49-F238E27FC236}">
                <a16:creationId xmlns:a16="http://schemas.microsoft.com/office/drawing/2014/main" id="{9930C8DC-D560-4218-8FA1-1F76638D8B2C}"/>
              </a:ext>
            </a:extLst>
          </p:cNvPr>
          <p:cNvSpPr>
            <a:spLocks noGrp="1"/>
          </p:cNvSpPr>
          <p:nvPr>
            <p:ph type="sldNum" sz="quarter" idx="12"/>
          </p:nvPr>
        </p:nvSpPr>
        <p:spPr/>
        <p:txBody>
          <a:bodyPr/>
          <a:lstStyle/>
          <a:p>
            <a:fld id="{48692AB2-698B-4EC8-89FF-CA69B0E8B35B}" type="slidenum">
              <a:rPr lang="en-US" smtClean="0"/>
              <a:t>14</a:t>
            </a:fld>
            <a:endParaRPr lang="en-US"/>
          </a:p>
        </p:txBody>
      </p:sp>
    </p:spTree>
    <p:extLst>
      <p:ext uri="{BB962C8B-B14F-4D97-AF65-F5344CB8AC3E}">
        <p14:creationId xmlns:p14="http://schemas.microsoft.com/office/powerpoint/2010/main" val="91913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EA0FA-22C0-4C67-8013-8E76D62EE48E}"/>
              </a:ext>
            </a:extLst>
          </p:cNvPr>
          <p:cNvSpPr>
            <a:spLocks noGrp="1"/>
          </p:cNvSpPr>
          <p:nvPr>
            <p:ph idx="1"/>
          </p:nvPr>
        </p:nvSpPr>
        <p:spPr>
          <a:xfrm>
            <a:off x="546100" y="1825625"/>
            <a:ext cx="11049000" cy="4351338"/>
          </a:xfrm>
        </p:spPr>
        <p:txBody>
          <a:bodyPr>
            <a:normAutofit/>
          </a:bodyPr>
          <a:lstStyle/>
          <a:p>
            <a:pPr>
              <a:lnSpc>
                <a:spcPct val="150000"/>
              </a:lnSpc>
            </a:pPr>
            <a:r>
              <a:rPr lang="en-US" dirty="0"/>
              <a:t>Intercultural Awareness</a:t>
            </a:r>
          </a:p>
          <a:p>
            <a:pPr marL="0" indent="0">
              <a:lnSpc>
                <a:spcPct val="150000"/>
              </a:lnSpc>
              <a:buNone/>
            </a:pPr>
            <a:r>
              <a:rPr lang="en-US" dirty="0"/>
              <a:t>Intercultural awareness represents the cognitive process a person goes through in his or her own and others’ cultures. </a:t>
            </a:r>
          </a:p>
        </p:txBody>
      </p:sp>
      <p:sp>
        <p:nvSpPr>
          <p:cNvPr id="4" name="Title 1">
            <a:extLst>
              <a:ext uri="{FF2B5EF4-FFF2-40B4-BE49-F238E27FC236}">
                <a16:creationId xmlns:a16="http://schemas.microsoft.com/office/drawing/2014/main" id="{8EF848DF-0056-454B-A86D-194974FE6667}"/>
              </a:ext>
            </a:extLst>
          </p:cNvPr>
          <p:cNvSpPr>
            <a:spLocks noGrp="1"/>
          </p:cNvSpPr>
          <p:nvPr>
            <p:ph type="title"/>
          </p:nvPr>
        </p:nvSpPr>
        <p:spPr>
          <a:xfrm>
            <a:off x="546100" y="288925"/>
            <a:ext cx="11099800" cy="1325563"/>
          </a:xfrm>
          <a:solidFill>
            <a:srgbClr val="666699"/>
          </a:solidFill>
        </p:spPr>
        <p:txBody>
          <a:bodyPr>
            <a:normAutofit/>
          </a:bodyPr>
          <a:lstStyle/>
          <a:p>
            <a:r>
              <a:rPr lang="en-US" sz="5400" b="1" dirty="0"/>
              <a:t>Intercultural Competence: Components</a:t>
            </a:r>
          </a:p>
        </p:txBody>
      </p:sp>
      <p:sp>
        <p:nvSpPr>
          <p:cNvPr id="2" name="Slide Number Placeholder 1">
            <a:extLst>
              <a:ext uri="{FF2B5EF4-FFF2-40B4-BE49-F238E27FC236}">
                <a16:creationId xmlns:a16="http://schemas.microsoft.com/office/drawing/2014/main" id="{6D2E57F1-6516-47FB-BFC4-369DC54EEF18}"/>
              </a:ext>
            </a:extLst>
          </p:cNvPr>
          <p:cNvSpPr>
            <a:spLocks noGrp="1"/>
          </p:cNvSpPr>
          <p:nvPr>
            <p:ph type="sldNum" sz="quarter" idx="12"/>
          </p:nvPr>
        </p:nvSpPr>
        <p:spPr/>
        <p:txBody>
          <a:bodyPr/>
          <a:lstStyle/>
          <a:p>
            <a:fld id="{48692AB2-698B-4EC8-89FF-CA69B0E8B35B}" type="slidenum">
              <a:rPr lang="en-US" smtClean="0"/>
              <a:t>15</a:t>
            </a:fld>
            <a:endParaRPr lang="en-US"/>
          </a:p>
        </p:txBody>
      </p:sp>
    </p:spTree>
    <p:extLst>
      <p:ext uri="{BB962C8B-B14F-4D97-AF65-F5344CB8AC3E}">
        <p14:creationId xmlns:p14="http://schemas.microsoft.com/office/powerpoint/2010/main" val="373316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EA0FA-22C0-4C67-8013-8E76D62EE48E}"/>
              </a:ext>
            </a:extLst>
          </p:cNvPr>
          <p:cNvSpPr>
            <a:spLocks noGrp="1"/>
          </p:cNvSpPr>
          <p:nvPr>
            <p:ph idx="1"/>
          </p:nvPr>
        </p:nvSpPr>
        <p:spPr>
          <a:xfrm>
            <a:off x="546100" y="1825625"/>
            <a:ext cx="11049000" cy="4351338"/>
          </a:xfrm>
        </p:spPr>
        <p:txBody>
          <a:bodyPr>
            <a:normAutofit/>
          </a:bodyPr>
          <a:lstStyle/>
          <a:p>
            <a:pPr>
              <a:lnSpc>
                <a:spcPct val="150000"/>
              </a:lnSpc>
            </a:pPr>
            <a:r>
              <a:rPr lang="en-US" dirty="0"/>
              <a:t>Intercultural Effectiveness</a:t>
            </a:r>
          </a:p>
          <a:p>
            <a:pPr marL="0" indent="0">
              <a:lnSpc>
                <a:spcPct val="150000"/>
              </a:lnSpc>
              <a:buNone/>
            </a:pPr>
            <a:r>
              <a:rPr lang="en-US" dirty="0"/>
              <a:t>Intercultural effectiveness deals with the ability to attain communication goals in intercultural interactions.</a:t>
            </a:r>
          </a:p>
        </p:txBody>
      </p:sp>
      <p:sp>
        <p:nvSpPr>
          <p:cNvPr id="4" name="Title 1">
            <a:extLst>
              <a:ext uri="{FF2B5EF4-FFF2-40B4-BE49-F238E27FC236}">
                <a16:creationId xmlns:a16="http://schemas.microsoft.com/office/drawing/2014/main" id="{8EF848DF-0056-454B-A86D-194974FE6667}"/>
              </a:ext>
            </a:extLst>
          </p:cNvPr>
          <p:cNvSpPr>
            <a:spLocks noGrp="1"/>
          </p:cNvSpPr>
          <p:nvPr>
            <p:ph type="title"/>
          </p:nvPr>
        </p:nvSpPr>
        <p:spPr>
          <a:xfrm>
            <a:off x="546100" y="288925"/>
            <a:ext cx="11099800" cy="1325563"/>
          </a:xfrm>
          <a:solidFill>
            <a:srgbClr val="666699"/>
          </a:solidFill>
        </p:spPr>
        <p:txBody>
          <a:bodyPr>
            <a:normAutofit/>
          </a:bodyPr>
          <a:lstStyle/>
          <a:p>
            <a:r>
              <a:rPr lang="en-US" sz="5400" b="1" dirty="0"/>
              <a:t>Intercultural Competence: Components</a:t>
            </a:r>
          </a:p>
        </p:txBody>
      </p:sp>
      <p:sp>
        <p:nvSpPr>
          <p:cNvPr id="2" name="Slide Number Placeholder 1">
            <a:extLst>
              <a:ext uri="{FF2B5EF4-FFF2-40B4-BE49-F238E27FC236}">
                <a16:creationId xmlns:a16="http://schemas.microsoft.com/office/drawing/2014/main" id="{AF26D51B-D567-4B43-AF0A-C9A97F2A165B}"/>
              </a:ext>
            </a:extLst>
          </p:cNvPr>
          <p:cNvSpPr>
            <a:spLocks noGrp="1"/>
          </p:cNvSpPr>
          <p:nvPr>
            <p:ph type="sldNum" sz="quarter" idx="12"/>
          </p:nvPr>
        </p:nvSpPr>
        <p:spPr/>
        <p:txBody>
          <a:bodyPr/>
          <a:lstStyle/>
          <a:p>
            <a:fld id="{48692AB2-698B-4EC8-89FF-CA69B0E8B35B}" type="slidenum">
              <a:rPr lang="en-US" smtClean="0"/>
              <a:t>16</a:t>
            </a:fld>
            <a:endParaRPr lang="en-US"/>
          </a:p>
        </p:txBody>
      </p:sp>
    </p:spTree>
    <p:extLst>
      <p:ext uri="{BB962C8B-B14F-4D97-AF65-F5344CB8AC3E}">
        <p14:creationId xmlns:p14="http://schemas.microsoft.com/office/powerpoint/2010/main" val="996833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6F3660-2F1D-4E52-B004-E28C51E3C1FD}"/>
              </a:ext>
            </a:extLst>
          </p:cNvPr>
          <p:cNvPicPr>
            <a:picLocks noChangeAspect="1"/>
          </p:cNvPicPr>
          <p:nvPr/>
        </p:nvPicPr>
        <p:blipFill rotWithShape="1">
          <a:blip r:embed="rId2"/>
          <a:srcRect l="9852" t="19524" r="8074" b="10926"/>
          <a:stretch/>
        </p:blipFill>
        <p:spPr>
          <a:xfrm>
            <a:off x="0" y="0"/>
            <a:ext cx="12192000" cy="6858000"/>
          </a:xfrm>
          <a:prstGeom prst="rect">
            <a:avLst/>
          </a:prstGeom>
        </p:spPr>
      </p:pic>
      <p:sp>
        <p:nvSpPr>
          <p:cNvPr id="2" name="Slide Number Placeholder 1">
            <a:extLst>
              <a:ext uri="{FF2B5EF4-FFF2-40B4-BE49-F238E27FC236}">
                <a16:creationId xmlns:a16="http://schemas.microsoft.com/office/drawing/2014/main" id="{AE2D4464-74CF-4D4C-A9DD-9E979BED944C}"/>
              </a:ext>
            </a:extLst>
          </p:cNvPr>
          <p:cNvSpPr>
            <a:spLocks noGrp="1"/>
          </p:cNvSpPr>
          <p:nvPr>
            <p:ph type="sldNum" sz="quarter" idx="12"/>
          </p:nvPr>
        </p:nvSpPr>
        <p:spPr/>
        <p:txBody>
          <a:bodyPr/>
          <a:lstStyle/>
          <a:p>
            <a:fld id="{48692AB2-698B-4EC8-89FF-CA69B0E8B35B}" type="slidenum">
              <a:rPr lang="en-US" smtClean="0"/>
              <a:t>17</a:t>
            </a:fld>
            <a:endParaRPr lang="en-US"/>
          </a:p>
        </p:txBody>
      </p:sp>
    </p:spTree>
    <p:extLst>
      <p:ext uri="{BB962C8B-B14F-4D97-AF65-F5344CB8AC3E}">
        <p14:creationId xmlns:p14="http://schemas.microsoft.com/office/powerpoint/2010/main" val="3521079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xfrm>
            <a:off x="838200" y="123825"/>
            <a:ext cx="11353800" cy="1325563"/>
          </a:xfrm>
          <a:solidFill>
            <a:srgbClr val="666699"/>
          </a:solidFill>
        </p:spPr>
        <p:txBody>
          <a:bodyPr>
            <a:normAutofit/>
          </a:bodyPr>
          <a:lstStyle/>
          <a:p>
            <a:r>
              <a:rPr lang="en-US" sz="5400" b="1" dirty="0"/>
              <a:t>Human Mental Programming</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a:xfrm>
            <a:off x="838200" y="1449388"/>
            <a:ext cx="11353800" cy="5408612"/>
          </a:xfrm>
        </p:spPr>
        <p:txBody>
          <a:bodyPr>
            <a:normAutofit fontScale="92500" lnSpcReduction="10000"/>
          </a:bodyPr>
          <a:lstStyle/>
          <a:p>
            <a:pPr>
              <a:lnSpc>
                <a:spcPct val="150000"/>
              </a:lnSpc>
            </a:pPr>
            <a:r>
              <a:rPr lang="en-US" dirty="0"/>
              <a:t>Culture is the collective programming of the mind that separates one group of people from another (Hofstede 2005). </a:t>
            </a:r>
          </a:p>
          <a:p>
            <a:pPr>
              <a:lnSpc>
                <a:spcPct val="150000"/>
              </a:lnSpc>
            </a:pPr>
            <a:r>
              <a:rPr lang="en-US" dirty="0"/>
              <a:t>The mental programming model presented by Hofstede illustrates the relationship of culture with personality and human nature.</a:t>
            </a:r>
          </a:p>
          <a:p>
            <a:pPr>
              <a:lnSpc>
                <a:spcPct val="150000"/>
              </a:lnSpc>
            </a:pPr>
            <a:r>
              <a:rPr lang="en-US" dirty="0"/>
              <a:t>This programming influences patterns of thinking which are reflected in the meaning people attach to various aspects of life and which become crystallized in the institutions of a society. This does not imply that everyone in a given society is programmed in the same way: there are considerable differences between individuals. </a:t>
            </a:r>
          </a:p>
        </p:txBody>
      </p:sp>
      <p:sp>
        <p:nvSpPr>
          <p:cNvPr id="4" name="Slide Number Placeholder 3">
            <a:extLst>
              <a:ext uri="{FF2B5EF4-FFF2-40B4-BE49-F238E27FC236}">
                <a16:creationId xmlns:a16="http://schemas.microsoft.com/office/drawing/2014/main" id="{B47EB80B-4A38-460B-BD91-837D27E89683}"/>
              </a:ext>
            </a:extLst>
          </p:cNvPr>
          <p:cNvSpPr>
            <a:spLocks noGrp="1"/>
          </p:cNvSpPr>
          <p:nvPr>
            <p:ph type="sldNum" sz="quarter" idx="12"/>
          </p:nvPr>
        </p:nvSpPr>
        <p:spPr/>
        <p:txBody>
          <a:bodyPr/>
          <a:lstStyle/>
          <a:p>
            <a:fld id="{48692AB2-698B-4EC8-89FF-CA69B0E8B35B}" type="slidenum">
              <a:rPr lang="en-US" smtClean="0"/>
              <a:t>18</a:t>
            </a:fld>
            <a:endParaRPr lang="en-US"/>
          </a:p>
        </p:txBody>
      </p:sp>
    </p:spTree>
    <p:extLst>
      <p:ext uri="{BB962C8B-B14F-4D97-AF65-F5344CB8AC3E}">
        <p14:creationId xmlns:p14="http://schemas.microsoft.com/office/powerpoint/2010/main" val="109462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0B49-592A-4419-961D-838A58D7F282}"/>
              </a:ext>
            </a:extLst>
          </p:cNvPr>
          <p:cNvSpPr>
            <a:spLocks noGrp="1"/>
          </p:cNvSpPr>
          <p:nvPr>
            <p:ph type="title"/>
          </p:nvPr>
        </p:nvSpPr>
        <p:spPr>
          <a:xfrm>
            <a:off x="0" y="0"/>
            <a:ext cx="12192000" cy="6858000"/>
          </a:xfrm>
          <a:solidFill>
            <a:srgbClr val="666699"/>
          </a:solidFill>
        </p:spPr>
        <p:txBody>
          <a:bodyPr>
            <a:normAutofit/>
          </a:bodyPr>
          <a:lstStyle/>
          <a:p>
            <a:r>
              <a:rPr lang="en-US" b="1" dirty="0"/>
              <a:t>					</a:t>
            </a:r>
            <a:r>
              <a:rPr lang="en-US" sz="4800" b="1" dirty="0"/>
              <a:t>Culture Shock</a:t>
            </a:r>
            <a:br>
              <a:rPr lang="en-US" sz="4800" b="1" dirty="0"/>
            </a:br>
            <a:r>
              <a:rPr lang="en-US" sz="4800" b="1" dirty="0"/>
              <a:t>			</a:t>
            </a:r>
            <a:r>
              <a:rPr lang="en-US" sz="4000" b="1" dirty="0"/>
              <a:t>cross cultural adjustment stress 								(Weaver, 1994)</a:t>
            </a:r>
            <a:endParaRPr lang="en-US" b="1" dirty="0"/>
          </a:p>
        </p:txBody>
      </p:sp>
      <p:sp>
        <p:nvSpPr>
          <p:cNvPr id="3" name="Slide Number Placeholder 2">
            <a:extLst>
              <a:ext uri="{FF2B5EF4-FFF2-40B4-BE49-F238E27FC236}">
                <a16:creationId xmlns:a16="http://schemas.microsoft.com/office/drawing/2014/main" id="{EB5AB187-EC5F-4A9E-987E-518F98498ADD}"/>
              </a:ext>
            </a:extLst>
          </p:cNvPr>
          <p:cNvSpPr>
            <a:spLocks noGrp="1"/>
          </p:cNvSpPr>
          <p:nvPr>
            <p:ph type="sldNum" sz="quarter" idx="12"/>
          </p:nvPr>
        </p:nvSpPr>
        <p:spPr/>
        <p:txBody>
          <a:bodyPr/>
          <a:lstStyle/>
          <a:p>
            <a:fld id="{48692AB2-698B-4EC8-89FF-CA69B0E8B35B}" type="slidenum">
              <a:rPr lang="en-US" smtClean="0"/>
              <a:t>19</a:t>
            </a:fld>
            <a:endParaRPr lang="en-US"/>
          </a:p>
        </p:txBody>
      </p:sp>
    </p:spTree>
    <p:extLst>
      <p:ext uri="{BB962C8B-B14F-4D97-AF65-F5344CB8AC3E}">
        <p14:creationId xmlns:p14="http://schemas.microsoft.com/office/powerpoint/2010/main" val="401140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BC4AF11-B8D8-4228-AB5C-7DF807FBCEE2}"/>
              </a:ext>
            </a:extLst>
          </p:cNvPr>
          <p:cNvSpPr>
            <a:spLocks noGrp="1"/>
          </p:cNvSpPr>
          <p:nvPr>
            <p:ph type="title"/>
          </p:nvPr>
        </p:nvSpPr>
        <p:spPr>
          <a:solidFill>
            <a:srgbClr val="666699"/>
          </a:solidFill>
        </p:spPr>
        <p:txBody>
          <a:bodyPr>
            <a:normAutofit/>
          </a:bodyPr>
          <a:lstStyle/>
          <a:p>
            <a:r>
              <a:rPr lang="en-US" sz="5400" b="1" dirty="0"/>
              <a:t>Aims for Today’s Session</a:t>
            </a:r>
          </a:p>
        </p:txBody>
      </p:sp>
      <p:sp>
        <p:nvSpPr>
          <p:cNvPr id="2" name="Content Placeholder 1">
            <a:extLst>
              <a:ext uri="{FF2B5EF4-FFF2-40B4-BE49-F238E27FC236}">
                <a16:creationId xmlns:a16="http://schemas.microsoft.com/office/drawing/2014/main" id="{63B1CC8D-0099-43C9-90EE-F8534BDA4066}"/>
              </a:ext>
            </a:extLst>
          </p:cNvPr>
          <p:cNvSpPr>
            <a:spLocks noGrp="1"/>
          </p:cNvSpPr>
          <p:nvPr>
            <p:ph idx="1"/>
          </p:nvPr>
        </p:nvSpPr>
        <p:spPr/>
        <p:txBody>
          <a:bodyPr/>
          <a:lstStyle/>
          <a:p>
            <a:pPr>
              <a:lnSpc>
                <a:spcPct val="150000"/>
              </a:lnSpc>
            </a:pPr>
            <a:r>
              <a:rPr lang="en-US" dirty="0"/>
              <a:t>To discuss how culture and communication are interconnected</a:t>
            </a:r>
          </a:p>
          <a:p>
            <a:pPr>
              <a:lnSpc>
                <a:spcPct val="150000"/>
              </a:lnSpc>
            </a:pPr>
            <a:r>
              <a:rPr lang="en-US" dirty="0"/>
              <a:t>To discuss how personality and communication are interconnected</a:t>
            </a:r>
          </a:p>
          <a:p>
            <a:pPr>
              <a:lnSpc>
                <a:spcPct val="150000"/>
              </a:lnSpc>
            </a:pPr>
            <a:endParaRPr lang="en-US" dirty="0"/>
          </a:p>
        </p:txBody>
      </p:sp>
      <p:sp>
        <p:nvSpPr>
          <p:cNvPr id="4" name="Slide Number Placeholder 3">
            <a:extLst>
              <a:ext uri="{FF2B5EF4-FFF2-40B4-BE49-F238E27FC236}">
                <a16:creationId xmlns:a16="http://schemas.microsoft.com/office/drawing/2014/main" id="{6EB21133-889B-4FF7-899E-F30D6A6AC9DB}"/>
              </a:ext>
            </a:extLst>
          </p:cNvPr>
          <p:cNvSpPr>
            <a:spLocks noGrp="1"/>
          </p:cNvSpPr>
          <p:nvPr>
            <p:ph type="sldNum" sz="quarter" idx="12"/>
          </p:nvPr>
        </p:nvSpPr>
        <p:spPr/>
        <p:txBody>
          <a:bodyPr/>
          <a:lstStyle/>
          <a:p>
            <a:fld id="{48692AB2-698B-4EC8-89FF-CA69B0E8B35B}" type="slidenum">
              <a:rPr lang="en-US" smtClean="0"/>
              <a:t>2</a:t>
            </a:fld>
            <a:endParaRPr lang="en-US"/>
          </a:p>
        </p:txBody>
      </p:sp>
    </p:spTree>
    <p:extLst>
      <p:ext uri="{BB962C8B-B14F-4D97-AF65-F5344CB8AC3E}">
        <p14:creationId xmlns:p14="http://schemas.microsoft.com/office/powerpoint/2010/main" val="232002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A0B49-592A-4419-961D-838A58D7F282}"/>
              </a:ext>
            </a:extLst>
          </p:cNvPr>
          <p:cNvSpPr>
            <a:spLocks noGrp="1"/>
          </p:cNvSpPr>
          <p:nvPr>
            <p:ph type="title"/>
          </p:nvPr>
        </p:nvSpPr>
        <p:spPr>
          <a:xfrm>
            <a:off x="0" y="0"/>
            <a:ext cx="12192000" cy="6858000"/>
          </a:xfrm>
          <a:solidFill>
            <a:srgbClr val="666699"/>
          </a:solidFill>
        </p:spPr>
        <p:txBody>
          <a:bodyPr>
            <a:normAutofit/>
          </a:bodyPr>
          <a:lstStyle/>
          <a:p>
            <a:r>
              <a:rPr lang="en-US" b="1" dirty="0"/>
              <a:t>			Are you a “</a:t>
            </a:r>
            <a:r>
              <a:rPr lang="en-US" b="1" dirty="0" err="1"/>
              <a:t>Kuuki</a:t>
            </a:r>
            <a:r>
              <a:rPr lang="en-US" b="1" dirty="0"/>
              <a:t> </a:t>
            </a:r>
            <a:r>
              <a:rPr lang="en-US" b="1" dirty="0" err="1"/>
              <a:t>Yomenai</a:t>
            </a:r>
            <a:r>
              <a:rPr lang="en-US" b="1" dirty="0"/>
              <a:t>”?</a:t>
            </a:r>
          </a:p>
        </p:txBody>
      </p:sp>
      <p:sp>
        <p:nvSpPr>
          <p:cNvPr id="3" name="Slide Number Placeholder 2">
            <a:extLst>
              <a:ext uri="{FF2B5EF4-FFF2-40B4-BE49-F238E27FC236}">
                <a16:creationId xmlns:a16="http://schemas.microsoft.com/office/drawing/2014/main" id="{EB5AB187-EC5F-4A9E-987E-518F98498ADD}"/>
              </a:ext>
            </a:extLst>
          </p:cNvPr>
          <p:cNvSpPr>
            <a:spLocks noGrp="1"/>
          </p:cNvSpPr>
          <p:nvPr>
            <p:ph type="sldNum" sz="quarter" idx="12"/>
          </p:nvPr>
        </p:nvSpPr>
        <p:spPr/>
        <p:txBody>
          <a:bodyPr/>
          <a:lstStyle/>
          <a:p>
            <a:fld id="{48692AB2-698B-4EC8-89FF-CA69B0E8B35B}" type="slidenum">
              <a:rPr lang="en-US" smtClean="0"/>
              <a:t>20</a:t>
            </a:fld>
            <a:endParaRPr lang="en-US"/>
          </a:p>
        </p:txBody>
      </p:sp>
    </p:spTree>
    <p:extLst>
      <p:ext uri="{BB962C8B-B14F-4D97-AF65-F5344CB8AC3E}">
        <p14:creationId xmlns:p14="http://schemas.microsoft.com/office/powerpoint/2010/main" val="1839398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2411-BC73-443D-BF97-6BCFEE6C8D63}"/>
              </a:ext>
            </a:extLst>
          </p:cNvPr>
          <p:cNvSpPr>
            <a:spLocks noGrp="1"/>
          </p:cNvSpPr>
          <p:nvPr>
            <p:ph type="title"/>
          </p:nvPr>
        </p:nvSpPr>
        <p:spPr>
          <a:solidFill>
            <a:srgbClr val="666699"/>
          </a:solidFill>
        </p:spPr>
        <p:txBody>
          <a:bodyPr>
            <a:normAutofit/>
          </a:bodyPr>
          <a:lstStyle/>
          <a:p>
            <a:r>
              <a:rPr lang="en-US" sz="5400" b="1" dirty="0"/>
              <a:t>Cultural Differences</a:t>
            </a:r>
          </a:p>
        </p:txBody>
      </p:sp>
      <p:sp>
        <p:nvSpPr>
          <p:cNvPr id="3" name="Content Placeholder 2">
            <a:extLst>
              <a:ext uri="{FF2B5EF4-FFF2-40B4-BE49-F238E27FC236}">
                <a16:creationId xmlns:a16="http://schemas.microsoft.com/office/drawing/2014/main" id="{A1DB42D2-651F-424E-87F5-46EA8ABE0FED}"/>
              </a:ext>
            </a:extLst>
          </p:cNvPr>
          <p:cNvSpPr>
            <a:spLocks noGrp="1"/>
          </p:cNvSpPr>
          <p:nvPr>
            <p:ph idx="1"/>
          </p:nvPr>
        </p:nvSpPr>
        <p:spPr/>
        <p:txBody>
          <a:bodyPr>
            <a:normAutofit/>
          </a:bodyPr>
          <a:lstStyle/>
          <a:p>
            <a:pPr>
              <a:lnSpc>
                <a:spcPct val="200000"/>
              </a:lnSpc>
              <a:buSzPct val="90000"/>
              <a:buFont typeface="Monotype Sorts" charset="2"/>
              <a:buNone/>
            </a:pPr>
            <a:r>
              <a:rPr lang="en-US" altLang="en-US" b="1" dirty="0">
                <a:solidFill>
                  <a:srgbClr val="000000"/>
                </a:solidFill>
                <a:latin typeface="Arial" panose="020B0604020202020204" pitchFamily="34" charset="0"/>
              </a:rPr>
              <a:t>"For a German and a Finn, the truth is the truth. In Japan and Britain it is all right if it doesn't rock the boat. In China there is no absolute truth. In Italy it is negotiable."</a:t>
            </a:r>
          </a:p>
          <a:p>
            <a:pPr>
              <a:lnSpc>
                <a:spcPct val="200000"/>
              </a:lnSpc>
              <a:buSzPct val="90000"/>
              <a:buFont typeface="Monotype Sorts" charset="2"/>
              <a:buNone/>
            </a:pPr>
            <a:r>
              <a:rPr lang="en-US" altLang="en-US" b="1" dirty="0">
                <a:solidFill>
                  <a:srgbClr val="000000"/>
                </a:solidFill>
                <a:latin typeface="Arial" panose="020B0604020202020204" pitchFamily="34" charset="0"/>
              </a:rPr>
              <a:t>                                               Richard D. Lewis</a:t>
            </a:r>
          </a:p>
          <a:p>
            <a:pPr>
              <a:lnSpc>
                <a:spcPct val="200000"/>
              </a:lnSpc>
            </a:pPr>
            <a:endParaRPr lang="en-US" b="1" dirty="0"/>
          </a:p>
        </p:txBody>
      </p:sp>
      <p:sp>
        <p:nvSpPr>
          <p:cNvPr id="4" name="Slide Number Placeholder 3">
            <a:extLst>
              <a:ext uri="{FF2B5EF4-FFF2-40B4-BE49-F238E27FC236}">
                <a16:creationId xmlns:a16="http://schemas.microsoft.com/office/drawing/2014/main" id="{3C87B430-40DE-43ED-B861-90CCAF222D0B}"/>
              </a:ext>
            </a:extLst>
          </p:cNvPr>
          <p:cNvSpPr>
            <a:spLocks noGrp="1"/>
          </p:cNvSpPr>
          <p:nvPr>
            <p:ph type="sldNum" sz="quarter" idx="12"/>
          </p:nvPr>
        </p:nvSpPr>
        <p:spPr/>
        <p:txBody>
          <a:bodyPr/>
          <a:lstStyle/>
          <a:p>
            <a:fld id="{48692AB2-698B-4EC8-89FF-CA69B0E8B35B}" type="slidenum">
              <a:rPr lang="en-US" smtClean="0"/>
              <a:t>21</a:t>
            </a:fld>
            <a:endParaRPr lang="en-US"/>
          </a:p>
        </p:txBody>
      </p:sp>
    </p:spTree>
    <p:extLst>
      <p:ext uri="{BB962C8B-B14F-4D97-AF65-F5344CB8AC3E}">
        <p14:creationId xmlns:p14="http://schemas.microsoft.com/office/powerpoint/2010/main" val="527904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7F5198-B814-4B6B-A046-B5F11FB44098}"/>
              </a:ext>
            </a:extLst>
          </p:cNvPr>
          <p:cNvPicPr>
            <a:picLocks noChangeAspect="1"/>
          </p:cNvPicPr>
          <p:nvPr/>
        </p:nvPicPr>
        <p:blipFill rotWithShape="1">
          <a:blip r:embed="rId2"/>
          <a:srcRect l="14000" t="21904" r="4815" b="6667"/>
          <a:stretch/>
        </p:blipFill>
        <p:spPr>
          <a:xfrm>
            <a:off x="0" y="0"/>
            <a:ext cx="12192000" cy="6858000"/>
          </a:xfrm>
          <a:prstGeom prst="rect">
            <a:avLst/>
          </a:prstGeom>
        </p:spPr>
      </p:pic>
      <p:sp>
        <p:nvSpPr>
          <p:cNvPr id="3" name="Slide Number Placeholder 2">
            <a:extLst>
              <a:ext uri="{FF2B5EF4-FFF2-40B4-BE49-F238E27FC236}">
                <a16:creationId xmlns:a16="http://schemas.microsoft.com/office/drawing/2014/main" id="{1AFD3F8C-6742-4BBD-BA32-D62F5CEFDBA1}"/>
              </a:ext>
            </a:extLst>
          </p:cNvPr>
          <p:cNvSpPr>
            <a:spLocks noGrp="1"/>
          </p:cNvSpPr>
          <p:nvPr>
            <p:ph type="sldNum" sz="quarter" idx="12"/>
          </p:nvPr>
        </p:nvSpPr>
        <p:spPr/>
        <p:txBody>
          <a:bodyPr/>
          <a:lstStyle/>
          <a:p>
            <a:fld id="{48692AB2-698B-4EC8-89FF-CA69B0E8B35B}" type="slidenum">
              <a:rPr lang="en-US" smtClean="0"/>
              <a:t>22</a:t>
            </a:fld>
            <a:endParaRPr lang="en-US"/>
          </a:p>
        </p:txBody>
      </p:sp>
    </p:spTree>
    <p:extLst>
      <p:ext uri="{BB962C8B-B14F-4D97-AF65-F5344CB8AC3E}">
        <p14:creationId xmlns:p14="http://schemas.microsoft.com/office/powerpoint/2010/main" val="2690539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B4491-BEDB-444F-9097-CFD24306994B}"/>
              </a:ext>
            </a:extLst>
          </p:cNvPr>
          <p:cNvSpPr>
            <a:spLocks noGrp="1"/>
          </p:cNvSpPr>
          <p:nvPr>
            <p:ph idx="1"/>
          </p:nvPr>
        </p:nvSpPr>
        <p:spPr/>
        <p:txBody>
          <a:bodyPr/>
          <a:lstStyle/>
          <a:p>
            <a:r>
              <a:rPr lang="en-US" dirty="0">
                <a:hlinkClick r:id="rId2"/>
              </a:rPr>
              <a:t>https://www.youtube.com/watch?v=0W9iLrfyq20</a:t>
            </a:r>
            <a:endParaRPr lang="en-US" dirty="0"/>
          </a:p>
          <a:p>
            <a:endParaRPr lang="en-US" dirty="0"/>
          </a:p>
          <a:p>
            <a:r>
              <a:rPr lang="en-US" dirty="0">
                <a:hlinkClick r:id="rId3"/>
              </a:rPr>
              <a:t>https://www.youtube.com/watch?v=zQvqDv4vbEg</a:t>
            </a:r>
            <a:endParaRPr lang="en-US" dirty="0"/>
          </a:p>
          <a:p>
            <a:endParaRPr lang="en-US" dirty="0"/>
          </a:p>
          <a:p>
            <a:r>
              <a:rPr lang="en-US" dirty="0">
                <a:hlinkClick r:id="rId4"/>
              </a:rPr>
              <a:t>https://www.youtube.com/watch?v=IwBPfbEeynw</a:t>
            </a:r>
            <a:endParaRPr lang="en-US" dirty="0"/>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D9BCC89-1284-4176-AAAB-ADF398324875}"/>
              </a:ext>
            </a:extLst>
          </p:cNvPr>
          <p:cNvSpPr>
            <a:spLocks noGrp="1"/>
          </p:cNvSpPr>
          <p:nvPr>
            <p:ph type="sldNum" sz="quarter" idx="12"/>
          </p:nvPr>
        </p:nvSpPr>
        <p:spPr/>
        <p:txBody>
          <a:bodyPr/>
          <a:lstStyle/>
          <a:p>
            <a:fld id="{48692AB2-698B-4EC8-89FF-CA69B0E8B35B}" type="slidenum">
              <a:rPr lang="en-US" smtClean="0"/>
              <a:t>23</a:t>
            </a:fld>
            <a:endParaRPr lang="en-US"/>
          </a:p>
        </p:txBody>
      </p:sp>
      <p:sp>
        <p:nvSpPr>
          <p:cNvPr id="5" name="Title 1">
            <a:extLst>
              <a:ext uri="{FF2B5EF4-FFF2-40B4-BE49-F238E27FC236}">
                <a16:creationId xmlns:a16="http://schemas.microsoft.com/office/drawing/2014/main" id="{16F1441F-73C2-4076-AAEA-82ABD6631764}"/>
              </a:ext>
            </a:extLst>
          </p:cNvPr>
          <p:cNvSpPr>
            <a:spLocks noGrp="1"/>
          </p:cNvSpPr>
          <p:nvPr>
            <p:ph type="title"/>
          </p:nvPr>
        </p:nvSpPr>
        <p:spPr>
          <a:solidFill>
            <a:srgbClr val="666699"/>
          </a:solidFill>
        </p:spPr>
        <p:txBody>
          <a:bodyPr>
            <a:normAutofit/>
          </a:bodyPr>
          <a:lstStyle/>
          <a:p>
            <a:r>
              <a:rPr lang="en-US" sz="5400" b="1" dirty="0"/>
              <a:t>Cultural Differences</a:t>
            </a:r>
          </a:p>
        </p:txBody>
      </p:sp>
    </p:spTree>
    <p:extLst>
      <p:ext uri="{BB962C8B-B14F-4D97-AF65-F5344CB8AC3E}">
        <p14:creationId xmlns:p14="http://schemas.microsoft.com/office/powerpoint/2010/main" val="440847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solidFill>
            <a:srgbClr val="666699"/>
          </a:solidFill>
        </p:spPr>
        <p:txBody>
          <a:bodyPr>
            <a:normAutofit/>
          </a:bodyPr>
          <a:lstStyle/>
          <a:p>
            <a:r>
              <a:rPr lang="en-US" sz="5400" b="1" dirty="0"/>
              <a:t>Communicating Across Cultures</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a:xfrm>
            <a:off x="838200" y="1825625"/>
            <a:ext cx="10515600" cy="4667250"/>
          </a:xfrm>
        </p:spPr>
        <p:txBody>
          <a:bodyPr>
            <a:normAutofit fontScale="92500"/>
          </a:bodyPr>
          <a:lstStyle/>
          <a:p>
            <a:pPr>
              <a:lnSpc>
                <a:spcPct val="150000"/>
              </a:lnSpc>
            </a:pPr>
            <a:r>
              <a:rPr lang="en-US" dirty="0"/>
              <a:t>Speak clearly and more slowly than usual</a:t>
            </a:r>
          </a:p>
          <a:p>
            <a:pPr>
              <a:lnSpc>
                <a:spcPct val="150000"/>
              </a:lnSpc>
            </a:pPr>
            <a:r>
              <a:rPr lang="en-US" dirty="0"/>
              <a:t>Pronounce your words clearly and enunciate carefully</a:t>
            </a:r>
          </a:p>
          <a:p>
            <a:pPr>
              <a:lnSpc>
                <a:spcPct val="150000"/>
              </a:lnSpc>
            </a:pPr>
            <a:r>
              <a:rPr lang="en-US" dirty="0"/>
              <a:t>Use the simplest and most common words in most cases</a:t>
            </a:r>
          </a:p>
          <a:p>
            <a:pPr>
              <a:lnSpc>
                <a:spcPct val="150000"/>
              </a:lnSpc>
            </a:pPr>
            <a:r>
              <a:rPr lang="en-US" dirty="0"/>
              <a:t>Avoid slang and colloquial expressions</a:t>
            </a:r>
          </a:p>
          <a:p>
            <a:pPr>
              <a:lnSpc>
                <a:spcPct val="150000"/>
              </a:lnSpc>
            </a:pPr>
            <a:r>
              <a:rPr lang="en-US" dirty="0"/>
              <a:t>Use visuals</a:t>
            </a:r>
          </a:p>
          <a:p>
            <a:pPr>
              <a:lnSpc>
                <a:spcPct val="150000"/>
              </a:lnSpc>
            </a:pPr>
            <a:r>
              <a:rPr lang="en-US" dirty="0"/>
              <a:t>Confirm your spoken communications by memos, e-mails, letters, faxes</a:t>
            </a:r>
          </a:p>
          <a:p>
            <a:pPr>
              <a:lnSpc>
                <a:spcPct val="150000"/>
              </a:lnSpc>
            </a:pPr>
            <a:endParaRPr lang="en-US" dirty="0"/>
          </a:p>
        </p:txBody>
      </p:sp>
      <p:sp>
        <p:nvSpPr>
          <p:cNvPr id="4" name="Slide Number Placeholder 3">
            <a:extLst>
              <a:ext uri="{FF2B5EF4-FFF2-40B4-BE49-F238E27FC236}">
                <a16:creationId xmlns:a16="http://schemas.microsoft.com/office/drawing/2014/main" id="{48AD2CC3-D206-4CF1-8E9E-4FCAFFF4B81E}"/>
              </a:ext>
            </a:extLst>
          </p:cNvPr>
          <p:cNvSpPr>
            <a:spLocks noGrp="1"/>
          </p:cNvSpPr>
          <p:nvPr>
            <p:ph type="sldNum" sz="quarter" idx="12"/>
          </p:nvPr>
        </p:nvSpPr>
        <p:spPr/>
        <p:txBody>
          <a:bodyPr/>
          <a:lstStyle/>
          <a:p>
            <a:fld id="{48692AB2-698B-4EC8-89FF-CA69B0E8B35B}" type="slidenum">
              <a:rPr lang="en-US" smtClean="0"/>
              <a:t>24</a:t>
            </a:fld>
            <a:endParaRPr lang="en-US"/>
          </a:p>
        </p:txBody>
      </p:sp>
    </p:spTree>
    <p:extLst>
      <p:ext uri="{BB962C8B-B14F-4D97-AF65-F5344CB8AC3E}">
        <p14:creationId xmlns:p14="http://schemas.microsoft.com/office/powerpoint/2010/main" val="1881318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solidFill>
            <a:srgbClr val="666699"/>
          </a:solidFill>
        </p:spPr>
        <p:txBody>
          <a:bodyPr>
            <a:normAutofit/>
          </a:bodyPr>
          <a:lstStyle/>
          <a:p>
            <a:r>
              <a:rPr lang="en-US" b="1" dirty="0"/>
              <a:t>Hofstede’s Dimensions of Cultural Variability</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p:txBody>
          <a:bodyPr>
            <a:normAutofit fontScale="92500" lnSpcReduction="20000"/>
          </a:bodyPr>
          <a:lstStyle/>
          <a:p>
            <a:pPr>
              <a:lnSpc>
                <a:spcPct val="150000"/>
              </a:lnSpc>
            </a:pPr>
            <a:r>
              <a:rPr lang="en-US" dirty="0"/>
              <a:t>Individualism and collectivism	- I vs WE</a:t>
            </a:r>
          </a:p>
          <a:p>
            <a:pPr>
              <a:lnSpc>
                <a:spcPct val="150000"/>
              </a:lnSpc>
            </a:pPr>
            <a:r>
              <a:rPr lang="en-US" dirty="0"/>
              <a:t>Uncertainty avoidance		- What’s different is dangerous     vs 						   What’s different is curious</a:t>
            </a:r>
          </a:p>
          <a:p>
            <a:pPr>
              <a:lnSpc>
                <a:spcPct val="150000"/>
              </a:lnSpc>
            </a:pPr>
            <a:r>
              <a:rPr lang="en-US" dirty="0"/>
              <a:t>Power distance			</a:t>
            </a:r>
          </a:p>
          <a:p>
            <a:pPr>
              <a:lnSpc>
                <a:spcPct val="150000"/>
              </a:lnSpc>
            </a:pPr>
            <a:r>
              <a:rPr lang="en-US" dirty="0"/>
              <a:t>Masculinity–femininity</a:t>
            </a:r>
          </a:p>
          <a:p>
            <a:pPr>
              <a:lnSpc>
                <a:spcPct val="150000"/>
              </a:lnSpc>
            </a:pPr>
            <a:r>
              <a:rPr lang="en-US" dirty="0"/>
              <a:t>Long- Versus Short-Term Orientation</a:t>
            </a:r>
          </a:p>
          <a:p>
            <a:pPr>
              <a:lnSpc>
                <a:spcPct val="150000"/>
              </a:lnSpc>
            </a:pPr>
            <a:r>
              <a:rPr lang="en-US" dirty="0"/>
              <a:t>Indulgence Versus Restraint (IVR)</a:t>
            </a:r>
          </a:p>
          <a:p>
            <a:pPr>
              <a:lnSpc>
                <a:spcPct val="150000"/>
              </a:lnSpc>
            </a:pPr>
            <a:endParaRPr lang="en-US" dirty="0"/>
          </a:p>
        </p:txBody>
      </p:sp>
      <p:sp>
        <p:nvSpPr>
          <p:cNvPr id="4" name="Slide Number Placeholder 3">
            <a:extLst>
              <a:ext uri="{FF2B5EF4-FFF2-40B4-BE49-F238E27FC236}">
                <a16:creationId xmlns:a16="http://schemas.microsoft.com/office/drawing/2014/main" id="{846EFAB1-4B75-4BE0-8519-FC66E56932C3}"/>
              </a:ext>
            </a:extLst>
          </p:cNvPr>
          <p:cNvSpPr>
            <a:spLocks noGrp="1"/>
          </p:cNvSpPr>
          <p:nvPr>
            <p:ph type="sldNum" sz="quarter" idx="12"/>
          </p:nvPr>
        </p:nvSpPr>
        <p:spPr/>
        <p:txBody>
          <a:bodyPr/>
          <a:lstStyle/>
          <a:p>
            <a:fld id="{48692AB2-698B-4EC8-89FF-CA69B0E8B35B}" type="slidenum">
              <a:rPr lang="en-US" smtClean="0"/>
              <a:t>25</a:t>
            </a:fld>
            <a:endParaRPr lang="en-US"/>
          </a:p>
        </p:txBody>
      </p:sp>
    </p:spTree>
    <p:extLst>
      <p:ext uri="{BB962C8B-B14F-4D97-AF65-F5344CB8AC3E}">
        <p14:creationId xmlns:p14="http://schemas.microsoft.com/office/powerpoint/2010/main" val="2584236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solidFill>
            <a:srgbClr val="666699"/>
          </a:solidFill>
        </p:spPr>
        <p:txBody>
          <a:bodyPr>
            <a:normAutofit/>
          </a:bodyPr>
          <a:lstStyle/>
          <a:p>
            <a:r>
              <a:rPr lang="en-US" b="1" dirty="0"/>
              <a:t>Cultural Variability</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a:xfrm>
            <a:off x="838200" y="1825625"/>
            <a:ext cx="10515600" cy="4895850"/>
          </a:xfrm>
        </p:spPr>
        <p:txBody>
          <a:bodyPr>
            <a:normAutofit/>
          </a:bodyPr>
          <a:lstStyle/>
          <a:p>
            <a:pPr>
              <a:lnSpc>
                <a:spcPct val="150000"/>
              </a:lnSpc>
            </a:pPr>
            <a:r>
              <a:rPr lang="en-US" dirty="0"/>
              <a:t>High context and low context cultures </a:t>
            </a:r>
          </a:p>
          <a:p>
            <a:pPr>
              <a:lnSpc>
                <a:spcPct val="150000"/>
              </a:lnSpc>
            </a:pPr>
            <a:r>
              <a:rPr lang="en-US" dirty="0"/>
              <a:t>In a high context (HC) culture, internal meaning is usually embedded deep in the information, so not everything is explicitly stated in writing or when spoken. In an HC culture, the listener is expected to be able to read “between the lines”, to understand the unsaid, thanks to his or her background knowledge. </a:t>
            </a:r>
          </a:p>
        </p:txBody>
      </p:sp>
      <p:sp>
        <p:nvSpPr>
          <p:cNvPr id="4" name="Slide Number Placeholder 3">
            <a:extLst>
              <a:ext uri="{FF2B5EF4-FFF2-40B4-BE49-F238E27FC236}">
                <a16:creationId xmlns:a16="http://schemas.microsoft.com/office/drawing/2014/main" id="{846EFAB1-4B75-4BE0-8519-FC66E56932C3}"/>
              </a:ext>
            </a:extLst>
          </p:cNvPr>
          <p:cNvSpPr>
            <a:spLocks noGrp="1"/>
          </p:cNvSpPr>
          <p:nvPr>
            <p:ph type="sldNum" sz="quarter" idx="12"/>
          </p:nvPr>
        </p:nvSpPr>
        <p:spPr/>
        <p:txBody>
          <a:bodyPr/>
          <a:lstStyle/>
          <a:p>
            <a:fld id="{48692AB2-698B-4EC8-89FF-CA69B0E8B35B}" type="slidenum">
              <a:rPr lang="en-US" smtClean="0"/>
              <a:t>26</a:t>
            </a:fld>
            <a:endParaRPr lang="en-US"/>
          </a:p>
        </p:txBody>
      </p:sp>
    </p:spTree>
    <p:extLst>
      <p:ext uri="{BB962C8B-B14F-4D97-AF65-F5344CB8AC3E}">
        <p14:creationId xmlns:p14="http://schemas.microsoft.com/office/powerpoint/2010/main" val="4071106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548FD-9FF3-482E-A5C5-6312D0F10436}"/>
              </a:ext>
            </a:extLst>
          </p:cNvPr>
          <p:cNvSpPr>
            <a:spLocks noGrp="1"/>
          </p:cNvSpPr>
          <p:nvPr>
            <p:ph idx="1"/>
          </p:nvPr>
        </p:nvSpPr>
        <p:spPr>
          <a:xfrm>
            <a:off x="838200" y="1690688"/>
            <a:ext cx="10515600" cy="5167311"/>
          </a:xfrm>
        </p:spPr>
        <p:txBody>
          <a:bodyPr>
            <a:normAutofit fontScale="92500" lnSpcReduction="20000"/>
          </a:bodyPr>
          <a:lstStyle/>
          <a:p>
            <a:pPr>
              <a:lnSpc>
                <a:spcPct val="150000"/>
              </a:lnSpc>
            </a:pPr>
            <a:r>
              <a:rPr lang="en-US" dirty="0"/>
              <a:t>Hall (1976, 91) </a:t>
            </a:r>
            <a:r>
              <a:rPr lang="en-US" dirty="0" err="1"/>
              <a:t>emphasised</a:t>
            </a:r>
            <a:r>
              <a:rPr lang="en-US" dirty="0"/>
              <a:t> that “a high-context communication or message is one in which most of the information is either in the physical context or </a:t>
            </a:r>
            <a:r>
              <a:rPr lang="en-US" dirty="0" err="1"/>
              <a:t>internalised</a:t>
            </a:r>
            <a:r>
              <a:rPr lang="en-US" dirty="0"/>
              <a:t> in the person, while very little is in the coded, explicit., or transmitted part of the message”.</a:t>
            </a:r>
          </a:p>
          <a:p>
            <a:pPr>
              <a:lnSpc>
                <a:spcPct val="150000"/>
              </a:lnSpc>
            </a:pPr>
            <a:r>
              <a:rPr lang="en-US" dirty="0"/>
              <a:t>In a low context (LC) culture, meanings are explicitly stated through language.</a:t>
            </a:r>
          </a:p>
          <a:p>
            <a:pPr>
              <a:lnSpc>
                <a:spcPct val="150000"/>
              </a:lnSpc>
            </a:pPr>
            <a:r>
              <a:rPr lang="en-US" dirty="0"/>
              <a:t>People communicating usually expect explanations when something remains unclear. </a:t>
            </a:r>
          </a:p>
          <a:p>
            <a:pPr>
              <a:lnSpc>
                <a:spcPct val="150000"/>
              </a:lnSpc>
            </a:pPr>
            <a:r>
              <a:rPr lang="en-US" dirty="0">
                <a:hlinkClick r:id="rId2"/>
              </a:rPr>
              <a:t>https://www.youtube.com/watch?v=9oYfhTC9lIQ</a:t>
            </a:r>
            <a:endParaRPr lang="en-US" dirty="0"/>
          </a:p>
          <a:p>
            <a:pPr>
              <a:lnSpc>
                <a:spcPct val="150000"/>
              </a:lnSpc>
            </a:pPr>
            <a:endParaRPr lang="en-US" dirty="0"/>
          </a:p>
        </p:txBody>
      </p:sp>
      <p:sp>
        <p:nvSpPr>
          <p:cNvPr id="4" name="Slide Number Placeholder 3">
            <a:extLst>
              <a:ext uri="{FF2B5EF4-FFF2-40B4-BE49-F238E27FC236}">
                <a16:creationId xmlns:a16="http://schemas.microsoft.com/office/drawing/2014/main" id="{7DBBE7DB-D48C-49AB-97A7-052879831CFD}"/>
              </a:ext>
            </a:extLst>
          </p:cNvPr>
          <p:cNvSpPr>
            <a:spLocks noGrp="1"/>
          </p:cNvSpPr>
          <p:nvPr>
            <p:ph type="sldNum" sz="quarter" idx="12"/>
          </p:nvPr>
        </p:nvSpPr>
        <p:spPr/>
        <p:txBody>
          <a:bodyPr/>
          <a:lstStyle/>
          <a:p>
            <a:fld id="{48692AB2-698B-4EC8-89FF-CA69B0E8B35B}" type="slidenum">
              <a:rPr lang="en-US" smtClean="0"/>
              <a:t>27</a:t>
            </a:fld>
            <a:endParaRPr lang="en-US"/>
          </a:p>
        </p:txBody>
      </p:sp>
      <p:sp>
        <p:nvSpPr>
          <p:cNvPr id="5" name="Title 1">
            <a:extLst>
              <a:ext uri="{FF2B5EF4-FFF2-40B4-BE49-F238E27FC236}">
                <a16:creationId xmlns:a16="http://schemas.microsoft.com/office/drawing/2014/main" id="{D4D3CEFD-A4D6-44EE-A519-07856217F5F8}"/>
              </a:ext>
            </a:extLst>
          </p:cNvPr>
          <p:cNvSpPr>
            <a:spLocks noGrp="1"/>
          </p:cNvSpPr>
          <p:nvPr>
            <p:ph type="title"/>
          </p:nvPr>
        </p:nvSpPr>
        <p:spPr>
          <a:solidFill>
            <a:srgbClr val="666699"/>
          </a:solidFill>
        </p:spPr>
        <p:txBody>
          <a:bodyPr>
            <a:normAutofit/>
          </a:bodyPr>
          <a:lstStyle/>
          <a:p>
            <a:r>
              <a:rPr lang="en-US" b="1" dirty="0"/>
              <a:t>Cultural Variability: High and Low Context </a:t>
            </a:r>
          </a:p>
        </p:txBody>
      </p:sp>
    </p:spTree>
    <p:extLst>
      <p:ext uri="{BB962C8B-B14F-4D97-AF65-F5344CB8AC3E}">
        <p14:creationId xmlns:p14="http://schemas.microsoft.com/office/powerpoint/2010/main" val="3410258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255F40-9825-4A55-BE2A-02629A805AA8}"/>
              </a:ext>
            </a:extLst>
          </p:cNvPr>
          <p:cNvSpPr>
            <a:spLocks noGrp="1"/>
          </p:cNvSpPr>
          <p:nvPr>
            <p:ph type="sldNum" sz="quarter" idx="12"/>
          </p:nvPr>
        </p:nvSpPr>
        <p:spPr/>
        <p:txBody>
          <a:bodyPr/>
          <a:lstStyle/>
          <a:p>
            <a:fld id="{48692AB2-698B-4EC8-89FF-CA69B0E8B35B}" type="slidenum">
              <a:rPr lang="en-US" smtClean="0"/>
              <a:t>28</a:t>
            </a:fld>
            <a:endParaRPr lang="en-US"/>
          </a:p>
        </p:txBody>
      </p:sp>
      <p:pic>
        <p:nvPicPr>
          <p:cNvPr id="3" name="Picture 2">
            <a:extLst>
              <a:ext uri="{FF2B5EF4-FFF2-40B4-BE49-F238E27FC236}">
                <a16:creationId xmlns:a16="http://schemas.microsoft.com/office/drawing/2014/main" id="{056B9CED-4941-4EC2-B17B-9F504E576BB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4649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solidFill>
            <a:srgbClr val="666699"/>
          </a:solidFill>
        </p:spPr>
        <p:txBody>
          <a:bodyPr>
            <a:normAutofit/>
          </a:bodyPr>
          <a:lstStyle/>
          <a:p>
            <a:r>
              <a:rPr lang="en-US" sz="5400" b="1" dirty="0"/>
              <a:t>Discomfort and Cultural Differences</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a:xfrm>
            <a:off x="838200" y="1825624"/>
            <a:ext cx="10515600" cy="5032375"/>
          </a:xfrm>
        </p:spPr>
        <p:txBody>
          <a:bodyPr>
            <a:normAutofit/>
          </a:bodyPr>
          <a:lstStyle/>
          <a:p>
            <a:pPr>
              <a:lnSpc>
                <a:spcPct val="100000"/>
              </a:lnSpc>
            </a:pPr>
            <a:r>
              <a:rPr lang="en-US" altLang="en-US" dirty="0"/>
              <a:t>Why doesn’t he/she says yes or no? </a:t>
            </a:r>
          </a:p>
          <a:p>
            <a:pPr lvl="1">
              <a:lnSpc>
                <a:spcPct val="100000"/>
              </a:lnSpc>
            </a:pPr>
            <a:r>
              <a:rPr lang="en-US" altLang="en-US" dirty="0"/>
              <a:t> </a:t>
            </a:r>
            <a:r>
              <a:rPr lang="en-US" altLang="en-US" i="1" dirty="0"/>
              <a:t>In one culture, an indirect signal may signal indecisiveness, while in another culture it signals deference &amp; respect.</a:t>
            </a:r>
          </a:p>
          <a:p>
            <a:pPr>
              <a:lnSpc>
                <a:spcPct val="100000"/>
              </a:lnSpc>
            </a:pPr>
            <a:r>
              <a:rPr lang="en-US" altLang="en-US" dirty="0"/>
              <a:t>Why he/she always staring at me?</a:t>
            </a:r>
          </a:p>
          <a:p>
            <a:pPr lvl="1">
              <a:lnSpc>
                <a:spcPct val="100000"/>
              </a:lnSpc>
            </a:pPr>
            <a:r>
              <a:rPr lang="en-US" altLang="en-US" i="1" dirty="0"/>
              <a:t> In one culture staring can signal aggressiveness or intimidation, while in another culture direct eye contact shows attention &amp; esteem.</a:t>
            </a:r>
          </a:p>
          <a:p>
            <a:pPr>
              <a:lnSpc>
                <a:spcPct val="100000"/>
              </a:lnSpc>
            </a:pPr>
            <a:r>
              <a:rPr lang="en-US" altLang="en-US" dirty="0"/>
              <a:t>Why does he/she have to be right in my face whenever he/she talks to me?</a:t>
            </a:r>
          </a:p>
          <a:p>
            <a:pPr lvl="1">
              <a:lnSpc>
                <a:spcPct val="100000"/>
              </a:lnSpc>
            </a:pPr>
            <a:r>
              <a:rPr lang="en-US" altLang="en-US" i="1" dirty="0"/>
              <a:t> In one culture the range of personal space can be much smaller than in another culture.</a:t>
            </a:r>
          </a:p>
          <a:p>
            <a:pPr>
              <a:lnSpc>
                <a:spcPct val="100000"/>
              </a:lnSpc>
            </a:pPr>
            <a:endParaRPr lang="en-US" sz="3200" dirty="0"/>
          </a:p>
        </p:txBody>
      </p:sp>
      <p:sp>
        <p:nvSpPr>
          <p:cNvPr id="4" name="Slide Number Placeholder 3">
            <a:extLst>
              <a:ext uri="{FF2B5EF4-FFF2-40B4-BE49-F238E27FC236}">
                <a16:creationId xmlns:a16="http://schemas.microsoft.com/office/drawing/2014/main" id="{5AF846F3-C811-44D4-8A2F-3A339E7CAABC}"/>
              </a:ext>
            </a:extLst>
          </p:cNvPr>
          <p:cNvSpPr>
            <a:spLocks noGrp="1"/>
          </p:cNvSpPr>
          <p:nvPr>
            <p:ph type="sldNum" sz="quarter" idx="12"/>
          </p:nvPr>
        </p:nvSpPr>
        <p:spPr/>
        <p:txBody>
          <a:bodyPr/>
          <a:lstStyle/>
          <a:p>
            <a:fld id="{48692AB2-698B-4EC8-89FF-CA69B0E8B35B}" type="slidenum">
              <a:rPr lang="en-US" smtClean="0"/>
              <a:t>29</a:t>
            </a:fld>
            <a:endParaRPr lang="en-US"/>
          </a:p>
        </p:txBody>
      </p:sp>
    </p:spTree>
    <p:extLst>
      <p:ext uri="{BB962C8B-B14F-4D97-AF65-F5344CB8AC3E}">
        <p14:creationId xmlns:p14="http://schemas.microsoft.com/office/powerpoint/2010/main" val="263729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solidFill>
            <a:srgbClr val="666699"/>
          </a:solidFill>
        </p:spPr>
        <p:txBody>
          <a:bodyPr>
            <a:normAutofit/>
          </a:bodyPr>
          <a:lstStyle/>
          <a:p>
            <a:r>
              <a:rPr lang="en-US" sz="5400" b="1" dirty="0"/>
              <a:t>Content</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p:txBody>
          <a:bodyPr>
            <a:normAutofit lnSpcReduction="10000"/>
          </a:bodyPr>
          <a:lstStyle/>
          <a:p>
            <a:pPr>
              <a:lnSpc>
                <a:spcPct val="150000"/>
              </a:lnSpc>
            </a:pPr>
            <a:r>
              <a:rPr lang="en-US" dirty="0"/>
              <a:t>What is culture</a:t>
            </a:r>
          </a:p>
          <a:p>
            <a:pPr>
              <a:lnSpc>
                <a:spcPct val="150000"/>
              </a:lnSpc>
            </a:pPr>
            <a:r>
              <a:rPr lang="en-US" dirty="0"/>
              <a:t>Culture and communication</a:t>
            </a:r>
          </a:p>
          <a:p>
            <a:pPr>
              <a:lnSpc>
                <a:spcPct val="150000"/>
              </a:lnSpc>
            </a:pPr>
            <a:r>
              <a:rPr lang="en-US" dirty="0"/>
              <a:t>Intercultural competence</a:t>
            </a:r>
          </a:p>
          <a:p>
            <a:pPr>
              <a:lnSpc>
                <a:spcPct val="150000"/>
              </a:lnSpc>
            </a:pPr>
            <a:r>
              <a:rPr lang="en-US" dirty="0"/>
              <a:t>Human Mental Programming</a:t>
            </a:r>
          </a:p>
          <a:p>
            <a:pPr>
              <a:lnSpc>
                <a:spcPct val="150000"/>
              </a:lnSpc>
            </a:pPr>
            <a:r>
              <a:rPr lang="en-US" dirty="0"/>
              <a:t>What is personality</a:t>
            </a:r>
          </a:p>
          <a:p>
            <a:pPr>
              <a:lnSpc>
                <a:spcPct val="150000"/>
              </a:lnSpc>
            </a:pPr>
            <a:r>
              <a:rPr lang="en-US" dirty="0"/>
              <a:t>MBTI </a:t>
            </a:r>
          </a:p>
          <a:p>
            <a:pPr>
              <a:lnSpc>
                <a:spcPct val="150000"/>
              </a:lnSpc>
            </a:pPr>
            <a:endParaRPr lang="en-US" dirty="0"/>
          </a:p>
          <a:p>
            <a:pPr>
              <a:lnSpc>
                <a:spcPct val="150000"/>
              </a:lnSpc>
            </a:pPr>
            <a:endParaRPr lang="en-US" dirty="0"/>
          </a:p>
          <a:p>
            <a:pPr>
              <a:lnSpc>
                <a:spcPct val="150000"/>
              </a:lnSpc>
            </a:pPr>
            <a:endParaRPr lang="en-US" dirty="0"/>
          </a:p>
        </p:txBody>
      </p:sp>
      <p:sp>
        <p:nvSpPr>
          <p:cNvPr id="4" name="Slide Number Placeholder 3">
            <a:extLst>
              <a:ext uri="{FF2B5EF4-FFF2-40B4-BE49-F238E27FC236}">
                <a16:creationId xmlns:a16="http://schemas.microsoft.com/office/drawing/2014/main" id="{103577C6-13BA-41C2-A09F-BEC56C82F513}"/>
              </a:ext>
            </a:extLst>
          </p:cNvPr>
          <p:cNvSpPr>
            <a:spLocks noGrp="1"/>
          </p:cNvSpPr>
          <p:nvPr>
            <p:ph type="sldNum" sz="quarter" idx="12"/>
          </p:nvPr>
        </p:nvSpPr>
        <p:spPr/>
        <p:txBody>
          <a:bodyPr/>
          <a:lstStyle/>
          <a:p>
            <a:fld id="{48692AB2-698B-4EC8-89FF-CA69B0E8B35B}" type="slidenum">
              <a:rPr lang="en-US" smtClean="0"/>
              <a:t>3</a:t>
            </a:fld>
            <a:endParaRPr lang="en-US"/>
          </a:p>
        </p:txBody>
      </p:sp>
    </p:spTree>
    <p:extLst>
      <p:ext uri="{BB962C8B-B14F-4D97-AF65-F5344CB8AC3E}">
        <p14:creationId xmlns:p14="http://schemas.microsoft.com/office/powerpoint/2010/main" val="3048803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xfrm>
            <a:off x="266700" y="139701"/>
            <a:ext cx="11480800" cy="1325563"/>
          </a:xfrm>
          <a:solidFill>
            <a:srgbClr val="666699"/>
          </a:solidFill>
        </p:spPr>
        <p:txBody>
          <a:bodyPr>
            <a:normAutofit/>
          </a:bodyPr>
          <a:lstStyle/>
          <a:p>
            <a:r>
              <a:rPr lang="en-US" altLang="en-US" sz="5400" b="1" dirty="0"/>
              <a:t>Avoid Stereotypes</a:t>
            </a:r>
            <a:endParaRPr lang="en-US" sz="5400" b="1" dirty="0"/>
          </a:p>
        </p:txBody>
      </p:sp>
      <p:sp>
        <p:nvSpPr>
          <p:cNvPr id="4" name="Rectangle 3">
            <a:extLst>
              <a:ext uri="{FF2B5EF4-FFF2-40B4-BE49-F238E27FC236}">
                <a16:creationId xmlns:a16="http://schemas.microsoft.com/office/drawing/2014/main" id="{C1529EA1-B448-4F40-9593-13755D585C1B}"/>
              </a:ext>
            </a:extLst>
          </p:cNvPr>
          <p:cNvSpPr>
            <a:spLocks noGrp="1" noChangeArrowheads="1"/>
          </p:cNvSpPr>
          <p:nvPr>
            <p:ph idx="1"/>
          </p:nvPr>
        </p:nvSpPr>
        <p:spPr>
          <a:xfrm>
            <a:off x="266700" y="1465264"/>
            <a:ext cx="11480800" cy="5392736"/>
          </a:xfrm>
          <a:noFill/>
          <a:ln/>
        </p:spPr>
        <p:txBody>
          <a:bodyPr lIns="92075" tIns="46038" rIns="92075" bIns="46038">
            <a:noAutofit/>
          </a:bodyPr>
          <a:lstStyle/>
          <a:p>
            <a:pPr>
              <a:lnSpc>
                <a:spcPct val="100000"/>
              </a:lnSpc>
              <a:defRPr/>
            </a:pPr>
            <a:r>
              <a:rPr lang="en-US" sz="2400" dirty="0"/>
              <a:t>To better understand our own personal outlook we must ask ourselves if we have used any of these phrases:</a:t>
            </a:r>
          </a:p>
          <a:p>
            <a:pPr lvl="1">
              <a:lnSpc>
                <a:spcPct val="100000"/>
              </a:lnSpc>
              <a:defRPr/>
            </a:pPr>
            <a:r>
              <a:rPr lang="en-US" dirty="0"/>
              <a:t>“</a:t>
            </a:r>
            <a:r>
              <a:rPr lang="en-US" i="1" dirty="0"/>
              <a:t>People from (</a:t>
            </a:r>
            <a:r>
              <a:rPr lang="en-US" i="1" u="sng" dirty="0"/>
              <a:t>country)</a:t>
            </a:r>
            <a:r>
              <a:rPr lang="en-US" i="1" dirty="0"/>
              <a:t> are…”</a:t>
            </a:r>
          </a:p>
          <a:p>
            <a:pPr lvl="1">
              <a:lnSpc>
                <a:spcPct val="100000"/>
              </a:lnSpc>
              <a:defRPr/>
            </a:pPr>
            <a:r>
              <a:rPr lang="en-US" i="1" dirty="0"/>
              <a:t>“It has nothing to do with a cultural issue”</a:t>
            </a:r>
          </a:p>
          <a:p>
            <a:pPr lvl="1">
              <a:lnSpc>
                <a:spcPct val="100000"/>
              </a:lnSpc>
              <a:defRPr/>
            </a:pPr>
            <a:r>
              <a:rPr lang="en-US" i="1" dirty="0"/>
              <a:t>“It’s really hard to work with </a:t>
            </a:r>
            <a:r>
              <a:rPr lang="en-US" i="1" u="sng" dirty="0"/>
              <a:t>(nationality) </a:t>
            </a:r>
            <a:r>
              <a:rPr lang="en-US" i="1" dirty="0"/>
              <a:t>people because….”</a:t>
            </a:r>
          </a:p>
          <a:p>
            <a:pPr>
              <a:lnSpc>
                <a:spcPct val="100000"/>
              </a:lnSpc>
              <a:defRPr/>
            </a:pPr>
            <a:r>
              <a:rPr lang="en-US" sz="2400" dirty="0"/>
              <a:t>By saying our own generalizations of people from a country, race or religion, we actively create stereotypes. These are generally extremely negative, and restrict our ability to relate to any individuals outside our own culture.</a:t>
            </a:r>
          </a:p>
          <a:p>
            <a:pPr>
              <a:lnSpc>
                <a:spcPct val="100000"/>
              </a:lnSpc>
              <a:defRPr/>
            </a:pPr>
            <a:r>
              <a:rPr lang="en-US" sz="2400" dirty="0"/>
              <a:t>The lack of knowledge of others’ customs, values, and habits leads to poor communication and a lack of sensitivity. </a:t>
            </a:r>
          </a:p>
          <a:p>
            <a:pPr lvl="1">
              <a:lnSpc>
                <a:spcPct val="100000"/>
              </a:lnSpc>
              <a:defRPr/>
            </a:pPr>
            <a:r>
              <a:rPr lang="en-US" i="1" dirty="0"/>
              <a:t>This causes negative reactions, and even worse, negative consequences. </a:t>
            </a:r>
          </a:p>
          <a:p>
            <a:pPr>
              <a:lnSpc>
                <a:spcPct val="100000"/>
              </a:lnSpc>
              <a:defRPr/>
            </a:pPr>
            <a:r>
              <a:rPr lang="en-US" sz="2400" dirty="0"/>
              <a:t>People from other cultures work differently, it does not mean they are wrong—they still may accomplish the desired results.</a:t>
            </a:r>
          </a:p>
        </p:txBody>
      </p:sp>
      <p:sp>
        <p:nvSpPr>
          <p:cNvPr id="3" name="Slide Number Placeholder 2">
            <a:extLst>
              <a:ext uri="{FF2B5EF4-FFF2-40B4-BE49-F238E27FC236}">
                <a16:creationId xmlns:a16="http://schemas.microsoft.com/office/drawing/2014/main" id="{834F24B9-F028-4A9F-9606-EB34110D9EAB}"/>
              </a:ext>
            </a:extLst>
          </p:cNvPr>
          <p:cNvSpPr>
            <a:spLocks noGrp="1"/>
          </p:cNvSpPr>
          <p:nvPr>
            <p:ph type="sldNum" sz="quarter" idx="12"/>
          </p:nvPr>
        </p:nvSpPr>
        <p:spPr/>
        <p:txBody>
          <a:bodyPr/>
          <a:lstStyle/>
          <a:p>
            <a:fld id="{48692AB2-698B-4EC8-89FF-CA69B0E8B35B}" type="slidenum">
              <a:rPr lang="en-US" smtClean="0"/>
              <a:t>30</a:t>
            </a:fld>
            <a:endParaRPr lang="en-US"/>
          </a:p>
        </p:txBody>
      </p:sp>
    </p:spTree>
    <p:extLst>
      <p:ext uri="{BB962C8B-B14F-4D97-AF65-F5344CB8AC3E}">
        <p14:creationId xmlns:p14="http://schemas.microsoft.com/office/powerpoint/2010/main" val="902171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solidFill>
            <a:srgbClr val="666699"/>
          </a:solidFill>
        </p:spPr>
        <p:txBody>
          <a:bodyPr>
            <a:normAutofit/>
          </a:bodyPr>
          <a:lstStyle/>
          <a:p>
            <a:r>
              <a:rPr lang="en-US" sz="5400" b="1" dirty="0"/>
              <a:t>Discussion</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p:txBody>
          <a:bodyPr>
            <a:normAutofit/>
          </a:bodyPr>
          <a:lstStyle/>
          <a:p>
            <a:pPr>
              <a:lnSpc>
                <a:spcPct val="150000"/>
              </a:lnSpc>
            </a:pPr>
            <a:r>
              <a:rPr lang="en-US" dirty="0"/>
              <a:t>As a leader of </a:t>
            </a:r>
            <a:r>
              <a:rPr lang="en-US" dirty="0" err="1"/>
              <a:t>of</a:t>
            </a:r>
            <a:r>
              <a:rPr lang="en-US" dirty="0"/>
              <a:t> cross-cultural team, Ms. C. is having difficulties managing Mr. H., one of the foreign member of the team. He promised to compile a report by the deadline she set, but he didn’t. When she talks to him about it, he won't look her in the eyes. </a:t>
            </a:r>
          </a:p>
          <a:p>
            <a:pPr>
              <a:lnSpc>
                <a:spcPct val="150000"/>
              </a:lnSpc>
            </a:pPr>
            <a:r>
              <a:rPr lang="en-US" dirty="0"/>
              <a:t>What’s happening? Can you identify the two cultures that Ms. C. and Mr. H. belong to?</a:t>
            </a:r>
          </a:p>
          <a:p>
            <a:pPr>
              <a:lnSpc>
                <a:spcPct val="150000"/>
              </a:lnSpc>
            </a:pPr>
            <a:endParaRPr lang="en-US" dirty="0"/>
          </a:p>
        </p:txBody>
      </p:sp>
      <p:sp>
        <p:nvSpPr>
          <p:cNvPr id="4" name="Slide Number Placeholder 3">
            <a:extLst>
              <a:ext uri="{FF2B5EF4-FFF2-40B4-BE49-F238E27FC236}">
                <a16:creationId xmlns:a16="http://schemas.microsoft.com/office/drawing/2014/main" id="{E8BA2DE4-4C98-448F-9006-53430D212B78}"/>
              </a:ext>
            </a:extLst>
          </p:cNvPr>
          <p:cNvSpPr>
            <a:spLocks noGrp="1"/>
          </p:cNvSpPr>
          <p:nvPr>
            <p:ph type="sldNum" sz="quarter" idx="12"/>
          </p:nvPr>
        </p:nvSpPr>
        <p:spPr/>
        <p:txBody>
          <a:bodyPr/>
          <a:lstStyle/>
          <a:p>
            <a:fld id="{48692AB2-698B-4EC8-89FF-CA69B0E8B35B}" type="slidenum">
              <a:rPr lang="en-US" smtClean="0"/>
              <a:t>31</a:t>
            </a:fld>
            <a:endParaRPr lang="en-US"/>
          </a:p>
        </p:txBody>
      </p:sp>
    </p:spTree>
    <p:extLst>
      <p:ext uri="{BB962C8B-B14F-4D97-AF65-F5344CB8AC3E}">
        <p14:creationId xmlns:p14="http://schemas.microsoft.com/office/powerpoint/2010/main" val="255790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solidFill>
            <a:srgbClr val="666699"/>
          </a:solidFill>
        </p:spPr>
        <p:txBody>
          <a:bodyPr>
            <a:normAutofit/>
          </a:bodyPr>
          <a:lstStyle/>
          <a:p>
            <a:r>
              <a:rPr lang="en-US" sz="5400" b="1" dirty="0"/>
              <a:t>Activity</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p:txBody>
          <a:bodyPr/>
          <a:lstStyle/>
          <a:p>
            <a:r>
              <a:rPr lang="en-US" dirty="0"/>
              <a:t>Examine your own cultural conditioning. </a:t>
            </a:r>
          </a:p>
        </p:txBody>
      </p:sp>
      <p:sp>
        <p:nvSpPr>
          <p:cNvPr id="4" name="Slide Number Placeholder 3">
            <a:extLst>
              <a:ext uri="{FF2B5EF4-FFF2-40B4-BE49-F238E27FC236}">
                <a16:creationId xmlns:a16="http://schemas.microsoft.com/office/drawing/2014/main" id="{BB77AC9D-F5BE-41D4-999A-576A1E990729}"/>
              </a:ext>
            </a:extLst>
          </p:cNvPr>
          <p:cNvSpPr>
            <a:spLocks noGrp="1"/>
          </p:cNvSpPr>
          <p:nvPr>
            <p:ph type="sldNum" sz="quarter" idx="12"/>
          </p:nvPr>
        </p:nvSpPr>
        <p:spPr/>
        <p:txBody>
          <a:bodyPr/>
          <a:lstStyle/>
          <a:p>
            <a:fld id="{48692AB2-698B-4EC8-89FF-CA69B0E8B35B}" type="slidenum">
              <a:rPr lang="en-US" smtClean="0"/>
              <a:t>32</a:t>
            </a:fld>
            <a:endParaRPr lang="en-US"/>
          </a:p>
        </p:txBody>
      </p:sp>
    </p:spTree>
    <p:extLst>
      <p:ext uri="{BB962C8B-B14F-4D97-AF65-F5344CB8AC3E}">
        <p14:creationId xmlns:p14="http://schemas.microsoft.com/office/powerpoint/2010/main" val="2602270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DB73-8F3F-4374-8BAD-84FC1AB2C094}"/>
              </a:ext>
            </a:extLst>
          </p:cNvPr>
          <p:cNvSpPr>
            <a:spLocks noGrp="1"/>
          </p:cNvSpPr>
          <p:nvPr>
            <p:ph type="ctrTitle"/>
          </p:nvPr>
        </p:nvSpPr>
        <p:spPr>
          <a:xfrm>
            <a:off x="1752600" y="2001629"/>
            <a:ext cx="9144000" cy="2854742"/>
          </a:xfrm>
          <a:solidFill>
            <a:srgbClr val="666699"/>
          </a:solidFill>
        </p:spPr>
        <p:txBody>
          <a:bodyPr>
            <a:normAutofit/>
          </a:bodyPr>
          <a:lstStyle/>
          <a:p>
            <a:r>
              <a:rPr lang="en-US" sz="6600" b="1" dirty="0"/>
              <a:t>Personality </a:t>
            </a:r>
            <a:br>
              <a:rPr lang="en-US" sz="6600" b="1" dirty="0"/>
            </a:br>
            <a:r>
              <a:rPr lang="en-US" sz="6600" b="1" dirty="0"/>
              <a:t>and </a:t>
            </a:r>
            <a:br>
              <a:rPr lang="en-US" sz="6600" b="1" dirty="0"/>
            </a:br>
            <a:r>
              <a:rPr lang="en-US" sz="6600" b="1" dirty="0"/>
              <a:t>Communication</a:t>
            </a:r>
          </a:p>
        </p:txBody>
      </p:sp>
      <p:sp>
        <p:nvSpPr>
          <p:cNvPr id="3" name="Slide Number Placeholder 2">
            <a:extLst>
              <a:ext uri="{FF2B5EF4-FFF2-40B4-BE49-F238E27FC236}">
                <a16:creationId xmlns:a16="http://schemas.microsoft.com/office/drawing/2014/main" id="{F1C3E769-7527-43DB-A553-B85F057E986B}"/>
              </a:ext>
            </a:extLst>
          </p:cNvPr>
          <p:cNvSpPr>
            <a:spLocks noGrp="1"/>
          </p:cNvSpPr>
          <p:nvPr>
            <p:ph type="sldNum" sz="quarter" idx="12"/>
          </p:nvPr>
        </p:nvSpPr>
        <p:spPr/>
        <p:txBody>
          <a:bodyPr/>
          <a:lstStyle/>
          <a:p>
            <a:fld id="{48692AB2-698B-4EC8-89FF-CA69B0E8B35B}" type="slidenum">
              <a:rPr lang="en-US" smtClean="0"/>
              <a:t>33</a:t>
            </a:fld>
            <a:endParaRPr lang="en-US"/>
          </a:p>
        </p:txBody>
      </p:sp>
    </p:spTree>
    <p:extLst>
      <p:ext uri="{BB962C8B-B14F-4D97-AF65-F5344CB8AC3E}">
        <p14:creationId xmlns:p14="http://schemas.microsoft.com/office/powerpoint/2010/main" val="632239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6180-71FF-4365-95B1-EF49AC9EF531}"/>
              </a:ext>
            </a:extLst>
          </p:cNvPr>
          <p:cNvSpPr>
            <a:spLocks noGrp="1"/>
          </p:cNvSpPr>
          <p:nvPr>
            <p:ph type="title"/>
          </p:nvPr>
        </p:nvSpPr>
        <p:spPr>
          <a:solidFill>
            <a:srgbClr val="666699"/>
          </a:solidFill>
        </p:spPr>
        <p:txBody>
          <a:bodyPr>
            <a:normAutofit/>
          </a:bodyPr>
          <a:lstStyle/>
          <a:p>
            <a:r>
              <a:rPr lang="en-US" sz="5400" b="1" dirty="0"/>
              <a:t>What is Personality? </a:t>
            </a:r>
          </a:p>
        </p:txBody>
      </p:sp>
      <p:sp>
        <p:nvSpPr>
          <p:cNvPr id="3" name="Content Placeholder 2">
            <a:extLst>
              <a:ext uri="{FF2B5EF4-FFF2-40B4-BE49-F238E27FC236}">
                <a16:creationId xmlns:a16="http://schemas.microsoft.com/office/drawing/2014/main" id="{AA198A6C-49B3-42A5-B16E-9035506DC196}"/>
              </a:ext>
            </a:extLst>
          </p:cNvPr>
          <p:cNvSpPr>
            <a:spLocks noGrp="1"/>
          </p:cNvSpPr>
          <p:nvPr>
            <p:ph idx="1"/>
          </p:nvPr>
        </p:nvSpPr>
        <p:spPr/>
        <p:txBody>
          <a:bodyPr/>
          <a:lstStyle/>
          <a:p>
            <a:pPr>
              <a:lnSpc>
                <a:spcPct val="150000"/>
              </a:lnSpc>
            </a:pPr>
            <a:r>
              <a:rPr lang="en-US" dirty="0"/>
              <a:t>“Personality type refers to the psychological classification of different types of individuals” (Emanuel 2003: 4). </a:t>
            </a:r>
          </a:p>
          <a:p>
            <a:pPr>
              <a:lnSpc>
                <a:spcPct val="150000"/>
              </a:lnSpc>
            </a:pPr>
            <a:r>
              <a:rPr lang="en-US" dirty="0"/>
              <a:t>W. </a:t>
            </a:r>
            <a:r>
              <a:rPr lang="en-US" dirty="0" err="1"/>
              <a:t>Soldz</a:t>
            </a:r>
            <a:r>
              <a:rPr lang="en-US" dirty="0"/>
              <a:t> and G. Vaillant say that the personality of a person is likely to be unchanging throughout life. </a:t>
            </a:r>
          </a:p>
          <a:p>
            <a:pPr>
              <a:lnSpc>
                <a:spcPct val="150000"/>
              </a:lnSpc>
            </a:pPr>
            <a:r>
              <a:rPr lang="en-US" dirty="0"/>
              <a:t>Personality is shaped not only by genetics but also by learning. </a:t>
            </a:r>
          </a:p>
          <a:p>
            <a:pPr>
              <a:lnSpc>
                <a:spcPct val="150000"/>
              </a:lnSpc>
            </a:pPr>
            <a:r>
              <a:rPr lang="en-US" dirty="0"/>
              <a:t>Carl Jung: two opposite styles</a:t>
            </a:r>
          </a:p>
        </p:txBody>
      </p:sp>
      <p:sp>
        <p:nvSpPr>
          <p:cNvPr id="4" name="Slide Number Placeholder 3">
            <a:extLst>
              <a:ext uri="{FF2B5EF4-FFF2-40B4-BE49-F238E27FC236}">
                <a16:creationId xmlns:a16="http://schemas.microsoft.com/office/drawing/2014/main" id="{737DBBCB-A130-4E63-BCEC-B20A5D8ACEEC}"/>
              </a:ext>
            </a:extLst>
          </p:cNvPr>
          <p:cNvSpPr>
            <a:spLocks noGrp="1"/>
          </p:cNvSpPr>
          <p:nvPr>
            <p:ph type="sldNum" sz="quarter" idx="12"/>
          </p:nvPr>
        </p:nvSpPr>
        <p:spPr/>
        <p:txBody>
          <a:bodyPr/>
          <a:lstStyle/>
          <a:p>
            <a:fld id="{48692AB2-698B-4EC8-89FF-CA69B0E8B35B}" type="slidenum">
              <a:rPr lang="en-US" smtClean="0"/>
              <a:t>34</a:t>
            </a:fld>
            <a:endParaRPr lang="en-US"/>
          </a:p>
        </p:txBody>
      </p:sp>
    </p:spTree>
    <p:extLst>
      <p:ext uri="{BB962C8B-B14F-4D97-AF65-F5344CB8AC3E}">
        <p14:creationId xmlns:p14="http://schemas.microsoft.com/office/powerpoint/2010/main" val="1700199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6180-71FF-4365-95B1-EF49AC9EF531}"/>
              </a:ext>
            </a:extLst>
          </p:cNvPr>
          <p:cNvSpPr>
            <a:spLocks noGrp="1"/>
          </p:cNvSpPr>
          <p:nvPr>
            <p:ph type="title"/>
          </p:nvPr>
        </p:nvSpPr>
        <p:spPr>
          <a:solidFill>
            <a:srgbClr val="666699"/>
          </a:solidFill>
        </p:spPr>
        <p:txBody>
          <a:bodyPr>
            <a:normAutofit/>
          </a:bodyPr>
          <a:lstStyle/>
          <a:p>
            <a:r>
              <a:rPr lang="en-US" sz="5400" b="1" dirty="0"/>
              <a:t>What is Personality? </a:t>
            </a:r>
          </a:p>
        </p:txBody>
      </p:sp>
      <p:sp>
        <p:nvSpPr>
          <p:cNvPr id="3" name="Content Placeholder 2">
            <a:extLst>
              <a:ext uri="{FF2B5EF4-FFF2-40B4-BE49-F238E27FC236}">
                <a16:creationId xmlns:a16="http://schemas.microsoft.com/office/drawing/2014/main" id="{AA198A6C-49B3-42A5-B16E-9035506DC196}"/>
              </a:ext>
            </a:extLst>
          </p:cNvPr>
          <p:cNvSpPr>
            <a:spLocks noGrp="1"/>
          </p:cNvSpPr>
          <p:nvPr>
            <p:ph idx="1"/>
          </p:nvPr>
        </p:nvSpPr>
        <p:spPr/>
        <p:txBody>
          <a:bodyPr/>
          <a:lstStyle/>
          <a:p>
            <a:pPr>
              <a:lnSpc>
                <a:spcPct val="150000"/>
              </a:lnSpc>
            </a:pPr>
            <a:r>
              <a:rPr lang="en-US" dirty="0"/>
              <a:t>People have preferences in how they think and feel. These determine how we work, play, and engage. </a:t>
            </a:r>
          </a:p>
          <a:p>
            <a:pPr>
              <a:lnSpc>
                <a:spcPct val="150000"/>
              </a:lnSpc>
            </a:pPr>
            <a:endParaRPr lang="en-US" dirty="0"/>
          </a:p>
        </p:txBody>
      </p:sp>
      <p:sp>
        <p:nvSpPr>
          <p:cNvPr id="4" name="Slide Number Placeholder 3">
            <a:extLst>
              <a:ext uri="{FF2B5EF4-FFF2-40B4-BE49-F238E27FC236}">
                <a16:creationId xmlns:a16="http://schemas.microsoft.com/office/drawing/2014/main" id="{737DBBCB-A130-4E63-BCEC-B20A5D8ACEEC}"/>
              </a:ext>
            </a:extLst>
          </p:cNvPr>
          <p:cNvSpPr>
            <a:spLocks noGrp="1"/>
          </p:cNvSpPr>
          <p:nvPr>
            <p:ph type="sldNum" sz="quarter" idx="12"/>
          </p:nvPr>
        </p:nvSpPr>
        <p:spPr/>
        <p:txBody>
          <a:bodyPr/>
          <a:lstStyle/>
          <a:p>
            <a:fld id="{48692AB2-698B-4EC8-89FF-CA69B0E8B35B}" type="slidenum">
              <a:rPr lang="en-US" smtClean="0"/>
              <a:t>35</a:t>
            </a:fld>
            <a:endParaRPr lang="en-US"/>
          </a:p>
        </p:txBody>
      </p:sp>
    </p:spTree>
    <p:extLst>
      <p:ext uri="{BB962C8B-B14F-4D97-AF65-F5344CB8AC3E}">
        <p14:creationId xmlns:p14="http://schemas.microsoft.com/office/powerpoint/2010/main" val="3031321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E90235-B06F-46B5-9F39-E80D1C5D519B}"/>
              </a:ext>
            </a:extLst>
          </p:cNvPr>
          <p:cNvSpPr>
            <a:spLocks noGrp="1"/>
          </p:cNvSpPr>
          <p:nvPr>
            <p:ph type="sldNum" sz="quarter" idx="12"/>
          </p:nvPr>
        </p:nvSpPr>
        <p:spPr/>
        <p:txBody>
          <a:bodyPr/>
          <a:lstStyle/>
          <a:p>
            <a:fld id="{48692AB2-698B-4EC8-89FF-CA69B0E8B35B}" type="slidenum">
              <a:rPr lang="en-US" smtClean="0"/>
              <a:t>36</a:t>
            </a:fld>
            <a:endParaRPr lang="en-US"/>
          </a:p>
        </p:txBody>
      </p:sp>
      <p:pic>
        <p:nvPicPr>
          <p:cNvPr id="3" name="Picture 2">
            <a:extLst>
              <a:ext uri="{FF2B5EF4-FFF2-40B4-BE49-F238E27FC236}">
                <a16:creationId xmlns:a16="http://schemas.microsoft.com/office/drawing/2014/main" id="{96B76B03-F603-4D0C-BCD3-2CDDB6033ED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16610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CF6BD-DFA5-4C8E-920E-933E7AE5F001}"/>
              </a:ext>
            </a:extLst>
          </p:cNvPr>
          <p:cNvSpPr>
            <a:spLocks noGrp="1"/>
          </p:cNvSpPr>
          <p:nvPr>
            <p:ph type="title"/>
          </p:nvPr>
        </p:nvSpPr>
        <p:spPr>
          <a:solidFill>
            <a:srgbClr val="666699"/>
          </a:solidFill>
        </p:spPr>
        <p:txBody>
          <a:bodyPr>
            <a:normAutofit/>
          </a:bodyPr>
          <a:lstStyle/>
          <a:p>
            <a:r>
              <a:rPr lang="en-US" sz="5400" b="1" dirty="0"/>
              <a:t>Florence Littauer (1983)</a:t>
            </a:r>
          </a:p>
        </p:txBody>
      </p:sp>
      <p:sp>
        <p:nvSpPr>
          <p:cNvPr id="3" name="Content Placeholder 2">
            <a:extLst>
              <a:ext uri="{FF2B5EF4-FFF2-40B4-BE49-F238E27FC236}">
                <a16:creationId xmlns:a16="http://schemas.microsoft.com/office/drawing/2014/main" id="{457B9545-814B-40B4-8BCC-8CEA822481D9}"/>
              </a:ext>
            </a:extLst>
          </p:cNvPr>
          <p:cNvSpPr>
            <a:spLocks noGrp="1"/>
          </p:cNvSpPr>
          <p:nvPr>
            <p:ph idx="1"/>
          </p:nvPr>
        </p:nvSpPr>
        <p:spPr>
          <a:xfrm>
            <a:off x="838200" y="1825624"/>
            <a:ext cx="10515600" cy="4867275"/>
          </a:xfrm>
        </p:spPr>
        <p:txBody>
          <a:bodyPr>
            <a:normAutofit fontScale="85000" lnSpcReduction="20000"/>
          </a:bodyPr>
          <a:lstStyle/>
          <a:p>
            <a:pPr>
              <a:lnSpc>
                <a:spcPct val="170000"/>
              </a:lnSpc>
            </a:pPr>
            <a:r>
              <a:rPr lang="en-US" dirty="0"/>
              <a:t>the Popular Sanguine:  The Popular Sanguine is the born entertainer who likes parties, people and fun. </a:t>
            </a:r>
          </a:p>
          <a:p>
            <a:pPr>
              <a:lnSpc>
                <a:spcPct val="170000"/>
              </a:lnSpc>
            </a:pPr>
            <a:r>
              <a:rPr lang="en-US" dirty="0"/>
              <a:t>the Perfect Melancholy: The Perfect Melancholy is a born thinker who likes solitude and silence. </a:t>
            </a:r>
          </a:p>
          <a:p>
            <a:pPr>
              <a:lnSpc>
                <a:spcPct val="170000"/>
              </a:lnSpc>
            </a:pPr>
            <a:r>
              <a:rPr lang="en-US" dirty="0"/>
              <a:t>the Powerful Choleric: The Powerful Choleric is a born leader who likes action and progress, loves work, and wants to direct and motivate other people. </a:t>
            </a:r>
          </a:p>
          <a:p>
            <a:pPr>
              <a:lnSpc>
                <a:spcPct val="170000"/>
              </a:lnSpc>
            </a:pPr>
            <a:r>
              <a:rPr lang="en-US" dirty="0"/>
              <a:t>the Peaceful Phlegmatic: The Peaceful Phlegmatic is a born follower who loves to rest and relax and who thrives on harmony. </a:t>
            </a:r>
          </a:p>
          <a:p>
            <a:pPr>
              <a:lnSpc>
                <a:spcPct val="170000"/>
              </a:lnSpc>
            </a:pPr>
            <a:endParaRPr lang="en-US" dirty="0"/>
          </a:p>
        </p:txBody>
      </p:sp>
      <p:sp>
        <p:nvSpPr>
          <p:cNvPr id="4" name="Slide Number Placeholder 3">
            <a:extLst>
              <a:ext uri="{FF2B5EF4-FFF2-40B4-BE49-F238E27FC236}">
                <a16:creationId xmlns:a16="http://schemas.microsoft.com/office/drawing/2014/main" id="{10E1CB90-AF48-4DC3-BE09-9E208E784734}"/>
              </a:ext>
            </a:extLst>
          </p:cNvPr>
          <p:cNvSpPr>
            <a:spLocks noGrp="1"/>
          </p:cNvSpPr>
          <p:nvPr>
            <p:ph type="sldNum" sz="quarter" idx="12"/>
          </p:nvPr>
        </p:nvSpPr>
        <p:spPr/>
        <p:txBody>
          <a:bodyPr/>
          <a:lstStyle/>
          <a:p>
            <a:fld id="{48692AB2-698B-4EC8-89FF-CA69B0E8B35B}" type="slidenum">
              <a:rPr lang="en-US" smtClean="0"/>
              <a:t>37</a:t>
            </a:fld>
            <a:endParaRPr lang="en-US"/>
          </a:p>
        </p:txBody>
      </p:sp>
    </p:spTree>
    <p:extLst>
      <p:ext uri="{BB962C8B-B14F-4D97-AF65-F5344CB8AC3E}">
        <p14:creationId xmlns:p14="http://schemas.microsoft.com/office/powerpoint/2010/main" val="766983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29EBC-7D5A-44FC-B943-340B1149E95A}"/>
              </a:ext>
            </a:extLst>
          </p:cNvPr>
          <p:cNvSpPr>
            <a:spLocks noGrp="1"/>
          </p:cNvSpPr>
          <p:nvPr>
            <p:ph type="title"/>
          </p:nvPr>
        </p:nvSpPr>
        <p:spPr>
          <a:solidFill>
            <a:srgbClr val="666699"/>
          </a:solidFill>
        </p:spPr>
        <p:txBody>
          <a:bodyPr>
            <a:normAutofit/>
          </a:bodyPr>
          <a:lstStyle/>
          <a:p>
            <a:r>
              <a:rPr lang="en-US" sz="4800" b="1" dirty="0"/>
              <a:t>MBTI Personality Types</a:t>
            </a:r>
          </a:p>
        </p:txBody>
      </p:sp>
      <p:sp>
        <p:nvSpPr>
          <p:cNvPr id="3" name="Content Placeholder 2">
            <a:extLst>
              <a:ext uri="{FF2B5EF4-FFF2-40B4-BE49-F238E27FC236}">
                <a16:creationId xmlns:a16="http://schemas.microsoft.com/office/drawing/2014/main" id="{411A8DD7-F016-49AE-94BB-AD4C744B6BF9}"/>
              </a:ext>
            </a:extLst>
          </p:cNvPr>
          <p:cNvSpPr>
            <a:spLocks noGrp="1"/>
          </p:cNvSpPr>
          <p:nvPr>
            <p:ph idx="1"/>
          </p:nvPr>
        </p:nvSpPr>
        <p:spPr/>
        <p:txBody>
          <a:bodyPr/>
          <a:lstStyle/>
          <a:p>
            <a:pPr>
              <a:lnSpc>
                <a:spcPct val="150000"/>
              </a:lnSpc>
            </a:pPr>
            <a:r>
              <a:rPr lang="en-US" dirty="0"/>
              <a:t>The Myers-Briggs Type Indicator® (MBTI®) assessment is a short, self report questionnaire used to measure and describe people’s preferences for how they like to focus attention, get information, make decisions and orient their lives. </a:t>
            </a:r>
          </a:p>
        </p:txBody>
      </p:sp>
      <p:sp>
        <p:nvSpPr>
          <p:cNvPr id="4" name="Slide Number Placeholder 3">
            <a:extLst>
              <a:ext uri="{FF2B5EF4-FFF2-40B4-BE49-F238E27FC236}">
                <a16:creationId xmlns:a16="http://schemas.microsoft.com/office/drawing/2014/main" id="{9F433DE2-4C4D-4C70-BD98-D48B5A6EC21B}"/>
              </a:ext>
            </a:extLst>
          </p:cNvPr>
          <p:cNvSpPr>
            <a:spLocks noGrp="1"/>
          </p:cNvSpPr>
          <p:nvPr>
            <p:ph type="sldNum" sz="quarter" idx="12"/>
          </p:nvPr>
        </p:nvSpPr>
        <p:spPr/>
        <p:txBody>
          <a:bodyPr/>
          <a:lstStyle/>
          <a:p>
            <a:fld id="{48692AB2-698B-4EC8-89FF-CA69B0E8B35B}" type="slidenum">
              <a:rPr lang="en-US" smtClean="0"/>
              <a:t>38</a:t>
            </a:fld>
            <a:endParaRPr lang="en-US"/>
          </a:p>
        </p:txBody>
      </p:sp>
    </p:spTree>
    <p:extLst>
      <p:ext uri="{BB962C8B-B14F-4D97-AF65-F5344CB8AC3E}">
        <p14:creationId xmlns:p14="http://schemas.microsoft.com/office/powerpoint/2010/main" val="1992772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081CEE-2425-4DB9-B185-CD0F4B83A92A}"/>
              </a:ext>
            </a:extLst>
          </p:cNvPr>
          <p:cNvPicPr>
            <a:picLocks noChangeAspect="1"/>
          </p:cNvPicPr>
          <p:nvPr/>
        </p:nvPicPr>
        <p:blipFill rotWithShape="1">
          <a:blip r:embed="rId2"/>
          <a:srcRect l="18296" t="15185" r="34296" b="11852"/>
          <a:stretch/>
        </p:blipFill>
        <p:spPr>
          <a:xfrm>
            <a:off x="1955800" y="0"/>
            <a:ext cx="8153400" cy="6858000"/>
          </a:xfrm>
          <a:prstGeom prst="rect">
            <a:avLst/>
          </a:prstGeom>
        </p:spPr>
      </p:pic>
      <p:sp>
        <p:nvSpPr>
          <p:cNvPr id="3" name="Slide Number Placeholder 2">
            <a:extLst>
              <a:ext uri="{FF2B5EF4-FFF2-40B4-BE49-F238E27FC236}">
                <a16:creationId xmlns:a16="http://schemas.microsoft.com/office/drawing/2014/main" id="{1ECF3F90-207F-4E80-A2CD-CF3FE9B36AD7}"/>
              </a:ext>
            </a:extLst>
          </p:cNvPr>
          <p:cNvSpPr>
            <a:spLocks noGrp="1"/>
          </p:cNvSpPr>
          <p:nvPr>
            <p:ph type="sldNum" sz="quarter" idx="12"/>
          </p:nvPr>
        </p:nvSpPr>
        <p:spPr/>
        <p:txBody>
          <a:bodyPr/>
          <a:lstStyle/>
          <a:p>
            <a:fld id="{48692AB2-698B-4EC8-89FF-CA69B0E8B35B}" type="slidenum">
              <a:rPr lang="en-US" smtClean="0"/>
              <a:t>39</a:t>
            </a:fld>
            <a:endParaRPr lang="en-US"/>
          </a:p>
        </p:txBody>
      </p:sp>
    </p:spTree>
    <p:extLst>
      <p:ext uri="{BB962C8B-B14F-4D97-AF65-F5344CB8AC3E}">
        <p14:creationId xmlns:p14="http://schemas.microsoft.com/office/powerpoint/2010/main" val="1994114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solidFill>
            <a:srgbClr val="666699"/>
          </a:solidFill>
        </p:spPr>
        <p:txBody>
          <a:bodyPr>
            <a:normAutofit/>
          </a:bodyPr>
          <a:lstStyle/>
          <a:p>
            <a:r>
              <a:rPr lang="en-US" sz="5400" b="1" dirty="0"/>
              <a:t>What is Culture? </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p:txBody>
          <a:bodyPr>
            <a:normAutofit/>
          </a:bodyPr>
          <a:lstStyle/>
          <a:p>
            <a:pPr>
              <a:lnSpc>
                <a:spcPct val="150000"/>
              </a:lnSpc>
            </a:pPr>
            <a:r>
              <a:rPr lang="en-US" dirty="0"/>
              <a:t>The way of life of people passed down from one generation to the next through learning.</a:t>
            </a:r>
          </a:p>
          <a:p>
            <a:pPr>
              <a:lnSpc>
                <a:spcPct val="150000"/>
              </a:lnSpc>
            </a:pPr>
            <a:r>
              <a:rPr lang="en-US" dirty="0"/>
              <a:t>Examples of culture include language, technology, economic, political and educational systems, religious and aesthetic patterns, and social structures (Trandis 1990).</a:t>
            </a:r>
          </a:p>
        </p:txBody>
      </p:sp>
      <p:sp>
        <p:nvSpPr>
          <p:cNvPr id="4" name="Slide Number Placeholder 3">
            <a:extLst>
              <a:ext uri="{FF2B5EF4-FFF2-40B4-BE49-F238E27FC236}">
                <a16:creationId xmlns:a16="http://schemas.microsoft.com/office/drawing/2014/main" id="{72E28401-0596-44DB-9566-CC7B66759C1B}"/>
              </a:ext>
            </a:extLst>
          </p:cNvPr>
          <p:cNvSpPr>
            <a:spLocks noGrp="1"/>
          </p:cNvSpPr>
          <p:nvPr>
            <p:ph type="sldNum" sz="quarter" idx="12"/>
          </p:nvPr>
        </p:nvSpPr>
        <p:spPr/>
        <p:txBody>
          <a:bodyPr/>
          <a:lstStyle/>
          <a:p>
            <a:fld id="{48692AB2-698B-4EC8-89FF-CA69B0E8B35B}" type="slidenum">
              <a:rPr lang="en-US" smtClean="0"/>
              <a:t>4</a:t>
            </a:fld>
            <a:endParaRPr lang="en-US"/>
          </a:p>
        </p:txBody>
      </p:sp>
    </p:spTree>
    <p:extLst>
      <p:ext uri="{BB962C8B-B14F-4D97-AF65-F5344CB8AC3E}">
        <p14:creationId xmlns:p14="http://schemas.microsoft.com/office/powerpoint/2010/main" val="2372424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C6FC-98E8-4C11-BC8A-D924EE66E196}"/>
              </a:ext>
            </a:extLst>
          </p:cNvPr>
          <p:cNvSpPr>
            <a:spLocks noGrp="1"/>
          </p:cNvSpPr>
          <p:nvPr>
            <p:ph type="title"/>
          </p:nvPr>
        </p:nvSpPr>
        <p:spPr>
          <a:xfrm>
            <a:off x="838200" y="365125"/>
            <a:ext cx="10668000" cy="1325563"/>
          </a:xfrm>
          <a:solidFill>
            <a:srgbClr val="666699"/>
          </a:solidFill>
        </p:spPr>
        <p:txBody>
          <a:bodyPr>
            <a:normAutofit/>
          </a:bodyPr>
          <a:lstStyle/>
          <a:p>
            <a:r>
              <a:rPr lang="en-US" sz="5400" b="1" dirty="0"/>
              <a:t>Personality </a:t>
            </a:r>
          </a:p>
        </p:txBody>
      </p:sp>
      <p:sp>
        <p:nvSpPr>
          <p:cNvPr id="3" name="Content Placeholder 2">
            <a:extLst>
              <a:ext uri="{FF2B5EF4-FFF2-40B4-BE49-F238E27FC236}">
                <a16:creationId xmlns:a16="http://schemas.microsoft.com/office/drawing/2014/main" id="{8492A549-6FEA-4A66-B860-D5E4D09D6E63}"/>
              </a:ext>
            </a:extLst>
          </p:cNvPr>
          <p:cNvSpPr>
            <a:spLocks noGrp="1"/>
          </p:cNvSpPr>
          <p:nvPr>
            <p:ph idx="1"/>
          </p:nvPr>
        </p:nvSpPr>
        <p:spPr>
          <a:xfrm>
            <a:off x="838200" y="1825625"/>
            <a:ext cx="10668000" cy="4351338"/>
          </a:xfrm>
        </p:spPr>
        <p:txBody>
          <a:bodyPr>
            <a:normAutofit/>
          </a:bodyPr>
          <a:lstStyle/>
          <a:p>
            <a:pPr>
              <a:lnSpc>
                <a:spcPct val="150000"/>
              </a:lnSpc>
            </a:pPr>
            <a:r>
              <a:rPr lang="en-US" sz="3200" dirty="0"/>
              <a:t>Although there are no right or wrong styles in  communication, miscommunication can arise, and incorrect impressions can be formed when there is a mismatch in speaking styles. </a:t>
            </a:r>
          </a:p>
        </p:txBody>
      </p:sp>
      <p:sp>
        <p:nvSpPr>
          <p:cNvPr id="4" name="Slide Number Placeholder 3">
            <a:extLst>
              <a:ext uri="{FF2B5EF4-FFF2-40B4-BE49-F238E27FC236}">
                <a16:creationId xmlns:a16="http://schemas.microsoft.com/office/drawing/2014/main" id="{17426C85-5963-4E46-8E2F-0BEF8DD21C82}"/>
              </a:ext>
            </a:extLst>
          </p:cNvPr>
          <p:cNvSpPr>
            <a:spLocks noGrp="1"/>
          </p:cNvSpPr>
          <p:nvPr>
            <p:ph type="sldNum" sz="quarter" idx="12"/>
          </p:nvPr>
        </p:nvSpPr>
        <p:spPr/>
        <p:txBody>
          <a:bodyPr/>
          <a:lstStyle/>
          <a:p>
            <a:fld id="{48692AB2-698B-4EC8-89FF-CA69B0E8B35B}" type="slidenum">
              <a:rPr lang="en-US" smtClean="0"/>
              <a:t>40</a:t>
            </a:fld>
            <a:endParaRPr lang="en-US"/>
          </a:p>
        </p:txBody>
      </p:sp>
    </p:spTree>
    <p:extLst>
      <p:ext uri="{BB962C8B-B14F-4D97-AF65-F5344CB8AC3E}">
        <p14:creationId xmlns:p14="http://schemas.microsoft.com/office/powerpoint/2010/main" val="14910418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F671B-0F15-4431-BDC0-73E5C826AB99}"/>
              </a:ext>
            </a:extLst>
          </p:cNvPr>
          <p:cNvSpPr>
            <a:spLocks noGrp="1"/>
          </p:cNvSpPr>
          <p:nvPr>
            <p:ph type="title"/>
          </p:nvPr>
        </p:nvSpPr>
        <p:spPr>
          <a:solidFill>
            <a:srgbClr val="666699"/>
          </a:solidFill>
        </p:spPr>
        <p:txBody>
          <a:bodyPr>
            <a:normAutofit/>
          </a:bodyPr>
          <a:lstStyle/>
          <a:p>
            <a:r>
              <a:rPr lang="en-US" sz="5400" b="1" dirty="0"/>
              <a:t>Personality and Communication </a:t>
            </a:r>
          </a:p>
        </p:txBody>
      </p:sp>
      <p:sp>
        <p:nvSpPr>
          <p:cNvPr id="3" name="Content Placeholder 2">
            <a:extLst>
              <a:ext uri="{FF2B5EF4-FFF2-40B4-BE49-F238E27FC236}">
                <a16:creationId xmlns:a16="http://schemas.microsoft.com/office/drawing/2014/main" id="{EDB1416F-4FF1-4DB1-A7D3-5E574BF7C08E}"/>
              </a:ext>
            </a:extLst>
          </p:cNvPr>
          <p:cNvSpPr>
            <a:spLocks noGrp="1"/>
          </p:cNvSpPr>
          <p:nvPr>
            <p:ph idx="1"/>
          </p:nvPr>
        </p:nvSpPr>
        <p:spPr/>
        <p:txBody>
          <a:bodyPr>
            <a:normAutofit lnSpcReduction="10000"/>
          </a:bodyPr>
          <a:lstStyle/>
          <a:p>
            <a:pPr>
              <a:lnSpc>
                <a:spcPct val="150000"/>
              </a:lnSpc>
            </a:pPr>
            <a:r>
              <a:rPr lang="en-US" dirty="0"/>
              <a:t>It is the widely held notion that a person’s communication style is a natural extension and expression of their personality type and vice versa.</a:t>
            </a:r>
          </a:p>
          <a:p>
            <a:pPr>
              <a:lnSpc>
                <a:spcPct val="150000"/>
              </a:lnSpc>
            </a:pPr>
            <a:r>
              <a:rPr lang="en-US" dirty="0"/>
              <a:t>D. Loffredo and S. Opt. (2001) found that individuals who preferred extroversion, intuition and thinking had a greater tendency to be argumentative than those who preferred introversion, sensing and feeling.</a:t>
            </a:r>
          </a:p>
        </p:txBody>
      </p:sp>
      <p:sp>
        <p:nvSpPr>
          <p:cNvPr id="4" name="Slide Number Placeholder 3">
            <a:extLst>
              <a:ext uri="{FF2B5EF4-FFF2-40B4-BE49-F238E27FC236}">
                <a16:creationId xmlns:a16="http://schemas.microsoft.com/office/drawing/2014/main" id="{D17ED55D-2F16-4527-A760-79F33C5D173D}"/>
              </a:ext>
            </a:extLst>
          </p:cNvPr>
          <p:cNvSpPr>
            <a:spLocks noGrp="1"/>
          </p:cNvSpPr>
          <p:nvPr>
            <p:ph type="sldNum" sz="quarter" idx="12"/>
          </p:nvPr>
        </p:nvSpPr>
        <p:spPr/>
        <p:txBody>
          <a:bodyPr/>
          <a:lstStyle/>
          <a:p>
            <a:fld id="{48692AB2-698B-4EC8-89FF-CA69B0E8B35B}" type="slidenum">
              <a:rPr lang="en-US" smtClean="0"/>
              <a:t>41</a:t>
            </a:fld>
            <a:endParaRPr lang="en-US"/>
          </a:p>
        </p:txBody>
      </p:sp>
    </p:spTree>
    <p:extLst>
      <p:ext uri="{BB962C8B-B14F-4D97-AF65-F5344CB8AC3E}">
        <p14:creationId xmlns:p14="http://schemas.microsoft.com/office/powerpoint/2010/main" val="2181486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BEA78-F07B-4165-A1D8-8ACF7C0932C6}"/>
              </a:ext>
            </a:extLst>
          </p:cNvPr>
          <p:cNvSpPr>
            <a:spLocks noGrp="1"/>
          </p:cNvSpPr>
          <p:nvPr>
            <p:ph idx="1"/>
          </p:nvPr>
        </p:nvSpPr>
        <p:spPr/>
        <p:txBody>
          <a:bodyPr/>
          <a:lstStyle/>
          <a:p>
            <a:pPr>
              <a:lnSpc>
                <a:spcPct val="150000"/>
              </a:lnSpc>
            </a:pPr>
            <a:r>
              <a:rPr lang="en-US" dirty="0"/>
              <a:t>Introverts think through ideas and problems before sharing them, whereas extraverts are often likely to talk in order to think.</a:t>
            </a:r>
          </a:p>
          <a:p>
            <a:pPr>
              <a:lnSpc>
                <a:spcPct val="150000"/>
              </a:lnSpc>
            </a:pPr>
            <a:r>
              <a:rPr lang="en-US" dirty="0"/>
              <a:t> Extraverts prefer to act rather than reflect, and find Introverts too slow in thinking through decisions, whereas Introverts believe Extraverts act prematurely.</a:t>
            </a:r>
          </a:p>
          <a:p>
            <a:pPr>
              <a:lnSpc>
                <a:spcPct val="150000"/>
              </a:lnSpc>
            </a:pPr>
            <a:endParaRPr lang="en-US" dirty="0"/>
          </a:p>
        </p:txBody>
      </p:sp>
      <p:sp>
        <p:nvSpPr>
          <p:cNvPr id="4" name="Title 1">
            <a:extLst>
              <a:ext uri="{FF2B5EF4-FFF2-40B4-BE49-F238E27FC236}">
                <a16:creationId xmlns:a16="http://schemas.microsoft.com/office/drawing/2014/main" id="{A35F6A54-FFFD-44C5-9EA1-45E965946CDF}"/>
              </a:ext>
            </a:extLst>
          </p:cNvPr>
          <p:cNvSpPr>
            <a:spLocks noGrp="1"/>
          </p:cNvSpPr>
          <p:nvPr>
            <p:ph type="title"/>
          </p:nvPr>
        </p:nvSpPr>
        <p:spPr>
          <a:solidFill>
            <a:srgbClr val="666699"/>
          </a:solidFill>
        </p:spPr>
        <p:txBody>
          <a:bodyPr>
            <a:normAutofit/>
          </a:bodyPr>
          <a:lstStyle/>
          <a:p>
            <a:r>
              <a:rPr lang="en-US" sz="4800" b="1" dirty="0"/>
              <a:t>MBTI Personality Types</a:t>
            </a:r>
          </a:p>
        </p:txBody>
      </p:sp>
      <p:sp>
        <p:nvSpPr>
          <p:cNvPr id="2" name="Slide Number Placeholder 1">
            <a:extLst>
              <a:ext uri="{FF2B5EF4-FFF2-40B4-BE49-F238E27FC236}">
                <a16:creationId xmlns:a16="http://schemas.microsoft.com/office/drawing/2014/main" id="{7978243B-93C2-4F7A-A4E9-E808BE1EA9B4}"/>
              </a:ext>
            </a:extLst>
          </p:cNvPr>
          <p:cNvSpPr>
            <a:spLocks noGrp="1"/>
          </p:cNvSpPr>
          <p:nvPr>
            <p:ph type="sldNum" sz="quarter" idx="12"/>
          </p:nvPr>
        </p:nvSpPr>
        <p:spPr/>
        <p:txBody>
          <a:bodyPr/>
          <a:lstStyle/>
          <a:p>
            <a:fld id="{48692AB2-698B-4EC8-89FF-CA69B0E8B35B}" type="slidenum">
              <a:rPr lang="en-US" smtClean="0"/>
              <a:t>42</a:t>
            </a:fld>
            <a:endParaRPr lang="en-US"/>
          </a:p>
        </p:txBody>
      </p:sp>
    </p:spTree>
    <p:extLst>
      <p:ext uri="{BB962C8B-B14F-4D97-AF65-F5344CB8AC3E}">
        <p14:creationId xmlns:p14="http://schemas.microsoft.com/office/powerpoint/2010/main" val="735330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9A6A7-B931-46A7-993D-0A796C72EF95}"/>
              </a:ext>
            </a:extLst>
          </p:cNvPr>
          <p:cNvSpPr>
            <a:spLocks noGrp="1"/>
          </p:cNvSpPr>
          <p:nvPr>
            <p:ph idx="1"/>
          </p:nvPr>
        </p:nvSpPr>
        <p:spPr>
          <a:xfrm>
            <a:off x="838200" y="1825624"/>
            <a:ext cx="10515600" cy="5032375"/>
          </a:xfrm>
        </p:spPr>
        <p:txBody>
          <a:bodyPr>
            <a:normAutofit lnSpcReduction="10000"/>
          </a:bodyPr>
          <a:lstStyle/>
          <a:p>
            <a:pPr>
              <a:lnSpc>
                <a:spcPct val="100000"/>
              </a:lnSpc>
            </a:pPr>
            <a:r>
              <a:rPr lang="en-US" sz="2400" dirty="0"/>
              <a:t>Introverts communicating with Extraverts should: </a:t>
            </a:r>
          </a:p>
          <a:p>
            <a:pPr marL="0" indent="0">
              <a:lnSpc>
                <a:spcPct val="100000"/>
              </a:lnSpc>
              <a:buNone/>
            </a:pPr>
            <a:r>
              <a:rPr lang="en-US" sz="2400" dirty="0"/>
              <a:t>1. Focus on actions to be taken</a:t>
            </a:r>
          </a:p>
          <a:p>
            <a:pPr marL="0" indent="0">
              <a:lnSpc>
                <a:spcPct val="100000"/>
              </a:lnSpc>
              <a:buNone/>
            </a:pPr>
            <a:r>
              <a:rPr lang="en-US" sz="2400" dirty="0"/>
              <a:t>2. Focus on results</a:t>
            </a:r>
          </a:p>
          <a:p>
            <a:pPr marL="0" indent="0">
              <a:lnSpc>
                <a:spcPct val="100000"/>
              </a:lnSpc>
              <a:buNone/>
            </a:pPr>
            <a:r>
              <a:rPr lang="en-US" sz="2400" dirty="0"/>
              <a:t>3. Communicate verbally with enthusiasm</a:t>
            </a:r>
          </a:p>
          <a:p>
            <a:pPr marL="0" indent="0">
              <a:lnSpc>
                <a:spcPct val="100000"/>
              </a:lnSpc>
              <a:buNone/>
            </a:pPr>
            <a:r>
              <a:rPr lang="en-US" sz="2400" dirty="0"/>
              <a:t>4. Emphasize action over deliberation</a:t>
            </a:r>
          </a:p>
          <a:p>
            <a:pPr marL="0" indent="0">
              <a:lnSpc>
                <a:spcPct val="100000"/>
              </a:lnSpc>
              <a:buNone/>
            </a:pPr>
            <a:endParaRPr lang="en-US" sz="2400" dirty="0"/>
          </a:p>
          <a:p>
            <a:pPr>
              <a:lnSpc>
                <a:spcPct val="100000"/>
              </a:lnSpc>
            </a:pPr>
            <a:r>
              <a:rPr lang="en-US" sz="2400" i="1" dirty="0"/>
              <a:t>Extraverts communicating with Introverts should:</a:t>
            </a:r>
          </a:p>
          <a:p>
            <a:pPr marL="0" indent="0">
              <a:lnSpc>
                <a:spcPct val="100000"/>
              </a:lnSpc>
              <a:buNone/>
            </a:pPr>
            <a:r>
              <a:rPr lang="en-US" sz="2400" dirty="0"/>
              <a:t>1. Communicate a well-thought-through idea or plan</a:t>
            </a:r>
          </a:p>
          <a:p>
            <a:pPr marL="0" indent="0">
              <a:lnSpc>
                <a:spcPct val="100000"/>
              </a:lnSpc>
              <a:buNone/>
            </a:pPr>
            <a:r>
              <a:rPr lang="en-US" sz="2400" dirty="0"/>
              <a:t>2. Build in time for Introverts to reflect before deciding</a:t>
            </a:r>
          </a:p>
          <a:p>
            <a:pPr marL="0" indent="0">
              <a:lnSpc>
                <a:spcPct val="100000"/>
              </a:lnSpc>
              <a:buNone/>
            </a:pPr>
            <a:r>
              <a:rPr lang="en-US" sz="2400" dirty="0"/>
              <a:t>3. Communicate in written form rather than orally</a:t>
            </a:r>
          </a:p>
          <a:p>
            <a:pPr marL="0" indent="0">
              <a:lnSpc>
                <a:spcPct val="100000"/>
              </a:lnSpc>
              <a:buNone/>
            </a:pPr>
            <a:r>
              <a:rPr lang="en-US" sz="2400" dirty="0"/>
              <a:t>4. Allow airtime for Introverts who wait for silence to speak</a:t>
            </a:r>
          </a:p>
        </p:txBody>
      </p:sp>
      <p:sp>
        <p:nvSpPr>
          <p:cNvPr id="4" name="Title 1">
            <a:extLst>
              <a:ext uri="{FF2B5EF4-FFF2-40B4-BE49-F238E27FC236}">
                <a16:creationId xmlns:a16="http://schemas.microsoft.com/office/drawing/2014/main" id="{E6C9B923-E2D6-477D-8088-2DD19E44D056}"/>
              </a:ext>
            </a:extLst>
          </p:cNvPr>
          <p:cNvSpPr>
            <a:spLocks noGrp="1"/>
          </p:cNvSpPr>
          <p:nvPr>
            <p:ph type="title"/>
          </p:nvPr>
        </p:nvSpPr>
        <p:spPr>
          <a:solidFill>
            <a:srgbClr val="666699"/>
          </a:solidFill>
        </p:spPr>
        <p:txBody>
          <a:bodyPr>
            <a:normAutofit/>
          </a:bodyPr>
          <a:lstStyle/>
          <a:p>
            <a:r>
              <a:rPr lang="en-US" sz="4800" b="1" dirty="0"/>
              <a:t>MBTI Personality Types</a:t>
            </a:r>
          </a:p>
        </p:txBody>
      </p:sp>
      <p:sp>
        <p:nvSpPr>
          <p:cNvPr id="2" name="Slide Number Placeholder 1">
            <a:extLst>
              <a:ext uri="{FF2B5EF4-FFF2-40B4-BE49-F238E27FC236}">
                <a16:creationId xmlns:a16="http://schemas.microsoft.com/office/drawing/2014/main" id="{1B0EFC25-05E2-410A-AD84-2D45A7F02ADC}"/>
              </a:ext>
            </a:extLst>
          </p:cNvPr>
          <p:cNvSpPr>
            <a:spLocks noGrp="1"/>
          </p:cNvSpPr>
          <p:nvPr>
            <p:ph type="sldNum" sz="quarter" idx="12"/>
          </p:nvPr>
        </p:nvSpPr>
        <p:spPr/>
        <p:txBody>
          <a:bodyPr/>
          <a:lstStyle/>
          <a:p>
            <a:fld id="{48692AB2-698B-4EC8-89FF-CA69B0E8B35B}" type="slidenum">
              <a:rPr lang="en-US" smtClean="0"/>
              <a:t>43</a:t>
            </a:fld>
            <a:endParaRPr lang="en-US"/>
          </a:p>
        </p:txBody>
      </p:sp>
    </p:spTree>
    <p:extLst>
      <p:ext uri="{BB962C8B-B14F-4D97-AF65-F5344CB8AC3E}">
        <p14:creationId xmlns:p14="http://schemas.microsoft.com/office/powerpoint/2010/main" val="1174264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BEA78-F07B-4165-A1D8-8ACF7C0932C6}"/>
              </a:ext>
            </a:extLst>
          </p:cNvPr>
          <p:cNvSpPr>
            <a:spLocks noGrp="1"/>
          </p:cNvSpPr>
          <p:nvPr>
            <p:ph idx="1"/>
          </p:nvPr>
        </p:nvSpPr>
        <p:spPr/>
        <p:txBody>
          <a:bodyPr/>
          <a:lstStyle/>
          <a:p>
            <a:pPr>
              <a:lnSpc>
                <a:spcPct val="150000"/>
              </a:lnSpc>
            </a:pPr>
            <a:r>
              <a:rPr lang="en-US" dirty="0"/>
              <a:t>Sensors prefer facts to ideas, view obstacles as problems to solve rather as conundrums to explore, prefer “tried-and-true” solutions rather than new ones, and prefer action to conception of ideas.</a:t>
            </a:r>
          </a:p>
          <a:p>
            <a:pPr>
              <a:lnSpc>
                <a:spcPct val="150000"/>
              </a:lnSpc>
            </a:pPr>
            <a:r>
              <a:rPr lang="en-US" dirty="0"/>
              <a:t>Intuitives prefer new ideas and options to predictable solutions, favor innovation over practicality, and enjoy visioning and theorizing more than implementing.</a:t>
            </a:r>
          </a:p>
        </p:txBody>
      </p:sp>
      <p:sp>
        <p:nvSpPr>
          <p:cNvPr id="4" name="Title 1">
            <a:extLst>
              <a:ext uri="{FF2B5EF4-FFF2-40B4-BE49-F238E27FC236}">
                <a16:creationId xmlns:a16="http://schemas.microsoft.com/office/drawing/2014/main" id="{A35F6A54-FFFD-44C5-9EA1-45E965946CDF}"/>
              </a:ext>
            </a:extLst>
          </p:cNvPr>
          <p:cNvSpPr>
            <a:spLocks noGrp="1"/>
          </p:cNvSpPr>
          <p:nvPr>
            <p:ph type="title"/>
          </p:nvPr>
        </p:nvSpPr>
        <p:spPr>
          <a:solidFill>
            <a:srgbClr val="666699"/>
          </a:solidFill>
        </p:spPr>
        <p:txBody>
          <a:bodyPr>
            <a:normAutofit/>
          </a:bodyPr>
          <a:lstStyle/>
          <a:p>
            <a:r>
              <a:rPr lang="en-US" sz="4800" b="1" dirty="0"/>
              <a:t>MBTI Personality Types</a:t>
            </a:r>
          </a:p>
        </p:txBody>
      </p:sp>
      <p:sp>
        <p:nvSpPr>
          <p:cNvPr id="2" name="Slide Number Placeholder 1">
            <a:extLst>
              <a:ext uri="{FF2B5EF4-FFF2-40B4-BE49-F238E27FC236}">
                <a16:creationId xmlns:a16="http://schemas.microsoft.com/office/drawing/2014/main" id="{6D0BA386-5753-46C8-969F-F048A5B9D20F}"/>
              </a:ext>
            </a:extLst>
          </p:cNvPr>
          <p:cNvSpPr>
            <a:spLocks noGrp="1"/>
          </p:cNvSpPr>
          <p:nvPr>
            <p:ph type="sldNum" sz="quarter" idx="12"/>
          </p:nvPr>
        </p:nvSpPr>
        <p:spPr/>
        <p:txBody>
          <a:bodyPr/>
          <a:lstStyle/>
          <a:p>
            <a:fld id="{48692AB2-698B-4EC8-89FF-CA69B0E8B35B}" type="slidenum">
              <a:rPr lang="en-US" smtClean="0"/>
              <a:t>44</a:t>
            </a:fld>
            <a:endParaRPr lang="en-US"/>
          </a:p>
        </p:txBody>
      </p:sp>
    </p:spTree>
    <p:extLst>
      <p:ext uri="{BB962C8B-B14F-4D97-AF65-F5344CB8AC3E}">
        <p14:creationId xmlns:p14="http://schemas.microsoft.com/office/powerpoint/2010/main" val="766240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75DD7-86EA-4E78-8709-F4050A44AF27}"/>
              </a:ext>
            </a:extLst>
          </p:cNvPr>
          <p:cNvSpPr>
            <a:spLocks noGrp="1"/>
          </p:cNvSpPr>
          <p:nvPr>
            <p:ph idx="1"/>
          </p:nvPr>
        </p:nvSpPr>
        <p:spPr>
          <a:xfrm>
            <a:off x="596900" y="1003300"/>
            <a:ext cx="10756900" cy="5836445"/>
          </a:xfrm>
        </p:spPr>
        <p:txBody>
          <a:bodyPr>
            <a:noAutofit/>
          </a:bodyPr>
          <a:lstStyle/>
          <a:p>
            <a:pPr>
              <a:lnSpc>
                <a:spcPct val="150000"/>
              </a:lnSpc>
            </a:pPr>
            <a:r>
              <a:rPr lang="en-US" sz="2000" dirty="0"/>
              <a:t>Sensors communicating with Intuitives should:</a:t>
            </a:r>
          </a:p>
          <a:p>
            <a:pPr marL="0" indent="0">
              <a:lnSpc>
                <a:spcPct val="150000"/>
              </a:lnSpc>
              <a:buNone/>
            </a:pPr>
            <a:r>
              <a:rPr lang="en-US" sz="2000" dirty="0"/>
              <a:t>1. Start with an overarching description of the issue or challenge rather than the relevant details</a:t>
            </a:r>
          </a:p>
          <a:p>
            <a:pPr marL="0" indent="0">
              <a:lnSpc>
                <a:spcPct val="150000"/>
              </a:lnSpc>
              <a:buNone/>
            </a:pPr>
            <a:r>
              <a:rPr lang="en-US" sz="2000" dirty="0"/>
              <a:t>2. Allow room for creative exploration before moving to facts</a:t>
            </a:r>
          </a:p>
          <a:p>
            <a:pPr marL="0" indent="0">
              <a:lnSpc>
                <a:spcPct val="150000"/>
              </a:lnSpc>
              <a:buNone/>
            </a:pPr>
            <a:r>
              <a:rPr lang="en-US" sz="2000" dirty="0"/>
              <a:t>3. Describe the overall goal and strategies before moving to tactics</a:t>
            </a:r>
          </a:p>
          <a:p>
            <a:pPr marL="0" indent="0">
              <a:lnSpc>
                <a:spcPct val="150000"/>
              </a:lnSpc>
              <a:buNone/>
            </a:pPr>
            <a:r>
              <a:rPr lang="en-US" sz="2000" dirty="0"/>
              <a:t>4. Explain the desired outcomes and related challenges of a project</a:t>
            </a:r>
          </a:p>
          <a:p>
            <a:pPr>
              <a:lnSpc>
                <a:spcPct val="150000"/>
              </a:lnSpc>
            </a:pPr>
            <a:r>
              <a:rPr lang="en-US" sz="2000" i="1" dirty="0"/>
              <a:t>Intuitives communicating with Sensors should:</a:t>
            </a:r>
          </a:p>
          <a:p>
            <a:pPr marL="514350" indent="-514350">
              <a:lnSpc>
                <a:spcPct val="150000"/>
              </a:lnSpc>
              <a:buAutoNum type="arabicPeriod"/>
            </a:pPr>
            <a:r>
              <a:rPr lang="en-US" sz="2000" dirty="0"/>
              <a:t>Clearly identify the problem they are trying to solve</a:t>
            </a:r>
          </a:p>
          <a:p>
            <a:pPr marL="0" indent="0">
              <a:lnSpc>
                <a:spcPct val="150000"/>
              </a:lnSpc>
              <a:buNone/>
            </a:pPr>
            <a:r>
              <a:rPr lang="en-US" sz="2000" dirty="0"/>
              <a:t>2.  Share relevant facts and details</a:t>
            </a:r>
          </a:p>
          <a:p>
            <a:pPr marL="0" indent="0">
              <a:lnSpc>
                <a:spcPct val="150000"/>
              </a:lnSpc>
              <a:buNone/>
            </a:pPr>
            <a:r>
              <a:rPr lang="en-US" sz="2000" dirty="0"/>
              <a:t>3. Reduce risk factors or required changes</a:t>
            </a:r>
          </a:p>
          <a:p>
            <a:pPr marL="0" indent="0">
              <a:lnSpc>
                <a:spcPct val="150000"/>
              </a:lnSpc>
              <a:buNone/>
            </a:pPr>
            <a:r>
              <a:rPr lang="en-US" sz="2000" dirty="0"/>
              <a:t>4. Describe successful applications of the desired strategies</a:t>
            </a:r>
          </a:p>
        </p:txBody>
      </p:sp>
      <p:sp>
        <p:nvSpPr>
          <p:cNvPr id="4" name="Title 1">
            <a:extLst>
              <a:ext uri="{FF2B5EF4-FFF2-40B4-BE49-F238E27FC236}">
                <a16:creationId xmlns:a16="http://schemas.microsoft.com/office/drawing/2014/main" id="{FD5D2E40-5F67-42D7-BCA4-B7C983AD7388}"/>
              </a:ext>
            </a:extLst>
          </p:cNvPr>
          <p:cNvSpPr>
            <a:spLocks noGrp="1"/>
          </p:cNvSpPr>
          <p:nvPr>
            <p:ph type="title"/>
          </p:nvPr>
        </p:nvSpPr>
        <p:spPr>
          <a:xfrm>
            <a:off x="596900" y="18255"/>
            <a:ext cx="10515600" cy="985045"/>
          </a:xfrm>
          <a:solidFill>
            <a:srgbClr val="666699"/>
          </a:solidFill>
        </p:spPr>
        <p:txBody>
          <a:bodyPr>
            <a:normAutofit/>
          </a:bodyPr>
          <a:lstStyle/>
          <a:p>
            <a:r>
              <a:rPr lang="en-US" sz="4800" b="1" dirty="0"/>
              <a:t>MBTI Personality Types</a:t>
            </a:r>
          </a:p>
        </p:txBody>
      </p:sp>
      <p:sp>
        <p:nvSpPr>
          <p:cNvPr id="2" name="Slide Number Placeholder 1">
            <a:extLst>
              <a:ext uri="{FF2B5EF4-FFF2-40B4-BE49-F238E27FC236}">
                <a16:creationId xmlns:a16="http://schemas.microsoft.com/office/drawing/2014/main" id="{024A58FF-7BBB-4ABE-AF3B-CBAEAAE98749}"/>
              </a:ext>
            </a:extLst>
          </p:cNvPr>
          <p:cNvSpPr>
            <a:spLocks noGrp="1"/>
          </p:cNvSpPr>
          <p:nvPr>
            <p:ph type="sldNum" sz="quarter" idx="12"/>
          </p:nvPr>
        </p:nvSpPr>
        <p:spPr/>
        <p:txBody>
          <a:bodyPr/>
          <a:lstStyle/>
          <a:p>
            <a:fld id="{48692AB2-698B-4EC8-89FF-CA69B0E8B35B}" type="slidenum">
              <a:rPr lang="en-US" smtClean="0"/>
              <a:t>45</a:t>
            </a:fld>
            <a:endParaRPr lang="en-US"/>
          </a:p>
        </p:txBody>
      </p:sp>
    </p:spTree>
    <p:extLst>
      <p:ext uri="{BB962C8B-B14F-4D97-AF65-F5344CB8AC3E}">
        <p14:creationId xmlns:p14="http://schemas.microsoft.com/office/powerpoint/2010/main" val="4132105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75DD7-86EA-4E78-8709-F4050A44AF27}"/>
              </a:ext>
            </a:extLst>
          </p:cNvPr>
          <p:cNvSpPr>
            <a:spLocks noGrp="1"/>
          </p:cNvSpPr>
          <p:nvPr>
            <p:ph idx="1"/>
          </p:nvPr>
        </p:nvSpPr>
        <p:spPr>
          <a:xfrm>
            <a:off x="596900" y="1778001"/>
            <a:ext cx="10515600" cy="4381500"/>
          </a:xfrm>
        </p:spPr>
        <p:txBody>
          <a:bodyPr>
            <a:noAutofit/>
          </a:bodyPr>
          <a:lstStyle/>
          <a:p>
            <a:pPr>
              <a:lnSpc>
                <a:spcPct val="150000"/>
              </a:lnSpc>
            </a:pPr>
            <a:r>
              <a:rPr lang="en-US" dirty="0"/>
              <a:t>Thinkers make decisions from an objective viewpoint, thoroughly analyzing the relevant issues. They tend to question ideas and solutions before accepting them.</a:t>
            </a:r>
            <a:endParaRPr lang="en-US" sz="2000" dirty="0"/>
          </a:p>
          <a:p>
            <a:pPr>
              <a:lnSpc>
                <a:spcPct val="150000"/>
              </a:lnSpc>
            </a:pPr>
            <a:r>
              <a:rPr lang="en-US" dirty="0"/>
              <a:t>Feelers focus more on values and people than on the task itself. Since interpersonal harmony is a central value for Feelers, they will focus on commonalities before discussing differences that require negotiation.</a:t>
            </a:r>
            <a:endParaRPr lang="en-US" sz="2000" dirty="0"/>
          </a:p>
        </p:txBody>
      </p:sp>
      <p:sp>
        <p:nvSpPr>
          <p:cNvPr id="4" name="Title 1">
            <a:extLst>
              <a:ext uri="{FF2B5EF4-FFF2-40B4-BE49-F238E27FC236}">
                <a16:creationId xmlns:a16="http://schemas.microsoft.com/office/drawing/2014/main" id="{FD5D2E40-5F67-42D7-BCA4-B7C983AD7388}"/>
              </a:ext>
            </a:extLst>
          </p:cNvPr>
          <p:cNvSpPr>
            <a:spLocks noGrp="1"/>
          </p:cNvSpPr>
          <p:nvPr>
            <p:ph type="title"/>
          </p:nvPr>
        </p:nvSpPr>
        <p:spPr>
          <a:xfrm>
            <a:off x="596900" y="386555"/>
            <a:ext cx="10515600" cy="985045"/>
          </a:xfrm>
          <a:solidFill>
            <a:srgbClr val="666699"/>
          </a:solidFill>
        </p:spPr>
        <p:txBody>
          <a:bodyPr>
            <a:normAutofit/>
          </a:bodyPr>
          <a:lstStyle/>
          <a:p>
            <a:r>
              <a:rPr lang="en-US" sz="4800" b="1" dirty="0"/>
              <a:t>MBTI Personality Types</a:t>
            </a:r>
          </a:p>
        </p:txBody>
      </p:sp>
      <p:sp>
        <p:nvSpPr>
          <p:cNvPr id="2" name="Slide Number Placeholder 1">
            <a:extLst>
              <a:ext uri="{FF2B5EF4-FFF2-40B4-BE49-F238E27FC236}">
                <a16:creationId xmlns:a16="http://schemas.microsoft.com/office/drawing/2014/main" id="{EB115B69-457D-42AF-8A60-1C18F220FFA1}"/>
              </a:ext>
            </a:extLst>
          </p:cNvPr>
          <p:cNvSpPr>
            <a:spLocks noGrp="1"/>
          </p:cNvSpPr>
          <p:nvPr>
            <p:ph type="sldNum" sz="quarter" idx="12"/>
          </p:nvPr>
        </p:nvSpPr>
        <p:spPr/>
        <p:txBody>
          <a:bodyPr/>
          <a:lstStyle/>
          <a:p>
            <a:fld id="{48692AB2-698B-4EC8-89FF-CA69B0E8B35B}" type="slidenum">
              <a:rPr lang="en-US" smtClean="0"/>
              <a:t>46</a:t>
            </a:fld>
            <a:endParaRPr lang="en-US"/>
          </a:p>
        </p:txBody>
      </p:sp>
    </p:spTree>
    <p:extLst>
      <p:ext uri="{BB962C8B-B14F-4D97-AF65-F5344CB8AC3E}">
        <p14:creationId xmlns:p14="http://schemas.microsoft.com/office/powerpoint/2010/main" val="29980534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75DD7-86EA-4E78-8709-F4050A44AF27}"/>
              </a:ext>
            </a:extLst>
          </p:cNvPr>
          <p:cNvSpPr>
            <a:spLocks noGrp="1"/>
          </p:cNvSpPr>
          <p:nvPr>
            <p:ph idx="1"/>
          </p:nvPr>
        </p:nvSpPr>
        <p:spPr>
          <a:xfrm>
            <a:off x="596900" y="1003300"/>
            <a:ext cx="10756900" cy="5727700"/>
          </a:xfrm>
        </p:spPr>
        <p:txBody>
          <a:bodyPr>
            <a:noAutofit/>
          </a:bodyPr>
          <a:lstStyle/>
          <a:p>
            <a:pPr>
              <a:lnSpc>
                <a:spcPct val="100000"/>
              </a:lnSpc>
            </a:pPr>
            <a:r>
              <a:rPr lang="en-US" sz="2400" dirty="0"/>
              <a:t>Thinkers communicating with Feelers should:</a:t>
            </a:r>
          </a:p>
          <a:p>
            <a:pPr marL="0" indent="0">
              <a:lnSpc>
                <a:spcPct val="100000"/>
              </a:lnSpc>
              <a:buNone/>
            </a:pPr>
            <a:r>
              <a:rPr lang="en-US" sz="2400" dirty="0"/>
              <a:t>1. Be descriptive rather than judgmental</a:t>
            </a:r>
          </a:p>
          <a:p>
            <a:pPr marL="0" indent="0">
              <a:lnSpc>
                <a:spcPct val="100000"/>
              </a:lnSpc>
              <a:buNone/>
            </a:pPr>
            <a:r>
              <a:rPr lang="en-US" sz="2400" dirty="0"/>
              <a:t>2. Use empathy by imagining the other’s perspective</a:t>
            </a:r>
          </a:p>
          <a:p>
            <a:pPr marL="0" indent="0">
              <a:lnSpc>
                <a:spcPct val="100000"/>
              </a:lnSpc>
              <a:buNone/>
            </a:pPr>
            <a:r>
              <a:rPr lang="en-US" sz="2400" dirty="0"/>
              <a:t>3. Start with a concern for what is important to people</a:t>
            </a:r>
          </a:p>
          <a:p>
            <a:pPr marL="0" indent="0">
              <a:lnSpc>
                <a:spcPct val="100000"/>
              </a:lnSpc>
              <a:buNone/>
            </a:pPr>
            <a:r>
              <a:rPr lang="en-US" sz="2400" dirty="0"/>
              <a:t>4. Consider a decision’s impact on the people who carry it out</a:t>
            </a:r>
          </a:p>
          <a:p>
            <a:pPr marL="0" indent="0">
              <a:lnSpc>
                <a:spcPct val="100000"/>
              </a:lnSpc>
              <a:buNone/>
            </a:pPr>
            <a:r>
              <a:rPr lang="en-US" sz="2400" dirty="0"/>
              <a:t>5. Start with the positives rather than the negatives</a:t>
            </a:r>
          </a:p>
          <a:p>
            <a:pPr>
              <a:lnSpc>
                <a:spcPct val="100000"/>
              </a:lnSpc>
            </a:pPr>
            <a:r>
              <a:rPr lang="en-US" sz="2400" i="1" dirty="0"/>
              <a:t>Feelers communicating with Thinkers should:</a:t>
            </a:r>
          </a:p>
          <a:p>
            <a:pPr marL="0" indent="0">
              <a:lnSpc>
                <a:spcPct val="100000"/>
              </a:lnSpc>
              <a:buNone/>
            </a:pPr>
            <a:r>
              <a:rPr lang="en-US" sz="2400" dirty="0"/>
              <a:t>1. Discuss the costs and benefits of the issues</a:t>
            </a:r>
          </a:p>
          <a:p>
            <a:pPr marL="0" indent="0">
              <a:lnSpc>
                <a:spcPct val="100000"/>
              </a:lnSpc>
              <a:buNone/>
            </a:pPr>
            <a:r>
              <a:rPr lang="en-US" sz="2400" dirty="0"/>
              <a:t>2. Identify the issue clearly, the principles involved, and potential solutions, as well as their strengths and weaknesses</a:t>
            </a:r>
          </a:p>
          <a:p>
            <a:pPr marL="0" indent="0">
              <a:lnSpc>
                <a:spcPct val="100000"/>
              </a:lnSpc>
              <a:buNone/>
            </a:pPr>
            <a:r>
              <a:rPr lang="en-US" sz="2400" dirty="0"/>
              <a:t>3. Take a stand and make their case succinctly</a:t>
            </a:r>
          </a:p>
          <a:p>
            <a:pPr marL="0" indent="0">
              <a:lnSpc>
                <a:spcPct val="100000"/>
              </a:lnSpc>
              <a:buNone/>
            </a:pPr>
            <a:r>
              <a:rPr lang="en-US" sz="2400" dirty="0"/>
              <a:t>4. Be willing to engage in debate without taking it personally</a:t>
            </a:r>
          </a:p>
        </p:txBody>
      </p:sp>
      <p:sp>
        <p:nvSpPr>
          <p:cNvPr id="4" name="Title 1">
            <a:extLst>
              <a:ext uri="{FF2B5EF4-FFF2-40B4-BE49-F238E27FC236}">
                <a16:creationId xmlns:a16="http://schemas.microsoft.com/office/drawing/2014/main" id="{FD5D2E40-5F67-42D7-BCA4-B7C983AD7388}"/>
              </a:ext>
            </a:extLst>
          </p:cNvPr>
          <p:cNvSpPr>
            <a:spLocks noGrp="1"/>
          </p:cNvSpPr>
          <p:nvPr>
            <p:ph type="title"/>
          </p:nvPr>
        </p:nvSpPr>
        <p:spPr>
          <a:xfrm>
            <a:off x="596900" y="18255"/>
            <a:ext cx="10515600" cy="985045"/>
          </a:xfrm>
          <a:solidFill>
            <a:srgbClr val="666699"/>
          </a:solidFill>
        </p:spPr>
        <p:txBody>
          <a:bodyPr>
            <a:normAutofit/>
          </a:bodyPr>
          <a:lstStyle/>
          <a:p>
            <a:r>
              <a:rPr lang="en-US" sz="4800" b="1" dirty="0"/>
              <a:t>MBTI Personality Types</a:t>
            </a:r>
          </a:p>
        </p:txBody>
      </p:sp>
      <p:sp>
        <p:nvSpPr>
          <p:cNvPr id="2" name="Slide Number Placeholder 1">
            <a:extLst>
              <a:ext uri="{FF2B5EF4-FFF2-40B4-BE49-F238E27FC236}">
                <a16:creationId xmlns:a16="http://schemas.microsoft.com/office/drawing/2014/main" id="{5FA5FF38-0358-46A3-8C75-86E63BF5B40D}"/>
              </a:ext>
            </a:extLst>
          </p:cNvPr>
          <p:cNvSpPr>
            <a:spLocks noGrp="1"/>
          </p:cNvSpPr>
          <p:nvPr>
            <p:ph type="sldNum" sz="quarter" idx="12"/>
          </p:nvPr>
        </p:nvSpPr>
        <p:spPr/>
        <p:txBody>
          <a:bodyPr/>
          <a:lstStyle/>
          <a:p>
            <a:fld id="{48692AB2-698B-4EC8-89FF-CA69B0E8B35B}" type="slidenum">
              <a:rPr lang="en-US" smtClean="0"/>
              <a:t>47</a:t>
            </a:fld>
            <a:endParaRPr lang="en-US"/>
          </a:p>
        </p:txBody>
      </p:sp>
    </p:spTree>
    <p:extLst>
      <p:ext uri="{BB962C8B-B14F-4D97-AF65-F5344CB8AC3E}">
        <p14:creationId xmlns:p14="http://schemas.microsoft.com/office/powerpoint/2010/main" val="2010908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75DD7-86EA-4E78-8709-F4050A44AF27}"/>
              </a:ext>
            </a:extLst>
          </p:cNvPr>
          <p:cNvSpPr>
            <a:spLocks noGrp="1"/>
          </p:cNvSpPr>
          <p:nvPr>
            <p:ph idx="1"/>
          </p:nvPr>
        </p:nvSpPr>
        <p:spPr>
          <a:xfrm>
            <a:off x="596900" y="1447801"/>
            <a:ext cx="10515600" cy="4343400"/>
          </a:xfrm>
        </p:spPr>
        <p:txBody>
          <a:bodyPr>
            <a:noAutofit/>
          </a:bodyPr>
          <a:lstStyle/>
          <a:p>
            <a:pPr>
              <a:lnSpc>
                <a:spcPct val="150000"/>
              </a:lnSpc>
            </a:pPr>
            <a:r>
              <a:rPr lang="en-US" dirty="0"/>
              <a:t>Judgers prefer closure and organization to looseness and spontaneity; relax after completing their work (which means not a lot of relaxing!), and use lists and calendars to manage their time. </a:t>
            </a:r>
          </a:p>
          <a:p>
            <a:pPr>
              <a:lnSpc>
                <a:spcPct val="150000"/>
              </a:lnSpc>
            </a:pPr>
            <a:r>
              <a:rPr lang="en-US" dirty="0"/>
              <a:t>Perceivers value the management of time far less and prefer room to be spontaneous and change direction. They enjoy brainstorming and exploring new possibilities far more than decision-making itself.</a:t>
            </a:r>
            <a:endParaRPr lang="en-US" sz="2000" dirty="0"/>
          </a:p>
        </p:txBody>
      </p:sp>
      <p:sp>
        <p:nvSpPr>
          <p:cNvPr id="4" name="Title 1">
            <a:extLst>
              <a:ext uri="{FF2B5EF4-FFF2-40B4-BE49-F238E27FC236}">
                <a16:creationId xmlns:a16="http://schemas.microsoft.com/office/drawing/2014/main" id="{FD5D2E40-5F67-42D7-BCA4-B7C983AD7388}"/>
              </a:ext>
            </a:extLst>
          </p:cNvPr>
          <p:cNvSpPr>
            <a:spLocks noGrp="1"/>
          </p:cNvSpPr>
          <p:nvPr>
            <p:ph type="title"/>
          </p:nvPr>
        </p:nvSpPr>
        <p:spPr>
          <a:xfrm>
            <a:off x="596900" y="18255"/>
            <a:ext cx="10515600" cy="985045"/>
          </a:xfrm>
          <a:solidFill>
            <a:srgbClr val="666699"/>
          </a:solidFill>
        </p:spPr>
        <p:txBody>
          <a:bodyPr>
            <a:normAutofit/>
          </a:bodyPr>
          <a:lstStyle/>
          <a:p>
            <a:r>
              <a:rPr lang="en-US" sz="4800" b="1" dirty="0"/>
              <a:t>MBTI Personality Types</a:t>
            </a:r>
          </a:p>
        </p:txBody>
      </p:sp>
      <p:sp>
        <p:nvSpPr>
          <p:cNvPr id="2" name="Slide Number Placeholder 1">
            <a:extLst>
              <a:ext uri="{FF2B5EF4-FFF2-40B4-BE49-F238E27FC236}">
                <a16:creationId xmlns:a16="http://schemas.microsoft.com/office/drawing/2014/main" id="{D222DE16-B52A-42A6-805C-811F834DE258}"/>
              </a:ext>
            </a:extLst>
          </p:cNvPr>
          <p:cNvSpPr>
            <a:spLocks noGrp="1"/>
          </p:cNvSpPr>
          <p:nvPr>
            <p:ph type="sldNum" sz="quarter" idx="12"/>
          </p:nvPr>
        </p:nvSpPr>
        <p:spPr/>
        <p:txBody>
          <a:bodyPr/>
          <a:lstStyle/>
          <a:p>
            <a:fld id="{48692AB2-698B-4EC8-89FF-CA69B0E8B35B}" type="slidenum">
              <a:rPr lang="en-US" smtClean="0"/>
              <a:t>48</a:t>
            </a:fld>
            <a:endParaRPr lang="en-US"/>
          </a:p>
        </p:txBody>
      </p:sp>
    </p:spTree>
    <p:extLst>
      <p:ext uri="{BB962C8B-B14F-4D97-AF65-F5344CB8AC3E}">
        <p14:creationId xmlns:p14="http://schemas.microsoft.com/office/powerpoint/2010/main" val="3692671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75DD7-86EA-4E78-8709-F4050A44AF27}"/>
              </a:ext>
            </a:extLst>
          </p:cNvPr>
          <p:cNvSpPr>
            <a:spLocks noGrp="1"/>
          </p:cNvSpPr>
          <p:nvPr>
            <p:ph idx="1"/>
          </p:nvPr>
        </p:nvSpPr>
        <p:spPr>
          <a:xfrm>
            <a:off x="596900" y="1003300"/>
            <a:ext cx="10756900" cy="5727700"/>
          </a:xfrm>
        </p:spPr>
        <p:txBody>
          <a:bodyPr>
            <a:noAutofit/>
          </a:bodyPr>
          <a:lstStyle/>
          <a:p>
            <a:pPr>
              <a:lnSpc>
                <a:spcPct val="100000"/>
              </a:lnSpc>
            </a:pPr>
            <a:r>
              <a:rPr lang="en-US" sz="2400" i="1" dirty="0"/>
              <a:t>Judgers communicating with Perceivers should:</a:t>
            </a:r>
          </a:p>
          <a:p>
            <a:pPr marL="0" indent="0">
              <a:lnSpc>
                <a:spcPct val="100000"/>
              </a:lnSpc>
              <a:buNone/>
            </a:pPr>
            <a:r>
              <a:rPr lang="en-US" sz="2400" dirty="0"/>
              <a:t>1. Allow Perceivers flexibility around “how” they meet their goals</a:t>
            </a:r>
          </a:p>
          <a:p>
            <a:pPr marL="0" indent="0">
              <a:lnSpc>
                <a:spcPct val="100000"/>
              </a:lnSpc>
              <a:buNone/>
            </a:pPr>
            <a:r>
              <a:rPr lang="en-US" sz="2400" dirty="0"/>
              <a:t>2. Allow sufficient time for brainstorming </a:t>
            </a:r>
          </a:p>
          <a:p>
            <a:pPr marL="0" indent="0">
              <a:lnSpc>
                <a:spcPct val="100000"/>
              </a:lnSpc>
              <a:buNone/>
            </a:pPr>
            <a:r>
              <a:rPr lang="en-US" sz="2400" dirty="0"/>
              <a:t>3. Realize there are often far more ”right” solutions than their own</a:t>
            </a:r>
          </a:p>
          <a:p>
            <a:pPr marL="0" indent="0">
              <a:lnSpc>
                <a:spcPct val="100000"/>
              </a:lnSpc>
              <a:buNone/>
            </a:pPr>
            <a:r>
              <a:rPr lang="en-US" sz="2400" dirty="0"/>
              <a:t>4. Consider multiple options before pressing for closure</a:t>
            </a:r>
          </a:p>
          <a:p>
            <a:pPr marL="0" indent="0">
              <a:lnSpc>
                <a:spcPct val="100000"/>
              </a:lnSpc>
              <a:buNone/>
            </a:pPr>
            <a:r>
              <a:rPr lang="en-US" sz="2400" dirty="0"/>
              <a:t>5. Understand that over-directing Perceivers will lead to their resistance</a:t>
            </a:r>
          </a:p>
          <a:p>
            <a:pPr>
              <a:lnSpc>
                <a:spcPct val="100000"/>
              </a:lnSpc>
            </a:pPr>
            <a:r>
              <a:rPr lang="en-US" sz="2400" i="1" dirty="0"/>
              <a:t>Perceivers communicating with Judgers should:</a:t>
            </a:r>
          </a:p>
          <a:p>
            <a:pPr marL="0" indent="0">
              <a:lnSpc>
                <a:spcPct val="100000"/>
              </a:lnSpc>
              <a:buNone/>
            </a:pPr>
            <a:r>
              <a:rPr lang="en-US" sz="2400" dirty="0"/>
              <a:t>1. Understand that frequent or last-minute changes adversely affect Judgers</a:t>
            </a:r>
          </a:p>
          <a:p>
            <a:pPr marL="0" indent="0">
              <a:lnSpc>
                <a:spcPct val="100000"/>
              </a:lnSpc>
              <a:buNone/>
            </a:pPr>
            <a:r>
              <a:rPr lang="en-US" sz="2400" dirty="0"/>
              <a:t>2. Take Judgers’ deadlines seriously and “to the minute”</a:t>
            </a:r>
          </a:p>
          <a:p>
            <a:pPr marL="0" indent="0">
              <a:lnSpc>
                <a:spcPct val="100000"/>
              </a:lnSpc>
              <a:buNone/>
            </a:pPr>
            <a:r>
              <a:rPr lang="en-US" sz="2400" dirty="0"/>
              <a:t>3. Balance brainstorming with analysis and decision-making</a:t>
            </a:r>
          </a:p>
          <a:p>
            <a:pPr marL="0" indent="0">
              <a:lnSpc>
                <a:spcPct val="100000"/>
              </a:lnSpc>
              <a:buNone/>
            </a:pPr>
            <a:r>
              <a:rPr lang="en-US" sz="2400" dirty="0"/>
              <a:t>4. Reopen decisions only when new data significantly impacts the decision</a:t>
            </a:r>
          </a:p>
          <a:p>
            <a:pPr marL="0" indent="0">
              <a:lnSpc>
                <a:spcPct val="100000"/>
              </a:lnSpc>
              <a:buNone/>
            </a:pPr>
            <a:r>
              <a:rPr lang="en-US" sz="2400" dirty="0"/>
              <a:t>5. Take a clear stand</a:t>
            </a:r>
            <a:endParaRPr lang="en-US" sz="1800" dirty="0"/>
          </a:p>
        </p:txBody>
      </p:sp>
      <p:sp>
        <p:nvSpPr>
          <p:cNvPr id="4" name="Title 1">
            <a:extLst>
              <a:ext uri="{FF2B5EF4-FFF2-40B4-BE49-F238E27FC236}">
                <a16:creationId xmlns:a16="http://schemas.microsoft.com/office/drawing/2014/main" id="{FD5D2E40-5F67-42D7-BCA4-B7C983AD7388}"/>
              </a:ext>
            </a:extLst>
          </p:cNvPr>
          <p:cNvSpPr>
            <a:spLocks noGrp="1"/>
          </p:cNvSpPr>
          <p:nvPr>
            <p:ph type="title"/>
          </p:nvPr>
        </p:nvSpPr>
        <p:spPr>
          <a:xfrm>
            <a:off x="596900" y="18255"/>
            <a:ext cx="10515600" cy="985045"/>
          </a:xfrm>
          <a:solidFill>
            <a:srgbClr val="666699"/>
          </a:solidFill>
        </p:spPr>
        <p:txBody>
          <a:bodyPr>
            <a:normAutofit/>
          </a:bodyPr>
          <a:lstStyle/>
          <a:p>
            <a:r>
              <a:rPr lang="en-US" sz="4800" b="1" dirty="0"/>
              <a:t>MBTI Personality Types</a:t>
            </a:r>
          </a:p>
        </p:txBody>
      </p:sp>
      <p:sp>
        <p:nvSpPr>
          <p:cNvPr id="2" name="Slide Number Placeholder 1">
            <a:extLst>
              <a:ext uri="{FF2B5EF4-FFF2-40B4-BE49-F238E27FC236}">
                <a16:creationId xmlns:a16="http://schemas.microsoft.com/office/drawing/2014/main" id="{9A1D8268-764B-4596-9EFA-C3A2C25427A0}"/>
              </a:ext>
            </a:extLst>
          </p:cNvPr>
          <p:cNvSpPr>
            <a:spLocks noGrp="1"/>
          </p:cNvSpPr>
          <p:nvPr>
            <p:ph type="sldNum" sz="quarter" idx="12"/>
          </p:nvPr>
        </p:nvSpPr>
        <p:spPr/>
        <p:txBody>
          <a:bodyPr/>
          <a:lstStyle/>
          <a:p>
            <a:fld id="{48692AB2-698B-4EC8-89FF-CA69B0E8B35B}" type="slidenum">
              <a:rPr lang="en-US" smtClean="0"/>
              <a:t>49</a:t>
            </a:fld>
            <a:endParaRPr lang="en-US"/>
          </a:p>
        </p:txBody>
      </p:sp>
    </p:spTree>
    <p:extLst>
      <p:ext uri="{BB962C8B-B14F-4D97-AF65-F5344CB8AC3E}">
        <p14:creationId xmlns:p14="http://schemas.microsoft.com/office/powerpoint/2010/main" val="229513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27B3-5682-421B-AEA4-DC419033FB23}"/>
              </a:ext>
            </a:extLst>
          </p:cNvPr>
          <p:cNvSpPr>
            <a:spLocks noGrp="1"/>
          </p:cNvSpPr>
          <p:nvPr>
            <p:ph type="title"/>
          </p:nvPr>
        </p:nvSpPr>
        <p:spPr>
          <a:solidFill>
            <a:srgbClr val="666699"/>
          </a:solidFill>
        </p:spPr>
        <p:txBody>
          <a:bodyPr>
            <a:normAutofit/>
          </a:bodyPr>
          <a:lstStyle/>
          <a:p>
            <a:r>
              <a:rPr lang="en-US" sz="5400" b="1" dirty="0"/>
              <a:t>Culture and Communication </a:t>
            </a:r>
          </a:p>
        </p:txBody>
      </p:sp>
      <p:sp>
        <p:nvSpPr>
          <p:cNvPr id="3" name="Content Placeholder 2">
            <a:extLst>
              <a:ext uri="{FF2B5EF4-FFF2-40B4-BE49-F238E27FC236}">
                <a16:creationId xmlns:a16="http://schemas.microsoft.com/office/drawing/2014/main" id="{C50DF481-640D-430C-91F7-0DCF0A07BDDE}"/>
              </a:ext>
            </a:extLst>
          </p:cNvPr>
          <p:cNvSpPr>
            <a:spLocks noGrp="1"/>
          </p:cNvSpPr>
          <p:nvPr>
            <p:ph idx="1"/>
          </p:nvPr>
        </p:nvSpPr>
        <p:spPr/>
        <p:txBody>
          <a:bodyPr/>
          <a:lstStyle/>
          <a:p>
            <a:pPr>
              <a:lnSpc>
                <a:spcPct val="150000"/>
              </a:lnSpc>
            </a:pPr>
            <a:r>
              <a:rPr lang="en-US" dirty="0"/>
              <a:t>Culture is an important part of the expression and communication of human feelings (</a:t>
            </a:r>
            <a:r>
              <a:rPr lang="en-US" dirty="0" err="1"/>
              <a:t>Brislin</a:t>
            </a:r>
            <a:r>
              <a:rPr lang="en-US" dirty="0"/>
              <a:t> 1993). </a:t>
            </a:r>
          </a:p>
          <a:p>
            <a:pPr>
              <a:lnSpc>
                <a:spcPct val="150000"/>
              </a:lnSpc>
            </a:pPr>
            <a:r>
              <a:rPr lang="en-US" dirty="0"/>
              <a:t>Culture impacts on many aspects of human behaviour: intercultural communication is one. </a:t>
            </a:r>
          </a:p>
          <a:p>
            <a:pPr>
              <a:lnSpc>
                <a:spcPct val="150000"/>
              </a:lnSpc>
            </a:pPr>
            <a:r>
              <a:rPr lang="en-US" dirty="0"/>
              <a:t>Intercultural communication can be simply called the communication between people from different cultures (</a:t>
            </a:r>
            <a:r>
              <a:rPr lang="en-US" dirty="0" err="1"/>
              <a:t>Gudykunst</a:t>
            </a:r>
            <a:r>
              <a:rPr lang="en-US" dirty="0"/>
              <a:t> and </a:t>
            </a:r>
            <a:r>
              <a:rPr lang="en-US" dirty="0" err="1"/>
              <a:t>Mody</a:t>
            </a:r>
            <a:r>
              <a:rPr lang="en-US" dirty="0"/>
              <a:t> 2002).</a:t>
            </a:r>
            <a:endParaRPr lang="en-US" b="1" dirty="0"/>
          </a:p>
        </p:txBody>
      </p:sp>
      <p:sp>
        <p:nvSpPr>
          <p:cNvPr id="4" name="Slide Number Placeholder 3">
            <a:extLst>
              <a:ext uri="{FF2B5EF4-FFF2-40B4-BE49-F238E27FC236}">
                <a16:creationId xmlns:a16="http://schemas.microsoft.com/office/drawing/2014/main" id="{5122D4BD-00AF-4095-AB41-A51398CE987B}"/>
              </a:ext>
            </a:extLst>
          </p:cNvPr>
          <p:cNvSpPr>
            <a:spLocks noGrp="1"/>
          </p:cNvSpPr>
          <p:nvPr>
            <p:ph type="sldNum" sz="quarter" idx="12"/>
          </p:nvPr>
        </p:nvSpPr>
        <p:spPr/>
        <p:txBody>
          <a:bodyPr/>
          <a:lstStyle/>
          <a:p>
            <a:fld id="{48692AB2-698B-4EC8-89FF-CA69B0E8B35B}" type="slidenum">
              <a:rPr lang="en-US" smtClean="0"/>
              <a:t>5</a:t>
            </a:fld>
            <a:endParaRPr lang="en-US"/>
          </a:p>
        </p:txBody>
      </p:sp>
    </p:spTree>
    <p:extLst>
      <p:ext uri="{BB962C8B-B14F-4D97-AF65-F5344CB8AC3E}">
        <p14:creationId xmlns:p14="http://schemas.microsoft.com/office/powerpoint/2010/main" val="2570869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75DD7-86EA-4E78-8709-F4050A44AF27}"/>
              </a:ext>
            </a:extLst>
          </p:cNvPr>
          <p:cNvSpPr>
            <a:spLocks noGrp="1"/>
          </p:cNvSpPr>
          <p:nvPr>
            <p:ph idx="1"/>
          </p:nvPr>
        </p:nvSpPr>
        <p:spPr>
          <a:xfrm>
            <a:off x="596900" y="1003300"/>
            <a:ext cx="10756900" cy="5727700"/>
          </a:xfrm>
        </p:spPr>
        <p:txBody>
          <a:bodyPr>
            <a:noAutofit/>
          </a:bodyPr>
          <a:lstStyle/>
          <a:p>
            <a:pPr marL="0" lvl="0" indent="0" fontAlgn="base">
              <a:lnSpc>
                <a:spcPct val="100000"/>
              </a:lnSpc>
              <a:spcBef>
                <a:spcPct val="0"/>
              </a:spcBef>
              <a:spcAft>
                <a:spcPct val="0"/>
              </a:spcAft>
              <a:buNone/>
            </a:pPr>
            <a:r>
              <a:rPr lang="en-US" altLang="en-US" b="1" dirty="0">
                <a:solidFill>
                  <a:prstClr val="black"/>
                </a:solidFill>
                <a:cs typeface="Arial" panose="020B0604020202020204" pitchFamily="34" charset="0"/>
              </a:rPr>
              <a:t>Extraverts</a:t>
            </a:r>
            <a:r>
              <a:rPr lang="en-US" altLang="en-US" dirty="0">
                <a:solidFill>
                  <a:prstClr val="black"/>
                </a:solidFill>
                <a:cs typeface="Arial" panose="020B0604020202020204" pitchFamily="34" charset="0"/>
              </a:rPr>
              <a:t> 	- </a:t>
            </a:r>
            <a:r>
              <a:rPr lang="en-US" altLang="en-US" b="1" dirty="0">
                <a:solidFill>
                  <a:srgbClr val="FF0000"/>
                </a:solidFill>
                <a:cs typeface="Arial" panose="020B0604020202020204" pitchFamily="34" charset="0"/>
              </a:rPr>
              <a:t>action</a:t>
            </a:r>
            <a:r>
              <a:rPr lang="en-US" altLang="en-US" dirty="0">
                <a:solidFill>
                  <a:prstClr val="black"/>
                </a:solidFill>
                <a:cs typeface="Arial" panose="020B0604020202020204" pitchFamily="34" charset="0"/>
              </a:rPr>
              <a:t> oriented</a:t>
            </a:r>
          </a:p>
          <a:p>
            <a:pPr marL="0" lvl="0" indent="0" fontAlgn="base">
              <a:lnSpc>
                <a:spcPct val="100000"/>
              </a:lnSpc>
              <a:spcBef>
                <a:spcPct val="0"/>
              </a:spcBef>
              <a:spcAft>
                <a:spcPct val="0"/>
              </a:spcAft>
              <a:buNone/>
            </a:pPr>
            <a:r>
              <a:rPr lang="en-US" altLang="en-US" b="1" dirty="0">
                <a:solidFill>
                  <a:prstClr val="black"/>
                </a:solidFill>
                <a:cs typeface="Arial" panose="020B0604020202020204" pitchFamily="34" charset="0"/>
              </a:rPr>
              <a:t>Introverts</a:t>
            </a:r>
            <a:r>
              <a:rPr lang="en-US" altLang="en-US" dirty="0">
                <a:solidFill>
                  <a:prstClr val="black"/>
                </a:solidFill>
                <a:cs typeface="Arial" panose="020B0604020202020204" pitchFamily="34" charset="0"/>
              </a:rPr>
              <a:t> 	-</a:t>
            </a:r>
            <a:r>
              <a:rPr lang="en-US" altLang="en-US" b="1" dirty="0">
                <a:solidFill>
                  <a:srgbClr val="FF0000"/>
                </a:solidFill>
                <a:cs typeface="Arial" panose="020B0604020202020204" pitchFamily="34" charset="0"/>
              </a:rPr>
              <a:t> thought </a:t>
            </a:r>
            <a:r>
              <a:rPr lang="en-US" altLang="en-US" dirty="0">
                <a:solidFill>
                  <a:prstClr val="black"/>
                </a:solidFill>
                <a:cs typeface="Arial" panose="020B0604020202020204" pitchFamily="34" charset="0"/>
              </a:rPr>
              <a:t>oriented.</a:t>
            </a:r>
          </a:p>
          <a:p>
            <a:pPr marL="0" lvl="0" indent="0" fontAlgn="base">
              <a:lnSpc>
                <a:spcPct val="100000"/>
              </a:lnSpc>
              <a:spcBef>
                <a:spcPct val="0"/>
              </a:spcBef>
              <a:spcAft>
                <a:spcPct val="0"/>
              </a:spcAft>
              <a:buNone/>
            </a:pPr>
            <a:endParaRPr lang="en-US" altLang="en-US" dirty="0">
              <a:solidFill>
                <a:prstClr val="black"/>
              </a:solidFill>
              <a:cs typeface="Arial" panose="020B0604020202020204" pitchFamily="34" charset="0"/>
            </a:endParaRPr>
          </a:p>
          <a:p>
            <a:pPr marL="0" lvl="0" indent="0" fontAlgn="base">
              <a:lnSpc>
                <a:spcPct val="100000"/>
              </a:lnSpc>
              <a:spcBef>
                <a:spcPct val="0"/>
              </a:spcBef>
              <a:spcAft>
                <a:spcPct val="0"/>
              </a:spcAft>
              <a:buNone/>
            </a:pPr>
            <a:r>
              <a:rPr lang="en-US" altLang="en-US" b="1" dirty="0">
                <a:solidFill>
                  <a:prstClr val="black"/>
                </a:solidFill>
                <a:cs typeface="Arial" panose="020B0604020202020204" pitchFamily="34" charset="0"/>
              </a:rPr>
              <a:t>Extraverts</a:t>
            </a:r>
            <a:r>
              <a:rPr lang="en-US" altLang="en-US" dirty="0">
                <a:solidFill>
                  <a:prstClr val="black"/>
                </a:solidFill>
                <a:cs typeface="Arial" panose="020B0604020202020204" pitchFamily="34" charset="0"/>
              </a:rPr>
              <a:t> seek </a:t>
            </a:r>
            <a:r>
              <a:rPr lang="en-US" altLang="en-US" b="1" dirty="0">
                <a:solidFill>
                  <a:srgbClr val="FF0000"/>
                </a:solidFill>
                <a:cs typeface="Arial" panose="020B0604020202020204" pitchFamily="34" charset="0"/>
              </a:rPr>
              <a:t>breadth</a:t>
            </a:r>
            <a:r>
              <a:rPr lang="en-US" altLang="en-US" dirty="0">
                <a:solidFill>
                  <a:prstClr val="black"/>
                </a:solidFill>
                <a:cs typeface="Arial" panose="020B0604020202020204" pitchFamily="34" charset="0"/>
              </a:rPr>
              <a:t> of knowledge and influence</a:t>
            </a:r>
          </a:p>
          <a:p>
            <a:pPr marL="0" lvl="0" indent="0" fontAlgn="base">
              <a:lnSpc>
                <a:spcPct val="100000"/>
              </a:lnSpc>
              <a:spcBef>
                <a:spcPct val="0"/>
              </a:spcBef>
              <a:spcAft>
                <a:spcPct val="0"/>
              </a:spcAft>
              <a:buNone/>
            </a:pPr>
            <a:r>
              <a:rPr lang="en-US" altLang="en-US" b="1" dirty="0">
                <a:solidFill>
                  <a:prstClr val="black"/>
                </a:solidFill>
                <a:cs typeface="Arial" panose="020B0604020202020204" pitchFamily="34" charset="0"/>
              </a:rPr>
              <a:t>Introverts</a:t>
            </a:r>
            <a:r>
              <a:rPr lang="en-US" altLang="en-US" dirty="0">
                <a:solidFill>
                  <a:prstClr val="black"/>
                </a:solidFill>
                <a:cs typeface="Arial" panose="020B0604020202020204" pitchFamily="34" charset="0"/>
              </a:rPr>
              <a:t> seek </a:t>
            </a:r>
            <a:r>
              <a:rPr lang="en-US" altLang="en-US" b="1" dirty="0">
                <a:solidFill>
                  <a:srgbClr val="FF0000"/>
                </a:solidFill>
                <a:cs typeface="Arial" panose="020B0604020202020204" pitchFamily="34" charset="0"/>
              </a:rPr>
              <a:t>depth</a:t>
            </a:r>
            <a:r>
              <a:rPr lang="en-US" altLang="en-US" dirty="0">
                <a:solidFill>
                  <a:prstClr val="black"/>
                </a:solidFill>
                <a:cs typeface="Arial" panose="020B0604020202020204" pitchFamily="34" charset="0"/>
              </a:rPr>
              <a:t> of knowledge and influence</a:t>
            </a:r>
          </a:p>
          <a:p>
            <a:pPr marL="0" lvl="0" indent="0" fontAlgn="base">
              <a:lnSpc>
                <a:spcPct val="100000"/>
              </a:lnSpc>
              <a:spcBef>
                <a:spcPct val="0"/>
              </a:spcBef>
              <a:spcAft>
                <a:spcPct val="0"/>
              </a:spcAft>
              <a:buNone/>
            </a:pPr>
            <a:endParaRPr lang="en-US" altLang="en-US" dirty="0">
              <a:solidFill>
                <a:prstClr val="black"/>
              </a:solidFill>
              <a:cs typeface="Arial" panose="020B0604020202020204" pitchFamily="34" charset="0"/>
            </a:endParaRPr>
          </a:p>
          <a:p>
            <a:pPr marL="0" lvl="0" indent="0" fontAlgn="base">
              <a:lnSpc>
                <a:spcPct val="100000"/>
              </a:lnSpc>
              <a:spcBef>
                <a:spcPct val="0"/>
              </a:spcBef>
              <a:spcAft>
                <a:spcPct val="0"/>
              </a:spcAft>
              <a:buNone/>
            </a:pPr>
            <a:r>
              <a:rPr lang="en-US" altLang="en-US" b="1" dirty="0">
                <a:solidFill>
                  <a:prstClr val="black"/>
                </a:solidFill>
                <a:cs typeface="Arial" panose="020B0604020202020204" pitchFamily="34" charset="0"/>
              </a:rPr>
              <a:t>Extraverts</a:t>
            </a:r>
            <a:r>
              <a:rPr lang="en-US" altLang="en-US" dirty="0">
                <a:solidFill>
                  <a:prstClr val="black"/>
                </a:solidFill>
                <a:cs typeface="Arial" panose="020B0604020202020204" pitchFamily="34" charset="0"/>
              </a:rPr>
              <a:t> often prefer more </a:t>
            </a:r>
            <a:r>
              <a:rPr lang="en-US" altLang="en-US" b="1" dirty="0">
                <a:solidFill>
                  <a:srgbClr val="FF0000"/>
                </a:solidFill>
                <a:cs typeface="Arial" panose="020B0604020202020204" pitchFamily="34" charset="0"/>
              </a:rPr>
              <a:t>frequent</a:t>
            </a:r>
            <a:r>
              <a:rPr lang="en-US" altLang="en-US" dirty="0">
                <a:solidFill>
                  <a:prstClr val="black"/>
                </a:solidFill>
                <a:cs typeface="Arial" panose="020B0604020202020204" pitchFamily="34" charset="0"/>
              </a:rPr>
              <a:t> interaction </a:t>
            </a:r>
          </a:p>
          <a:p>
            <a:pPr marL="0" lvl="0" indent="0" fontAlgn="base">
              <a:lnSpc>
                <a:spcPct val="100000"/>
              </a:lnSpc>
              <a:spcBef>
                <a:spcPct val="0"/>
              </a:spcBef>
              <a:spcAft>
                <a:spcPct val="0"/>
              </a:spcAft>
              <a:buNone/>
            </a:pPr>
            <a:r>
              <a:rPr lang="en-US" altLang="en-US" b="1" dirty="0">
                <a:solidFill>
                  <a:prstClr val="black"/>
                </a:solidFill>
                <a:cs typeface="Arial" panose="020B0604020202020204" pitchFamily="34" charset="0"/>
              </a:rPr>
              <a:t>Introverts</a:t>
            </a:r>
            <a:r>
              <a:rPr lang="en-US" altLang="en-US" dirty="0">
                <a:solidFill>
                  <a:prstClr val="black"/>
                </a:solidFill>
                <a:cs typeface="Arial" panose="020B0604020202020204" pitchFamily="34" charset="0"/>
              </a:rPr>
              <a:t> prefer more </a:t>
            </a:r>
            <a:r>
              <a:rPr lang="en-US" altLang="en-US" b="1" dirty="0">
                <a:solidFill>
                  <a:srgbClr val="FF0000"/>
                </a:solidFill>
                <a:cs typeface="Arial" panose="020B0604020202020204" pitchFamily="34" charset="0"/>
              </a:rPr>
              <a:t>substantial</a:t>
            </a:r>
            <a:r>
              <a:rPr lang="en-US" altLang="en-US" dirty="0">
                <a:solidFill>
                  <a:prstClr val="black"/>
                </a:solidFill>
                <a:cs typeface="Arial" panose="020B0604020202020204" pitchFamily="34" charset="0"/>
              </a:rPr>
              <a:t> interaction.</a:t>
            </a:r>
          </a:p>
          <a:p>
            <a:pPr marL="0" lvl="0" indent="0" fontAlgn="base">
              <a:lnSpc>
                <a:spcPct val="100000"/>
              </a:lnSpc>
              <a:spcBef>
                <a:spcPct val="0"/>
              </a:spcBef>
              <a:spcAft>
                <a:spcPct val="0"/>
              </a:spcAft>
              <a:buNone/>
            </a:pPr>
            <a:endParaRPr lang="en-US" altLang="en-US" dirty="0">
              <a:solidFill>
                <a:prstClr val="black"/>
              </a:solidFill>
              <a:cs typeface="Arial" panose="020B0604020202020204" pitchFamily="34" charset="0"/>
            </a:endParaRPr>
          </a:p>
          <a:p>
            <a:pPr marL="0" lvl="0" indent="0" fontAlgn="base">
              <a:lnSpc>
                <a:spcPct val="100000"/>
              </a:lnSpc>
              <a:spcBef>
                <a:spcPct val="0"/>
              </a:spcBef>
              <a:spcAft>
                <a:spcPct val="0"/>
              </a:spcAft>
              <a:buNone/>
            </a:pPr>
            <a:r>
              <a:rPr lang="en-US" altLang="en-US" b="1" dirty="0">
                <a:solidFill>
                  <a:prstClr val="black"/>
                </a:solidFill>
                <a:cs typeface="Arial" panose="020B0604020202020204" pitchFamily="34" charset="0"/>
              </a:rPr>
              <a:t>Extraverts</a:t>
            </a:r>
            <a:r>
              <a:rPr lang="en-US" altLang="en-US" dirty="0">
                <a:solidFill>
                  <a:prstClr val="black"/>
                </a:solidFill>
                <a:cs typeface="Arial" panose="020B0604020202020204" pitchFamily="34" charset="0"/>
              </a:rPr>
              <a:t> get their energy from spending time with people </a:t>
            </a:r>
          </a:p>
          <a:p>
            <a:pPr marL="0" lvl="0" indent="0" fontAlgn="base">
              <a:lnSpc>
                <a:spcPct val="100000"/>
              </a:lnSpc>
              <a:spcBef>
                <a:spcPct val="0"/>
              </a:spcBef>
              <a:spcAft>
                <a:spcPct val="0"/>
              </a:spcAft>
              <a:buNone/>
            </a:pPr>
            <a:r>
              <a:rPr lang="en-US" altLang="en-US" b="1" dirty="0">
                <a:solidFill>
                  <a:prstClr val="black"/>
                </a:solidFill>
                <a:cs typeface="Arial" panose="020B0604020202020204" pitchFamily="34" charset="0"/>
              </a:rPr>
              <a:t>Introverts</a:t>
            </a:r>
            <a:r>
              <a:rPr lang="en-US" altLang="en-US" dirty="0">
                <a:solidFill>
                  <a:prstClr val="black"/>
                </a:solidFill>
                <a:cs typeface="Arial" panose="020B0604020202020204" pitchFamily="34" charset="0"/>
              </a:rPr>
              <a:t> get their energy from spending time alone.</a:t>
            </a:r>
          </a:p>
          <a:p>
            <a:pPr>
              <a:lnSpc>
                <a:spcPct val="100000"/>
              </a:lnSpc>
            </a:pPr>
            <a:endParaRPr lang="en-US" sz="1800" dirty="0"/>
          </a:p>
        </p:txBody>
      </p:sp>
      <p:sp>
        <p:nvSpPr>
          <p:cNvPr id="4" name="Title 1">
            <a:extLst>
              <a:ext uri="{FF2B5EF4-FFF2-40B4-BE49-F238E27FC236}">
                <a16:creationId xmlns:a16="http://schemas.microsoft.com/office/drawing/2014/main" id="{FD5D2E40-5F67-42D7-BCA4-B7C983AD7388}"/>
              </a:ext>
            </a:extLst>
          </p:cNvPr>
          <p:cNvSpPr>
            <a:spLocks noGrp="1"/>
          </p:cNvSpPr>
          <p:nvPr>
            <p:ph type="title"/>
          </p:nvPr>
        </p:nvSpPr>
        <p:spPr>
          <a:xfrm>
            <a:off x="596900" y="18255"/>
            <a:ext cx="10515600" cy="985045"/>
          </a:xfrm>
          <a:solidFill>
            <a:srgbClr val="666699"/>
          </a:solidFill>
        </p:spPr>
        <p:txBody>
          <a:bodyPr>
            <a:normAutofit/>
          </a:bodyPr>
          <a:lstStyle/>
          <a:p>
            <a:r>
              <a:rPr lang="en-US" sz="4800" b="1" dirty="0"/>
              <a:t>Attitudes</a:t>
            </a:r>
          </a:p>
        </p:txBody>
      </p:sp>
      <p:sp>
        <p:nvSpPr>
          <p:cNvPr id="2" name="Slide Number Placeholder 1">
            <a:extLst>
              <a:ext uri="{FF2B5EF4-FFF2-40B4-BE49-F238E27FC236}">
                <a16:creationId xmlns:a16="http://schemas.microsoft.com/office/drawing/2014/main" id="{9A1D8268-764B-4596-9EFA-C3A2C25427A0}"/>
              </a:ext>
            </a:extLst>
          </p:cNvPr>
          <p:cNvSpPr>
            <a:spLocks noGrp="1"/>
          </p:cNvSpPr>
          <p:nvPr>
            <p:ph type="sldNum" sz="quarter" idx="12"/>
          </p:nvPr>
        </p:nvSpPr>
        <p:spPr/>
        <p:txBody>
          <a:bodyPr/>
          <a:lstStyle/>
          <a:p>
            <a:fld id="{48692AB2-698B-4EC8-89FF-CA69B0E8B35B}" type="slidenum">
              <a:rPr lang="en-US" smtClean="0"/>
              <a:t>50</a:t>
            </a:fld>
            <a:endParaRPr lang="en-US"/>
          </a:p>
        </p:txBody>
      </p:sp>
    </p:spTree>
    <p:extLst>
      <p:ext uri="{BB962C8B-B14F-4D97-AF65-F5344CB8AC3E}">
        <p14:creationId xmlns:p14="http://schemas.microsoft.com/office/powerpoint/2010/main" val="5442902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AE7622-187C-4DFB-BC5C-CA2B7E2C23E2}"/>
              </a:ext>
            </a:extLst>
          </p:cNvPr>
          <p:cNvSpPr>
            <a:spLocks noGrp="1"/>
          </p:cNvSpPr>
          <p:nvPr>
            <p:ph type="sldNum" sz="quarter" idx="12"/>
          </p:nvPr>
        </p:nvSpPr>
        <p:spPr/>
        <p:txBody>
          <a:bodyPr/>
          <a:lstStyle/>
          <a:p>
            <a:fld id="{48692AB2-698B-4EC8-89FF-CA69B0E8B35B}" type="slidenum">
              <a:rPr lang="en-US" smtClean="0"/>
              <a:t>51</a:t>
            </a:fld>
            <a:endParaRPr lang="en-US"/>
          </a:p>
        </p:txBody>
      </p:sp>
      <p:pic>
        <p:nvPicPr>
          <p:cNvPr id="1026" name="Picture 2" descr="Image result for frequency of personality types">
            <a:extLst>
              <a:ext uri="{FF2B5EF4-FFF2-40B4-BE49-F238E27FC236}">
                <a16:creationId xmlns:a16="http://schemas.microsoft.com/office/drawing/2014/main" id="{E4B8E9D5-51D9-4AE8-836D-309104566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10755086"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099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4EEE-D2E4-4F8B-9890-6CEE1DF4A9A8}"/>
              </a:ext>
            </a:extLst>
          </p:cNvPr>
          <p:cNvSpPr>
            <a:spLocks noGrp="1"/>
          </p:cNvSpPr>
          <p:nvPr>
            <p:ph type="title"/>
          </p:nvPr>
        </p:nvSpPr>
        <p:spPr>
          <a:xfrm>
            <a:off x="838200" y="2171700"/>
            <a:ext cx="10515600" cy="3962400"/>
          </a:xfrm>
        </p:spPr>
        <p:txBody>
          <a:bodyPr/>
          <a:lstStyle/>
          <a:p>
            <a:r>
              <a:rPr lang="en-US" dirty="0"/>
              <a:t>https://www.16personalities.com/</a:t>
            </a:r>
            <a:br>
              <a:rPr lang="en-US" dirty="0"/>
            </a:br>
            <a:endParaRPr lang="en-US" dirty="0"/>
          </a:p>
        </p:txBody>
      </p:sp>
      <p:sp>
        <p:nvSpPr>
          <p:cNvPr id="3" name="Slide Number Placeholder 2">
            <a:extLst>
              <a:ext uri="{FF2B5EF4-FFF2-40B4-BE49-F238E27FC236}">
                <a16:creationId xmlns:a16="http://schemas.microsoft.com/office/drawing/2014/main" id="{9A1163A5-5594-400F-B797-F195E97DBA99}"/>
              </a:ext>
            </a:extLst>
          </p:cNvPr>
          <p:cNvSpPr>
            <a:spLocks noGrp="1"/>
          </p:cNvSpPr>
          <p:nvPr>
            <p:ph type="sldNum" sz="quarter" idx="12"/>
          </p:nvPr>
        </p:nvSpPr>
        <p:spPr/>
        <p:txBody>
          <a:bodyPr/>
          <a:lstStyle/>
          <a:p>
            <a:fld id="{48692AB2-698B-4EC8-89FF-CA69B0E8B35B}" type="slidenum">
              <a:rPr lang="en-US" smtClean="0"/>
              <a:t>52</a:t>
            </a:fld>
            <a:endParaRPr lang="en-US"/>
          </a:p>
        </p:txBody>
      </p:sp>
    </p:spTree>
    <p:extLst>
      <p:ext uri="{BB962C8B-B14F-4D97-AF65-F5344CB8AC3E}">
        <p14:creationId xmlns:p14="http://schemas.microsoft.com/office/powerpoint/2010/main" val="160207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76DC94-1705-4532-A44F-459BE269D170}"/>
              </a:ext>
            </a:extLst>
          </p:cNvPr>
          <p:cNvSpPr>
            <a:spLocks noGrp="1"/>
          </p:cNvSpPr>
          <p:nvPr>
            <p:ph idx="1"/>
          </p:nvPr>
        </p:nvSpPr>
        <p:spPr/>
        <p:txBody>
          <a:bodyPr/>
          <a:lstStyle/>
          <a:p>
            <a:pPr>
              <a:lnSpc>
                <a:spcPct val="150000"/>
              </a:lnSpc>
            </a:pPr>
            <a:r>
              <a:rPr lang="en-US" dirty="0"/>
              <a:t>There can be differences in intercultural communication as a result of some stereotypes and constraints in cultural beliefs and norms.</a:t>
            </a:r>
          </a:p>
          <a:p>
            <a:pPr>
              <a:lnSpc>
                <a:spcPct val="150000"/>
              </a:lnSpc>
            </a:pPr>
            <a:r>
              <a:rPr lang="en-US" dirty="0"/>
              <a:t>These differences are manifested in verbal and non-verbal communication methods. </a:t>
            </a:r>
          </a:p>
        </p:txBody>
      </p:sp>
      <p:sp>
        <p:nvSpPr>
          <p:cNvPr id="4" name="Title 1">
            <a:extLst>
              <a:ext uri="{FF2B5EF4-FFF2-40B4-BE49-F238E27FC236}">
                <a16:creationId xmlns:a16="http://schemas.microsoft.com/office/drawing/2014/main" id="{08D2EB39-04C6-489E-8B62-EDDD283BAC56}"/>
              </a:ext>
            </a:extLst>
          </p:cNvPr>
          <p:cNvSpPr>
            <a:spLocks noGrp="1"/>
          </p:cNvSpPr>
          <p:nvPr>
            <p:ph type="title"/>
          </p:nvPr>
        </p:nvSpPr>
        <p:spPr>
          <a:solidFill>
            <a:srgbClr val="666699"/>
          </a:solidFill>
        </p:spPr>
        <p:txBody>
          <a:bodyPr>
            <a:normAutofit/>
          </a:bodyPr>
          <a:lstStyle/>
          <a:p>
            <a:r>
              <a:rPr lang="en-US" sz="5400" b="1" dirty="0"/>
              <a:t>Culture and Communication </a:t>
            </a:r>
          </a:p>
        </p:txBody>
      </p:sp>
      <p:sp>
        <p:nvSpPr>
          <p:cNvPr id="2" name="Slide Number Placeholder 1">
            <a:extLst>
              <a:ext uri="{FF2B5EF4-FFF2-40B4-BE49-F238E27FC236}">
                <a16:creationId xmlns:a16="http://schemas.microsoft.com/office/drawing/2014/main" id="{E6935A3E-3F19-480A-8638-45D8D24401E2}"/>
              </a:ext>
            </a:extLst>
          </p:cNvPr>
          <p:cNvSpPr>
            <a:spLocks noGrp="1"/>
          </p:cNvSpPr>
          <p:nvPr>
            <p:ph type="sldNum" sz="quarter" idx="12"/>
          </p:nvPr>
        </p:nvSpPr>
        <p:spPr/>
        <p:txBody>
          <a:bodyPr/>
          <a:lstStyle/>
          <a:p>
            <a:fld id="{48692AB2-698B-4EC8-89FF-CA69B0E8B35B}" type="slidenum">
              <a:rPr lang="en-US" smtClean="0"/>
              <a:t>6</a:t>
            </a:fld>
            <a:endParaRPr lang="en-US"/>
          </a:p>
        </p:txBody>
      </p:sp>
    </p:spTree>
    <p:extLst>
      <p:ext uri="{BB962C8B-B14F-4D97-AF65-F5344CB8AC3E}">
        <p14:creationId xmlns:p14="http://schemas.microsoft.com/office/powerpoint/2010/main" val="426834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C90A7-6116-4460-AFE4-1597413EF02E}"/>
              </a:ext>
            </a:extLst>
          </p:cNvPr>
          <p:cNvSpPr>
            <a:spLocks noGrp="1"/>
          </p:cNvSpPr>
          <p:nvPr>
            <p:ph idx="1"/>
          </p:nvPr>
        </p:nvSpPr>
        <p:spPr/>
        <p:txBody>
          <a:bodyPr>
            <a:normAutofit lnSpcReduction="10000"/>
          </a:bodyPr>
          <a:lstStyle/>
          <a:p>
            <a:pPr>
              <a:lnSpc>
                <a:spcPct val="150000"/>
              </a:lnSpc>
            </a:pPr>
            <a:r>
              <a:rPr lang="en-US" dirty="0"/>
              <a:t>Intercultural competence is the capacity to change one’s knowledge, attitudes, and behaviors so as to be open and flexible to other cultures.</a:t>
            </a:r>
          </a:p>
          <a:p>
            <a:pPr>
              <a:lnSpc>
                <a:spcPct val="150000"/>
              </a:lnSpc>
            </a:pPr>
            <a:r>
              <a:rPr lang="en-US" dirty="0"/>
              <a:t>Taylor (1994) defines intercultural competency as a transformative process whereby the stranger develops adaptive capacity, altering his/her perspective to effectively understand and accommodate the demands of the host culture. </a:t>
            </a:r>
          </a:p>
        </p:txBody>
      </p:sp>
      <p:sp>
        <p:nvSpPr>
          <p:cNvPr id="4" name="Title 1">
            <a:extLst>
              <a:ext uri="{FF2B5EF4-FFF2-40B4-BE49-F238E27FC236}">
                <a16:creationId xmlns:a16="http://schemas.microsoft.com/office/drawing/2014/main" id="{74797FEB-E90F-4708-AEB5-36F8F8D099E3}"/>
              </a:ext>
            </a:extLst>
          </p:cNvPr>
          <p:cNvSpPr>
            <a:spLocks noGrp="1"/>
          </p:cNvSpPr>
          <p:nvPr>
            <p:ph type="title"/>
          </p:nvPr>
        </p:nvSpPr>
        <p:spPr>
          <a:xfrm>
            <a:off x="838200" y="365125"/>
            <a:ext cx="10515600" cy="1325563"/>
          </a:xfrm>
          <a:solidFill>
            <a:srgbClr val="666699"/>
          </a:solidFill>
        </p:spPr>
        <p:txBody>
          <a:bodyPr>
            <a:normAutofit/>
          </a:bodyPr>
          <a:lstStyle/>
          <a:p>
            <a:r>
              <a:rPr lang="en-US" sz="5400" b="1" dirty="0"/>
              <a:t>Intercultural Competence</a:t>
            </a:r>
          </a:p>
        </p:txBody>
      </p:sp>
      <p:sp>
        <p:nvSpPr>
          <p:cNvPr id="2" name="Slide Number Placeholder 1">
            <a:extLst>
              <a:ext uri="{FF2B5EF4-FFF2-40B4-BE49-F238E27FC236}">
                <a16:creationId xmlns:a16="http://schemas.microsoft.com/office/drawing/2014/main" id="{BB44C8ED-B2AF-4296-A677-A009FC70EB66}"/>
              </a:ext>
            </a:extLst>
          </p:cNvPr>
          <p:cNvSpPr>
            <a:spLocks noGrp="1"/>
          </p:cNvSpPr>
          <p:nvPr>
            <p:ph type="sldNum" sz="quarter" idx="12"/>
          </p:nvPr>
        </p:nvSpPr>
        <p:spPr/>
        <p:txBody>
          <a:bodyPr/>
          <a:lstStyle/>
          <a:p>
            <a:fld id="{48692AB2-698B-4EC8-89FF-CA69B0E8B35B}" type="slidenum">
              <a:rPr lang="en-US" smtClean="0"/>
              <a:t>7</a:t>
            </a:fld>
            <a:endParaRPr lang="en-US"/>
          </a:p>
        </p:txBody>
      </p:sp>
    </p:spTree>
    <p:extLst>
      <p:ext uri="{BB962C8B-B14F-4D97-AF65-F5344CB8AC3E}">
        <p14:creationId xmlns:p14="http://schemas.microsoft.com/office/powerpoint/2010/main" val="3817389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EA0FA-22C0-4C67-8013-8E76D62EE48E}"/>
              </a:ext>
            </a:extLst>
          </p:cNvPr>
          <p:cNvSpPr>
            <a:spLocks noGrp="1"/>
          </p:cNvSpPr>
          <p:nvPr>
            <p:ph idx="1"/>
          </p:nvPr>
        </p:nvSpPr>
        <p:spPr>
          <a:xfrm>
            <a:off x="546100" y="1825625"/>
            <a:ext cx="11049000" cy="4351338"/>
          </a:xfrm>
        </p:spPr>
        <p:txBody>
          <a:bodyPr>
            <a:normAutofit fontScale="92500" lnSpcReduction="10000"/>
          </a:bodyPr>
          <a:lstStyle/>
          <a:p>
            <a:pPr>
              <a:lnSpc>
                <a:spcPct val="150000"/>
              </a:lnSpc>
            </a:pPr>
            <a:r>
              <a:rPr lang="en-US" dirty="0"/>
              <a:t>Intercultural Sensitivity</a:t>
            </a:r>
          </a:p>
          <a:p>
            <a:pPr marL="0" indent="0">
              <a:lnSpc>
                <a:spcPct val="150000"/>
              </a:lnSpc>
              <a:buNone/>
            </a:pPr>
            <a:r>
              <a:rPr lang="en-US" dirty="0"/>
              <a:t>Intercultural sensitivity represents both the ability of an individual to distinguish between the different behaviors, perceptions, and feelings of a culturally different counterpart and the ability to appreciate and respect them.</a:t>
            </a:r>
          </a:p>
          <a:p>
            <a:pPr marL="0" indent="0">
              <a:lnSpc>
                <a:spcPct val="150000"/>
              </a:lnSpc>
              <a:buNone/>
            </a:pPr>
            <a:r>
              <a:rPr lang="en-US" dirty="0"/>
              <a:t>Intercultural sensitivity consists of three elements, including the understanding of cultural behaviors, open-mindedness towards cultural differences, and behavioral flexibility in host culture (</a:t>
            </a:r>
            <a:r>
              <a:rPr lang="en-US" dirty="0" err="1"/>
              <a:t>Bhawuk</a:t>
            </a:r>
            <a:r>
              <a:rPr lang="en-US" dirty="0"/>
              <a:t> and </a:t>
            </a:r>
            <a:r>
              <a:rPr lang="en-US" dirty="0" err="1"/>
              <a:t>Brislin</a:t>
            </a:r>
            <a:r>
              <a:rPr lang="en-US" dirty="0"/>
              <a:t> 1992).</a:t>
            </a:r>
          </a:p>
        </p:txBody>
      </p:sp>
      <p:sp>
        <p:nvSpPr>
          <p:cNvPr id="4" name="Title 1">
            <a:extLst>
              <a:ext uri="{FF2B5EF4-FFF2-40B4-BE49-F238E27FC236}">
                <a16:creationId xmlns:a16="http://schemas.microsoft.com/office/drawing/2014/main" id="{8EF848DF-0056-454B-A86D-194974FE6667}"/>
              </a:ext>
            </a:extLst>
          </p:cNvPr>
          <p:cNvSpPr>
            <a:spLocks noGrp="1"/>
          </p:cNvSpPr>
          <p:nvPr>
            <p:ph type="title"/>
          </p:nvPr>
        </p:nvSpPr>
        <p:spPr>
          <a:xfrm>
            <a:off x="546100" y="288925"/>
            <a:ext cx="11099800" cy="1325563"/>
          </a:xfrm>
          <a:solidFill>
            <a:srgbClr val="666699"/>
          </a:solidFill>
        </p:spPr>
        <p:txBody>
          <a:bodyPr>
            <a:normAutofit/>
          </a:bodyPr>
          <a:lstStyle/>
          <a:p>
            <a:r>
              <a:rPr lang="en-US" sz="5400" b="1" dirty="0"/>
              <a:t>Intercultural Competence: Components</a:t>
            </a:r>
          </a:p>
        </p:txBody>
      </p:sp>
      <p:sp>
        <p:nvSpPr>
          <p:cNvPr id="2" name="Slide Number Placeholder 1">
            <a:extLst>
              <a:ext uri="{FF2B5EF4-FFF2-40B4-BE49-F238E27FC236}">
                <a16:creationId xmlns:a16="http://schemas.microsoft.com/office/drawing/2014/main" id="{0502E49A-E6ED-4414-A9A4-379856B7994F}"/>
              </a:ext>
            </a:extLst>
          </p:cNvPr>
          <p:cNvSpPr>
            <a:spLocks noGrp="1"/>
          </p:cNvSpPr>
          <p:nvPr>
            <p:ph type="sldNum" sz="quarter" idx="12"/>
          </p:nvPr>
        </p:nvSpPr>
        <p:spPr/>
        <p:txBody>
          <a:bodyPr/>
          <a:lstStyle/>
          <a:p>
            <a:fld id="{48692AB2-698B-4EC8-89FF-CA69B0E8B35B}" type="slidenum">
              <a:rPr lang="en-US" smtClean="0"/>
              <a:t>8</a:t>
            </a:fld>
            <a:endParaRPr lang="en-US"/>
          </a:p>
        </p:txBody>
      </p:sp>
    </p:spTree>
    <p:extLst>
      <p:ext uri="{BB962C8B-B14F-4D97-AF65-F5344CB8AC3E}">
        <p14:creationId xmlns:p14="http://schemas.microsoft.com/office/powerpoint/2010/main" val="394525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FAFD0D-550A-4F51-A48F-8C4D3A1F4FCC}"/>
              </a:ext>
            </a:extLst>
          </p:cNvPr>
          <p:cNvSpPr>
            <a:spLocks noGrp="1"/>
          </p:cNvSpPr>
          <p:nvPr>
            <p:ph idx="1"/>
          </p:nvPr>
        </p:nvSpPr>
        <p:spPr>
          <a:xfrm>
            <a:off x="571500" y="1825625"/>
            <a:ext cx="11099800" cy="4351338"/>
          </a:xfrm>
        </p:spPr>
        <p:txBody>
          <a:bodyPr/>
          <a:lstStyle/>
          <a:p>
            <a:pPr>
              <a:lnSpc>
                <a:spcPct val="150000"/>
              </a:lnSpc>
            </a:pPr>
            <a:r>
              <a:rPr lang="en-US" dirty="0"/>
              <a:t>It is thought that people with higher intercultural sensitivity will become more confident global citizens as their understanding of cultural difference becomes more sophisticated.</a:t>
            </a:r>
          </a:p>
        </p:txBody>
      </p:sp>
      <p:sp>
        <p:nvSpPr>
          <p:cNvPr id="4" name="Title 1">
            <a:extLst>
              <a:ext uri="{FF2B5EF4-FFF2-40B4-BE49-F238E27FC236}">
                <a16:creationId xmlns:a16="http://schemas.microsoft.com/office/drawing/2014/main" id="{EE726B53-A2DE-4869-B6CC-87F78131747E}"/>
              </a:ext>
            </a:extLst>
          </p:cNvPr>
          <p:cNvSpPr>
            <a:spLocks noGrp="1"/>
          </p:cNvSpPr>
          <p:nvPr>
            <p:ph type="title"/>
          </p:nvPr>
        </p:nvSpPr>
        <p:spPr>
          <a:xfrm>
            <a:off x="571500" y="365125"/>
            <a:ext cx="11099800" cy="1325563"/>
          </a:xfrm>
          <a:solidFill>
            <a:srgbClr val="666699"/>
          </a:solidFill>
        </p:spPr>
        <p:txBody>
          <a:bodyPr>
            <a:normAutofit/>
          </a:bodyPr>
          <a:lstStyle/>
          <a:p>
            <a:r>
              <a:rPr lang="en-US" sz="5400" b="1" dirty="0"/>
              <a:t>Intercultural Competence: Components</a:t>
            </a:r>
          </a:p>
        </p:txBody>
      </p:sp>
      <p:sp>
        <p:nvSpPr>
          <p:cNvPr id="2" name="Slide Number Placeholder 1">
            <a:extLst>
              <a:ext uri="{FF2B5EF4-FFF2-40B4-BE49-F238E27FC236}">
                <a16:creationId xmlns:a16="http://schemas.microsoft.com/office/drawing/2014/main" id="{517C5949-2066-48CD-A739-E0F9BB941616}"/>
              </a:ext>
            </a:extLst>
          </p:cNvPr>
          <p:cNvSpPr>
            <a:spLocks noGrp="1"/>
          </p:cNvSpPr>
          <p:nvPr>
            <p:ph type="sldNum" sz="quarter" idx="12"/>
          </p:nvPr>
        </p:nvSpPr>
        <p:spPr/>
        <p:txBody>
          <a:bodyPr/>
          <a:lstStyle/>
          <a:p>
            <a:fld id="{48692AB2-698B-4EC8-89FF-CA69B0E8B35B}" type="slidenum">
              <a:rPr lang="en-US" smtClean="0"/>
              <a:t>9</a:t>
            </a:fld>
            <a:endParaRPr lang="en-US"/>
          </a:p>
        </p:txBody>
      </p:sp>
    </p:spTree>
    <p:extLst>
      <p:ext uri="{BB962C8B-B14F-4D97-AF65-F5344CB8AC3E}">
        <p14:creationId xmlns:p14="http://schemas.microsoft.com/office/powerpoint/2010/main" val="2827910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2694</Words>
  <Application>Microsoft Office PowerPoint</Application>
  <PresentationFormat>Widescreen</PresentationFormat>
  <Paragraphs>263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Monotype Sorts</vt:lpstr>
      <vt:lpstr>Office Theme</vt:lpstr>
      <vt:lpstr>Culture  and  Communication</vt:lpstr>
      <vt:lpstr>Aims for Today’s Session</vt:lpstr>
      <vt:lpstr>Content</vt:lpstr>
      <vt:lpstr>What is Culture? </vt:lpstr>
      <vt:lpstr>Culture and Communication </vt:lpstr>
      <vt:lpstr>Culture and Communication </vt:lpstr>
      <vt:lpstr>Intercultural Competence</vt:lpstr>
      <vt:lpstr>Intercultural Competence: Components</vt:lpstr>
      <vt:lpstr>Intercultural Competence: Components</vt:lpstr>
      <vt:lpstr>PowerPoint Presentation</vt:lpstr>
      <vt:lpstr>Why is Cultural Sensitivity Necessary?</vt:lpstr>
      <vt:lpstr>PowerPoint Presentation</vt:lpstr>
      <vt:lpstr>PowerPoint Presentation</vt:lpstr>
      <vt:lpstr>PowerPoint Presentation</vt:lpstr>
      <vt:lpstr>Intercultural Competence: Components</vt:lpstr>
      <vt:lpstr>Intercultural Competence: Components</vt:lpstr>
      <vt:lpstr>PowerPoint Presentation</vt:lpstr>
      <vt:lpstr>Human Mental Programming</vt:lpstr>
      <vt:lpstr>     Culture Shock    cross cultural adjustment stress         (Weaver, 1994)</vt:lpstr>
      <vt:lpstr>   Are you a “Kuuki Yomenai”?</vt:lpstr>
      <vt:lpstr>Cultural Differences</vt:lpstr>
      <vt:lpstr>PowerPoint Presentation</vt:lpstr>
      <vt:lpstr>Cultural Differences</vt:lpstr>
      <vt:lpstr>Communicating Across Cultures</vt:lpstr>
      <vt:lpstr>Hofstede’s Dimensions of Cultural Variability</vt:lpstr>
      <vt:lpstr>Cultural Variability</vt:lpstr>
      <vt:lpstr>Cultural Variability: High and Low Context </vt:lpstr>
      <vt:lpstr>PowerPoint Presentation</vt:lpstr>
      <vt:lpstr>Discomfort and Cultural Differences</vt:lpstr>
      <vt:lpstr>Avoid Stereotypes</vt:lpstr>
      <vt:lpstr>Discussion</vt:lpstr>
      <vt:lpstr>Activity</vt:lpstr>
      <vt:lpstr>Personality  and  Communication</vt:lpstr>
      <vt:lpstr>What is Personality? </vt:lpstr>
      <vt:lpstr>What is Personality? </vt:lpstr>
      <vt:lpstr>PowerPoint Presentation</vt:lpstr>
      <vt:lpstr>Florence Littauer (1983)</vt:lpstr>
      <vt:lpstr>MBTI Personality Types</vt:lpstr>
      <vt:lpstr>PowerPoint Presentation</vt:lpstr>
      <vt:lpstr>Personality </vt:lpstr>
      <vt:lpstr>Personality and Communication </vt:lpstr>
      <vt:lpstr>MBTI Personality Types</vt:lpstr>
      <vt:lpstr>MBTI Personality Types</vt:lpstr>
      <vt:lpstr>MBTI Personality Types</vt:lpstr>
      <vt:lpstr>MBTI Personality Types</vt:lpstr>
      <vt:lpstr>MBTI Personality Types</vt:lpstr>
      <vt:lpstr>MBTI Personality Types</vt:lpstr>
      <vt:lpstr>MBTI Personality Types</vt:lpstr>
      <vt:lpstr>MBTI Personality Types</vt:lpstr>
      <vt:lpstr>Attitudes</vt:lpstr>
      <vt:lpstr>PowerPoint Presentation</vt:lpstr>
      <vt:lpstr>https://www.16personalities.com/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 and Culture</dc:title>
  <dc:creator>Bhagya Hapuarachchi</dc:creator>
  <cp:lastModifiedBy>Bhagya Hapuarachchi</cp:lastModifiedBy>
  <cp:revision>124</cp:revision>
  <dcterms:created xsi:type="dcterms:W3CDTF">2018-11-09T04:35:12Z</dcterms:created>
  <dcterms:modified xsi:type="dcterms:W3CDTF">2020-09-25T11:47:25Z</dcterms:modified>
</cp:coreProperties>
</file>