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303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02" r:id="rId34"/>
    <p:sldId id="301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FFFF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E407047-1BF4-460B-BABD-57CCC96ED9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BBA6C81-4E0F-4E53-8E7D-DF2F7EF2BF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7A551F-B3B4-4B55-AD65-871D42C9B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6D0F7C-FE12-4DA4-9763-13C6C6382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AF8C2BE-A202-4C98-B0E4-1A617B5D1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4DA07D5-EC48-4FD9-AB27-1CC5BA6D8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D5372C5-CCFF-4C8A-B5DB-0F9400BE5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8EFC6C-8B31-45EB-A97C-A8F1FCA84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EB546D-7F2C-44EE-95DC-CA5DC78D9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017E0FC-F659-4E27-B9BA-1C2C13921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26C4E15-804D-4467-9D52-EF94C04A3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29EED0-7E48-44A0-BBA5-8E652D961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3F83D0D-F061-4B47-A11B-FA0FFBE83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17E2048-303C-4252-B437-79AF3291A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67069E0-178F-44E9-8963-0EC106E9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83DB7B0-1FED-4544-A982-F42CF513C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5C4FCC2-8F0B-4129-BC91-6B16560C9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325C69-866D-4D19-AAE2-E84B144B6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2CBCD9-C01F-4BAF-9F05-8308BBB31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802C0CD-E3E3-457B-8D62-1441D7FCF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BD4D125-4A4F-4D66-95D5-CCF3EBB7D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1BFBD93-55C2-4C1F-912E-229F66D60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09D47F2-5964-4DDA-BBDE-1813F5B11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AEA8F7F-F822-4E87-97A7-FE6B2C953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0C9ED2-3CBF-45A0-B760-5934C69AB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C2A40D-37CF-473D-9E28-85EB7C642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1FBE3E1-46F8-4370-A7DB-4ADC83C90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C260B7-D1AF-4390-BF06-C42D1300D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DF160B-CF2A-485C-892D-B45718ACB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9CC4764-D24D-4CC4-A116-78DF487E4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C814FE7-4AEA-4568-B3DE-8498CC82F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8F59249-46B8-4FD2-8E21-AF51D7FFD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7E679B8-6D1D-471E-9B96-6EB5C1B9A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37B3275-C2F9-4C6B-828C-7F1602E91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95171F-5E79-4499-8A5C-810DB6353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2D907C1-6E35-43B5-94C3-6A8CDAD97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CC667F8-5134-4354-84BE-C3981A2A3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AA7CF93-B805-4D92-A728-562F82EE6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4F67C5-2332-4092-8F5A-8AC13BF7F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9FD79CA-F216-4ED9-B8E2-AD71046C3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49766DA-EEB6-4176-98CE-8074CC138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7BB84B4-737C-4C69-B47B-8B6A3E791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F0F07FC-06C0-4AE1-A7D7-EE0D9D5B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8DD11D1-6A0E-4802-9F9E-CAA3DBCE8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D559848-CA85-4BC5-A454-9F0DF8B9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36D6F3-97CA-4BEB-BB3A-AFD913BAB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DB5D3D4-38D2-414E-B4C4-F26398121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52B6936-DA44-4DF2-A0C7-064ED772F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FA701BD-51F1-4E07-9C4E-7B8777DB6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1BF595-F11C-4C2A-A31F-1777E5898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0CF4AF7-0447-46C8-8399-E73C123EF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DECD4C3-1327-4B86-888C-5CC40D560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91BCE52-78C8-470C-B23D-04DB52E7B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164D958-7FE6-41E7-8103-9CB72393F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4677FAA-93F6-44E4-8F3D-B46182B9E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24F0BD-BEC0-44B2-8FAF-6B5B7E904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9499646-D323-427F-A052-83AF8C909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45D637F-F525-443E-A064-4BBEFCFE1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1E4AEAA-3B73-4620-9249-5E6F7B8B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BE499CE-7DE5-4C56-BB27-88DE81ADF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C38CEEA-3F22-4960-B32A-31F98AC38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90DF2F0-6BE0-4146-BF7D-01941D971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0089197-42FA-4773-9A2F-9E7AAEBB9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4FFF46D-3475-4E22-BB18-47AED559F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CED2187-F382-4F83-83F2-4FB1F08E4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DDB0E0F-DDD9-43A2-A191-C3AB1B2E5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0CF166D-DC1C-457E-AAA3-B30BCD3F0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AC5BA68-A510-401E-BA10-C73DD5B8C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396224-CCD7-4AD2-B1AA-A66AD5DCD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CDB4D78-6246-4E91-A4B2-C4D38B4B2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628F726-2828-42CC-9B4B-1B4928DD2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7D83425-D261-44AA-B6B1-EB418D304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3CC104-5975-426F-9FB4-71CDAFFE9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5B07207-886E-4F31-AD09-A77A46E6D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D06F3CF-8932-4C74-A262-B226B8008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EE3705E-FAAA-4FDA-A279-E97111EE3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07CCAB-6106-46E4-BC23-9373A9F9E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2E5699-E38E-4E47-9D47-7726E4977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835DB20-090E-4017-8CBB-3B3C146CC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FE61FBA-14E2-400B-8AD0-95B80A75B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5843F4E-EF7F-4607-BAD2-6AAF7540F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7EE5CCE-BEB2-45F1-A299-AF29CFA46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EDF6012-BCE4-4BDE-BE74-ED5F1F483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6652D29-670C-4264-AD5C-3E4720053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B7E102E-566D-4F30-90F0-A80D610E0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4D25D08-F0E4-43D4-8393-05F063705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1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5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6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2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03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0CF7-082A-4942-A4F1-93C5DD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C679D368-3622-4730-86A7-CAB98CD91D9E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F5C6E-058D-48B7-9A33-BD89F01D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90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420C-69F6-4508-BE21-0421F02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C786535-7C8D-4187-9854-9FD8D5DA635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370013" y="1981200"/>
            <a:ext cx="7772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0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7772400" cy="2088232"/>
          </a:xfrm>
        </p:spPr>
        <p:txBody>
          <a:bodyPr>
            <a:normAutofit/>
          </a:bodyPr>
          <a:lstStyle/>
          <a:p>
            <a:r>
              <a:rPr lang="en-US" sz="5000" dirty="0" smtClean="0"/>
              <a:t>Conflict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334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9A9813-FC94-4E0F-B08F-89467CAED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Common Feelings Associated with Conflict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66ADA76-7F19-4DA9-A0A1-70255410DBC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483768" y="2581397"/>
            <a:ext cx="3810000" cy="4114800"/>
          </a:xfrm>
          <a:noFill/>
          <a:ln/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sz="3600" b="1" dirty="0"/>
              <a:t>Anger</a:t>
            </a:r>
          </a:p>
          <a:p>
            <a:pPr algn="ctr">
              <a:buFont typeface="Monotype Sorts"/>
              <a:buNone/>
            </a:pPr>
            <a:r>
              <a:rPr lang="en-US" altLang="en-US" sz="3600" b="1" dirty="0"/>
              <a:t>Frustration</a:t>
            </a:r>
          </a:p>
          <a:p>
            <a:pPr algn="ctr">
              <a:buFont typeface="Monotype Sorts"/>
              <a:buNone/>
            </a:pPr>
            <a:r>
              <a:rPr lang="en-US" altLang="en-US" sz="3600" b="1" dirty="0"/>
              <a:t>Fear</a:t>
            </a:r>
          </a:p>
          <a:p>
            <a:pPr algn="ctr">
              <a:buFont typeface="Monotype Sorts"/>
              <a:buNone/>
            </a:pPr>
            <a:r>
              <a:rPr lang="en-US" altLang="en-US" sz="3600" b="1" dirty="0"/>
              <a:t>Excitement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8576C0F-93E4-4BFD-A644-61313EF0B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Common Actions Associated with Conflict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A1868A6-F991-4452-83FC-78FEE16392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4000" b="1"/>
              <a:t>Fight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279EBAF-80A7-4705-B99F-2B03EF4437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noFill/>
          <a:ln/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600" b="1"/>
              <a:t>Flight</a:t>
            </a:r>
          </a:p>
        </p:txBody>
      </p:sp>
      <p:graphicFrame>
        <p:nvGraphicFramePr>
          <p:cNvPr id="2662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3ECBC01C-AFB7-4ED3-B4C3-ABB3028DA3B2}"/>
              </a:ext>
            </a:extLst>
          </p:cNvPr>
          <p:cNvGraphicFramePr>
            <a:graphicFrameLocks/>
          </p:cNvGraphicFramePr>
          <p:nvPr/>
        </p:nvGraphicFramePr>
        <p:xfrm>
          <a:off x="1501775" y="2819400"/>
          <a:ext cx="3284538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Clip" r:id="rId4" imgW="3657600" imgH="3030480" progId="MS_ClipArt_Gallery.5">
                  <p:embed/>
                </p:oleObj>
              </mc:Choice>
              <mc:Fallback>
                <p:oleObj name="Clip" r:id="rId4" imgW="3657600" imgH="3030480" progId="MS_ClipArt_Gallery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819400"/>
                        <a:ext cx="3284538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77C6B8F-346B-4C4C-A393-2C72A6CEFF54}"/>
              </a:ext>
            </a:extLst>
          </p:cNvPr>
          <p:cNvGraphicFramePr>
            <a:graphicFrameLocks/>
          </p:cNvGraphicFramePr>
          <p:nvPr/>
        </p:nvGraphicFramePr>
        <p:xfrm>
          <a:off x="6338888" y="2508250"/>
          <a:ext cx="101917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Clip" r:id="rId6" imgW="1027080" imgH="3657600" progId="MS_ClipArt_Gallery.5">
                  <p:embed/>
                </p:oleObj>
              </mc:Choice>
              <mc:Fallback>
                <p:oleObj name="Clip" r:id="rId6" imgW="1027080" imgH="3657600" progId="MS_ClipArt_Gallery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508250"/>
                        <a:ext cx="101917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DEA891D-B99D-4C57-9C18-70DD0886A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Your History with Conflict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630FC6-0117-49B5-A7C2-90208AE5C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sz="3600" b="1"/>
              <a:t>How was conflict perceived in your family/community?</a:t>
            </a:r>
          </a:p>
          <a:p>
            <a:r>
              <a:rPr lang="en-US" altLang="en-US" sz="3600" b="1"/>
              <a:t>How did your family/community deal with conflict?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CEEA75-4A0B-4179-8913-1C364606E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You can decide...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A27676-2CCC-4DCC-A053-88F3E0A74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 sz="3600" b="1"/>
              <a:t>Understanding the impact of your family and community on your ideas about conflict can allow you to make decisions about how you deal with conflict now</a:t>
            </a:r>
          </a:p>
          <a:p>
            <a:r>
              <a:rPr lang="en-US" altLang="en-US" sz="3600" b="1"/>
              <a:t>We are our history</a:t>
            </a:r>
          </a:p>
          <a:p>
            <a:r>
              <a:rPr lang="en-US" altLang="en-US" sz="3600" b="1"/>
              <a:t>We make our history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9" name="Group 11">
            <a:extLst>
              <a:ext uri="{FF2B5EF4-FFF2-40B4-BE49-F238E27FC236}">
                <a16:creationId xmlns:a16="http://schemas.microsoft.com/office/drawing/2014/main" id="{6FC0E854-8780-4055-8E2E-BBCD42EB3C0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055938" cy="6862763"/>
            <a:chOff x="0" y="0"/>
            <a:chExt cx="1925" cy="4323"/>
          </a:xfrm>
        </p:grpSpPr>
        <p:sp>
          <p:nvSpPr>
            <p:cNvPr id="32770" name="Freeform 2">
              <a:extLst>
                <a:ext uri="{FF2B5EF4-FFF2-40B4-BE49-F238E27FC236}">
                  <a16:creationId xmlns:a16="http://schemas.microsoft.com/office/drawing/2014/main" id="{E979F091-2039-43A9-9FFC-B9BD04B34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39"/>
              <a:ext cx="1031" cy="4184"/>
            </a:xfrm>
            <a:custGeom>
              <a:avLst/>
              <a:gdLst>
                <a:gd name="T0" fmla="*/ 728 w 1031"/>
                <a:gd name="T1" fmla="*/ 0 h 4184"/>
                <a:gd name="T2" fmla="*/ 790 w 1031"/>
                <a:gd name="T3" fmla="*/ 23 h 4184"/>
                <a:gd name="T4" fmla="*/ 830 w 1031"/>
                <a:gd name="T5" fmla="*/ 65 h 4184"/>
                <a:gd name="T6" fmla="*/ 856 w 1031"/>
                <a:gd name="T7" fmla="*/ 170 h 4184"/>
                <a:gd name="T8" fmla="*/ 890 w 1031"/>
                <a:gd name="T9" fmla="*/ 339 h 4184"/>
                <a:gd name="T10" fmla="*/ 962 w 1031"/>
                <a:gd name="T11" fmla="*/ 465 h 4184"/>
                <a:gd name="T12" fmla="*/ 1030 w 1031"/>
                <a:gd name="T13" fmla="*/ 518 h 4184"/>
                <a:gd name="T14" fmla="*/ 1030 w 1031"/>
                <a:gd name="T15" fmla="*/ 644 h 4184"/>
                <a:gd name="T16" fmla="*/ 1030 w 1031"/>
                <a:gd name="T17" fmla="*/ 749 h 4184"/>
                <a:gd name="T18" fmla="*/ 1016 w 1031"/>
                <a:gd name="T19" fmla="*/ 897 h 4184"/>
                <a:gd name="T20" fmla="*/ 1003 w 1031"/>
                <a:gd name="T21" fmla="*/ 1012 h 4184"/>
                <a:gd name="T22" fmla="*/ 976 w 1031"/>
                <a:gd name="T23" fmla="*/ 1055 h 4184"/>
                <a:gd name="T24" fmla="*/ 923 w 1031"/>
                <a:gd name="T25" fmla="*/ 1107 h 4184"/>
                <a:gd name="T26" fmla="*/ 890 w 1031"/>
                <a:gd name="T27" fmla="*/ 1160 h 4184"/>
                <a:gd name="T28" fmla="*/ 809 w 1031"/>
                <a:gd name="T29" fmla="*/ 1191 h 4184"/>
                <a:gd name="T30" fmla="*/ 796 w 1031"/>
                <a:gd name="T31" fmla="*/ 1339 h 4184"/>
                <a:gd name="T32" fmla="*/ 796 w 1031"/>
                <a:gd name="T33" fmla="*/ 1413 h 4184"/>
                <a:gd name="T34" fmla="*/ 796 w 1031"/>
                <a:gd name="T35" fmla="*/ 1549 h 4184"/>
                <a:gd name="T36" fmla="*/ 796 w 1031"/>
                <a:gd name="T37" fmla="*/ 1655 h 4184"/>
                <a:gd name="T38" fmla="*/ 850 w 1031"/>
                <a:gd name="T39" fmla="*/ 1844 h 4184"/>
                <a:gd name="T40" fmla="*/ 863 w 1031"/>
                <a:gd name="T41" fmla="*/ 1939 h 4184"/>
                <a:gd name="T42" fmla="*/ 843 w 1031"/>
                <a:gd name="T43" fmla="*/ 2023 h 4184"/>
                <a:gd name="T44" fmla="*/ 816 w 1031"/>
                <a:gd name="T45" fmla="*/ 2119 h 4184"/>
                <a:gd name="T46" fmla="*/ 796 w 1031"/>
                <a:gd name="T47" fmla="*/ 2245 h 4184"/>
                <a:gd name="T48" fmla="*/ 776 w 1031"/>
                <a:gd name="T49" fmla="*/ 2372 h 4184"/>
                <a:gd name="T50" fmla="*/ 763 w 1031"/>
                <a:gd name="T51" fmla="*/ 2466 h 4184"/>
                <a:gd name="T52" fmla="*/ 663 w 1031"/>
                <a:gd name="T53" fmla="*/ 2519 h 4184"/>
                <a:gd name="T54" fmla="*/ 570 w 1031"/>
                <a:gd name="T55" fmla="*/ 2635 h 4184"/>
                <a:gd name="T56" fmla="*/ 510 w 1031"/>
                <a:gd name="T57" fmla="*/ 2730 h 4184"/>
                <a:gd name="T58" fmla="*/ 497 w 1031"/>
                <a:gd name="T59" fmla="*/ 2835 h 4184"/>
                <a:gd name="T60" fmla="*/ 497 w 1031"/>
                <a:gd name="T61" fmla="*/ 2982 h 4184"/>
                <a:gd name="T62" fmla="*/ 497 w 1031"/>
                <a:gd name="T63" fmla="*/ 3130 h 4184"/>
                <a:gd name="T64" fmla="*/ 516 w 1031"/>
                <a:gd name="T65" fmla="*/ 3193 h 4184"/>
                <a:gd name="T66" fmla="*/ 610 w 1031"/>
                <a:gd name="T67" fmla="*/ 3235 h 4184"/>
                <a:gd name="T68" fmla="*/ 637 w 1031"/>
                <a:gd name="T69" fmla="*/ 3298 h 4184"/>
                <a:gd name="T70" fmla="*/ 637 w 1031"/>
                <a:gd name="T71" fmla="*/ 3424 h 4184"/>
                <a:gd name="T72" fmla="*/ 663 w 1031"/>
                <a:gd name="T73" fmla="*/ 3561 h 4184"/>
                <a:gd name="T74" fmla="*/ 743 w 1031"/>
                <a:gd name="T75" fmla="*/ 3645 h 4184"/>
                <a:gd name="T76" fmla="*/ 750 w 1031"/>
                <a:gd name="T77" fmla="*/ 3719 h 4184"/>
                <a:gd name="T78" fmla="*/ 750 w 1031"/>
                <a:gd name="T79" fmla="*/ 3793 h 4184"/>
                <a:gd name="T80" fmla="*/ 750 w 1031"/>
                <a:gd name="T81" fmla="*/ 3993 h 4184"/>
                <a:gd name="T82" fmla="*/ 750 w 1031"/>
                <a:gd name="T83" fmla="*/ 4056 h 4184"/>
                <a:gd name="T84" fmla="*/ 756 w 1031"/>
                <a:gd name="T85" fmla="*/ 4119 h 4184"/>
                <a:gd name="T86" fmla="*/ 13 w 1031"/>
                <a:gd name="T87" fmla="*/ 4183 h 4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1" h="4184">
                  <a:moveTo>
                    <a:pt x="0" y="0"/>
                  </a:moveTo>
                  <a:lnTo>
                    <a:pt x="728" y="0"/>
                  </a:lnTo>
                  <a:lnTo>
                    <a:pt x="743" y="0"/>
                  </a:lnTo>
                  <a:lnTo>
                    <a:pt x="790" y="23"/>
                  </a:lnTo>
                  <a:lnTo>
                    <a:pt x="809" y="54"/>
                  </a:lnTo>
                  <a:lnTo>
                    <a:pt x="830" y="65"/>
                  </a:lnTo>
                  <a:lnTo>
                    <a:pt x="843" y="128"/>
                  </a:lnTo>
                  <a:lnTo>
                    <a:pt x="856" y="170"/>
                  </a:lnTo>
                  <a:lnTo>
                    <a:pt x="876" y="254"/>
                  </a:lnTo>
                  <a:lnTo>
                    <a:pt x="890" y="339"/>
                  </a:lnTo>
                  <a:lnTo>
                    <a:pt x="909" y="423"/>
                  </a:lnTo>
                  <a:lnTo>
                    <a:pt x="962" y="465"/>
                  </a:lnTo>
                  <a:lnTo>
                    <a:pt x="1016" y="486"/>
                  </a:lnTo>
                  <a:lnTo>
                    <a:pt x="1030" y="518"/>
                  </a:lnTo>
                  <a:lnTo>
                    <a:pt x="1030" y="581"/>
                  </a:lnTo>
                  <a:lnTo>
                    <a:pt x="1030" y="644"/>
                  </a:lnTo>
                  <a:lnTo>
                    <a:pt x="1030" y="707"/>
                  </a:lnTo>
                  <a:lnTo>
                    <a:pt x="1030" y="749"/>
                  </a:lnTo>
                  <a:lnTo>
                    <a:pt x="1023" y="833"/>
                  </a:lnTo>
                  <a:lnTo>
                    <a:pt x="1016" y="897"/>
                  </a:lnTo>
                  <a:lnTo>
                    <a:pt x="1009" y="981"/>
                  </a:lnTo>
                  <a:lnTo>
                    <a:pt x="1003" y="1012"/>
                  </a:lnTo>
                  <a:lnTo>
                    <a:pt x="990" y="1034"/>
                  </a:lnTo>
                  <a:lnTo>
                    <a:pt x="976" y="1055"/>
                  </a:lnTo>
                  <a:lnTo>
                    <a:pt x="962" y="1086"/>
                  </a:lnTo>
                  <a:lnTo>
                    <a:pt x="923" y="1107"/>
                  </a:lnTo>
                  <a:lnTo>
                    <a:pt x="903" y="1128"/>
                  </a:lnTo>
                  <a:lnTo>
                    <a:pt x="890" y="1160"/>
                  </a:lnTo>
                  <a:lnTo>
                    <a:pt x="850" y="1170"/>
                  </a:lnTo>
                  <a:lnTo>
                    <a:pt x="809" y="1191"/>
                  </a:lnTo>
                  <a:lnTo>
                    <a:pt x="803" y="1255"/>
                  </a:lnTo>
                  <a:lnTo>
                    <a:pt x="796" y="1339"/>
                  </a:lnTo>
                  <a:lnTo>
                    <a:pt x="796" y="1370"/>
                  </a:lnTo>
                  <a:lnTo>
                    <a:pt x="796" y="1413"/>
                  </a:lnTo>
                  <a:lnTo>
                    <a:pt x="796" y="1518"/>
                  </a:lnTo>
                  <a:lnTo>
                    <a:pt x="796" y="1549"/>
                  </a:lnTo>
                  <a:lnTo>
                    <a:pt x="796" y="1613"/>
                  </a:lnTo>
                  <a:lnTo>
                    <a:pt x="796" y="1655"/>
                  </a:lnTo>
                  <a:lnTo>
                    <a:pt x="809" y="1760"/>
                  </a:lnTo>
                  <a:lnTo>
                    <a:pt x="850" y="1844"/>
                  </a:lnTo>
                  <a:lnTo>
                    <a:pt x="863" y="1876"/>
                  </a:lnTo>
                  <a:lnTo>
                    <a:pt x="863" y="1939"/>
                  </a:lnTo>
                  <a:lnTo>
                    <a:pt x="856" y="1981"/>
                  </a:lnTo>
                  <a:lnTo>
                    <a:pt x="843" y="2023"/>
                  </a:lnTo>
                  <a:lnTo>
                    <a:pt x="830" y="2086"/>
                  </a:lnTo>
                  <a:lnTo>
                    <a:pt x="816" y="2119"/>
                  </a:lnTo>
                  <a:lnTo>
                    <a:pt x="803" y="2150"/>
                  </a:lnTo>
                  <a:lnTo>
                    <a:pt x="796" y="2245"/>
                  </a:lnTo>
                  <a:lnTo>
                    <a:pt x="783" y="2308"/>
                  </a:lnTo>
                  <a:lnTo>
                    <a:pt x="776" y="2372"/>
                  </a:lnTo>
                  <a:lnTo>
                    <a:pt x="769" y="2435"/>
                  </a:lnTo>
                  <a:lnTo>
                    <a:pt x="763" y="2466"/>
                  </a:lnTo>
                  <a:lnTo>
                    <a:pt x="716" y="2498"/>
                  </a:lnTo>
                  <a:lnTo>
                    <a:pt x="663" y="2519"/>
                  </a:lnTo>
                  <a:lnTo>
                    <a:pt x="637" y="2551"/>
                  </a:lnTo>
                  <a:lnTo>
                    <a:pt x="570" y="2635"/>
                  </a:lnTo>
                  <a:lnTo>
                    <a:pt x="516" y="2698"/>
                  </a:lnTo>
                  <a:lnTo>
                    <a:pt x="510" y="2730"/>
                  </a:lnTo>
                  <a:lnTo>
                    <a:pt x="497" y="2772"/>
                  </a:lnTo>
                  <a:lnTo>
                    <a:pt x="497" y="2835"/>
                  </a:lnTo>
                  <a:lnTo>
                    <a:pt x="497" y="2919"/>
                  </a:lnTo>
                  <a:lnTo>
                    <a:pt x="497" y="2982"/>
                  </a:lnTo>
                  <a:lnTo>
                    <a:pt x="497" y="3066"/>
                  </a:lnTo>
                  <a:lnTo>
                    <a:pt x="497" y="3130"/>
                  </a:lnTo>
                  <a:lnTo>
                    <a:pt x="497" y="3161"/>
                  </a:lnTo>
                  <a:lnTo>
                    <a:pt x="516" y="3193"/>
                  </a:lnTo>
                  <a:lnTo>
                    <a:pt x="543" y="3214"/>
                  </a:lnTo>
                  <a:lnTo>
                    <a:pt x="610" y="3235"/>
                  </a:lnTo>
                  <a:lnTo>
                    <a:pt x="630" y="3266"/>
                  </a:lnTo>
                  <a:lnTo>
                    <a:pt x="637" y="3298"/>
                  </a:lnTo>
                  <a:lnTo>
                    <a:pt x="637" y="3340"/>
                  </a:lnTo>
                  <a:lnTo>
                    <a:pt x="637" y="3424"/>
                  </a:lnTo>
                  <a:lnTo>
                    <a:pt x="637" y="3456"/>
                  </a:lnTo>
                  <a:lnTo>
                    <a:pt x="663" y="3561"/>
                  </a:lnTo>
                  <a:lnTo>
                    <a:pt x="703" y="3582"/>
                  </a:lnTo>
                  <a:lnTo>
                    <a:pt x="743" y="3645"/>
                  </a:lnTo>
                  <a:lnTo>
                    <a:pt x="743" y="3677"/>
                  </a:lnTo>
                  <a:lnTo>
                    <a:pt x="750" y="3719"/>
                  </a:lnTo>
                  <a:lnTo>
                    <a:pt x="750" y="3761"/>
                  </a:lnTo>
                  <a:lnTo>
                    <a:pt x="750" y="3793"/>
                  </a:lnTo>
                  <a:lnTo>
                    <a:pt x="750" y="3877"/>
                  </a:lnTo>
                  <a:lnTo>
                    <a:pt x="750" y="3993"/>
                  </a:lnTo>
                  <a:lnTo>
                    <a:pt x="750" y="4024"/>
                  </a:lnTo>
                  <a:lnTo>
                    <a:pt x="750" y="4056"/>
                  </a:lnTo>
                  <a:lnTo>
                    <a:pt x="756" y="4088"/>
                  </a:lnTo>
                  <a:lnTo>
                    <a:pt x="756" y="4119"/>
                  </a:lnTo>
                  <a:lnTo>
                    <a:pt x="772" y="4183"/>
                  </a:lnTo>
                  <a:lnTo>
                    <a:pt x="13" y="418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336699">
                    <a:gamma/>
                    <a:shade val="60000"/>
                    <a:invGamma/>
                  </a:srgbClr>
                </a:gs>
                <a:gs pos="100000">
                  <a:srgbClr val="3366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78" name="Group 10">
              <a:extLst>
                <a:ext uri="{FF2B5EF4-FFF2-40B4-BE49-F238E27FC236}">
                  <a16:creationId xmlns:a16="http://schemas.microsoft.com/office/drawing/2014/main" id="{0B6DB098-250C-452A-ADFE-41816B49D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46" cy="4323"/>
              <a:chOff x="0" y="0"/>
              <a:chExt cx="1846" cy="4323"/>
            </a:xfrm>
          </p:grpSpPr>
          <p:sp>
            <p:nvSpPr>
              <p:cNvPr id="32771" name="Freeform 3">
                <a:extLst>
                  <a:ext uri="{FF2B5EF4-FFF2-40B4-BE49-F238E27FC236}">
                    <a16:creationId xmlns:a16="http://schemas.microsoft.com/office/drawing/2014/main" id="{713E6328-F87C-472F-AF6F-9445EFF46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26" cy="4320"/>
              </a:xfrm>
              <a:custGeom>
                <a:avLst/>
                <a:gdLst>
                  <a:gd name="T0" fmla="*/ 1527 w 1826"/>
                  <a:gd name="T1" fmla="*/ 0 h 4320"/>
                  <a:gd name="T2" fmla="*/ 1588 w 1826"/>
                  <a:gd name="T3" fmla="*/ 23 h 4320"/>
                  <a:gd name="T4" fmla="*/ 1627 w 1826"/>
                  <a:gd name="T5" fmla="*/ 65 h 4320"/>
                  <a:gd name="T6" fmla="*/ 1653 w 1826"/>
                  <a:gd name="T7" fmla="*/ 170 h 4320"/>
                  <a:gd name="T8" fmla="*/ 1687 w 1826"/>
                  <a:gd name="T9" fmla="*/ 339 h 4320"/>
                  <a:gd name="T10" fmla="*/ 1758 w 1826"/>
                  <a:gd name="T11" fmla="*/ 465 h 4320"/>
                  <a:gd name="T12" fmla="*/ 1825 w 1826"/>
                  <a:gd name="T13" fmla="*/ 518 h 4320"/>
                  <a:gd name="T14" fmla="*/ 1825 w 1826"/>
                  <a:gd name="T15" fmla="*/ 644 h 4320"/>
                  <a:gd name="T16" fmla="*/ 1825 w 1826"/>
                  <a:gd name="T17" fmla="*/ 749 h 4320"/>
                  <a:gd name="T18" fmla="*/ 1811 w 1826"/>
                  <a:gd name="T19" fmla="*/ 897 h 4320"/>
                  <a:gd name="T20" fmla="*/ 1798 w 1826"/>
                  <a:gd name="T21" fmla="*/ 1012 h 4320"/>
                  <a:gd name="T22" fmla="*/ 1771 w 1826"/>
                  <a:gd name="T23" fmla="*/ 1055 h 4320"/>
                  <a:gd name="T24" fmla="*/ 1719 w 1826"/>
                  <a:gd name="T25" fmla="*/ 1107 h 4320"/>
                  <a:gd name="T26" fmla="*/ 1687 w 1826"/>
                  <a:gd name="T27" fmla="*/ 1160 h 4320"/>
                  <a:gd name="T28" fmla="*/ 1607 w 1826"/>
                  <a:gd name="T29" fmla="*/ 1191 h 4320"/>
                  <a:gd name="T30" fmla="*/ 1594 w 1826"/>
                  <a:gd name="T31" fmla="*/ 1339 h 4320"/>
                  <a:gd name="T32" fmla="*/ 1594 w 1826"/>
                  <a:gd name="T33" fmla="*/ 1413 h 4320"/>
                  <a:gd name="T34" fmla="*/ 1594 w 1826"/>
                  <a:gd name="T35" fmla="*/ 1549 h 4320"/>
                  <a:gd name="T36" fmla="*/ 1594 w 1826"/>
                  <a:gd name="T37" fmla="*/ 1655 h 4320"/>
                  <a:gd name="T38" fmla="*/ 1647 w 1826"/>
                  <a:gd name="T39" fmla="*/ 1844 h 4320"/>
                  <a:gd name="T40" fmla="*/ 1660 w 1826"/>
                  <a:gd name="T41" fmla="*/ 1939 h 4320"/>
                  <a:gd name="T42" fmla="*/ 1640 w 1826"/>
                  <a:gd name="T43" fmla="*/ 2023 h 4320"/>
                  <a:gd name="T44" fmla="*/ 1614 w 1826"/>
                  <a:gd name="T45" fmla="*/ 2118 h 4320"/>
                  <a:gd name="T46" fmla="*/ 1594 w 1826"/>
                  <a:gd name="T47" fmla="*/ 2244 h 4320"/>
                  <a:gd name="T48" fmla="*/ 1575 w 1826"/>
                  <a:gd name="T49" fmla="*/ 2371 h 4320"/>
                  <a:gd name="T50" fmla="*/ 1562 w 1826"/>
                  <a:gd name="T51" fmla="*/ 2465 h 4320"/>
                  <a:gd name="T52" fmla="*/ 1463 w 1826"/>
                  <a:gd name="T53" fmla="*/ 2518 h 4320"/>
                  <a:gd name="T54" fmla="*/ 1371 w 1826"/>
                  <a:gd name="T55" fmla="*/ 2634 h 4320"/>
                  <a:gd name="T56" fmla="*/ 1312 w 1826"/>
                  <a:gd name="T57" fmla="*/ 2729 h 4320"/>
                  <a:gd name="T58" fmla="*/ 1299 w 1826"/>
                  <a:gd name="T59" fmla="*/ 2834 h 4320"/>
                  <a:gd name="T60" fmla="*/ 1299 w 1826"/>
                  <a:gd name="T61" fmla="*/ 2981 h 4320"/>
                  <a:gd name="T62" fmla="*/ 1299 w 1826"/>
                  <a:gd name="T63" fmla="*/ 3129 h 4320"/>
                  <a:gd name="T64" fmla="*/ 1318 w 1826"/>
                  <a:gd name="T65" fmla="*/ 3192 h 4320"/>
                  <a:gd name="T66" fmla="*/ 1411 w 1826"/>
                  <a:gd name="T67" fmla="*/ 3234 h 4320"/>
                  <a:gd name="T68" fmla="*/ 1437 w 1826"/>
                  <a:gd name="T69" fmla="*/ 3297 h 4320"/>
                  <a:gd name="T70" fmla="*/ 1437 w 1826"/>
                  <a:gd name="T71" fmla="*/ 3423 h 4320"/>
                  <a:gd name="T72" fmla="*/ 1463 w 1826"/>
                  <a:gd name="T73" fmla="*/ 3560 h 4320"/>
                  <a:gd name="T74" fmla="*/ 1542 w 1826"/>
                  <a:gd name="T75" fmla="*/ 3644 h 4320"/>
                  <a:gd name="T76" fmla="*/ 1549 w 1826"/>
                  <a:gd name="T77" fmla="*/ 3718 h 4320"/>
                  <a:gd name="T78" fmla="*/ 1549 w 1826"/>
                  <a:gd name="T79" fmla="*/ 3792 h 4320"/>
                  <a:gd name="T80" fmla="*/ 1549 w 1826"/>
                  <a:gd name="T81" fmla="*/ 3992 h 4320"/>
                  <a:gd name="T82" fmla="*/ 1549 w 1826"/>
                  <a:gd name="T83" fmla="*/ 4055 h 4320"/>
                  <a:gd name="T84" fmla="*/ 1555 w 1826"/>
                  <a:gd name="T85" fmla="*/ 4118 h 4320"/>
                  <a:gd name="T86" fmla="*/ 1562 w 1826"/>
                  <a:gd name="T87" fmla="*/ 4181 h 4320"/>
                  <a:gd name="T88" fmla="*/ 1542 w 1826"/>
                  <a:gd name="T89" fmla="*/ 4297 h 4320"/>
                  <a:gd name="T90" fmla="*/ 0 w 1826"/>
                  <a:gd name="T91" fmla="*/ 4318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6" h="4320">
                    <a:moveTo>
                      <a:pt x="0" y="0"/>
                    </a:moveTo>
                    <a:lnTo>
                      <a:pt x="1527" y="0"/>
                    </a:lnTo>
                    <a:lnTo>
                      <a:pt x="1542" y="0"/>
                    </a:lnTo>
                    <a:lnTo>
                      <a:pt x="1588" y="23"/>
                    </a:lnTo>
                    <a:lnTo>
                      <a:pt x="1607" y="54"/>
                    </a:lnTo>
                    <a:lnTo>
                      <a:pt x="1627" y="65"/>
                    </a:lnTo>
                    <a:lnTo>
                      <a:pt x="1640" y="128"/>
                    </a:lnTo>
                    <a:lnTo>
                      <a:pt x="1653" y="170"/>
                    </a:lnTo>
                    <a:lnTo>
                      <a:pt x="1673" y="254"/>
                    </a:lnTo>
                    <a:lnTo>
                      <a:pt x="1687" y="339"/>
                    </a:lnTo>
                    <a:lnTo>
                      <a:pt x="1706" y="423"/>
                    </a:lnTo>
                    <a:lnTo>
                      <a:pt x="1758" y="465"/>
                    </a:lnTo>
                    <a:lnTo>
                      <a:pt x="1811" y="486"/>
                    </a:lnTo>
                    <a:lnTo>
                      <a:pt x="1825" y="518"/>
                    </a:lnTo>
                    <a:lnTo>
                      <a:pt x="1825" y="581"/>
                    </a:lnTo>
                    <a:lnTo>
                      <a:pt x="1825" y="644"/>
                    </a:lnTo>
                    <a:lnTo>
                      <a:pt x="1825" y="707"/>
                    </a:lnTo>
                    <a:lnTo>
                      <a:pt x="1825" y="749"/>
                    </a:lnTo>
                    <a:lnTo>
                      <a:pt x="1818" y="833"/>
                    </a:lnTo>
                    <a:lnTo>
                      <a:pt x="1811" y="897"/>
                    </a:lnTo>
                    <a:lnTo>
                      <a:pt x="1805" y="981"/>
                    </a:lnTo>
                    <a:lnTo>
                      <a:pt x="1798" y="1012"/>
                    </a:lnTo>
                    <a:lnTo>
                      <a:pt x="1785" y="1034"/>
                    </a:lnTo>
                    <a:lnTo>
                      <a:pt x="1771" y="1055"/>
                    </a:lnTo>
                    <a:lnTo>
                      <a:pt x="1758" y="1086"/>
                    </a:lnTo>
                    <a:lnTo>
                      <a:pt x="1719" y="1107"/>
                    </a:lnTo>
                    <a:lnTo>
                      <a:pt x="1700" y="1128"/>
                    </a:lnTo>
                    <a:lnTo>
                      <a:pt x="1687" y="1160"/>
                    </a:lnTo>
                    <a:lnTo>
                      <a:pt x="1647" y="1170"/>
                    </a:lnTo>
                    <a:lnTo>
                      <a:pt x="1607" y="1191"/>
                    </a:lnTo>
                    <a:lnTo>
                      <a:pt x="1601" y="1255"/>
                    </a:lnTo>
                    <a:lnTo>
                      <a:pt x="1594" y="1339"/>
                    </a:lnTo>
                    <a:lnTo>
                      <a:pt x="1594" y="1370"/>
                    </a:lnTo>
                    <a:lnTo>
                      <a:pt x="1594" y="1413"/>
                    </a:lnTo>
                    <a:lnTo>
                      <a:pt x="1594" y="1518"/>
                    </a:lnTo>
                    <a:lnTo>
                      <a:pt x="1594" y="1549"/>
                    </a:lnTo>
                    <a:lnTo>
                      <a:pt x="1594" y="1613"/>
                    </a:lnTo>
                    <a:lnTo>
                      <a:pt x="1594" y="1655"/>
                    </a:lnTo>
                    <a:lnTo>
                      <a:pt x="1607" y="1760"/>
                    </a:lnTo>
                    <a:lnTo>
                      <a:pt x="1647" y="1844"/>
                    </a:lnTo>
                    <a:lnTo>
                      <a:pt x="1660" y="1876"/>
                    </a:lnTo>
                    <a:lnTo>
                      <a:pt x="1660" y="1939"/>
                    </a:lnTo>
                    <a:lnTo>
                      <a:pt x="1653" y="1981"/>
                    </a:lnTo>
                    <a:lnTo>
                      <a:pt x="1640" y="2023"/>
                    </a:lnTo>
                    <a:lnTo>
                      <a:pt x="1627" y="2086"/>
                    </a:lnTo>
                    <a:lnTo>
                      <a:pt x="1614" y="2118"/>
                    </a:lnTo>
                    <a:lnTo>
                      <a:pt x="1601" y="2149"/>
                    </a:lnTo>
                    <a:lnTo>
                      <a:pt x="1594" y="2244"/>
                    </a:lnTo>
                    <a:lnTo>
                      <a:pt x="1581" y="2307"/>
                    </a:lnTo>
                    <a:lnTo>
                      <a:pt x="1575" y="2371"/>
                    </a:lnTo>
                    <a:lnTo>
                      <a:pt x="1568" y="2434"/>
                    </a:lnTo>
                    <a:lnTo>
                      <a:pt x="1562" y="2465"/>
                    </a:lnTo>
                    <a:lnTo>
                      <a:pt x="1515" y="2497"/>
                    </a:lnTo>
                    <a:lnTo>
                      <a:pt x="1463" y="2518"/>
                    </a:lnTo>
                    <a:lnTo>
                      <a:pt x="1437" y="2550"/>
                    </a:lnTo>
                    <a:lnTo>
                      <a:pt x="1371" y="2634"/>
                    </a:lnTo>
                    <a:lnTo>
                      <a:pt x="1318" y="2697"/>
                    </a:lnTo>
                    <a:lnTo>
                      <a:pt x="1312" y="2729"/>
                    </a:lnTo>
                    <a:lnTo>
                      <a:pt x="1299" y="2771"/>
                    </a:lnTo>
                    <a:lnTo>
                      <a:pt x="1299" y="2834"/>
                    </a:lnTo>
                    <a:lnTo>
                      <a:pt x="1299" y="2918"/>
                    </a:lnTo>
                    <a:lnTo>
                      <a:pt x="1299" y="2981"/>
                    </a:lnTo>
                    <a:lnTo>
                      <a:pt x="1299" y="3065"/>
                    </a:lnTo>
                    <a:lnTo>
                      <a:pt x="1299" y="3129"/>
                    </a:lnTo>
                    <a:lnTo>
                      <a:pt x="1299" y="3160"/>
                    </a:lnTo>
                    <a:lnTo>
                      <a:pt x="1318" y="3192"/>
                    </a:lnTo>
                    <a:lnTo>
                      <a:pt x="1344" y="3213"/>
                    </a:lnTo>
                    <a:lnTo>
                      <a:pt x="1411" y="3234"/>
                    </a:lnTo>
                    <a:lnTo>
                      <a:pt x="1430" y="3265"/>
                    </a:lnTo>
                    <a:lnTo>
                      <a:pt x="1437" y="3297"/>
                    </a:lnTo>
                    <a:lnTo>
                      <a:pt x="1437" y="3339"/>
                    </a:lnTo>
                    <a:lnTo>
                      <a:pt x="1437" y="3423"/>
                    </a:lnTo>
                    <a:lnTo>
                      <a:pt x="1437" y="3455"/>
                    </a:lnTo>
                    <a:lnTo>
                      <a:pt x="1463" y="3560"/>
                    </a:lnTo>
                    <a:lnTo>
                      <a:pt x="1502" y="3581"/>
                    </a:lnTo>
                    <a:lnTo>
                      <a:pt x="1542" y="3644"/>
                    </a:lnTo>
                    <a:lnTo>
                      <a:pt x="1542" y="3676"/>
                    </a:lnTo>
                    <a:lnTo>
                      <a:pt x="1549" y="3718"/>
                    </a:lnTo>
                    <a:lnTo>
                      <a:pt x="1549" y="3760"/>
                    </a:lnTo>
                    <a:lnTo>
                      <a:pt x="1549" y="3792"/>
                    </a:lnTo>
                    <a:lnTo>
                      <a:pt x="1549" y="3876"/>
                    </a:lnTo>
                    <a:lnTo>
                      <a:pt x="1549" y="3992"/>
                    </a:lnTo>
                    <a:lnTo>
                      <a:pt x="1549" y="4023"/>
                    </a:lnTo>
                    <a:lnTo>
                      <a:pt x="1549" y="4055"/>
                    </a:lnTo>
                    <a:lnTo>
                      <a:pt x="1555" y="4087"/>
                    </a:lnTo>
                    <a:lnTo>
                      <a:pt x="1555" y="4118"/>
                    </a:lnTo>
                    <a:lnTo>
                      <a:pt x="1562" y="4150"/>
                    </a:lnTo>
                    <a:lnTo>
                      <a:pt x="1562" y="4181"/>
                    </a:lnTo>
                    <a:lnTo>
                      <a:pt x="1549" y="4266"/>
                    </a:lnTo>
                    <a:lnTo>
                      <a:pt x="1542" y="4297"/>
                    </a:lnTo>
                    <a:lnTo>
                      <a:pt x="1529" y="4319"/>
                    </a:lnTo>
                    <a:lnTo>
                      <a:pt x="0" y="431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2" name="Freeform 4">
                <a:extLst>
                  <a:ext uri="{FF2B5EF4-FFF2-40B4-BE49-F238E27FC236}">
                    <a16:creationId xmlns:a16="http://schemas.microsoft.com/office/drawing/2014/main" id="{CBEF69CE-1184-4D3A-8A8F-CBA7B7DB6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478"/>
                <a:ext cx="369" cy="1338"/>
              </a:xfrm>
              <a:custGeom>
                <a:avLst/>
                <a:gdLst>
                  <a:gd name="T0" fmla="*/ 306 w 369"/>
                  <a:gd name="T1" fmla="*/ 72 h 1338"/>
                  <a:gd name="T2" fmla="*/ 299 w 369"/>
                  <a:gd name="T3" fmla="*/ 135 h 1338"/>
                  <a:gd name="T4" fmla="*/ 299 w 369"/>
                  <a:gd name="T5" fmla="*/ 199 h 1338"/>
                  <a:gd name="T6" fmla="*/ 285 w 369"/>
                  <a:gd name="T7" fmla="*/ 262 h 1338"/>
                  <a:gd name="T8" fmla="*/ 285 w 369"/>
                  <a:gd name="T9" fmla="*/ 325 h 1338"/>
                  <a:gd name="T10" fmla="*/ 279 w 369"/>
                  <a:gd name="T11" fmla="*/ 378 h 1338"/>
                  <a:gd name="T12" fmla="*/ 266 w 369"/>
                  <a:gd name="T13" fmla="*/ 441 h 1338"/>
                  <a:gd name="T14" fmla="*/ 219 w 369"/>
                  <a:gd name="T15" fmla="*/ 462 h 1338"/>
                  <a:gd name="T16" fmla="*/ 179 w 369"/>
                  <a:gd name="T17" fmla="*/ 462 h 1338"/>
                  <a:gd name="T18" fmla="*/ 139 w 369"/>
                  <a:gd name="T19" fmla="*/ 525 h 1338"/>
                  <a:gd name="T20" fmla="*/ 99 w 369"/>
                  <a:gd name="T21" fmla="*/ 535 h 1338"/>
                  <a:gd name="T22" fmla="*/ 60 w 369"/>
                  <a:gd name="T23" fmla="*/ 578 h 1338"/>
                  <a:gd name="T24" fmla="*/ 39 w 369"/>
                  <a:gd name="T25" fmla="*/ 641 h 1338"/>
                  <a:gd name="T26" fmla="*/ 53 w 369"/>
                  <a:gd name="T27" fmla="*/ 703 h 1338"/>
                  <a:gd name="T28" fmla="*/ 26 w 369"/>
                  <a:gd name="T29" fmla="*/ 756 h 1338"/>
                  <a:gd name="T30" fmla="*/ 0 w 369"/>
                  <a:gd name="T31" fmla="*/ 840 h 1338"/>
                  <a:gd name="T32" fmla="*/ 39 w 369"/>
                  <a:gd name="T33" fmla="*/ 882 h 1338"/>
                  <a:gd name="T34" fmla="*/ 53 w 369"/>
                  <a:gd name="T35" fmla="*/ 935 h 1338"/>
                  <a:gd name="T36" fmla="*/ 39 w 369"/>
                  <a:gd name="T37" fmla="*/ 1008 h 1338"/>
                  <a:gd name="T38" fmla="*/ 26 w 369"/>
                  <a:gd name="T39" fmla="*/ 1071 h 1338"/>
                  <a:gd name="T40" fmla="*/ 26 w 369"/>
                  <a:gd name="T41" fmla="*/ 1135 h 1338"/>
                  <a:gd name="T42" fmla="*/ 73 w 369"/>
                  <a:gd name="T43" fmla="*/ 1187 h 1338"/>
                  <a:gd name="T44" fmla="*/ 86 w 369"/>
                  <a:gd name="T45" fmla="*/ 1250 h 1338"/>
                  <a:gd name="T46" fmla="*/ 126 w 369"/>
                  <a:gd name="T47" fmla="*/ 1282 h 1338"/>
                  <a:gd name="T48" fmla="*/ 151 w 369"/>
                  <a:gd name="T49" fmla="*/ 1310 h 1338"/>
                  <a:gd name="T50" fmla="*/ 134 w 369"/>
                  <a:gd name="T51" fmla="*/ 1226 h 1338"/>
                  <a:gd name="T52" fmla="*/ 130 w 369"/>
                  <a:gd name="T53" fmla="*/ 1127 h 1338"/>
                  <a:gd name="T54" fmla="*/ 127 w 369"/>
                  <a:gd name="T55" fmla="*/ 995 h 1338"/>
                  <a:gd name="T56" fmla="*/ 134 w 369"/>
                  <a:gd name="T57" fmla="*/ 821 h 1338"/>
                  <a:gd name="T58" fmla="*/ 142 w 369"/>
                  <a:gd name="T59" fmla="*/ 734 h 1338"/>
                  <a:gd name="T60" fmla="*/ 185 w 369"/>
                  <a:gd name="T61" fmla="*/ 698 h 1338"/>
                  <a:gd name="T62" fmla="*/ 242 w 369"/>
                  <a:gd name="T63" fmla="*/ 651 h 1338"/>
                  <a:gd name="T64" fmla="*/ 290 w 369"/>
                  <a:gd name="T65" fmla="*/ 618 h 1338"/>
                  <a:gd name="T66" fmla="*/ 340 w 369"/>
                  <a:gd name="T67" fmla="*/ 537 h 1338"/>
                  <a:gd name="T68" fmla="*/ 352 w 369"/>
                  <a:gd name="T69" fmla="*/ 429 h 1338"/>
                  <a:gd name="T70" fmla="*/ 364 w 369"/>
                  <a:gd name="T71" fmla="*/ 297 h 1338"/>
                  <a:gd name="T72" fmla="*/ 364 w 369"/>
                  <a:gd name="T73" fmla="*/ 225 h 1338"/>
                  <a:gd name="T74" fmla="*/ 368 w 369"/>
                  <a:gd name="T75" fmla="*/ 123 h 1338"/>
                  <a:gd name="T76" fmla="*/ 338 w 369"/>
                  <a:gd name="T77" fmla="*/ 51 h 1338"/>
                  <a:gd name="T78" fmla="*/ 326 w 369"/>
                  <a:gd name="T79" fmla="*/ 0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9" h="1338">
                    <a:moveTo>
                      <a:pt x="361" y="57"/>
                    </a:moveTo>
                    <a:lnTo>
                      <a:pt x="306" y="72"/>
                    </a:lnTo>
                    <a:lnTo>
                      <a:pt x="306" y="104"/>
                    </a:lnTo>
                    <a:lnTo>
                      <a:pt x="299" y="135"/>
                    </a:lnTo>
                    <a:lnTo>
                      <a:pt x="299" y="167"/>
                    </a:lnTo>
                    <a:lnTo>
                      <a:pt x="299" y="199"/>
                    </a:lnTo>
                    <a:lnTo>
                      <a:pt x="292" y="230"/>
                    </a:lnTo>
                    <a:lnTo>
                      <a:pt x="285" y="262"/>
                    </a:lnTo>
                    <a:lnTo>
                      <a:pt x="285" y="293"/>
                    </a:lnTo>
                    <a:lnTo>
                      <a:pt x="285" y="325"/>
                    </a:lnTo>
                    <a:lnTo>
                      <a:pt x="285" y="356"/>
                    </a:lnTo>
                    <a:lnTo>
                      <a:pt x="279" y="378"/>
                    </a:lnTo>
                    <a:lnTo>
                      <a:pt x="272" y="409"/>
                    </a:lnTo>
                    <a:lnTo>
                      <a:pt x="266" y="441"/>
                    </a:lnTo>
                    <a:lnTo>
                      <a:pt x="239" y="462"/>
                    </a:lnTo>
                    <a:lnTo>
                      <a:pt x="219" y="462"/>
                    </a:lnTo>
                    <a:lnTo>
                      <a:pt x="199" y="462"/>
                    </a:lnTo>
                    <a:lnTo>
                      <a:pt x="179" y="462"/>
                    </a:lnTo>
                    <a:lnTo>
                      <a:pt x="159" y="504"/>
                    </a:lnTo>
                    <a:lnTo>
                      <a:pt x="139" y="525"/>
                    </a:lnTo>
                    <a:lnTo>
                      <a:pt x="119" y="525"/>
                    </a:lnTo>
                    <a:lnTo>
                      <a:pt x="99" y="535"/>
                    </a:lnTo>
                    <a:lnTo>
                      <a:pt x="79" y="557"/>
                    </a:lnTo>
                    <a:lnTo>
                      <a:pt x="60" y="578"/>
                    </a:lnTo>
                    <a:lnTo>
                      <a:pt x="46" y="609"/>
                    </a:lnTo>
                    <a:lnTo>
                      <a:pt x="39" y="641"/>
                    </a:lnTo>
                    <a:lnTo>
                      <a:pt x="39" y="671"/>
                    </a:lnTo>
                    <a:lnTo>
                      <a:pt x="53" y="703"/>
                    </a:lnTo>
                    <a:lnTo>
                      <a:pt x="39" y="734"/>
                    </a:lnTo>
                    <a:lnTo>
                      <a:pt x="26" y="756"/>
                    </a:lnTo>
                    <a:lnTo>
                      <a:pt x="6" y="798"/>
                    </a:lnTo>
                    <a:lnTo>
                      <a:pt x="0" y="840"/>
                    </a:lnTo>
                    <a:lnTo>
                      <a:pt x="19" y="871"/>
                    </a:lnTo>
                    <a:lnTo>
                      <a:pt x="39" y="882"/>
                    </a:lnTo>
                    <a:lnTo>
                      <a:pt x="46" y="913"/>
                    </a:lnTo>
                    <a:lnTo>
                      <a:pt x="53" y="935"/>
                    </a:lnTo>
                    <a:lnTo>
                      <a:pt x="53" y="966"/>
                    </a:lnTo>
                    <a:lnTo>
                      <a:pt x="39" y="1008"/>
                    </a:lnTo>
                    <a:lnTo>
                      <a:pt x="39" y="1040"/>
                    </a:lnTo>
                    <a:lnTo>
                      <a:pt x="26" y="1071"/>
                    </a:lnTo>
                    <a:lnTo>
                      <a:pt x="19" y="1103"/>
                    </a:lnTo>
                    <a:lnTo>
                      <a:pt x="26" y="1135"/>
                    </a:lnTo>
                    <a:lnTo>
                      <a:pt x="53" y="1156"/>
                    </a:lnTo>
                    <a:lnTo>
                      <a:pt x="73" y="1187"/>
                    </a:lnTo>
                    <a:lnTo>
                      <a:pt x="79" y="1219"/>
                    </a:lnTo>
                    <a:lnTo>
                      <a:pt x="86" y="1250"/>
                    </a:lnTo>
                    <a:lnTo>
                      <a:pt x="106" y="1261"/>
                    </a:lnTo>
                    <a:lnTo>
                      <a:pt x="126" y="1282"/>
                    </a:lnTo>
                    <a:lnTo>
                      <a:pt x="161" y="1337"/>
                    </a:lnTo>
                    <a:lnTo>
                      <a:pt x="151" y="1310"/>
                    </a:lnTo>
                    <a:lnTo>
                      <a:pt x="142" y="1259"/>
                    </a:lnTo>
                    <a:lnTo>
                      <a:pt x="134" y="1226"/>
                    </a:lnTo>
                    <a:lnTo>
                      <a:pt x="127" y="1163"/>
                    </a:lnTo>
                    <a:lnTo>
                      <a:pt x="130" y="1127"/>
                    </a:lnTo>
                    <a:lnTo>
                      <a:pt x="127" y="1085"/>
                    </a:lnTo>
                    <a:lnTo>
                      <a:pt x="127" y="995"/>
                    </a:lnTo>
                    <a:lnTo>
                      <a:pt x="130" y="908"/>
                    </a:lnTo>
                    <a:lnTo>
                      <a:pt x="134" y="821"/>
                    </a:lnTo>
                    <a:lnTo>
                      <a:pt x="134" y="785"/>
                    </a:lnTo>
                    <a:lnTo>
                      <a:pt x="142" y="734"/>
                    </a:lnTo>
                    <a:lnTo>
                      <a:pt x="158" y="707"/>
                    </a:lnTo>
                    <a:lnTo>
                      <a:pt x="185" y="698"/>
                    </a:lnTo>
                    <a:lnTo>
                      <a:pt x="223" y="686"/>
                    </a:lnTo>
                    <a:lnTo>
                      <a:pt x="242" y="651"/>
                    </a:lnTo>
                    <a:lnTo>
                      <a:pt x="263" y="627"/>
                    </a:lnTo>
                    <a:lnTo>
                      <a:pt x="290" y="618"/>
                    </a:lnTo>
                    <a:lnTo>
                      <a:pt x="304" y="591"/>
                    </a:lnTo>
                    <a:lnTo>
                      <a:pt x="340" y="537"/>
                    </a:lnTo>
                    <a:lnTo>
                      <a:pt x="340" y="495"/>
                    </a:lnTo>
                    <a:lnTo>
                      <a:pt x="352" y="429"/>
                    </a:lnTo>
                    <a:lnTo>
                      <a:pt x="359" y="357"/>
                    </a:lnTo>
                    <a:lnTo>
                      <a:pt x="364" y="297"/>
                    </a:lnTo>
                    <a:lnTo>
                      <a:pt x="364" y="261"/>
                    </a:lnTo>
                    <a:lnTo>
                      <a:pt x="364" y="225"/>
                    </a:lnTo>
                    <a:lnTo>
                      <a:pt x="368" y="183"/>
                    </a:lnTo>
                    <a:lnTo>
                      <a:pt x="368" y="123"/>
                    </a:lnTo>
                    <a:lnTo>
                      <a:pt x="364" y="93"/>
                    </a:lnTo>
                    <a:lnTo>
                      <a:pt x="338" y="51"/>
                    </a:lnTo>
                    <a:lnTo>
                      <a:pt x="345" y="9"/>
                    </a:lnTo>
                    <a:lnTo>
                      <a:pt x="326" y="0"/>
                    </a:lnTo>
                    <a:lnTo>
                      <a:pt x="338" y="3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3" name="Freeform 5">
                <a:extLst>
                  <a:ext uri="{FF2B5EF4-FFF2-40B4-BE49-F238E27FC236}">
                    <a16:creationId xmlns:a16="http://schemas.microsoft.com/office/drawing/2014/main" id="{DEA3BE1E-F303-40E2-9E8F-C23718631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" y="1821"/>
                <a:ext cx="513" cy="1374"/>
              </a:xfrm>
              <a:custGeom>
                <a:avLst/>
                <a:gdLst>
                  <a:gd name="T0" fmla="*/ 477 w 513"/>
                  <a:gd name="T1" fmla="*/ 61 h 1374"/>
                  <a:gd name="T2" fmla="*/ 451 w 513"/>
                  <a:gd name="T3" fmla="*/ 114 h 1374"/>
                  <a:gd name="T4" fmla="*/ 444 w 513"/>
                  <a:gd name="T5" fmla="*/ 167 h 1374"/>
                  <a:gd name="T6" fmla="*/ 444 w 513"/>
                  <a:gd name="T7" fmla="*/ 230 h 1374"/>
                  <a:gd name="T8" fmla="*/ 424 w 513"/>
                  <a:gd name="T9" fmla="*/ 281 h 1374"/>
                  <a:gd name="T10" fmla="*/ 385 w 513"/>
                  <a:gd name="T11" fmla="*/ 302 h 1374"/>
                  <a:gd name="T12" fmla="*/ 358 w 513"/>
                  <a:gd name="T13" fmla="*/ 345 h 1374"/>
                  <a:gd name="T14" fmla="*/ 358 w 513"/>
                  <a:gd name="T15" fmla="*/ 408 h 1374"/>
                  <a:gd name="T16" fmla="*/ 318 w 513"/>
                  <a:gd name="T17" fmla="*/ 439 h 1374"/>
                  <a:gd name="T18" fmla="*/ 265 w 513"/>
                  <a:gd name="T19" fmla="*/ 492 h 1374"/>
                  <a:gd name="T20" fmla="*/ 186 w 513"/>
                  <a:gd name="T21" fmla="*/ 565 h 1374"/>
                  <a:gd name="T22" fmla="*/ 179 w 513"/>
                  <a:gd name="T23" fmla="*/ 670 h 1374"/>
                  <a:gd name="T24" fmla="*/ 133 w 513"/>
                  <a:gd name="T25" fmla="*/ 680 h 1374"/>
                  <a:gd name="T26" fmla="*/ 73 w 513"/>
                  <a:gd name="T27" fmla="*/ 723 h 1374"/>
                  <a:gd name="T28" fmla="*/ 33 w 513"/>
                  <a:gd name="T29" fmla="*/ 807 h 1374"/>
                  <a:gd name="T30" fmla="*/ 13 w 513"/>
                  <a:gd name="T31" fmla="*/ 932 h 1374"/>
                  <a:gd name="T32" fmla="*/ 0 w 513"/>
                  <a:gd name="T33" fmla="*/ 1027 h 1374"/>
                  <a:gd name="T34" fmla="*/ 13 w 513"/>
                  <a:gd name="T35" fmla="*/ 1152 h 1374"/>
                  <a:gd name="T36" fmla="*/ 33 w 513"/>
                  <a:gd name="T37" fmla="*/ 1300 h 1374"/>
                  <a:gd name="T38" fmla="*/ 73 w 513"/>
                  <a:gd name="T39" fmla="*/ 1373 h 1374"/>
                  <a:gd name="T40" fmla="*/ 133 w 513"/>
                  <a:gd name="T41" fmla="*/ 1373 h 1374"/>
                  <a:gd name="T42" fmla="*/ 146 w 513"/>
                  <a:gd name="T43" fmla="*/ 1309 h 1374"/>
                  <a:gd name="T44" fmla="*/ 146 w 513"/>
                  <a:gd name="T45" fmla="*/ 1174 h 1374"/>
                  <a:gd name="T46" fmla="*/ 143 w 513"/>
                  <a:gd name="T47" fmla="*/ 1046 h 1374"/>
                  <a:gd name="T48" fmla="*/ 155 w 513"/>
                  <a:gd name="T49" fmla="*/ 920 h 1374"/>
                  <a:gd name="T50" fmla="*/ 196 w 513"/>
                  <a:gd name="T51" fmla="*/ 839 h 1374"/>
                  <a:gd name="T52" fmla="*/ 238 w 513"/>
                  <a:gd name="T53" fmla="*/ 777 h 1374"/>
                  <a:gd name="T54" fmla="*/ 286 w 513"/>
                  <a:gd name="T55" fmla="*/ 726 h 1374"/>
                  <a:gd name="T56" fmla="*/ 341 w 513"/>
                  <a:gd name="T57" fmla="*/ 687 h 1374"/>
                  <a:gd name="T58" fmla="*/ 380 w 513"/>
                  <a:gd name="T59" fmla="*/ 663 h 1374"/>
                  <a:gd name="T60" fmla="*/ 416 w 513"/>
                  <a:gd name="T61" fmla="*/ 618 h 1374"/>
                  <a:gd name="T62" fmla="*/ 421 w 513"/>
                  <a:gd name="T63" fmla="*/ 547 h 1374"/>
                  <a:gd name="T64" fmla="*/ 443 w 513"/>
                  <a:gd name="T65" fmla="*/ 418 h 1374"/>
                  <a:gd name="T66" fmla="*/ 455 w 513"/>
                  <a:gd name="T67" fmla="*/ 319 h 1374"/>
                  <a:gd name="T68" fmla="*/ 481 w 513"/>
                  <a:gd name="T69" fmla="*/ 266 h 1374"/>
                  <a:gd name="T70" fmla="*/ 491 w 513"/>
                  <a:gd name="T71" fmla="*/ 206 h 1374"/>
                  <a:gd name="T72" fmla="*/ 512 w 513"/>
                  <a:gd name="T73" fmla="*/ 128 h 1374"/>
                  <a:gd name="T74" fmla="*/ 498 w 513"/>
                  <a:gd name="T75" fmla="*/ 0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3" h="1374">
                    <a:moveTo>
                      <a:pt x="498" y="0"/>
                    </a:moveTo>
                    <a:lnTo>
                      <a:pt x="477" y="61"/>
                    </a:lnTo>
                    <a:lnTo>
                      <a:pt x="471" y="93"/>
                    </a:lnTo>
                    <a:lnTo>
                      <a:pt x="451" y="114"/>
                    </a:lnTo>
                    <a:lnTo>
                      <a:pt x="444" y="145"/>
                    </a:lnTo>
                    <a:lnTo>
                      <a:pt x="444" y="167"/>
                    </a:lnTo>
                    <a:lnTo>
                      <a:pt x="451" y="198"/>
                    </a:lnTo>
                    <a:lnTo>
                      <a:pt x="444" y="230"/>
                    </a:lnTo>
                    <a:lnTo>
                      <a:pt x="444" y="261"/>
                    </a:lnTo>
                    <a:lnTo>
                      <a:pt x="424" y="281"/>
                    </a:lnTo>
                    <a:lnTo>
                      <a:pt x="404" y="292"/>
                    </a:lnTo>
                    <a:lnTo>
                      <a:pt x="385" y="302"/>
                    </a:lnTo>
                    <a:lnTo>
                      <a:pt x="358" y="323"/>
                    </a:lnTo>
                    <a:lnTo>
                      <a:pt x="358" y="345"/>
                    </a:lnTo>
                    <a:lnTo>
                      <a:pt x="358" y="376"/>
                    </a:lnTo>
                    <a:lnTo>
                      <a:pt x="358" y="408"/>
                    </a:lnTo>
                    <a:lnTo>
                      <a:pt x="344" y="418"/>
                    </a:lnTo>
                    <a:lnTo>
                      <a:pt x="318" y="439"/>
                    </a:lnTo>
                    <a:lnTo>
                      <a:pt x="285" y="492"/>
                    </a:lnTo>
                    <a:lnTo>
                      <a:pt x="265" y="492"/>
                    </a:lnTo>
                    <a:lnTo>
                      <a:pt x="225" y="513"/>
                    </a:lnTo>
                    <a:lnTo>
                      <a:pt x="186" y="565"/>
                    </a:lnTo>
                    <a:lnTo>
                      <a:pt x="186" y="596"/>
                    </a:lnTo>
                    <a:lnTo>
                      <a:pt x="179" y="670"/>
                    </a:lnTo>
                    <a:lnTo>
                      <a:pt x="152" y="680"/>
                    </a:lnTo>
                    <a:lnTo>
                      <a:pt x="133" y="680"/>
                    </a:lnTo>
                    <a:lnTo>
                      <a:pt x="112" y="701"/>
                    </a:lnTo>
                    <a:lnTo>
                      <a:pt x="73" y="723"/>
                    </a:lnTo>
                    <a:lnTo>
                      <a:pt x="33" y="775"/>
                    </a:lnTo>
                    <a:lnTo>
                      <a:pt x="33" y="807"/>
                    </a:lnTo>
                    <a:lnTo>
                      <a:pt x="39" y="869"/>
                    </a:lnTo>
                    <a:lnTo>
                      <a:pt x="13" y="932"/>
                    </a:lnTo>
                    <a:lnTo>
                      <a:pt x="0" y="964"/>
                    </a:lnTo>
                    <a:lnTo>
                      <a:pt x="0" y="1027"/>
                    </a:lnTo>
                    <a:lnTo>
                      <a:pt x="6" y="1090"/>
                    </a:lnTo>
                    <a:lnTo>
                      <a:pt x="13" y="1152"/>
                    </a:lnTo>
                    <a:lnTo>
                      <a:pt x="13" y="1236"/>
                    </a:lnTo>
                    <a:lnTo>
                      <a:pt x="33" y="1300"/>
                    </a:lnTo>
                    <a:lnTo>
                      <a:pt x="33" y="1363"/>
                    </a:lnTo>
                    <a:lnTo>
                      <a:pt x="73" y="1373"/>
                    </a:lnTo>
                    <a:lnTo>
                      <a:pt x="93" y="1373"/>
                    </a:lnTo>
                    <a:lnTo>
                      <a:pt x="133" y="1373"/>
                    </a:lnTo>
                    <a:lnTo>
                      <a:pt x="143" y="1354"/>
                    </a:lnTo>
                    <a:lnTo>
                      <a:pt x="146" y="1309"/>
                    </a:lnTo>
                    <a:lnTo>
                      <a:pt x="146" y="1243"/>
                    </a:lnTo>
                    <a:lnTo>
                      <a:pt x="146" y="1174"/>
                    </a:lnTo>
                    <a:lnTo>
                      <a:pt x="146" y="1111"/>
                    </a:lnTo>
                    <a:lnTo>
                      <a:pt x="143" y="1046"/>
                    </a:lnTo>
                    <a:lnTo>
                      <a:pt x="148" y="974"/>
                    </a:lnTo>
                    <a:lnTo>
                      <a:pt x="155" y="920"/>
                    </a:lnTo>
                    <a:lnTo>
                      <a:pt x="163" y="875"/>
                    </a:lnTo>
                    <a:lnTo>
                      <a:pt x="196" y="839"/>
                    </a:lnTo>
                    <a:lnTo>
                      <a:pt x="220" y="810"/>
                    </a:lnTo>
                    <a:lnTo>
                      <a:pt x="238" y="777"/>
                    </a:lnTo>
                    <a:lnTo>
                      <a:pt x="269" y="750"/>
                    </a:lnTo>
                    <a:lnTo>
                      <a:pt x="286" y="726"/>
                    </a:lnTo>
                    <a:lnTo>
                      <a:pt x="310" y="696"/>
                    </a:lnTo>
                    <a:lnTo>
                      <a:pt x="341" y="687"/>
                    </a:lnTo>
                    <a:lnTo>
                      <a:pt x="361" y="675"/>
                    </a:lnTo>
                    <a:lnTo>
                      <a:pt x="380" y="663"/>
                    </a:lnTo>
                    <a:lnTo>
                      <a:pt x="409" y="648"/>
                    </a:lnTo>
                    <a:lnTo>
                      <a:pt x="416" y="618"/>
                    </a:lnTo>
                    <a:lnTo>
                      <a:pt x="421" y="579"/>
                    </a:lnTo>
                    <a:lnTo>
                      <a:pt x="421" y="547"/>
                    </a:lnTo>
                    <a:lnTo>
                      <a:pt x="431" y="478"/>
                    </a:lnTo>
                    <a:lnTo>
                      <a:pt x="443" y="418"/>
                    </a:lnTo>
                    <a:lnTo>
                      <a:pt x="445" y="370"/>
                    </a:lnTo>
                    <a:lnTo>
                      <a:pt x="455" y="319"/>
                    </a:lnTo>
                    <a:lnTo>
                      <a:pt x="467" y="295"/>
                    </a:lnTo>
                    <a:lnTo>
                      <a:pt x="481" y="266"/>
                    </a:lnTo>
                    <a:lnTo>
                      <a:pt x="481" y="236"/>
                    </a:lnTo>
                    <a:lnTo>
                      <a:pt x="491" y="206"/>
                    </a:lnTo>
                    <a:lnTo>
                      <a:pt x="496" y="176"/>
                    </a:lnTo>
                    <a:lnTo>
                      <a:pt x="512" y="128"/>
                    </a:lnTo>
                    <a:lnTo>
                      <a:pt x="508" y="74"/>
                    </a:lnTo>
                    <a:lnTo>
                      <a:pt x="498" y="0"/>
                    </a:lnTo>
                    <a:lnTo>
                      <a:pt x="498" y="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4" name="Freeform 6">
                <a:extLst>
                  <a:ext uri="{FF2B5EF4-FFF2-40B4-BE49-F238E27FC236}">
                    <a16:creationId xmlns:a16="http://schemas.microsoft.com/office/drawing/2014/main" id="{0445DAB3-745D-43E2-A48F-B65E8DD45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247"/>
                <a:ext cx="178" cy="1076"/>
              </a:xfrm>
              <a:custGeom>
                <a:avLst/>
                <a:gdLst>
                  <a:gd name="T0" fmla="*/ 0 w 178"/>
                  <a:gd name="T1" fmla="*/ 27 h 1076"/>
                  <a:gd name="T2" fmla="*/ 20 w 178"/>
                  <a:gd name="T3" fmla="*/ 0 h 1076"/>
                  <a:gd name="T4" fmla="*/ 47 w 178"/>
                  <a:gd name="T5" fmla="*/ 39 h 1076"/>
                  <a:gd name="T6" fmla="*/ 50 w 178"/>
                  <a:gd name="T7" fmla="*/ 78 h 1076"/>
                  <a:gd name="T8" fmla="*/ 45 w 178"/>
                  <a:gd name="T9" fmla="*/ 135 h 1076"/>
                  <a:gd name="T10" fmla="*/ 45 w 178"/>
                  <a:gd name="T11" fmla="*/ 210 h 1076"/>
                  <a:gd name="T12" fmla="*/ 60 w 178"/>
                  <a:gd name="T13" fmla="*/ 258 h 1076"/>
                  <a:gd name="T14" fmla="*/ 69 w 178"/>
                  <a:gd name="T15" fmla="*/ 282 h 1076"/>
                  <a:gd name="T16" fmla="*/ 80 w 178"/>
                  <a:gd name="T17" fmla="*/ 305 h 1076"/>
                  <a:gd name="T18" fmla="*/ 119 w 178"/>
                  <a:gd name="T19" fmla="*/ 339 h 1076"/>
                  <a:gd name="T20" fmla="*/ 158 w 178"/>
                  <a:gd name="T21" fmla="*/ 399 h 1076"/>
                  <a:gd name="T22" fmla="*/ 161 w 178"/>
                  <a:gd name="T23" fmla="*/ 438 h 1076"/>
                  <a:gd name="T24" fmla="*/ 165 w 178"/>
                  <a:gd name="T25" fmla="*/ 480 h 1076"/>
                  <a:gd name="T26" fmla="*/ 161 w 178"/>
                  <a:gd name="T27" fmla="*/ 543 h 1076"/>
                  <a:gd name="T28" fmla="*/ 167 w 178"/>
                  <a:gd name="T29" fmla="*/ 588 h 1076"/>
                  <a:gd name="T30" fmla="*/ 158 w 178"/>
                  <a:gd name="T31" fmla="*/ 654 h 1076"/>
                  <a:gd name="T32" fmla="*/ 161 w 178"/>
                  <a:gd name="T33" fmla="*/ 687 h 1076"/>
                  <a:gd name="T34" fmla="*/ 161 w 178"/>
                  <a:gd name="T35" fmla="*/ 720 h 1076"/>
                  <a:gd name="T36" fmla="*/ 165 w 178"/>
                  <a:gd name="T37" fmla="*/ 750 h 1076"/>
                  <a:gd name="T38" fmla="*/ 160 w 178"/>
                  <a:gd name="T39" fmla="*/ 790 h 1076"/>
                  <a:gd name="T40" fmla="*/ 166 w 178"/>
                  <a:gd name="T41" fmla="*/ 832 h 1076"/>
                  <a:gd name="T42" fmla="*/ 166 w 178"/>
                  <a:gd name="T43" fmla="*/ 863 h 1076"/>
                  <a:gd name="T44" fmla="*/ 173 w 178"/>
                  <a:gd name="T45" fmla="*/ 895 h 1076"/>
                  <a:gd name="T46" fmla="*/ 177 w 178"/>
                  <a:gd name="T47" fmla="*/ 930 h 1076"/>
                  <a:gd name="T48" fmla="*/ 173 w 178"/>
                  <a:gd name="T49" fmla="*/ 958 h 1076"/>
                  <a:gd name="T50" fmla="*/ 173 w 178"/>
                  <a:gd name="T51" fmla="*/ 990 h 1076"/>
                  <a:gd name="T52" fmla="*/ 166 w 178"/>
                  <a:gd name="T53" fmla="*/ 1021 h 1076"/>
                  <a:gd name="T54" fmla="*/ 146 w 178"/>
                  <a:gd name="T55" fmla="*/ 1075 h 1076"/>
                  <a:gd name="T56" fmla="*/ 26 w 178"/>
                  <a:gd name="T57" fmla="*/ 1073 h 1076"/>
                  <a:gd name="T58" fmla="*/ 48 w 178"/>
                  <a:gd name="T59" fmla="*/ 1042 h 1076"/>
                  <a:gd name="T60" fmla="*/ 61 w 178"/>
                  <a:gd name="T61" fmla="*/ 1011 h 1076"/>
                  <a:gd name="T62" fmla="*/ 80 w 178"/>
                  <a:gd name="T63" fmla="*/ 990 h 1076"/>
                  <a:gd name="T64" fmla="*/ 94 w 178"/>
                  <a:gd name="T65" fmla="*/ 968 h 1076"/>
                  <a:gd name="T66" fmla="*/ 101 w 178"/>
                  <a:gd name="T67" fmla="*/ 937 h 1076"/>
                  <a:gd name="T68" fmla="*/ 94 w 178"/>
                  <a:gd name="T69" fmla="*/ 895 h 1076"/>
                  <a:gd name="T70" fmla="*/ 94 w 178"/>
                  <a:gd name="T71" fmla="*/ 853 h 1076"/>
                  <a:gd name="T72" fmla="*/ 80 w 178"/>
                  <a:gd name="T73" fmla="*/ 811 h 1076"/>
                  <a:gd name="T74" fmla="*/ 74 w 178"/>
                  <a:gd name="T75" fmla="*/ 779 h 1076"/>
                  <a:gd name="T76" fmla="*/ 61 w 178"/>
                  <a:gd name="T77" fmla="*/ 747 h 1076"/>
                  <a:gd name="T78" fmla="*/ 74 w 178"/>
                  <a:gd name="T79" fmla="*/ 716 h 1076"/>
                  <a:gd name="T80" fmla="*/ 80 w 178"/>
                  <a:gd name="T81" fmla="*/ 642 h 1076"/>
                  <a:gd name="T82" fmla="*/ 87 w 178"/>
                  <a:gd name="T83" fmla="*/ 611 h 1076"/>
                  <a:gd name="T84" fmla="*/ 87 w 178"/>
                  <a:gd name="T85" fmla="*/ 589 h 1076"/>
                  <a:gd name="T86" fmla="*/ 87 w 178"/>
                  <a:gd name="T87" fmla="*/ 547 h 1076"/>
                  <a:gd name="T88" fmla="*/ 80 w 178"/>
                  <a:gd name="T89" fmla="*/ 516 h 1076"/>
                  <a:gd name="T90" fmla="*/ 80 w 178"/>
                  <a:gd name="T91" fmla="*/ 442 h 1076"/>
                  <a:gd name="T92" fmla="*/ 67 w 178"/>
                  <a:gd name="T93" fmla="*/ 411 h 1076"/>
                  <a:gd name="T94" fmla="*/ 61 w 178"/>
                  <a:gd name="T95" fmla="*/ 389 h 1076"/>
                  <a:gd name="T96" fmla="*/ 54 w 178"/>
                  <a:gd name="T97" fmla="*/ 305 h 1076"/>
                  <a:gd name="T98" fmla="*/ 45 w 178"/>
                  <a:gd name="T99" fmla="*/ 303 h 1076"/>
                  <a:gd name="T100" fmla="*/ 24 w 178"/>
                  <a:gd name="T101" fmla="*/ 252 h 1076"/>
                  <a:gd name="T102" fmla="*/ 18 w 178"/>
                  <a:gd name="T103" fmla="*/ 210 h 1076"/>
                  <a:gd name="T104" fmla="*/ 15 w 178"/>
                  <a:gd name="T105" fmla="*/ 12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8" h="1076">
                    <a:moveTo>
                      <a:pt x="0" y="27"/>
                    </a:moveTo>
                    <a:lnTo>
                      <a:pt x="20" y="0"/>
                    </a:lnTo>
                    <a:lnTo>
                      <a:pt x="47" y="39"/>
                    </a:lnTo>
                    <a:lnTo>
                      <a:pt x="50" y="78"/>
                    </a:lnTo>
                    <a:lnTo>
                      <a:pt x="45" y="135"/>
                    </a:lnTo>
                    <a:lnTo>
                      <a:pt x="45" y="210"/>
                    </a:lnTo>
                    <a:lnTo>
                      <a:pt x="60" y="258"/>
                    </a:lnTo>
                    <a:lnTo>
                      <a:pt x="69" y="282"/>
                    </a:lnTo>
                    <a:lnTo>
                      <a:pt x="80" y="305"/>
                    </a:lnTo>
                    <a:lnTo>
                      <a:pt x="119" y="339"/>
                    </a:lnTo>
                    <a:lnTo>
                      <a:pt x="158" y="399"/>
                    </a:lnTo>
                    <a:lnTo>
                      <a:pt x="161" y="438"/>
                    </a:lnTo>
                    <a:lnTo>
                      <a:pt x="165" y="480"/>
                    </a:lnTo>
                    <a:lnTo>
                      <a:pt x="161" y="543"/>
                    </a:lnTo>
                    <a:lnTo>
                      <a:pt x="167" y="588"/>
                    </a:lnTo>
                    <a:lnTo>
                      <a:pt x="158" y="654"/>
                    </a:lnTo>
                    <a:lnTo>
                      <a:pt x="161" y="687"/>
                    </a:lnTo>
                    <a:lnTo>
                      <a:pt x="161" y="720"/>
                    </a:lnTo>
                    <a:lnTo>
                      <a:pt x="165" y="750"/>
                    </a:lnTo>
                    <a:lnTo>
                      <a:pt x="160" y="790"/>
                    </a:lnTo>
                    <a:lnTo>
                      <a:pt x="166" y="832"/>
                    </a:lnTo>
                    <a:lnTo>
                      <a:pt x="166" y="863"/>
                    </a:lnTo>
                    <a:lnTo>
                      <a:pt x="173" y="895"/>
                    </a:lnTo>
                    <a:lnTo>
                      <a:pt x="177" y="930"/>
                    </a:lnTo>
                    <a:lnTo>
                      <a:pt x="173" y="958"/>
                    </a:lnTo>
                    <a:lnTo>
                      <a:pt x="173" y="990"/>
                    </a:lnTo>
                    <a:lnTo>
                      <a:pt x="166" y="1021"/>
                    </a:lnTo>
                    <a:lnTo>
                      <a:pt x="146" y="1075"/>
                    </a:lnTo>
                    <a:lnTo>
                      <a:pt x="26" y="1073"/>
                    </a:lnTo>
                    <a:lnTo>
                      <a:pt x="48" y="1042"/>
                    </a:lnTo>
                    <a:lnTo>
                      <a:pt x="61" y="1011"/>
                    </a:lnTo>
                    <a:lnTo>
                      <a:pt x="80" y="990"/>
                    </a:lnTo>
                    <a:lnTo>
                      <a:pt x="94" y="968"/>
                    </a:lnTo>
                    <a:lnTo>
                      <a:pt x="101" y="937"/>
                    </a:lnTo>
                    <a:lnTo>
                      <a:pt x="94" y="895"/>
                    </a:lnTo>
                    <a:lnTo>
                      <a:pt x="94" y="853"/>
                    </a:lnTo>
                    <a:lnTo>
                      <a:pt x="80" y="811"/>
                    </a:lnTo>
                    <a:lnTo>
                      <a:pt x="74" y="779"/>
                    </a:lnTo>
                    <a:lnTo>
                      <a:pt x="61" y="747"/>
                    </a:lnTo>
                    <a:lnTo>
                      <a:pt x="74" y="716"/>
                    </a:lnTo>
                    <a:lnTo>
                      <a:pt x="80" y="642"/>
                    </a:lnTo>
                    <a:lnTo>
                      <a:pt x="87" y="611"/>
                    </a:lnTo>
                    <a:lnTo>
                      <a:pt x="87" y="589"/>
                    </a:lnTo>
                    <a:lnTo>
                      <a:pt x="87" y="547"/>
                    </a:lnTo>
                    <a:lnTo>
                      <a:pt x="80" y="516"/>
                    </a:lnTo>
                    <a:lnTo>
                      <a:pt x="80" y="442"/>
                    </a:lnTo>
                    <a:lnTo>
                      <a:pt x="67" y="411"/>
                    </a:lnTo>
                    <a:lnTo>
                      <a:pt x="61" y="389"/>
                    </a:lnTo>
                    <a:lnTo>
                      <a:pt x="54" y="305"/>
                    </a:lnTo>
                    <a:lnTo>
                      <a:pt x="45" y="303"/>
                    </a:lnTo>
                    <a:lnTo>
                      <a:pt x="24" y="252"/>
                    </a:lnTo>
                    <a:lnTo>
                      <a:pt x="18" y="210"/>
                    </a:lnTo>
                    <a:lnTo>
                      <a:pt x="15" y="1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5" name="Freeform 7">
                <a:extLst>
                  <a:ext uri="{FF2B5EF4-FFF2-40B4-BE49-F238E27FC236}">
                    <a16:creationId xmlns:a16="http://schemas.microsoft.com/office/drawing/2014/main" id="{A0E02296-9983-4BA0-A154-86EC6D52E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0"/>
                <a:ext cx="274" cy="384"/>
              </a:xfrm>
              <a:custGeom>
                <a:avLst/>
                <a:gdLst>
                  <a:gd name="T0" fmla="*/ 0 w 274"/>
                  <a:gd name="T1" fmla="*/ 0 h 384"/>
                  <a:gd name="T2" fmla="*/ 111 w 274"/>
                  <a:gd name="T3" fmla="*/ 0 h 384"/>
                  <a:gd name="T4" fmla="*/ 147 w 274"/>
                  <a:gd name="T5" fmla="*/ 17 h 384"/>
                  <a:gd name="T6" fmla="*/ 171 w 274"/>
                  <a:gd name="T7" fmla="*/ 38 h 384"/>
                  <a:gd name="T8" fmla="*/ 201 w 274"/>
                  <a:gd name="T9" fmla="*/ 71 h 384"/>
                  <a:gd name="T10" fmla="*/ 219 w 274"/>
                  <a:gd name="T11" fmla="*/ 131 h 384"/>
                  <a:gd name="T12" fmla="*/ 234 w 274"/>
                  <a:gd name="T13" fmla="*/ 164 h 384"/>
                  <a:gd name="T14" fmla="*/ 239 w 274"/>
                  <a:gd name="T15" fmla="*/ 221 h 384"/>
                  <a:gd name="T16" fmla="*/ 255 w 274"/>
                  <a:gd name="T17" fmla="*/ 287 h 384"/>
                  <a:gd name="T18" fmla="*/ 273 w 274"/>
                  <a:gd name="T19" fmla="*/ 383 h 384"/>
                  <a:gd name="T20" fmla="*/ 217 w 274"/>
                  <a:gd name="T21" fmla="*/ 369 h 384"/>
                  <a:gd name="T22" fmla="*/ 203 w 274"/>
                  <a:gd name="T23" fmla="*/ 338 h 384"/>
                  <a:gd name="T24" fmla="*/ 183 w 274"/>
                  <a:gd name="T25" fmla="*/ 306 h 384"/>
                  <a:gd name="T26" fmla="*/ 170 w 274"/>
                  <a:gd name="T27" fmla="*/ 274 h 384"/>
                  <a:gd name="T28" fmla="*/ 156 w 274"/>
                  <a:gd name="T29" fmla="*/ 201 h 384"/>
                  <a:gd name="T30" fmla="*/ 143 w 274"/>
                  <a:gd name="T31" fmla="*/ 169 h 384"/>
                  <a:gd name="T32" fmla="*/ 130 w 274"/>
                  <a:gd name="T33" fmla="*/ 138 h 384"/>
                  <a:gd name="T34" fmla="*/ 76 w 274"/>
                  <a:gd name="T35" fmla="*/ 96 h 384"/>
                  <a:gd name="T36" fmla="*/ 63 w 274"/>
                  <a:gd name="T37" fmla="*/ 74 h 384"/>
                  <a:gd name="T38" fmla="*/ 43 w 274"/>
                  <a:gd name="T39" fmla="*/ 64 h 384"/>
                  <a:gd name="T40" fmla="*/ 27 w 274"/>
                  <a:gd name="T41" fmla="*/ 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4" h="384">
                    <a:moveTo>
                      <a:pt x="0" y="0"/>
                    </a:moveTo>
                    <a:lnTo>
                      <a:pt x="111" y="0"/>
                    </a:lnTo>
                    <a:lnTo>
                      <a:pt x="147" y="17"/>
                    </a:lnTo>
                    <a:lnTo>
                      <a:pt x="171" y="38"/>
                    </a:lnTo>
                    <a:lnTo>
                      <a:pt x="201" y="71"/>
                    </a:lnTo>
                    <a:lnTo>
                      <a:pt x="219" y="131"/>
                    </a:lnTo>
                    <a:lnTo>
                      <a:pt x="234" y="164"/>
                    </a:lnTo>
                    <a:lnTo>
                      <a:pt x="239" y="221"/>
                    </a:lnTo>
                    <a:lnTo>
                      <a:pt x="255" y="287"/>
                    </a:lnTo>
                    <a:lnTo>
                      <a:pt x="273" y="383"/>
                    </a:lnTo>
                    <a:lnTo>
                      <a:pt x="217" y="369"/>
                    </a:lnTo>
                    <a:lnTo>
                      <a:pt x="203" y="338"/>
                    </a:lnTo>
                    <a:lnTo>
                      <a:pt x="183" y="306"/>
                    </a:lnTo>
                    <a:lnTo>
                      <a:pt x="170" y="274"/>
                    </a:lnTo>
                    <a:lnTo>
                      <a:pt x="156" y="201"/>
                    </a:lnTo>
                    <a:lnTo>
                      <a:pt x="143" y="169"/>
                    </a:lnTo>
                    <a:lnTo>
                      <a:pt x="130" y="138"/>
                    </a:lnTo>
                    <a:lnTo>
                      <a:pt x="76" y="96"/>
                    </a:lnTo>
                    <a:lnTo>
                      <a:pt x="63" y="74"/>
                    </a:lnTo>
                    <a:lnTo>
                      <a:pt x="43" y="64"/>
                    </a:lnTo>
                    <a:lnTo>
                      <a:pt x="27" y="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6" name="Freeform 8">
                <a:extLst>
                  <a:ext uri="{FF2B5EF4-FFF2-40B4-BE49-F238E27FC236}">
                    <a16:creationId xmlns:a16="http://schemas.microsoft.com/office/drawing/2014/main" id="{6BCB196D-3DFD-4DC8-AE52-05ACF6EE1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2250"/>
                <a:ext cx="230" cy="336"/>
              </a:xfrm>
              <a:custGeom>
                <a:avLst/>
                <a:gdLst>
                  <a:gd name="T0" fmla="*/ 229 w 230"/>
                  <a:gd name="T1" fmla="*/ 0 h 336"/>
                  <a:gd name="T2" fmla="*/ 191 w 230"/>
                  <a:gd name="T3" fmla="*/ 61 h 336"/>
                  <a:gd name="T4" fmla="*/ 165 w 230"/>
                  <a:gd name="T5" fmla="*/ 82 h 336"/>
                  <a:gd name="T6" fmla="*/ 145 w 230"/>
                  <a:gd name="T7" fmla="*/ 93 h 336"/>
                  <a:gd name="T8" fmla="*/ 118 w 230"/>
                  <a:gd name="T9" fmla="*/ 135 h 336"/>
                  <a:gd name="T10" fmla="*/ 118 w 230"/>
                  <a:gd name="T11" fmla="*/ 166 h 336"/>
                  <a:gd name="T12" fmla="*/ 118 w 230"/>
                  <a:gd name="T13" fmla="*/ 198 h 336"/>
                  <a:gd name="T14" fmla="*/ 118 w 230"/>
                  <a:gd name="T15" fmla="*/ 230 h 336"/>
                  <a:gd name="T16" fmla="*/ 105 w 230"/>
                  <a:gd name="T17" fmla="*/ 261 h 336"/>
                  <a:gd name="T18" fmla="*/ 86 w 230"/>
                  <a:gd name="T19" fmla="*/ 272 h 336"/>
                  <a:gd name="T20" fmla="*/ 66 w 230"/>
                  <a:gd name="T21" fmla="*/ 282 h 336"/>
                  <a:gd name="T22" fmla="*/ 45 w 230"/>
                  <a:gd name="T23" fmla="*/ 303 h 336"/>
                  <a:gd name="T24" fmla="*/ 26 w 230"/>
                  <a:gd name="T25" fmla="*/ 314 h 336"/>
                  <a:gd name="T26" fmla="*/ 6 w 230"/>
                  <a:gd name="T27" fmla="*/ 335 h 336"/>
                  <a:gd name="T28" fmla="*/ 0 w 230"/>
                  <a:gd name="T29" fmla="*/ 303 h 336"/>
                  <a:gd name="T30" fmla="*/ 19 w 230"/>
                  <a:gd name="T31" fmla="*/ 272 h 336"/>
                  <a:gd name="T32" fmla="*/ 45 w 230"/>
                  <a:gd name="T33" fmla="*/ 251 h 336"/>
                  <a:gd name="T34" fmla="*/ 59 w 230"/>
                  <a:gd name="T35" fmla="*/ 219 h 336"/>
                  <a:gd name="T36" fmla="*/ 72 w 230"/>
                  <a:gd name="T37" fmla="*/ 177 h 336"/>
                  <a:gd name="T38" fmla="*/ 79 w 230"/>
                  <a:gd name="T39" fmla="*/ 135 h 336"/>
                  <a:gd name="T40" fmla="*/ 79 w 230"/>
                  <a:gd name="T41" fmla="*/ 103 h 336"/>
                  <a:gd name="T42" fmla="*/ 132 w 230"/>
                  <a:gd name="T43" fmla="*/ 72 h 336"/>
                  <a:gd name="T44" fmla="*/ 152 w 230"/>
                  <a:gd name="T45" fmla="*/ 72 h 336"/>
                  <a:gd name="T46" fmla="*/ 178 w 230"/>
                  <a:gd name="T47" fmla="*/ 29 h 336"/>
                  <a:gd name="T48" fmla="*/ 198 w 230"/>
                  <a:gd name="T49" fmla="*/ 8 h 336"/>
                  <a:gd name="T50" fmla="*/ 229 w 230"/>
                  <a:gd name="T51" fmla="*/ 0 h 336"/>
                  <a:gd name="T52" fmla="*/ 229 w 230"/>
                  <a:gd name="T5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0" h="336">
                    <a:moveTo>
                      <a:pt x="229" y="0"/>
                    </a:moveTo>
                    <a:lnTo>
                      <a:pt x="191" y="61"/>
                    </a:lnTo>
                    <a:lnTo>
                      <a:pt x="165" y="82"/>
                    </a:lnTo>
                    <a:lnTo>
                      <a:pt x="145" y="93"/>
                    </a:lnTo>
                    <a:lnTo>
                      <a:pt x="118" y="135"/>
                    </a:lnTo>
                    <a:lnTo>
                      <a:pt x="118" y="166"/>
                    </a:lnTo>
                    <a:lnTo>
                      <a:pt x="118" y="198"/>
                    </a:lnTo>
                    <a:lnTo>
                      <a:pt x="118" y="230"/>
                    </a:lnTo>
                    <a:lnTo>
                      <a:pt x="105" y="261"/>
                    </a:lnTo>
                    <a:lnTo>
                      <a:pt x="86" y="272"/>
                    </a:lnTo>
                    <a:lnTo>
                      <a:pt x="66" y="282"/>
                    </a:lnTo>
                    <a:lnTo>
                      <a:pt x="45" y="303"/>
                    </a:lnTo>
                    <a:lnTo>
                      <a:pt x="26" y="314"/>
                    </a:lnTo>
                    <a:lnTo>
                      <a:pt x="6" y="335"/>
                    </a:lnTo>
                    <a:lnTo>
                      <a:pt x="0" y="303"/>
                    </a:lnTo>
                    <a:lnTo>
                      <a:pt x="19" y="272"/>
                    </a:lnTo>
                    <a:lnTo>
                      <a:pt x="45" y="251"/>
                    </a:lnTo>
                    <a:lnTo>
                      <a:pt x="59" y="219"/>
                    </a:lnTo>
                    <a:lnTo>
                      <a:pt x="72" y="177"/>
                    </a:lnTo>
                    <a:lnTo>
                      <a:pt x="79" y="135"/>
                    </a:lnTo>
                    <a:lnTo>
                      <a:pt x="79" y="103"/>
                    </a:lnTo>
                    <a:lnTo>
                      <a:pt x="132" y="72"/>
                    </a:lnTo>
                    <a:lnTo>
                      <a:pt x="152" y="72"/>
                    </a:lnTo>
                    <a:lnTo>
                      <a:pt x="178" y="29"/>
                    </a:lnTo>
                    <a:lnTo>
                      <a:pt x="198" y="8"/>
                    </a:lnTo>
                    <a:lnTo>
                      <a:pt x="229" y="0"/>
                    </a:lnTo>
                    <a:lnTo>
                      <a:pt x="229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7" name="Freeform 9">
                <a:extLst>
                  <a:ext uri="{FF2B5EF4-FFF2-40B4-BE49-F238E27FC236}">
                    <a16:creationId xmlns:a16="http://schemas.microsoft.com/office/drawing/2014/main" id="{BEB13AF6-8A6E-4E4F-A11D-E8DCE6F5D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338"/>
                <a:ext cx="155" cy="232"/>
              </a:xfrm>
              <a:custGeom>
                <a:avLst/>
                <a:gdLst>
                  <a:gd name="T0" fmla="*/ 20 w 155"/>
                  <a:gd name="T1" fmla="*/ 10 h 232"/>
                  <a:gd name="T2" fmla="*/ 20 w 155"/>
                  <a:gd name="T3" fmla="*/ 52 h 232"/>
                  <a:gd name="T4" fmla="*/ 20 w 155"/>
                  <a:gd name="T5" fmla="*/ 84 h 232"/>
                  <a:gd name="T6" fmla="*/ 6 w 155"/>
                  <a:gd name="T7" fmla="*/ 94 h 232"/>
                  <a:gd name="T8" fmla="*/ 0 w 155"/>
                  <a:gd name="T9" fmla="*/ 126 h 232"/>
                  <a:gd name="T10" fmla="*/ 6 w 155"/>
                  <a:gd name="T11" fmla="*/ 158 h 232"/>
                  <a:gd name="T12" fmla="*/ 20 w 155"/>
                  <a:gd name="T13" fmla="*/ 158 h 232"/>
                  <a:gd name="T14" fmla="*/ 39 w 155"/>
                  <a:gd name="T15" fmla="*/ 168 h 232"/>
                  <a:gd name="T16" fmla="*/ 59 w 155"/>
                  <a:gd name="T17" fmla="*/ 189 h 232"/>
                  <a:gd name="T18" fmla="*/ 79 w 155"/>
                  <a:gd name="T19" fmla="*/ 221 h 232"/>
                  <a:gd name="T20" fmla="*/ 99 w 155"/>
                  <a:gd name="T21" fmla="*/ 231 h 232"/>
                  <a:gd name="T22" fmla="*/ 118 w 155"/>
                  <a:gd name="T23" fmla="*/ 231 h 232"/>
                  <a:gd name="T24" fmla="*/ 154 w 155"/>
                  <a:gd name="T25" fmla="*/ 228 h 232"/>
                  <a:gd name="T26" fmla="*/ 154 w 155"/>
                  <a:gd name="T27" fmla="*/ 189 h 232"/>
                  <a:gd name="T28" fmla="*/ 150 w 155"/>
                  <a:gd name="T29" fmla="*/ 138 h 232"/>
                  <a:gd name="T30" fmla="*/ 132 w 155"/>
                  <a:gd name="T31" fmla="*/ 126 h 232"/>
                  <a:gd name="T32" fmla="*/ 118 w 155"/>
                  <a:gd name="T33" fmla="*/ 117 h 232"/>
                  <a:gd name="T34" fmla="*/ 96 w 155"/>
                  <a:gd name="T35" fmla="*/ 105 h 232"/>
                  <a:gd name="T36" fmla="*/ 72 w 155"/>
                  <a:gd name="T37" fmla="*/ 75 h 232"/>
                  <a:gd name="T38" fmla="*/ 64 w 155"/>
                  <a:gd name="T39" fmla="*/ 33 h 232"/>
                  <a:gd name="T40" fmla="*/ 52 w 155"/>
                  <a:gd name="T41" fmla="*/ 0 h 232"/>
                  <a:gd name="T42" fmla="*/ 20 w 155"/>
                  <a:gd name="T43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5" h="232">
                    <a:moveTo>
                      <a:pt x="20" y="10"/>
                    </a:moveTo>
                    <a:lnTo>
                      <a:pt x="20" y="52"/>
                    </a:lnTo>
                    <a:lnTo>
                      <a:pt x="20" y="84"/>
                    </a:lnTo>
                    <a:lnTo>
                      <a:pt x="6" y="94"/>
                    </a:lnTo>
                    <a:lnTo>
                      <a:pt x="0" y="126"/>
                    </a:lnTo>
                    <a:lnTo>
                      <a:pt x="6" y="158"/>
                    </a:lnTo>
                    <a:lnTo>
                      <a:pt x="20" y="158"/>
                    </a:lnTo>
                    <a:lnTo>
                      <a:pt x="39" y="168"/>
                    </a:lnTo>
                    <a:lnTo>
                      <a:pt x="59" y="189"/>
                    </a:lnTo>
                    <a:lnTo>
                      <a:pt x="79" y="221"/>
                    </a:lnTo>
                    <a:lnTo>
                      <a:pt x="99" y="231"/>
                    </a:lnTo>
                    <a:lnTo>
                      <a:pt x="118" y="231"/>
                    </a:lnTo>
                    <a:lnTo>
                      <a:pt x="154" y="228"/>
                    </a:lnTo>
                    <a:lnTo>
                      <a:pt x="154" y="189"/>
                    </a:lnTo>
                    <a:lnTo>
                      <a:pt x="150" y="138"/>
                    </a:lnTo>
                    <a:lnTo>
                      <a:pt x="132" y="126"/>
                    </a:lnTo>
                    <a:lnTo>
                      <a:pt x="118" y="117"/>
                    </a:lnTo>
                    <a:lnTo>
                      <a:pt x="96" y="105"/>
                    </a:lnTo>
                    <a:lnTo>
                      <a:pt x="72" y="75"/>
                    </a:lnTo>
                    <a:lnTo>
                      <a:pt x="64" y="33"/>
                    </a:lnTo>
                    <a:lnTo>
                      <a:pt x="52" y="0"/>
                    </a:lnTo>
                    <a:lnTo>
                      <a:pt x="20" y="1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6C24EF6B-F0FE-4785-B70B-5B0E23423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08263" y="1812925"/>
            <a:ext cx="6399213" cy="2438400"/>
          </a:xfrm>
          <a:noFill/>
          <a:ln/>
        </p:spPr>
        <p:txBody>
          <a:bodyPr anchor="ctr"/>
          <a:lstStyle/>
          <a:p>
            <a:r>
              <a:rPr lang="en-US" altLang="en-US" sz="4800" dirty="0"/>
              <a:t>What is your conflict style?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C9F4606-8254-4EEC-A6CE-793B1C918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2632" y="554130"/>
            <a:ext cx="6798735" cy="1303867"/>
          </a:xfrm>
          <a:noFill/>
          <a:ln/>
        </p:spPr>
        <p:txBody>
          <a:bodyPr/>
          <a:lstStyle/>
          <a:p>
            <a:r>
              <a:rPr lang="en-US" altLang="en-US" dirty="0"/>
              <a:t>Conflict Styles</a:t>
            </a:r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E096E0A9-AF17-422A-A513-C63CC6806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50A98F6F-81C9-4BC4-A92A-B9C64E7C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7F81DFC-8DF7-47AA-8C87-CD47548D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4" y="2066295"/>
            <a:ext cx="461962" cy="341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3223383-E4AC-4103-9CA2-DC623C3F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E06DFCE-9C15-47DA-BB24-904B8064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8140CE97-0442-4D5D-B1B3-55160064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2FE25FDE-F289-4BE0-8B58-7C39E415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519" y="5911850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26C42310-BE2D-4578-886A-4779E5C5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170CA1CB-4FE2-4363-A934-9A946831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0C83AD5E-3EE7-4514-AEE2-CFAF78B5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16650113-679A-4112-A664-02560850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B2385F8B-07E8-4B41-AB4E-83AF8BBF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66901E-C28D-4FC7-A4DF-BDD29017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6302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altLang="en-US" sz="4400" b="1" dirty="0">
                <a:solidFill>
                  <a:schemeClr val="tx2"/>
                </a:solidFill>
                <a:latin typeface="Arial" panose="020B0604020202020204" pitchFamily="34" charset="0"/>
              </a:rPr>
              <a:t>Conflict Styles</a:t>
            </a:r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183F54F0-CB89-4A1E-81FD-E3EE531EF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F1251D47-9001-4571-875F-07A05A5A7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15D2584-9650-4F57-A7FF-88708C81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77" y="2021231"/>
            <a:ext cx="4619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C351131C-3697-4939-8087-3BFECD18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97BA6CAE-2A13-4BBA-B8C8-7F7DA49C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E15EB55C-BC44-4EE9-BC40-0C831E3D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F9038272-654C-4091-BDEB-6252DDB8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68" y="5794375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FEB9DF52-1550-4DEE-8B54-A2B5B68E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9D221722-5684-4BC5-B64F-136D52A6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45BB133E-6D74-406A-BC7E-617057C6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1365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1--Turtle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D6A0E2A0-2F2E-41A6-BE39-28F1666A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A5C108A3-EFB5-4686-BC31-D6D51238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1FA532C-4EB5-4733-8358-24C1E3F05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Turtle--Withdrawing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9A5A005-EF52-4942-A2D5-2D8A6B165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Avoid conflict as all costs</a:t>
            </a:r>
          </a:p>
          <a:p>
            <a:r>
              <a:rPr lang="en-US" altLang="en-US" b="1"/>
              <a:t>Give up their personal goals &amp; relationships</a:t>
            </a:r>
          </a:p>
          <a:p>
            <a:r>
              <a:rPr lang="en-US" altLang="en-US" b="1"/>
              <a:t>Believe it is hopeless to try to resolve conflict</a:t>
            </a:r>
          </a:p>
          <a:p>
            <a:r>
              <a:rPr lang="en-US" altLang="en-US" b="1"/>
              <a:t>Feel helpless</a:t>
            </a:r>
          </a:p>
          <a:p>
            <a:r>
              <a:rPr lang="en-US" altLang="en-US" b="1"/>
              <a:t>Easier to withdraw than face conflict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7998B34-02F4-4CF3-AC69-66F7C1DB7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6607" y="525081"/>
            <a:ext cx="6798735" cy="1303867"/>
          </a:xfrm>
          <a:noFill/>
          <a:ln/>
        </p:spPr>
        <p:txBody>
          <a:bodyPr/>
          <a:lstStyle/>
          <a:p>
            <a:r>
              <a:rPr lang="en-US" altLang="en-US" dirty="0"/>
              <a:t>Conflict Styles</a:t>
            </a:r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A5FF4BD6-BE9C-4E32-9141-B1C8E78E9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E13CA89C-F594-4E6E-BFA2-5FE4F90BC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9C8A6A1-0F92-4FF0-A94B-0691CB28A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982936"/>
            <a:ext cx="4619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9271D776-9D1B-426A-B2B7-56AD9615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43A48CFB-3B47-4286-9409-65A46145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351D9DE2-AA2E-414C-B0EF-63E2CCB6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7BE88958-D31A-4D92-B376-0BD475D6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207" y="5799788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133C613A-DE59-42D2-B69E-C5BE7648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04E71A16-64F5-416F-8354-2C840FF7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40972" name="Rectangle 12">
            <a:extLst>
              <a:ext uri="{FF2B5EF4-FFF2-40B4-BE49-F238E27FC236}">
                <a16:creationId xmlns:a16="http://schemas.microsoft.com/office/drawing/2014/main" id="{ACC386A7-BF36-40BD-BF56-ED888A9B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37A49C41-DB70-4221-938E-4C22D09E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1333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2--Shark</a:t>
            </a:r>
          </a:p>
        </p:txBody>
      </p:sp>
      <p:sp>
        <p:nvSpPr>
          <p:cNvPr id="40974" name="Rectangle 14">
            <a:extLst>
              <a:ext uri="{FF2B5EF4-FFF2-40B4-BE49-F238E27FC236}">
                <a16:creationId xmlns:a16="http://schemas.microsoft.com/office/drawing/2014/main" id="{6E34BCF3-C917-4426-9039-CF1EB2AE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5E8190D-7DD5-47A5-968E-897D56C1C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Shark--Forcing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6DE94D9-1346-477A-A72D-EAC9D2435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600" y="2420888"/>
            <a:ext cx="7772400" cy="4114800"/>
          </a:xfrm>
          <a:noFill/>
          <a:ln/>
        </p:spPr>
        <p:txBody>
          <a:bodyPr/>
          <a:lstStyle/>
          <a:p>
            <a:r>
              <a:rPr lang="en-US" altLang="en-US" b="1" dirty="0"/>
              <a:t>Try to overpower opponents by forcing them to accept their solutions</a:t>
            </a:r>
          </a:p>
          <a:p>
            <a:r>
              <a:rPr lang="en-US" altLang="en-US" b="1" dirty="0"/>
              <a:t>Not concerned with needs of others</a:t>
            </a:r>
          </a:p>
          <a:p>
            <a:r>
              <a:rPr lang="en-US" altLang="en-US" b="1" dirty="0"/>
              <a:t>Do not care about how others perceive them</a:t>
            </a:r>
          </a:p>
          <a:p>
            <a:r>
              <a:rPr lang="en-US" altLang="en-US" b="1" dirty="0"/>
              <a:t>Believe in winning and losing</a:t>
            </a:r>
          </a:p>
          <a:p>
            <a:r>
              <a:rPr lang="en-US" altLang="en-US" b="1" dirty="0"/>
              <a:t>Winning gives them a sense of pride</a:t>
            </a:r>
          </a:p>
          <a:p>
            <a:r>
              <a:rPr lang="en-US" altLang="en-US" b="1" dirty="0"/>
              <a:t>Try to win by attacking, overwhelming, &amp; intimidating others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E851991-AF57-42D8-92AF-AE36F5DE4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688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6000" dirty="0"/>
              <a:t>Conflict</a:t>
            </a:r>
          </a:p>
        </p:txBody>
      </p:sp>
      <p:graphicFrame>
        <p:nvGraphicFramePr>
          <p:cNvPr id="614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AD8D12F-71F5-4625-99D4-29B83B1CF4F1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1371600" y="2747963"/>
          <a:ext cx="3786188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Clip" r:id="rId4" imgW="3657600" imgH="2473200" progId="MS_ClipArt_Gallery.5">
                  <p:embed/>
                </p:oleObj>
              </mc:Choice>
              <mc:Fallback>
                <p:oleObj name="Clip" r:id="rId4" imgW="3657600" imgH="24732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7963"/>
                        <a:ext cx="3786188" cy="256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>
            <a:extLst>
              <a:ext uri="{FF2B5EF4-FFF2-40B4-BE49-F238E27FC236}">
                <a16:creationId xmlns:a16="http://schemas.microsoft.com/office/drawing/2014/main" id="{1FE9E795-2DC9-4FA4-A444-1F2A54C7A78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32040" y="4660900"/>
            <a:ext cx="3732213" cy="1295400"/>
          </a:xfrm>
          <a:noFill/>
          <a:ln/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sz="4400" b="1" dirty="0"/>
              <a:t>What is it?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3A09073-AE2B-4C3B-964E-570B1EE76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840" y="524669"/>
            <a:ext cx="6798735" cy="1303867"/>
          </a:xfrm>
          <a:noFill/>
          <a:ln/>
        </p:spPr>
        <p:txBody>
          <a:bodyPr/>
          <a:lstStyle/>
          <a:p>
            <a:r>
              <a:rPr lang="en-US" altLang="en-US" dirty="0"/>
              <a:t>Conflict Styles</a:t>
            </a:r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607E0B39-D0FD-45DD-AE18-32EEF4A02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>
            <a:extLst>
              <a:ext uri="{FF2B5EF4-FFF2-40B4-BE49-F238E27FC236}">
                <a16:creationId xmlns:a16="http://schemas.microsoft.com/office/drawing/2014/main" id="{00CD38F9-9776-4B6F-89B7-55D26203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BF9083FB-2492-44D1-9366-595F7A6A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982936"/>
            <a:ext cx="4619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AEDA863C-B7BC-4FA0-B698-A5C436C5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95EB6906-3B90-4168-9A8D-4369AC5D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DACD325B-C311-4338-951C-46B0B0BD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E571C084-74E6-40A9-A728-F18161C82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207" y="5879306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E99306E5-E602-4941-81E8-82A932EF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2068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3--Teddy Bear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64344161-ABE8-40CE-8CD4-FC72F626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9F0C5F70-6A07-4731-A422-59E63FEE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493B1881-76E2-471E-9981-E0163618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3286D980-E73F-421A-ACA9-DD7A823D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BF44609-667B-4242-A7D4-088DAE4DE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Teddy Bear--Smoothing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10D2E05-E752-4F94-AE68-9AC6AAD74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Relationships most important, goals of little importance</a:t>
            </a:r>
          </a:p>
          <a:p>
            <a:r>
              <a:rPr lang="en-US" altLang="en-US" b="1"/>
              <a:t>Want to be accepted and liked by other people</a:t>
            </a:r>
          </a:p>
          <a:p>
            <a:r>
              <a:rPr lang="en-US" altLang="en-US" b="1"/>
              <a:t>Believe conflict should be avoided in favor of harmony</a:t>
            </a:r>
          </a:p>
          <a:p>
            <a:r>
              <a:rPr lang="en-US" altLang="en-US" b="1"/>
              <a:t>Fearful that conflict will hurt someone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7680567-0967-400C-B802-D1E42997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6911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altLang="en-US" sz="4400" b="1" dirty="0">
                <a:solidFill>
                  <a:schemeClr val="tx2"/>
                </a:solidFill>
                <a:latin typeface="Arial" panose="020B0604020202020204" pitchFamily="34" charset="0"/>
              </a:rPr>
              <a:t>Conflict Styles</a:t>
            </a:r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8A87CB1F-25A3-4568-8E2E-B984C3853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2A379C2A-351A-4CA1-8EC1-FC059A338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C893180-EA5D-44F1-88D3-B6E3CE4BA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2054944"/>
            <a:ext cx="4619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9F76A6FB-E721-470F-810E-86F6EA69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CCA10184-6A62-4578-8FA2-89C28361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4FB43BCD-3D76-4FE5-87C9-DB661AC8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A1DA643A-65A7-4AD6-A7D2-EE93512E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996" y="5834856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2BF0AE56-886B-4E39-9FC4-369AE268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C2ACD39F-8702-4993-8ABB-BA3203DC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768A794F-2B43-4B94-A493-57830D23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A7EDE76F-5594-49C2-8469-69F3922D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004DE96B-0339-4AA3-8C18-E3A89548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1027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4--Fox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025F7A1-DA51-4C0E-9B96-7648B402E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Fox--Compromising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6902D23-A36B-4024-913F-92CF9E4B4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Moderately concerned with relationships and goals</a:t>
            </a:r>
          </a:p>
          <a:p>
            <a:r>
              <a:rPr lang="en-US" altLang="en-US" b="1"/>
              <a:t>Willing to sacrifice part of their goals and relationships in order to find agreement for the common good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50C9897-E8B8-414C-92A9-F7E888431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830" y="506149"/>
            <a:ext cx="6798735" cy="1303867"/>
          </a:xfrm>
          <a:noFill/>
          <a:ln/>
        </p:spPr>
        <p:txBody>
          <a:bodyPr/>
          <a:lstStyle/>
          <a:p>
            <a:r>
              <a:rPr lang="en-US" altLang="en-US" dirty="0"/>
              <a:t>Conflict Styles</a:t>
            </a:r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21A89610-1DA5-4377-ACA5-738DBAAE2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7550"/>
            <a:ext cx="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AC414DB9-AC64-481A-B87C-4DB67008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5410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778D4611-502B-4226-B87A-3DCBE3C3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2126952"/>
            <a:ext cx="461962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R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E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L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A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O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N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H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B622B249-7871-44BE-8313-A968A6B0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662113"/>
            <a:ext cx="2252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 Importance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5AC31EF2-F1B0-4C68-92CA-0F6F1AB1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49900"/>
            <a:ext cx="2201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Low Importance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AE0CA90C-2F8C-43B5-8810-B05C124B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319713"/>
            <a:ext cx="15668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High</a:t>
            </a:r>
          </a:p>
          <a:p>
            <a:r>
              <a:rPr lang="en-US" altLang="en-US"/>
              <a:t>Importance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0FBAE968-1F75-4619-AE17-013C9CB3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057" y="5846762"/>
            <a:ext cx="1198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GOALS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84C9B535-6D99-4387-BDBC-82DDF87A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241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D1B8D983-F460-4D8F-B5C0-2F2273D5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24113"/>
            <a:ext cx="1077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5--Owl</a:t>
            </a:r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86B726EE-C845-42D0-A5E9-6CA40CF0E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4815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DA7D34B4-1084-4533-B0D4-DF7E75D6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053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53262" name="Rectangle 14">
            <a:extLst>
              <a:ext uri="{FF2B5EF4-FFF2-40B4-BE49-F238E27FC236}">
                <a16:creationId xmlns:a16="http://schemas.microsoft.com/office/drawing/2014/main" id="{25B0101D-35AB-471C-95A7-FA8EC33D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9091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2B11145-32C6-44AB-963D-2BDD27A34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Owl--Confronting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E6E9050-E994-478B-8F78-6A6845589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Value their own goals and relationships</a:t>
            </a:r>
          </a:p>
          <a:p>
            <a:r>
              <a:rPr lang="en-US" altLang="en-US" b="1"/>
              <a:t>View conflicts as problems to be solved</a:t>
            </a:r>
          </a:p>
          <a:p>
            <a:r>
              <a:rPr lang="en-US" altLang="en-US" b="1"/>
              <a:t>See conflicts as improving relationships by reducing tension</a:t>
            </a:r>
          </a:p>
          <a:p>
            <a:r>
              <a:rPr lang="en-US" altLang="en-US" b="1"/>
              <a:t>Seek solutions that satisfy both parties</a:t>
            </a:r>
          </a:p>
          <a:p>
            <a:r>
              <a:rPr lang="en-US" altLang="en-US" b="1"/>
              <a:t>Not satisfied until solution is found and tension is reduced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410F20EE-6977-4FFF-A898-E5102634C7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055938" cy="6862763"/>
            <a:chOff x="0" y="0"/>
            <a:chExt cx="1925" cy="4323"/>
          </a:xfrm>
        </p:grpSpPr>
        <p:sp>
          <p:nvSpPr>
            <p:cNvPr id="57346" name="Freeform 2">
              <a:extLst>
                <a:ext uri="{FF2B5EF4-FFF2-40B4-BE49-F238E27FC236}">
                  <a16:creationId xmlns:a16="http://schemas.microsoft.com/office/drawing/2014/main" id="{014DC716-E909-454A-B966-E1A86EA3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39"/>
              <a:ext cx="1031" cy="4184"/>
            </a:xfrm>
            <a:custGeom>
              <a:avLst/>
              <a:gdLst>
                <a:gd name="T0" fmla="*/ 728 w 1031"/>
                <a:gd name="T1" fmla="*/ 0 h 4184"/>
                <a:gd name="T2" fmla="*/ 790 w 1031"/>
                <a:gd name="T3" fmla="*/ 23 h 4184"/>
                <a:gd name="T4" fmla="*/ 830 w 1031"/>
                <a:gd name="T5" fmla="*/ 65 h 4184"/>
                <a:gd name="T6" fmla="*/ 856 w 1031"/>
                <a:gd name="T7" fmla="*/ 170 h 4184"/>
                <a:gd name="T8" fmla="*/ 890 w 1031"/>
                <a:gd name="T9" fmla="*/ 339 h 4184"/>
                <a:gd name="T10" fmla="*/ 962 w 1031"/>
                <a:gd name="T11" fmla="*/ 465 h 4184"/>
                <a:gd name="T12" fmla="*/ 1030 w 1031"/>
                <a:gd name="T13" fmla="*/ 518 h 4184"/>
                <a:gd name="T14" fmla="*/ 1030 w 1031"/>
                <a:gd name="T15" fmla="*/ 644 h 4184"/>
                <a:gd name="T16" fmla="*/ 1030 w 1031"/>
                <a:gd name="T17" fmla="*/ 749 h 4184"/>
                <a:gd name="T18" fmla="*/ 1016 w 1031"/>
                <a:gd name="T19" fmla="*/ 897 h 4184"/>
                <a:gd name="T20" fmla="*/ 1003 w 1031"/>
                <a:gd name="T21" fmla="*/ 1012 h 4184"/>
                <a:gd name="T22" fmla="*/ 976 w 1031"/>
                <a:gd name="T23" fmla="*/ 1055 h 4184"/>
                <a:gd name="T24" fmla="*/ 923 w 1031"/>
                <a:gd name="T25" fmla="*/ 1107 h 4184"/>
                <a:gd name="T26" fmla="*/ 890 w 1031"/>
                <a:gd name="T27" fmla="*/ 1160 h 4184"/>
                <a:gd name="T28" fmla="*/ 809 w 1031"/>
                <a:gd name="T29" fmla="*/ 1191 h 4184"/>
                <a:gd name="T30" fmla="*/ 796 w 1031"/>
                <a:gd name="T31" fmla="*/ 1339 h 4184"/>
                <a:gd name="T32" fmla="*/ 796 w 1031"/>
                <a:gd name="T33" fmla="*/ 1413 h 4184"/>
                <a:gd name="T34" fmla="*/ 796 w 1031"/>
                <a:gd name="T35" fmla="*/ 1549 h 4184"/>
                <a:gd name="T36" fmla="*/ 796 w 1031"/>
                <a:gd name="T37" fmla="*/ 1655 h 4184"/>
                <a:gd name="T38" fmla="*/ 850 w 1031"/>
                <a:gd name="T39" fmla="*/ 1844 h 4184"/>
                <a:gd name="T40" fmla="*/ 863 w 1031"/>
                <a:gd name="T41" fmla="*/ 1939 h 4184"/>
                <a:gd name="T42" fmla="*/ 843 w 1031"/>
                <a:gd name="T43" fmla="*/ 2023 h 4184"/>
                <a:gd name="T44" fmla="*/ 816 w 1031"/>
                <a:gd name="T45" fmla="*/ 2119 h 4184"/>
                <a:gd name="T46" fmla="*/ 796 w 1031"/>
                <a:gd name="T47" fmla="*/ 2245 h 4184"/>
                <a:gd name="T48" fmla="*/ 776 w 1031"/>
                <a:gd name="T49" fmla="*/ 2372 h 4184"/>
                <a:gd name="T50" fmla="*/ 763 w 1031"/>
                <a:gd name="T51" fmla="*/ 2466 h 4184"/>
                <a:gd name="T52" fmla="*/ 663 w 1031"/>
                <a:gd name="T53" fmla="*/ 2519 h 4184"/>
                <a:gd name="T54" fmla="*/ 570 w 1031"/>
                <a:gd name="T55" fmla="*/ 2635 h 4184"/>
                <a:gd name="T56" fmla="*/ 510 w 1031"/>
                <a:gd name="T57" fmla="*/ 2730 h 4184"/>
                <a:gd name="T58" fmla="*/ 497 w 1031"/>
                <a:gd name="T59" fmla="*/ 2835 h 4184"/>
                <a:gd name="T60" fmla="*/ 497 w 1031"/>
                <a:gd name="T61" fmla="*/ 2982 h 4184"/>
                <a:gd name="T62" fmla="*/ 497 w 1031"/>
                <a:gd name="T63" fmla="*/ 3130 h 4184"/>
                <a:gd name="T64" fmla="*/ 516 w 1031"/>
                <a:gd name="T65" fmla="*/ 3193 h 4184"/>
                <a:gd name="T66" fmla="*/ 610 w 1031"/>
                <a:gd name="T67" fmla="*/ 3235 h 4184"/>
                <a:gd name="T68" fmla="*/ 637 w 1031"/>
                <a:gd name="T69" fmla="*/ 3298 h 4184"/>
                <a:gd name="T70" fmla="*/ 637 w 1031"/>
                <a:gd name="T71" fmla="*/ 3424 h 4184"/>
                <a:gd name="T72" fmla="*/ 663 w 1031"/>
                <a:gd name="T73" fmla="*/ 3561 h 4184"/>
                <a:gd name="T74" fmla="*/ 743 w 1031"/>
                <a:gd name="T75" fmla="*/ 3645 h 4184"/>
                <a:gd name="T76" fmla="*/ 750 w 1031"/>
                <a:gd name="T77" fmla="*/ 3719 h 4184"/>
                <a:gd name="T78" fmla="*/ 750 w 1031"/>
                <a:gd name="T79" fmla="*/ 3793 h 4184"/>
                <a:gd name="T80" fmla="*/ 750 w 1031"/>
                <a:gd name="T81" fmla="*/ 3993 h 4184"/>
                <a:gd name="T82" fmla="*/ 750 w 1031"/>
                <a:gd name="T83" fmla="*/ 4056 h 4184"/>
                <a:gd name="T84" fmla="*/ 756 w 1031"/>
                <a:gd name="T85" fmla="*/ 4119 h 4184"/>
                <a:gd name="T86" fmla="*/ 13 w 1031"/>
                <a:gd name="T87" fmla="*/ 4183 h 4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1" h="4184">
                  <a:moveTo>
                    <a:pt x="0" y="0"/>
                  </a:moveTo>
                  <a:lnTo>
                    <a:pt x="728" y="0"/>
                  </a:lnTo>
                  <a:lnTo>
                    <a:pt x="743" y="0"/>
                  </a:lnTo>
                  <a:lnTo>
                    <a:pt x="790" y="23"/>
                  </a:lnTo>
                  <a:lnTo>
                    <a:pt x="809" y="54"/>
                  </a:lnTo>
                  <a:lnTo>
                    <a:pt x="830" y="65"/>
                  </a:lnTo>
                  <a:lnTo>
                    <a:pt x="843" y="128"/>
                  </a:lnTo>
                  <a:lnTo>
                    <a:pt x="856" y="170"/>
                  </a:lnTo>
                  <a:lnTo>
                    <a:pt x="876" y="254"/>
                  </a:lnTo>
                  <a:lnTo>
                    <a:pt x="890" y="339"/>
                  </a:lnTo>
                  <a:lnTo>
                    <a:pt x="909" y="423"/>
                  </a:lnTo>
                  <a:lnTo>
                    <a:pt x="962" y="465"/>
                  </a:lnTo>
                  <a:lnTo>
                    <a:pt x="1016" y="486"/>
                  </a:lnTo>
                  <a:lnTo>
                    <a:pt x="1030" y="518"/>
                  </a:lnTo>
                  <a:lnTo>
                    <a:pt x="1030" y="581"/>
                  </a:lnTo>
                  <a:lnTo>
                    <a:pt x="1030" y="644"/>
                  </a:lnTo>
                  <a:lnTo>
                    <a:pt x="1030" y="707"/>
                  </a:lnTo>
                  <a:lnTo>
                    <a:pt x="1030" y="749"/>
                  </a:lnTo>
                  <a:lnTo>
                    <a:pt x="1023" y="833"/>
                  </a:lnTo>
                  <a:lnTo>
                    <a:pt x="1016" y="897"/>
                  </a:lnTo>
                  <a:lnTo>
                    <a:pt x="1009" y="981"/>
                  </a:lnTo>
                  <a:lnTo>
                    <a:pt x="1003" y="1012"/>
                  </a:lnTo>
                  <a:lnTo>
                    <a:pt x="990" y="1034"/>
                  </a:lnTo>
                  <a:lnTo>
                    <a:pt x="976" y="1055"/>
                  </a:lnTo>
                  <a:lnTo>
                    <a:pt x="962" y="1086"/>
                  </a:lnTo>
                  <a:lnTo>
                    <a:pt x="923" y="1107"/>
                  </a:lnTo>
                  <a:lnTo>
                    <a:pt x="903" y="1128"/>
                  </a:lnTo>
                  <a:lnTo>
                    <a:pt x="890" y="1160"/>
                  </a:lnTo>
                  <a:lnTo>
                    <a:pt x="850" y="1170"/>
                  </a:lnTo>
                  <a:lnTo>
                    <a:pt x="809" y="1191"/>
                  </a:lnTo>
                  <a:lnTo>
                    <a:pt x="803" y="1255"/>
                  </a:lnTo>
                  <a:lnTo>
                    <a:pt x="796" y="1339"/>
                  </a:lnTo>
                  <a:lnTo>
                    <a:pt x="796" y="1370"/>
                  </a:lnTo>
                  <a:lnTo>
                    <a:pt x="796" y="1413"/>
                  </a:lnTo>
                  <a:lnTo>
                    <a:pt x="796" y="1518"/>
                  </a:lnTo>
                  <a:lnTo>
                    <a:pt x="796" y="1549"/>
                  </a:lnTo>
                  <a:lnTo>
                    <a:pt x="796" y="1613"/>
                  </a:lnTo>
                  <a:lnTo>
                    <a:pt x="796" y="1655"/>
                  </a:lnTo>
                  <a:lnTo>
                    <a:pt x="809" y="1760"/>
                  </a:lnTo>
                  <a:lnTo>
                    <a:pt x="850" y="1844"/>
                  </a:lnTo>
                  <a:lnTo>
                    <a:pt x="863" y="1876"/>
                  </a:lnTo>
                  <a:lnTo>
                    <a:pt x="863" y="1939"/>
                  </a:lnTo>
                  <a:lnTo>
                    <a:pt x="856" y="1981"/>
                  </a:lnTo>
                  <a:lnTo>
                    <a:pt x="843" y="2023"/>
                  </a:lnTo>
                  <a:lnTo>
                    <a:pt x="830" y="2086"/>
                  </a:lnTo>
                  <a:lnTo>
                    <a:pt x="816" y="2119"/>
                  </a:lnTo>
                  <a:lnTo>
                    <a:pt x="803" y="2150"/>
                  </a:lnTo>
                  <a:lnTo>
                    <a:pt x="796" y="2245"/>
                  </a:lnTo>
                  <a:lnTo>
                    <a:pt x="783" y="2308"/>
                  </a:lnTo>
                  <a:lnTo>
                    <a:pt x="776" y="2372"/>
                  </a:lnTo>
                  <a:lnTo>
                    <a:pt x="769" y="2435"/>
                  </a:lnTo>
                  <a:lnTo>
                    <a:pt x="763" y="2466"/>
                  </a:lnTo>
                  <a:lnTo>
                    <a:pt x="716" y="2498"/>
                  </a:lnTo>
                  <a:lnTo>
                    <a:pt x="663" y="2519"/>
                  </a:lnTo>
                  <a:lnTo>
                    <a:pt x="637" y="2551"/>
                  </a:lnTo>
                  <a:lnTo>
                    <a:pt x="570" y="2635"/>
                  </a:lnTo>
                  <a:lnTo>
                    <a:pt x="516" y="2698"/>
                  </a:lnTo>
                  <a:lnTo>
                    <a:pt x="510" y="2730"/>
                  </a:lnTo>
                  <a:lnTo>
                    <a:pt x="497" y="2772"/>
                  </a:lnTo>
                  <a:lnTo>
                    <a:pt x="497" y="2835"/>
                  </a:lnTo>
                  <a:lnTo>
                    <a:pt x="497" y="2919"/>
                  </a:lnTo>
                  <a:lnTo>
                    <a:pt x="497" y="2982"/>
                  </a:lnTo>
                  <a:lnTo>
                    <a:pt x="497" y="3066"/>
                  </a:lnTo>
                  <a:lnTo>
                    <a:pt x="497" y="3130"/>
                  </a:lnTo>
                  <a:lnTo>
                    <a:pt x="497" y="3161"/>
                  </a:lnTo>
                  <a:lnTo>
                    <a:pt x="516" y="3193"/>
                  </a:lnTo>
                  <a:lnTo>
                    <a:pt x="543" y="3214"/>
                  </a:lnTo>
                  <a:lnTo>
                    <a:pt x="610" y="3235"/>
                  </a:lnTo>
                  <a:lnTo>
                    <a:pt x="630" y="3266"/>
                  </a:lnTo>
                  <a:lnTo>
                    <a:pt x="637" y="3298"/>
                  </a:lnTo>
                  <a:lnTo>
                    <a:pt x="637" y="3340"/>
                  </a:lnTo>
                  <a:lnTo>
                    <a:pt x="637" y="3424"/>
                  </a:lnTo>
                  <a:lnTo>
                    <a:pt x="637" y="3456"/>
                  </a:lnTo>
                  <a:lnTo>
                    <a:pt x="663" y="3561"/>
                  </a:lnTo>
                  <a:lnTo>
                    <a:pt x="703" y="3582"/>
                  </a:lnTo>
                  <a:lnTo>
                    <a:pt x="743" y="3645"/>
                  </a:lnTo>
                  <a:lnTo>
                    <a:pt x="743" y="3677"/>
                  </a:lnTo>
                  <a:lnTo>
                    <a:pt x="750" y="3719"/>
                  </a:lnTo>
                  <a:lnTo>
                    <a:pt x="750" y="3761"/>
                  </a:lnTo>
                  <a:lnTo>
                    <a:pt x="750" y="3793"/>
                  </a:lnTo>
                  <a:lnTo>
                    <a:pt x="750" y="3877"/>
                  </a:lnTo>
                  <a:lnTo>
                    <a:pt x="750" y="3993"/>
                  </a:lnTo>
                  <a:lnTo>
                    <a:pt x="750" y="4024"/>
                  </a:lnTo>
                  <a:lnTo>
                    <a:pt x="750" y="4056"/>
                  </a:lnTo>
                  <a:lnTo>
                    <a:pt x="756" y="4088"/>
                  </a:lnTo>
                  <a:lnTo>
                    <a:pt x="756" y="4119"/>
                  </a:lnTo>
                  <a:lnTo>
                    <a:pt x="772" y="4183"/>
                  </a:lnTo>
                  <a:lnTo>
                    <a:pt x="13" y="418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336699">
                    <a:gamma/>
                    <a:shade val="60000"/>
                    <a:invGamma/>
                  </a:srgbClr>
                </a:gs>
                <a:gs pos="100000">
                  <a:srgbClr val="3366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54" name="Group 10">
              <a:extLst>
                <a:ext uri="{FF2B5EF4-FFF2-40B4-BE49-F238E27FC236}">
                  <a16:creationId xmlns:a16="http://schemas.microsoft.com/office/drawing/2014/main" id="{BEC3AF2D-40FF-4011-9E53-8CBB74EA4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46" cy="4323"/>
              <a:chOff x="0" y="0"/>
              <a:chExt cx="1846" cy="4323"/>
            </a:xfrm>
          </p:grpSpPr>
          <p:sp>
            <p:nvSpPr>
              <p:cNvPr id="57347" name="Freeform 3">
                <a:extLst>
                  <a:ext uri="{FF2B5EF4-FFF2-40B4-BE49-F238E27FC236}">
                    <a16:creationId xmlns:a16="http://schemas.microsoft.com/office/drawing/2014/main" id="{776D5F4B-0533-4601-A27B-B6CE2FDCD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26" cy="4320"/>
              </a:xfrm>
              <a:custGeom>
                <a:avLst/>
                <a:gdLst>
                  <a:gd name="T0" fmla="*/ 1527 w 1826"/>
                  <a:gd name="T1" fmla="*/ 0 h 4320"/>
                  <a:gd name="T2" fmla="*/ 1588 w 1826"/>
                  <a:gd name="T3" fmla="*/ 23 h 4320"/>
                  <a:gd name="T4" fmla="*/ 1627 w 1826"/>
                  <a:gd name="T5" fmla="*/ 65 h 4320"/>
                  <a:gd name="T6" fmla="*/ 1653 w 1826"/>
                  <a:gd name="T7" fmla="*/ 170 h 4320"/>
                  <a:gd name="T8" fmla="*/ 1687 w 1826"/>
                  <a:gd name="T9" fmla="*/ 339 h 4320"/>
                  <a:gd name="T10" fmla="*/ 1758 w 1826"/>
                  <a:gd name="T11" fmla="*/ 465 h 4320"/>
                  <a:gd name="T12" fmla="*/ 1825 w 1826"/>
                  <a:gd name="T13" fmla="*/ 518 h 4320"/>
                  <a:gd name="T14" fmla="*/ 1825 w 1826"/>
                  <a:gd name="T15" fmla="*/ 644 h 4320"/>
                  <a:gd name="T16" fmla="*/ 1825 w 1826"/>
                  <a:gd name="T17" fmla="*/ 749 h 4320"/>
                  <a:gd name="T18" fmla="*/ 1811 w 1826"/>
                  <a:gd name="T19" fmla="*/ 897 h 4320"/>
                  <a:gd name="T20" fmla="*/ 1798 w 1826"/>
                  <a:gd name="T21" fmla="*/ 1012 h 4320"/>
                  <a:gd name="T22" fmla="*/ 1771 w 1826"/>
                  <a:gd name="T23" fmla="*/ 1055 h 4320"/>
                  <a:gd name="T24" fmla="*/ 1719 w 1826"/>
                  <a:gd name="T25" fmla="*/ 1107 h 4320"/>
                  <a:gd name="T26" fmla="*/ 1687 w 1826"/>
                  <a:gd name="T27" fmla="*/ 1160 h 4320"/>
                  <a:gd name="T28" fmla="*/ 1607 w 1826"/>
                  <a:gd name="T29" fmla="*/ 1191 h 4320"/>
                  <a:gd name="T30" fmla="*/ 1594 w 1826"/>
                  <a:gd name="T31" fmla="*/ 1339 h 4320"/>
                  <a:gd name="T32" fmla="*/ 1594 w 1826"/>
                  <a:gd name="T33" fmla="*/ 1413 h 4320"/>
                  <a:gd name="T34" fmla="*/ 1594 w 1826"/>
                  <a:gd name="T35" fmla="*/ 1549 h 4320"/>
                  <a:gd name="T36" fmla="*/ 1594 w 1826"/>
                  <a:gd name="T37" fmla="*/ 1655 h 4320"/>
                  <a:gd name="T38" fmla="*/ 1647 w 1826"/>
                  <a:gd name="T39" fmla="*/ 1844 h 4320"/>
                  <a:gd name="T40" fmla="*/ 1660 w 1826"/>
                  <a:gd name="T41" fmla="*/ 1939 h 4320"/>
                  <a:gd name="T42" fmla="*/ 1640 w 1826"/>
                  <a:gd name="T43" fmla="*/ 2023 h 4320"/>
                  <a:gd name="T44" fmla="*/ 1614 w 1826"/>
                  <a:gd name="T45" fmla="*/ 2118 h 4320"/>
                  <a:gd name="T46" fmla="*/ 1594 w 1826"/>
                  <a:gd name="T47" fmla="*/ 2244 h 4320"/>
                  <a:gd name="T48" fmla="*/ 1575 w 1826"/>
                  <a:gd name="T49" fmla="*/ 2371 h 4320"/>
                  <a:gd name="T50" fmla="*/ 1562 w 1826"/>
                  <a:gd name="T51" fmla="*/ 2465 h 4320"/>
                  <a:gd name="T52" fmla="*/ 1463 w 1826"/>
                  <a:gd name="T53" fmla="*/ 2518 h 4320"/>
                  <a:gd name="T54" fmla="*/ 1371 w 1826"/>
                  <a:gd name="T55" fmla="*/ 2634 h 4320"/>
                  <a:gd name="T56" fmla="*/ 1312 w 1826"/>
                  <a:gd name="T57" fmla="*/ 2729 h 4320"/>
                  <a:gd name="T58" fmla="*/ 1299 w 1826"/>
                  <a:gd name="T59" fmla="*/ 2834 h 4320"/>
                  <a:gd name="T60" fmla="*/ 1299 w 1826"/>
                  <a:gd name="T61" fmla="*/ 2981 h 4320"/>
                  <a:gd name="T62" fmla="*/ 1299 w 1826"/>
                  <a:gd name="T63" fmla="*/ 3129 h 4320"/>
                  <a:gd name="T64" fmla="*/ 1318 w 1826"/>
                  <a:gd name="T65" fmla="*/ 3192 h 4320"/>
                  <a:gd name="T66" fmla="*/ 1411 w 1826"/>
                  <a:gd name="T67" fmla="*/ 3234 h 4320"/>
                  <a:gd name="T68" fmla="*/ 1437 w 1826"/>
                  <a:gd name="T69" fmla="*/ 3297 h 4320"/>
                  <a:gd name="T70" fmla="*/ 1437 w 1826"/>
                  <a:gd name="T71" fmla="*/ 3423 h 4320"/>
                  <a:gd name="T72" fmla="*/ 1463 w 1826"/>
                  <a:gd name="T73" fmla="*/ 3560 h 4320"/>
                  <a:gd name="T74" fmla="*/ 1542 w 1826"/>
                  <a:gd name="T75" fmla="*/ 3644 h 4320"/>
                  <a:gd name="T76" fmla="*/ 1549 w 1826"/>
                  <a:gd name="T77" fmla="*/ 3718 h 4320"/>
                  <a:gd name="T78" fmla="*/ 1549 w 1826"/>
                  <a:gd name="T79" fmla="*/ 3792 h 4320"/>
                  <a:gd name="T80" fmla="*/ 1549 w 1826"/>
                  <a:gd name="T81" fmla="*/ 3992 h 4320"/>
                  <a:gd name="T82" fmla="*/ 1549 w 1826"/>
                  <a:gd name="T83" fmla="*/ 4055 h 4320"/>
                  <a:gd name="T84" fmla="*/ 1555 w 1826"/>
                  <a:gd name="T85" fmla="*/ 4118 h 4320"/>
                  <a:gd name="T86" fmla="*/ 1562 w 1826"/>
                  <a:gd name="T87" fmla="*/ 4181 h 4320"/>
                  <a:gd name="T88" fmla="*/ 1542 w 1826"/>
                  <a:gd name="T89" fmla="*/ 4297 h 4320"/>
                  <a:gd name="T90" fmla="*/ 0 w 1826"/>
                  <a:gd name="T91" fmla="*/ 4318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6" h="4320">
                    <a:moveTo>
                      <a:pt x="0" y="0"/>
                    </a:moveTo>
                    <a:lnTo>
                      <a:pt x="1527" y="0"/>
                    </a:lnTo>
                    <a:lnTo>
                      <a:pt x="1542" y="0"/>
                    </a:lnTo>
                    <a:lnTo>
                      <a:pt x="1588" y="23"/>
                    </a:lnTo>
                    <a:lnTo>
                      <a:pt x="1607" y="54"/>
                    </a:lnTo>
                    <a:lnTo>
                      <a:pt x="1627" y="65"/>
                    </a:lnTo>
                    <a:lnTo>
                      <a:pt x="1640" y="128"/>
                    </a:lnTo>
                    <a:lnTo>
                      <a:pt x="1653" y="170"/>
                    </a:lnTo>
                    <a:lnTo>
                      <a:pt x="1673" y="254"/>
                    </a:lnTo>
                    <a:lnTo>
                      <a:pt x="1687" y="339"/>
                    </a:lnTo>
                    <a:lnTo>
                      <a:pt x="1706" y="423"/>
                    </a:lnTo>
                    <a:lnTo>
                      <a:pt x="1758" y="465"/>
                    </a:lnTo>
                    <a:lnTo>
                      <a:pt x="1811" y="486"/>
                    </a:lnTo>
                    <a:lnTo>
                      <a:pt x="1825" y="518"/>
                    </a:lnTo>
                    <a:lnTo>
                      <a:pt x="1825" y="581"/>
                    </a:lnTo>
                    <a:lnTo>
                      <a:pt x="1825" y="644"/>
                    </a:lnTo>
                    <a:lnTo>
                      <a:pt x="1825" y="707"/>
                    </a:lnTo>
                    <a:lnTo>
                      <a:pt x="1825" y="749"/>
                    </a:lnTo>
                    <a:lnTo>
                      <a:pt x="1818" y="833"/>
                    </a:lnTo>
                    <a:lnTo>
                      <a:pt x="1811" y="897"/>
                    </a:lnTo>
                    <a:lnTo>
                      <a:pt x="1805" y="981"/>
                    </a:lnTo>
                    <a:lnTo>
                      <a:pt x="1798" y="1012"/>
                    </a:lnTo>
                    <a:lnTo>
                      <a:pt x="1785" y="1034"/>
                    </a:lnTo>
                    <a:lnTo>
                      <a:pt x="1771" y="1055"/>
                    </a:lnTo>
                    <a:lnTo>
                      <a:pt x="1758" y="1086"/>
                    </a:lnTo>
                    <a:lnTo>
                      <a:pt x="1719" y="1107"/>
                    </a:lnTo>
                    <a:lnTo>
                      <a:pt x="1700" y="1128"/>
                    </a:lnTo>
                    <a:lnTo>
                      <a:pt x="1687" y="1160"/>
                    </a:lnTo>
                    <a:lnTo>
                      <a:pt x="1647" y="1170"/>
                    </a:lnTo>
                    <a:lnTo>
                      <a:pt x="1607" y="1191"/>
                    </a:lnTo>
                    <a:lnTo>
                      <a:pt x="1601" y="1255"/>
                    </a:lnTo>
                    <a:lnTo>
                      <a:pt x="1594" y="1339"/>
                    </a:lnTo>
                    <a:lnTo>
                      <a:pt x="1594" y="1370"/>
                    </a:lnTo>
                    <a:lnTo>
                      <a:pt x="1594" y="1413"/>
                    </a:lnTo>
                    <a:lnTo>
                      <a:pt x="1594" y="1518"/>
                    </a:lnTo>
                    <a:lnTo>
                      <a:pt x="1594" y="1549"/>
                    </a:lnTo>
                    <a:lnTo>
                      <a:pt x="1594" y="1613"/>
                    </a:lnTo>
                    <a:lnTo>
                      <a:pt x="1594" y="1655"/>
                    </a:lnTo>
                    <a:lnTo>
                      <a:pt x="1607" y="1760"/>
                    </a:lnTo>
                    <a:lnTo>
                      <a:pt x="1647" y="1844"/>
                    </a:lnTo>
                    <a:lnTo>
                      <a:pt x="1660" y="1876"/>
                    </a:lnTo>
                    <a:lnTo>
                      <a:pt x="1660" y="1939"/>
                    </a:lnTo>
                    <a:lnTo>
                      <a:pt x="1653" y="1981"/>
                    </a:lnTo>
                    <a:lnTo>
                      <a:pt x="1640" y="2023"/>
                    </a:lnTo>
                    <a:lnTo>
                      <a:pt x="1627" y="2086"/>
                    </a:lnTo>
                    <a:lnTo>
                      <a:pt x="1614" y="2118"/>
                    </a:lnTo>
                    <a:lnTo>
                      <a:pt x="1601" y="2149"/>
                    </a:lnTo>
                    <a:lnTo>
                      <a:pt x="1594" y="2244"/>
                    </a:lnTo>
                    <a:lnTo>
                      <a:pt x="1581" y="2307"/>
                    </a:lnTo>
                    <a:lnTo>
                      <a:pt x="1575" y="2371"/>
                    </a:lnTo>
                    <a:lnTo>
                      <a:pt x="1568" y="2434"/>
                    </a:lnTo>
                    <a:lnTo>
                      <a:pt x="1562" y="2465"/>
                    </a:lnTo>
                    <a:lnTo>
                      <a:pt x="1515" y="2497"/>
                    </a:lnTo>
                    <a:lnTo>
                      <a:pt x="1463" y="2518"/>
                    </a:lnTo>
                    <a:lnTo>
                      <a:pt x="1437" y="2550"/>
                    </a:lnTo>
                    <a:lnTo>
                      <a:pt x="1371" y="2634"/>
                    </a:lnTo>
                    <a:lnTo>
                      <a:pt x="1318" y="2697"/>
                    </a:lnTo>
                    <a:lnTo>
                      <a:pt x="1312" y="2729"/>
                    </a:lnTo>
                    <a:lnTo>
                      <a:pt x="1299" y="2771"/>
                    </a:lnTo>
                    <a:lnTo>
                      <a:pt x="1299" y="2834"/>
                    </a:lnTo>
                    <a:lnTo>
                      <a:pt x="1299" y="2918"/>
                    </a:lnTo>
                    <a:lnTo>
                      <a:pt x="1299" y="2981"/>
                    </a:lnTo>
                    <a:lnTo>
                      <a:pt x="1299" y="3065"/>
                    </a:lnTo>
                    <a:lnTo>
                      <a:pt x="1299" y="3129"/>
                    </a:lnTo>
                    <a:lnTo>
                      <a:pt x="1299" y="3160"/>
                    </a:lnTo>
                    <a:lnTo>
                      <a:pt x="1318" y="3192"/>
                    </a:lnTo>
                    <a:lnTo>
                      <a:pt x="1344" y="3213"/>
                    </a:lnTo>
                    <a:lnTo>
                      <a:pt x="1411" y="3234"/>
                    </a:lnTo>
                    <a:lnTo>
                      <a:pt x="1430" y="3265"/>
                    </a:lnTo>
                    <a:lnTo>
                      <a:pt x="1437" y="3297"/>
                    </a:lnTo>
                    <a:lnTo>
                      <a:pt x="1437" y="3339"/>
                    </a:lnTo>
                    <a:lnTo>
                      <a:pt x="1437" y="3423"/>
                    </a:lnTo>
                    <a:lnTo>
                      <a:pt x="1437" y="3455"/>
                    </a:lnTo>
                    <a:lnTo>
                      <a:pt x="1463" y="3560"/>
                    </a:lnTo>
                    <a:lnTo>
                      <a:pt x="1502" y="3581"/>
                    </a:lnTo>
                    <a:lnTo>
                      <a:pt x="1542" y="3644"/>
                    </a:lnTo>
                    <a:lnTo>
                      <a:pt x="1542" y="3676"/>
                    </a:lnTo>
                    <a:lnTo>
                      <a:pt x="1549" y="3718"/>
                    </a:lnTo>
                    <a:lnTo>
                      <a:pt x="1549" y="3760"/>
                    </a:lnTo>
                    <a:lnTo>
                      <a:pt x="1549" y="3792"/>
                    </a:lnTo>
                    <a:lnTo>
                      <a:pt x="1549" y="3876"/>
                    </a:lnTo>
                    <a:lnTo>
                      <a:pt x="1549" y="3992"/>
                    </a:lnTo>
                    <a:lnTo>
                      <a:pt x="1549" y="4023"/>
                    </a:lnTo>
                    <a:lnTo>
                      <a:pt x="1549" y="4055"/>
                    </a:lnTo>
                    <a:lnTo>
                      <a:pt x="1555" y="4087"/>
                    </a:lnTo>
                    <a:lnTo>
                      <a:pt x="1555" y="4118"/>
                    </a:lnTo>
                    <a:lnTo>
                      <a:pt x="1562" y="4150"/>
                    </a:lnTo>
                    <a:lnTo>
                      <a:pt x="1562" y="4181"/>
                    </a:lnTo>
                    <a:lnTo>
                      <a:pt x="1549" y="4266"/>
                    </a:lnTo>
                    <a:lnTo>
                      <a:pt x="1542" y="4297"/>
                    </a:lnTo>
                    <a:lnTo>
                      <a:pt x="1529" y="4319"/>
                    </a:lnTo>
                    <a:lnTo>
                      <a:pt x="0" y="431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8" name="Freeform 4">
                <a:extLst>
                  <a:ext uri="{FF2B5EF4-FFF2-40B4-BE49-F238E27FC236}">
                    <a16:creationId xmlns:a16="http://schemas.microsoft.com/office/drawing/2014/main" id="{F95C1869-7EBF-40E3-B420-3A22E70C8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478"/>
                <a:ext cx="369" cy="1338"/>
              </a:xfrm>
              <a:custGeom>
                <a:avLst/>
                <a:gdLst>
                  <a:gd name="T0" fmla="*/ 306 w 369"/>
                  <a:gd name="T1" fmla="*/ 72 h 1338"/>
                  <a:gd name="T2" fmla="*/ 299 w 369"/>
                  <a:gd name="T3" fmla="*/ 135 h 1338"/>
                  <a:gd name="T4" fmla="*/ 299 w 369"/>
                  <a:gd name="T5" fmla="*/ 199 h 1338"/>
                  <a:gd name="T6" fmla="*/ 285 w 369"/>
                  <a:gd name="T7" fmla="*/ 262 h 1338"/>
                  <a:gd name="T8" fmla="*/ 285 w 369"/>
                  <a:gd name="T9" fmla="*/ 325 h 1338"/>
                  <a:gd name="T10" fmla="*/ 279 w 369"/>
                  <a:gd name="T11" fmla="*/ 378 h 1338"/>
                  <a:gd name="T12" fmla="*/ 266 w 369"/>
                  <a:gd name="T13" fmla="*/ 441 h 1338"/>
                  <a:gd name="T14" fmla="*/ 219 w 369"/>
                  <a:gd name="T15" fmla="*/ 462 h 1338"/>
                  <a:gd name="T16" fmla="*/ 179 w 369"/>
                  <a:gd name="T17" fmla="*/ 462 h 1338"/>
                  <a:gd name="T18" fmla="*/ 139 w 369"/>
                  <a:gd name="T19" fmla="*/ 525 h 1338"/>
                  <a:gd name="T20" fmla="*/ 99 w 369"/>
                  <a:gd name="T21" fmla="*/ 535 h 1338"/>
                  <a:gd name="T22" fmla="*/ 60 w 369"/>
                  <a:gd name="T23" fmla="*/ 578 h 1338"/>
                  <a:gd name="T24" fmla="*/ 39 w 369"/>
                  <a:gd name="T25" fmla="*/ 641 h 1338"/>
                  <a:gd name="T26" fmla="*/ 53 w 369"/>
                  <a:gd name="T27" fmla="*/ 703 h 1338"/>
                  <a:gd name="T28" fmla="*/ 26 w 369"/>
                  <a:gd name="T29" fmla="*/ 756 h 1338"/>
                  <a:gd name="T30" fmla="*/ 0 w 369"/>
                  <a:gd name="T31" fmla="*/ 840 h 1338"/>
                  <a:gd name="T32" fmla="*/ 39 w 369"/>
                  <a:gd name="T33" fmla="*/ 882 h 1338"/>
                  <a:gd name="T34" fmla="*/ 53 w 369"/>
                  <a:gd name="T35" fmla="*/ 935 h 1338"/>
                  <a:gd name="T36" fmla="*/ 39 w 369"/>
                  <a:gd name="T37" fmla="*/ 1008 h 1338"/>
                  <a:gd name="T38" fmla="*/ 26 w 369"/>
                  <a:gd name="T39" fmla="*/ 1071 h 1338"/>
                  <a:gd name="T40" fmla="*/ 26 w 369"/>
                  <a:gd name="T41" fmla="*/ 1135 h 1338"/>
                  <a:gd name="T42" fmla="*/ 73 w 369"/>
                  <a:gd name="T43" fmla="*/ 1187 h 1338"/>
                  <a:gd name="T44" fmla="*/ 86 w 369"/>
                  <a:gd name="T45" fmla="*/ 1250 h 1338"/>
                  <a:gd name="T46" fmla="*/ 126 w 369"/>
                  <a:gd name="T47" fmla="*/ 1282 h 1338"/>
                  <a:gd name="T48" fmla="*/ 151 w 369"/>
                  <a:gd name="T49" fmla="*/ 1310 h 1338"/>
                  <a:gd name="T50" fmla="*/ 134 w 369"/>
                  <a:gd name="T51" fmla="*/ 1226 h 1338"/>
                  <a:gd name="T52" fmla="*/ 130 w 369"/>
                  <a:gd name="T53" fmla="*/ 1127 h 1338"/>
                  <a:gd name="T54" fmla="*/ 127 w 369"/>
                  <a:gd name="T55" fmla="*/ 995 h 1338"/>
                  <a:gd name="T56" fmla="*/ 134 w 369"/>
                  <a:gd name="T57" fmla="*/ 821 h 1338"/>
                  <a:gd name="T58" fmla="*/ 142 w 369"/>
                  <a:gd name="T59" fmla="*/ 734 h 1338"/>
                  <a:gd name="T60" fmla="*/ 185 w 369"/>
                  <a:gd name="T61" fmla="*/ 698 h 1338"/>
                  <a:gd name="T62" fmla="*/ 242 w 369"/>
                  <a:gd name="T63" fmla="*/ 651 h 1338"/>
                  <a:gd name="T64" fmla="*/ 290 w 369"/>
                  <a:gd name="T65" fmla="*/ 618 h 1338"/>
                  <a:gd name="T66" fmla="*/ 340 w 369"/>
                  <a:gd name="T67" fmla="*/ 537 h 1338"/>
                  <a:gd name="T68" fmla="*/ 352 w 369"/>
                  <a:gd name="T69" fmla="*/ 429 h 1338"/>
                  <a:gd name="T70" fmla="*/ 364 w 369"/>
                  <a:gd name="T71" fmla="*/ 297 h 1338"/>
                  <a:gd name="T72" fmla="*/ 364 w 369"/>
                  <a:gd name="T73" fmla="*/ 225 h 1338"/>
                  <a:gd name="T74" fmla="*/ 368 w 369"/>
                  <a:gd name="T75" fmla="*/ 123 h 1338"/>
                  <a:gd name="T76" fmla="*/ 338 w 369"/>
                  <a:gd name="T77" fmla="*/ 51 h 1338"/>
                  <a:gd name="T78" fmla="*/ 326 w 369"/>
                  <a:gd name="T79" fmla="*/ 0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9" h="1338">
                    <a:moveTo>
                      <a:pt x="361" y="57"/>
                    </a:moveTo>
                    <a:lnTo>
                      <a:pt x="306" y="72"/>
                    </a:lnTo>
                    <a:lnTo>
                      <a:pt x="306" y="104"/>
                    </a:lnTo>
                    <a:lnTo>
                      <a:pt x="299" y="135"/>
                    </a:lnTo>
                    <a:lnTo>
                      <a:pt x="299" y="167"/>
                    </a:lnTo>
                    <a:lnTo>
                      <a:pt x="299" y="199"/>
                    </a:lnTo>
                    <a:lnTo>
                      <a:pt x="292" y="230"/>
                    </a:lnTo>
                    <a:lnTo>
                      <a:pt x="285" y="262"/>
                    </a:lnTo>
                    <a:lnTo>
                      <a:pt x="285" y="293"/>
                    </a:lnTo>
                    <a:lnTo>
                      <a:pt x="285" y="325"/>
                    </a:lnTo>
                    <a:lnTo>
                      <a:pt x="285" y="356"/>
                    </a:lnTo>
                    <a:lnTo>
                      <a:pt x="279" y="378"/>
                    </a:lnTo>
                    <a:lnTo>
                      <a:pt x="272" y="409"/>
                    </a:lnTo>
                    <a:lnTo>
                      <a:pt x="266" y="441"/>
                    </a:lnTo>
                    <a:lnTo>
                      <a:pt x="239" y="462"/>
                    </a:lnTo>
                    <a:lnTo>
                      <a:pt x="219" y="462"/>
                    </a:lnTo>
                    <a:lnTo>
                      <a:pt x="199" y="462"/>
                    </a:lnTo>
                    <a:lnTo>
                      <a:pt x="179" y="462"/>
                    </a:lnTo>
                    <a:lnTo>
                      <a:pt x="159" y="504"/>
                    </a:lnTo>
                    <a:lnTo>
                      <a:pt x="139" y="525"/>
                    </a:lnTo>
                    <a:lnTo>
                      <a:pt x="119" y="525"/>
                    </a:lnTo>
                    <a:lnTo>
                      <a:pt x="99" y="535"/>
                    </a:lnTo>
                    <a:lnTo>
                      <a:pt x="79" y="557"/>
                    </a:lnTo>
                    <a:lnTo>
                      <a:pt x="60" y="578"/>
                    </a:lnTo>
                    <a:lnTo>
                      <a:pt x="46" y="609"/>
                    </a:lnTo>
                    <a:lnTo>
                      <a:pt x="39" y="641"/>
                    </a:lnTo>
                    <a:lnTo>
                      <a:pt x="39" y="671"/>
                    </a:lnTo>
                    <a:lnTo>
                      <a:pt x="53" y="703"/>
                    </a:lnTo>
                    <a:lnTo>
                      <a:pt x="39" y="734"/>
                    </a:lnTo>
                    <a:lnTo>
                      <a:pt x="26" y="756"/>
                    </a:lnTo>
                    <a:lnTo>
                      <a:pt x="6" y="798"/>
                    </a:lnTo>
                    <a:lnTo>
                      <a:pt x="0" y="840"/>
                    </a:lnTo>
                    <a:lnTo>
                      <a:pt x="19" y="871"/>
                    </a:lnTo>
                    <a:lnTo>
                      <a:pt x="39" y="882"/>
                    </a:lnTo>
                    <a:lnTo>
                      <a:pt x="46" y="913"/>
                    </a:lnTo>
                    <a:lnTo>
                      <a:pt x="53" y="935"/>
                    </a:lnTo>
                    <a:lnTo>
                      <a:pt x="53" y="966"/>
                    </a:lnTo>
                    <a:lnTo>
                      <a:pt x="39" y="1008"/>
                    </a:lnTo>
                    <a:lnTo>
                      <a:pt x="39" y="1040"/>
                    </a:lnTo>
                    <a:lnTo>
                      <a:pt x="26" y="1071"/>
                    </a:lnTo>
                    <a:lnTo>
                      <a:pt x="19" y="1103"/>
                    </a:lnTo>
                    <a:lnTo>
                      <a:pt x="26" y="1135"/>
                    </a:lnTo>
                    <a:lnTo>
                      <a:pt x="53" y="1156"/>
                    </a:lnTo>
                    <a:lnTo>
                      <a:pt x="73" y="1187"/>
                    </a:lnTo>
                    <a:lnTo>
                      <a:pt x="79" y="1219"/>
                    </a:lnTo>
                    <a:lnTo>
                      <a:pt x="86" y="1250"/>
                    </a:lnTo>
                    <a:lnTo>
                      <a:pt x="106" y="1261"/>
                    </a:lnTo>
                    <a:lnTo>
                      <a:pt x="126" y="1282"/>
                    </a:lnTo>
                    <a:lnTo>
                      <a:pt x="161" y="1337"/>
                    </a:lnTo>
                    <a:lnTo>
                      <a:pt x="151" y="1310"/>
                    </a:lnTo>
                    <a:lnTo>
                      <a:pt x="142" y="1259"/>
                    </a:lnTo>
                    <a:lnTo>
                      <a:pt x="134" y="1226"/>
                    </a:lnTo>
                    <a:lnTo>
                      <a:pt x="127" y="1163"/>
                    </a:lnTo>
                    <a:lnTo>
                      <a:pt x="130" y="1127"/>
                    </a:lnTo>
                    <a:lnTo>
                      <a:pt x="127" y="1085"/>
                    </a:lnTo>
                    <a:lnTo>
                      <a:pt x="127" y="995"/>
                    </a:lnTo>
                    <a:lnTo>
                      <a:pt x="130" y="908"/>
                    </a:lnTo>
                    <a:lnTo>
                      <a:pt x="134" y="821"/>
                    </a:lnTo>
                    <a:lnTo>
                      <a:pt x="134" y="785"/>
                    </a:lnTo>
                    <a:lnTo>
                      <a:pt x="142" y="734"/>
                    </a:lnTo>
                    <a:lnTo>
                      <a:pt x="158" y="707"/>
                    </a:lnTo>
                    <a:lnTo>
                      <a:pt x="185" y="698"/>
                    </a:lnTo>
                    <a:lnTo>
                      <a:pt x="223" y="686"/>
                    </a:lnTo>
                    <a:lnTo>
                      <a:pt x="242" y="651"/>
                    </a:lnTo>
                    <a:lnTo>
                      <a:pt x="263" y="627"/>
                    </a:lnTo>
                    <a:lnTo>
                      <a:pt x="290" y="618"/>
                    </a:lnTo>
                    <a:lnTo>
                      <a:pt x="304" y="591"/>
                    </a:lnTo>
                    <a:lnTo>
                      <a:pt x="340" y="537"/>
                    </a:lnTo>
                    <a:lnTo>
                      <a:pt x="340" y="495"/>
                    </a:lnTo>
                    <a:lnTo>
                      <a:pt x="352" y="429"/>
                    </a:lnTo>
                    <a:lnTo>
                      <a:pt x="359" y="357"/>
                    </a:lnTo>
                    <a:lnTo>
                      <a:pt x="364" y="297"/>
                    </a:lnTo>
                    <a:lnTo>
                      <a:pt x="364" y="261"/>
                    </a:lnTo>
                    <a:lnTo>
                      <a:pt x="364" y="225"/>
                    </a:lnTo>
                    <a:lnTo>
                      <a:pt x="368" y="183"/>
                    </a:lnTo>
                    <a:lnTo>
                      <a:pt x="368" y="123"/>
                    </a:lnTo>
                    <a:lnTo>
                      <a:pt x="364" y="93"/>
                    </a:lnTo>
                    <a:lnTo>
                      <a:pt x="338" y="51"/>
                    </a:lnTo>
                    <a:lnTo>
                      <a:pt x="345" y="9"/>
                    </a:lnTo>
                    <a:lnTo>
                      <a:pt x="326" y="0"/>
                    </a:lnTo>
                    <a:lnTo>
                      <a:pt x="338" y="3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9" name="Freeform 5">
                <a:extLst>
                  <a:ext uri="{FF2B5EF4-FFF2-40B4-BE49-F238E27FC236}">
                    <a16:creationId xmlns:a16="http://schemas.microsoft.com/office/drawing/2014/main" id="{4DF7799F-A3DB-4EDE-B74A-1C3BAB004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" y="1821"/>
                <a:ext cx="513" cy="1374"/>
              </a:xfrm>
              <a:custGeom>
                <a:avLst/>
                <a:gdLst>
                  <a:gd name="T0" fmla="*/ 477 w 513"/>
                  <a:gd name="T1" fmla="*/ 61 h 1374"/>
                  <a:gd name="T2" fmla="*/ 451 w 513"/>
                  <a:gd name="T3" fmla="*/ 114 h 1374"/>
                  <a:gd name="T4" fmla="*/ 444 w 513"/>
                  <a:gd name="T5" fmla="*/ 167 h 1374"/>
                  <a:gd name="T6" fmla="*/ 444 w 513"/>
                  <a:gd name="T7" fmla="*/ 230 h 1374"/>
                  <a:gd name="T8" fmla="*/ 424 w 513"/>
                  <a:gd name="T9" fmla="*/ 281 h 1374"/>
                  <a:gd name="T10" fmla="*/ 385 w 513"/>
                  <a:gd name="T11" fmla="*/ 302 h 1374"/>
                  <a:gd name="T12" fmla="*/ 358 w 513"/>
                  <a:gd name="T13" fmla="*/ 345 h 1374"/>
                  <a:gd name="T14" fmla="*/ 358 w 513"/>
                  <a:gd name="T15" fmla="*/ 408 h 1374"/>
                  <a:gd name="T16" fmla="*/ 318 w 513"/>
                  <a:gd name="T17" fmla="*/ 439 h 1374"/>
                  <a:gd name="T18" fmla="*/ 265 w 513"/>
                  <a:gd name="T19" fmla="*/ 492 h 1374"/>
                  <a:gd name="T20" fmla="*/ 186 w 513"/>
                  <a:gd name="T21" fmla="*/ 565 h 1374"/>
                  <a:gd name="T22" fmla="*/ 179 w 513"/>
                  <a:gd name="T23" fmla="*/ 670 h 1374"/>
                  <a:gd name="T24" fmla="*/ 133 w 513"/>
                  <a:gd name="T25" fmla="*/ 680 h 1374"/>
                  <a:gd name="T26" fmla="*/ 73 w 513"/>
                  <a:gd name="T27" fmla="*/ 723 h 1374"/>
                  <a:gd name="T28" fmla="*/ 33 w 513"/>
                  <a:gd name="T29" fmla="*/ 807 h 1374"/>
                  <a:gd name="T30" fmla="*/ 13 w 513"/>
                  <a:gd name="T31" fmla="*/ 932 h 1374"/>
                  <a:gd name="T32" fmla="*/ 0 w 513"/>
                  <a:gd name="T33" fmla="*/ 1027 h 1374"/>
                  <a:gd name="T34" fmla="*/ 13 w 513"/>
                  <a:gd name="T35" fmla="*/ 1152 h 1374"/>
                  <a:gd name="T36" fmla="*/ 33 w 513"/>
                  <a:gd name="T37" fmla="*/ 1300 h 1374"/>
                  <a:gd name="T38" fmla="*/ 73 w 513"/>
                  <a:gd name="T39" fmla="*/ 1373 h 1374"/>
                  <a:gd name="T40" fmla="*/ 133 w 513"/>
                  <a:gd name="T41" fmla="*/ 1373 h 1374"/>
                  <a:gd name="T42" fmla="*/ 146 w 513"/>
                  <a:gd name="T43" fmla="*/ 1309 h 1374"/>
                  <a:gd name="T44" fmla="*/ 146 w 513"/>
                  <a:gd name="T45" fmla="*/ 1174 h 1374"/>
                  <a:gd name="T46" fmla="*/ 143 w 513"/>
                  <a:gd name="T47" fmla="*/ 1046 h 1374"/>
                  <a:gd name="T48" fmla="*/ 155 w 513"/>
                  <a:gd name="T49" fmla="*/ 920 h 1374"/>
                  <a:gd name="T50" fmla="*/ 196 w 513"/>
                  <a:gd name="T51" fmla="*/ 839 h 1374"/>
                  <a:gd name="T52" fmla="*/ 238 w 513"/>
                  <a:gd name="T53" fmla="*/ 777 h 1374"/>
                  <a:gd name="T54" fmla="*/ 286 w 513"/>
                  <a:gd name="T55" fmla="*/ 726 h 1374"/>
                  <a:gd name="T56" fmla="*/ 341 w 513"/>
                  <a:gd name="T57" fmla="*/ 687 h 1374"/>
                  <a:gd name="T58" fmla="*/ 380 w 513"/>
                  <a:gd name="T59" fmla="*/ 663 h 1374"/>
                  <a:gd name="T60" fmla="*/ 416 w 513"/>
                  <a:gd name="T61" fmla="*/ 618 h 1374"/>
                  <a:gd name="T62" fmla="*/ 421 w 513"/>
                  <a:gd name="T63" fmla="*/ 547 h 1374"/>
                  <a:gd name="T64" fmla="*/ 443 w 513"/>
                  <a:gd name="T65" fmla="*/ 418 h 1374"/>
                  <a:gd name="T66" fmla="*/ 455 w 513"/>
                  <a:gd name="T67" fmla="*/ 319 h 1374"/>
                  <a:gd name="T68" fmla="*/ 481 w 513"/>
                  <a:gd name="T69" fmla="*/ 266 h 1374"/>
                  <a:gd name="T70" fmla="*/ 491 w 513"/>
                  <a:gd name="T71" fmla="*/ 206 h 1374"/>
                  <a:gd name="T72" fmla="*/ 512 w 513"/>
                  <a:gd name="T73" fmla="*/ 128 h 1374"/>
                  <a:gd name="T74" fmla="*/ 498 w 513"/>
                  <a:gd name="T75" fmla="*/ 0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3" h="1374">
                    <a:moveTo>
                      <a:pt x="498" y="0"/>
                    </a:moveTo>
                    <a:lnTo>
                      <a:pt x="477" y="61"/>
                    </a:lnTo>
                    <a:lnTo>
                      <a:pt x="471" y="93"/>
                    </a:lnTo>
                    <a:lnTo>
                      <a:pt x="451" y="114"/>
                    </a:lnTo>
                    <a:lnTo>
                      <a:pt x="444" y="145"/>
                    </a:lnTo>
                    <a:lnTo>
                      <a:pt x="444" y="167"/>
                    </a:lnTo>
                    <a:lnTo>
                      <a:pt x="451" y="198"/>
                    </a:lnTo>
                    <a:lnTo>
                      <a:pt x="444" y="230"/>
                    </a:lnTo>
                    <a:lnTo>
                      <a:pt x="444" y="261"/>
                    </a:lnTo>
                    <a:lnTo>
                      <a:pt x="424" y="281"/>
                    </a:lnTo>
                    <a:lnTo>
                      <a:pt x="404" y="292"/>
                    </a:lnTo>
                    <a:lnTo>
                      <a:pt x="385" y="302"/>
                    </a:lnTo>
                    <a:lnTo>
                      <a:pt x="358" y="323"/>
                    </a:lnTo>
                    <a:lnTo>
                      <a:pt x="358" y="345"/>
                    </a:lnTo>
                    <a:lnTo>
                      <a:pt x="358" y="376"/>
                    </a:lnTo>
                    <a:lnTo>
                      <a:pt x="358" y="408"/>
                    </a:lnTo>
                    <a:lnTo>
                      <a:pt x="344" y="418"/>
                    </a:lnTo>
                    <a:lnTo>
                      <a:pt x="318" y="439"/>
                    </a:lnTo>
                    <a:lnTo>
                      <a:pt x="285" y="492"/>
                    </a:lnTo>
                    <a:lnTo>
                      <a:pt x="265" y="492"/>
                    </a:lnTo>
                    <a:lnTo>
                      <a:pt x="225" y="513"/>
                    </a:lnTo>
                    <a:lnTo>
                      <a:pt x="186" y="565"/>
                    </a:lnTo>
                    <a:lnTo>
                      <a:pt x="186" y="596"/>
                    </a:lnTo>
                    <a:lnTo>
                      <a:pt x="179" y="670"/>
                    </a:lnTo>
                    <a:lnTo>
                      <a:pt x="152" y="680"/>
                    </a:lnTo>
                    <a:lnTo>
                      <a:pt x="133" y="680"/>
                    </a:lnTo>
                    <a:lnTo>
                      <a:pt x="112" y="701"/>
                    </a:lnTo>
                    <a:lnTo>
                      <a:pt x="73" y="723"/>
                    </a:lnTo>
                    <a:lnTo>
                      <a:pt x="33" y="775"/>
                    </a:lnTo>
                    <a:lnTo>
                      <a:pt x="33" y="807"/>
                    </a:lnTo>
                    <a:lnTo>
                      <a:pt x="39" y="869"/>
                    </a:lnTo>
                    <a:lnTo>
                      <a:pt x="13" y="932"/>
                    </a:lnTo>
                    <a:lnTo>
                      <a:pt x="0" y="964"/>
                    </a:lnTo>
                    <a:lnTo>
                      <a:pt x="0" y="1027"/>
                    </a:lnTo>
                    <a:lnTo>
                      <a:pt x="6" y="1090"/>
                    </a:lnTo>
                    <a:lnTo>
                      <a:pt x="13" y="1152"/>
                    </a:lnTo>
                    <a:lnTo>
                      <a:pt x="13" y="1236"/>
                    </a:lnTo>
                    <a:lnTo>
                      <a:pt x="33" y="1300"/>
                    </a:lnTo>
                    <a:lnTo>
                      <a:pt x="33" y="1363"/>
                    </a:lnTo>
                    <a:lnTo>
                      <a:pt x="73" y="1373"/>
                    </a:lnTo>
                    <a:lnTo>
                      <a:pt x="93" y="1373"/>
                    </a:lnTo>
                    <a:lnTo>
                      <a:pt x="133" y="1373"/>
                    </a:lnTo>
                    <a:lnTo>
                      <a:pt x="143" y="1354"/>
                    </a:lnTo>
                    <a:lnTo>
                      <a:pt x="146" y="1309"/>
                    </a:lnTo>
                    <a:lnTo>
                      <a:pt x="146" y="1243"/>
                    </a:lnTo>
                    <a:lnTo>
                      <a:pt x="146" y="1174"/>
                    </a:lnTo>
                    <a:lnTo>
                      <a:pt x="146" y="1111"/>
                    </a:lnTo>
                    <a:lnTo>
                      <a:pt x="143" y="1046"/>
                    </a:lnTo>
                    <a:lnTo>
                      <a:pt x="148" y="974"/>
                    </a:lnTo>
                    <a:lnTo>
                      <a:pt x="155" y="920"/>
                    </a:lnTo>
                    <a:lnTo>
                      <a:pt x="163" y="875"/>
                    </a:lnTo>
                    <a:lnTo>
                      <a:pt x="196" y="839"/>
                    </a:lnTo>
                    <a:lnTo>
                      <a:pt x="220" y="810"/>
                    </a:lnTo>
                    <a:lnTo>
                      <a:pt x="238" y="777"/>
                    </a:lnTo>
                    <a:lnTo>
                      <a:pt x="269" y="750"/>
                    </a:lnTo>
                    <a:lnTo>
                      <a:pt x="286" y="726"/>
                    </a:lnTo>
                    <a:lnTo>
                      <a:pt x="310" y="696"/>
                    </a:lnTo>
                    <a:lnTo>
                      <a:pt x="341" y="687"/>
                    </a:lnTo>
                    <a:lnTo>
                      <a:pt x="361" y="675"/>
                    </a:lnTo>
                    <a:lnTo>
                      <a:pt x="380" y="663"/>
                    </a:lnTo>
                    <a:lnTo>
                      <a:pt x="409" y="648"/>
                    </a:lnTo>
                    <a:lnTo>
                      <a:pt x="416" y="618"/>
                    </a:lnTo>
                    <a:lnTo>
                      <a:pt x="421" y="579"/>
                    </a:lnTo>
                    <a:lnTo>
                      <a:pt x="421" y="547"/>
                    </a:lnTo>
                    <a:lnTo>
                      <a:pt x="431" y="478"/>
                    </a:lnTo>
                    <a:lnTo>
                      <a:pt x="443" y="418"/>
                    </a:lnTo>
                    <a:lnTo>
                      <a:pt x="445" y="370"/>
                    </a:lnTo>
                    <a:lnTo>
                      <a:pt x="455" y="319"/>
                    </a:lnTo>
                    <a:lnTo>
                      <a:pt x="467" y="295"/>
                    </a:lnTo>
                    <a:lnTo>
                      <a:pt x="481" y="266"/>
                    </a:lnTo>
                    <a:lnTo>
                      <a:pt x="481" y="236"/>
                    </a:lnTo>
                    <a:lnTo>
                      <a:pt x="491" y="206"/>
                    </a:lnTo>
                    <a:lnTo>
                      <a:pt x="496" y="176"/>
                    </a:lnTo>
                    <a:lnTo>
                      <a:pt x="512" y="128"/>
                    </a:lnTo>
                    <a:lnTo>
                      <a:pt x="508" y="74"/>
                    </a:lnTo>
                    <a:lnTo>
                      <a:pt x="498" y="0"/>
                    </a:lnTo>
                    <a:lnTo>
                      <a:pt x="498" y="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Freeform 6">
                <a:extLst>
                  <a:ext uri="{FF2B5EF4-FFF2-40B4-BE49-F238E27FC236}">
                    <a16:creationId xmlns:a16="http://schemas.microsoft.com/office/drawing/2014/main" id="{B3553596-2989-4AD7-A972-51FC87373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247"/>
                <a:ext cx="178" cy="1076"/>
              </a:xfrm>
              <a:custGeom>
                <a:avLst/>
                <a:gdLst>
                  <a:gd name="T0" fmla="*/ 0 w 178"/>
                  <a:gd name="T1" fmla="*/ 27 h 1076"/>
                  <a:gd name="T2" fmla="*/ 20 w 178"/>
                  <a:gd name="T3" fmla="*/ 0 h 1076"/>
                  <a:gd name="T4" fmla="*/ 47 w 178"/>
                  <a:gd name="T5" fmla="*/ 39 h 1076"/>
                  <a:gd name="T6" fmla="*/ 50 w 178"/>
                  <a:gd name="T7" fmla="*/ 78 h 1076"/>
                  <a:gd name="T8" fmla="*/ 45 w 178"/>
                  <a:gd name="T9" fmla="*/ 135 h 1076"/>
                  <a:gd name="T10" fmla="*/ 45 w 178"/>
                  <a:gd name="T11" fmla="*/ 210 h 1076"/>
                  <a:gd name="T12" fmla="*/ 60 w 178"/>
                  <a:gd name="T13" fmla="*/ 258 h 1076"/>
                  <a:gd name="T14" fmla="*/ 69 w 178"/>
                  <a:gd name="T15" fmla="*/ 282 h 1076"/>
                  <a:gd name="T16" fmla="*/ 80 w 178"/>
                  <a:gd name="T17" fmla="*/ 305 h 1076"/>
                  <a:gd name="T18" fmla="*/ 119 w 178"/>
                  <a:gd name="T19" fmla="*/ 339 h 1076"/>
                  <a:gd name="T20" fmla="*/ 158 w 178"/>
                  <a:gd name="T21" fmla="*/ 399 h 1076"/>
                  <a:gd name="T22" fmla="*/ 161 w 178"/>
                  <a:gd name="T23" fmla="*/ 438 h 1076"/>
                  <a:gd name="T24" fmla="*/ 165 w 178"/>
                  <a:gd name="T25" fmla="*/ 480 h 1076"/>
                  <a:gd name="T26" fmla="*/ 161 w 178"/>
                  <a:gd name="T27" fmla="*/ 543 h 1076"/>
                  <a:gd name="T28" fmla="*/ 167 w 178"/>
                  <a:gd name="T29" fmla="*/ 588 h 1076"/>
                  <a:gd name="T30" fmla="*/ 158 w 178"/>
                  <a:gd name="T31" fmla="*/ 654 h 1076"/>
                  <a:gd name="T32" fmla="*/ 161 w 178"/>
                  <a:gd name="T33" fmla="*/ 687 h 1076"/>
                  <a:gd name="T34" fmla="*/ 161 w 178"/>
                  <a:gd name="T35" fmla="*/ 720 h 1076"/>
                  <a:gd name="T36" fmla="*/ 165 w 178"/>
                  <a:gd name="T37" fmla="*/ 750 h 1076"/>
                  <a:gd name="T38" fmla="*/ 160 w 178"/>
                  <a:gd name="T39" fmla="*/ 790 h 1076"/>
                  <a:gd name="T40" fmla="*/ 166 w 178"/>
                  <a:gd name="T41" fmla="*/ 832 h 1076"/>
                  <a:gd name="T42" fmla="*/ 166 w 178"/>
                  <a:gd name="T43" fmla="*/ 863 h 1076"/>
                  <a:gd name="T44" fmla="*/ 173 w 178"/>
                  <a:gd name="T45" fmla="*/ 895 h 1076"/>
                  <a:gd name="T46" fmla="*/ 177 w 178"/>
                  <a:gd name="T47" fmla="*/ 930 h 1076"/>
                  <a:gd name="T48" fmla="*/ 173 w 178"/>
                  <a:gd name="T49" fmla="*/ 958 h 1076"/>
                  <a:gd name="T50" fmla="*/ 173 w 178"/>
                  <a:gd name="T51" fmla="*/ 990 h 1076"/>
                  <a:gd name="T52" fmla="*/ 166 w 178"/>
                  <a:gd name="T53" fmla="*/ 1021 h 1076"/>
                  <a:gd name="T54" fmla="*/ 146 w 178"/>
                  <a:gd name="T55" fmla="*/ 1075 h 1076"/>
                  <a:gd name="T56" fmla="*/ 26 w 178"/>
                  <a:gd name="T57" fmla="*/ 1073 h 1076"/>
                  <a:gd name="T58" fmla="*/ 48 w 178"/>
                  <a:gd name="T59" fmla="*/ 1042 h 1076"/>
                  <a:gd name="T60" fmla="*/ 61 w 178"/>
                  <a:gd name="T61" fmla="*/ 1011 h 1076"/>
                  <a:gd name="T62" fmla="*/ 80 w 178"/>
                  <a:gd name="T63" fmla="*/ 990 h 1076"/>
                  <a:gd name="T64" fmla="*/ 94 w 178"/>
                  <a:gd name="T65" fmla="*/ 968 h 1076"/>
                  <a:gd name="T66" fmla="*/ 101 w 178"/>
                  <a:gd name="T67" fmla="*/ 937 h 1076"/>
                  <a:gd name="T68" fmla="*/ 94 w 178"/>
                  <a:gd name="T69" fmla="*/ 895 h 1076"/>
                  <a:gd name="T70" fmla="*/ 94 w 178"/>
                  <a:gd name="T71" fmla="*/ 853 h 1076"/>
                  <a:gd name="T72" fmla="*/ 80 w 178"/>
                  <a:gd name="T73" fmla="*/ 811 h 1076"/>
                  <a:gd name="T74" fmla="*/ 74 w 178"/>
                  <a:gd name="T75" fmla="*/ 779 h 1076"/>
                  <a:gd name="T76" fmla="*/ 61 w 178"/>
                  <a:gd name="T77" fmla="*/ 747 h 1076"/>
                  <a:gd name="T78" fmla="*/ 74 w 178"/>
                  <a:gd name="T79" fmla="*/ 716 h 1076"/>
                  <a:gd name="T80" fmla="*/ 80 w 178"/>
                  <a:gd name="T81" fmla="*/ 642 h 1076"/>
                  <a:gd name="T82" fmla="*/ 87 w 178"/>
                  <a:gd name="T83" fmla="*/ 611 h 1076"/>
                  <a:gd name="T84" fmla="*/ 87 w 178"/>
                  <a:gd name="T85" fmla="*/ 589 h 1076"/>
                  <a:gd name="T86" fmla="*/ 87 w 178"/>
                  <a:gd name="T87" fmla="*/ 547 h 1076"/>
                  <a:gd name="T88" fmla="*/ 80 w 178"/>
                  <a:gd name="T89" fmla="*/ 516 h 1076"/>
                  <a:gd name="T90" fmla="*/ 80 w 178"/>
                  <a:gd name="T91" fmla="*/ 442 h 1076"/>
                  <a:gd name="T92" fmla="*/ 67 w 178"/>
                  <a:gd name="T93" fmla="*/ 411 h 1076"/>
                  <a:gd name="T94" fmla="*/ 61 w 178"/>
                  <a:gd name="T95" fmla="*/ 389 h 1076"/>
                  <a:gd name="T96" fmla="*/ 54 w 178"/>
                  <a:gd name="T97" fmla="*/ 305 h 1076"/>
                  <a:gd name="T98" fmla="*/ 45 w 178"/>
                  <a:gd name="T99" fmla="*/ 303 h 1076"/>
                  <a:gd name="T100" fmla="*/ 24 w 178"/>
                  <a:gd name="T101" fmla="*/ 252 h 1076"/>
                  <a:gd name="T102" fmla="*/ 18 w 178"/>
                  <a:gd name="T103" fmla="*/ 210 h 1076"/>
                  <a:gd name="T104" fmla="*/ 15 w 178"/>
                  <a:gd name="T105" fmla="*/ 12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8" h="1076">
                    <a:moveTo>
                      <a:pt x="0" y="27"/>
                    </a:moveTo>
                    <a:lnTo>
                      <a:pt x="20" y="0"/>
                    </a:lnTo>
                    <a:lnTo>
                      <a:pt x="47" y="39"/>
                    </a:lnTo>
                    <a:lnTo>
                      <a:pt x="50" y="78"/>
                    </a:lnTo>
                    <a:lnTo>
                      <a:pt x="45" y="135"/>
                    </a:lnTo>
                    <a:lnTo>
                      <a:pt x="45" y="210"/>
                    </a:lnTo>
                    <a:lnTo>
                      <a:pt x="60" y="258"/>
                    </a:lnTo>
                    <a:lnTo>
                      <a:pt x="69" y="282"/>
                    </a:lnTo>
                    <a:lnTo>
                      <a:pt x="80" y="305"/>
                    </a:lnTo>
                    <a:lnTo>
                      <a:pt x="119" y="339"/>
                    </a:lnTo>
                    <a:lnTo>
                      <a:pt x="158" y="399"/>
                    </a:lnTo>
                    <a:lnTo>
                      <a:pt x="161" y="438"/>
                    </a:lnTo>
                    <a:lnTo>
                      <a:pt x="165" y="480"/>
                    </a:lnTo>
                    <a:lnTo>
                      <a:pt x="161" y="543"/>
                    </a:lnTo>
                    <a:lnTo>
                      <a:pt x="167" y="588"/>
                    </a:lnTo>
                    <a:lnTo>
                      <a:pt x="158" y="654"/>
                    </a:lnTo>
                    <a:lnTo>
                      <a:pt x="161" y="687"/>
                    </a:lnTo>
                    <a:lnTo>
                      <a:pt x="161" y="720"/>
                    </a:lnTo>
                    <a:lnTo>
                      <a:pt x="165" y="750"/>
                    </a:lnTo>
                    <a:lnTo>
                      <a:pt x="160" y="790"/>
                    </a:lnTo>
                    <a:lnTo>
                      <a:pt x="166" y="832"/>
                    </a:lnTo>
                    <a:lnTo>
                      <a:pt x="166" y="863"/>
                    </a:lnTo>
                    <a:lnTo>
                      <a:pt x="173" y="895"/>
                    </a:lnTo>
                    <a:lnTo>
                      <a:pt x="177" y="930"/>
                    </a:lnTo>
                    <a:lnTo>
                      <a:pt x="173" y="958"/>
                    </a:lnTo>
                    <a:lnTo>
                      <a:pt x="173" y="990"/>
                    </a:lnTo>
                    <a:lnTo>
                      <a:pt x="166" y="1021"/>
                    </a:lnTo>
                    <a:lnTo>
                      <a:pt x="146" y="1075"/>
                    </a:lnTo>
                    <a:lnTo>
                      <a:pt x="26" y="1073"/>
                    </a:lnTo>
                    <a:lnTo>
                      <a:pt x="48" y="1042"/>
                    </a:lnTo>
                    <a:lnTo>
                      <a:pt x="61" y="1011"/>
                    </a:lnTo>
                    <a:lnTo>
                      <a:pt x="80" y="990"/>
                    </a:lnTo>
                    <a:lnTo>
                      <a:pt x="94" y="968"/>
                    </a:lnTo>
                    <a:lnTo>
                      <a:pt x="101" y="937"/>
                    </a:lnTo>
                    <a:lnTo>
                      <a:pt x="94" y="895"/>
                    </a:lnTo>
                    <a:lnTo>
                      <a:pt x="94" y="853"/>
                    </a:lnTo>
                    <a:lnTo>
                      <a:pt x="80" y="811"/>
                    </a:lnTo>
                    <a:lnTo>
                      <a:pt x="74" y="779"/>
                    </a:lnTo>
                    <a:lnTo>
                      <a:pt x="61" y="747"/>
                    </a:lnTo>
                    <a:lnTo>
                      <a:pt x="74" y="716"/>
                    </a:lnTo>
                    <a:lnTo>
                      <a:pt x="80" y="642"/>
                    </a:lnTo>
                    <a:lnTo>
                      <a:pt x="87" y="611"/>
                    </a:lnTo>
                    <a:lnTo>
                      <a:pt x="87" y="589"/>
                    </a:lnTo>
                    <a:lnTo>
                      <a:pt x="87" y="547"/>
                    </a:lnTo>
                    <a:lnTo>
                      <a:pt x="80" y="516"/>
                    </a:lnTo>
                    <a:lnTo>
                      <a:pt x="80" y="442"/>
                    </a:lnTo>
                    <a:lnTo>
                      <a:pt x="67" y="411"/>
                    </a:lnTo>
                    <a:lnTo>
                      <a:pt x="61" y="389"/>
                    </a:lnTo>
                    <a:lnTo>
                      <a:pt x="54" y="305"/>
                    </a:lnTo>
                    <a:lnTo>
                      <a:pt x="45" y="303"/>
                    </a:lnTo>
                    <a:lnTo>
                      <a:pt x="24" y="252"/>
                    </a:lnTo>
                    <a:lnTo>
                      <a:pt x="18" y="210"/>
                    </a:lnTo>
                    <a:lnTo>
                      <a:pt x="15" y="1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1" name="Freeform 7">
                <a:extLst>
                  <a:ext uri="{FF2B5EF4-FFF2-40B4-BE49-F238E27FC236}">
                    <a16:creationId xmlns:a16="http://schemas.microsoft.com/office/drawing/2014/main" id="{848F6A0F-F12A-44A1-B02F-41B4F218E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0"/>
                <a:ext cx="274" cy="384"/>
              </a:xfrm>
              <a:custGeom>
                <a:avLst/>
                <a:gdLst>
                  <a:gd name="T0" fmla="*/ 0 w 274"/>
                  <a:gd name="T1" fmla="*/ 0 h 384"/>
                  <a:gd name="T2" fmla="*/ 111 w 274"/>
                  <a:gd name="T3" fmla="*/ 0 h 384"/>
                  <a:gd name="T4" fmla="*/ 147 w 274"/>
                  <a:gd name="T5" fmla="*/ 17 h 384"/>
                  <a:gd name="T6" fmla="*/ 171 w 274"/>
                  <a:gd name="T7" fmla="*/ 38 h 384"/>
                  <a:gd name="T8" fmla="*/ 201 w 274"/>
                  <a:gd name="T9" fmla="*/ 71 h 384"/>
                  <a:gd name="T10" fmla="*/ 219 w 274"/>
                  <a:gd name="T11" fmla="*/ 131 h 384"/>
                  <a:gd name="T12" fmla="*/ 234 w 274"/>
                  <a:gd name="T13" fmla="*/ 164 h 384"/>
                  <a:gd name="T14" fmla="*/ 239 w 274"/>
                  <a:gd name="T15" fmla="*/ 221 h 384"/>
                  <a:gd name="T16" fmla="*/ 255 w 274"/>
                  <a:gd name="T17" fmla="*/ 287 h 384"/>
                  <a:gd name="T18" fmla="*/ 273 w 274"/>
                  <a:gd name="T19" fmla="*/ 383 h 384"/>
                  <a:gd name="T20" fmla="*/ 217 w 274"/>
                  <a:gd name="T21" fmla="*/ 369 h 384"/>
                  <a:gd name="T22" fmla="*/ 203 w 274"/>
                  <a:gd name="T23" fmla="*/ 338 h 384"/>
                  <a:gd name="T24" fmla="*/ 183 w 274"/>
                  <a:gd name="T25" fmla="*/ 306 h 384"/>
                  <a:gd name="T26" fmla="*/ 170 w 274"/>
                  <a:gd name="T27" fmla="*/ 274 h 384"/>
                  <a:gd name="T28" fmla="*/ 156 w 274"/>
                  <a:gd name="T29" fmla="*/ 201 h 384"/>
                  <a:gd name="T30" fmla="*/ 143 w 274"/>
                  <a:gd name="T31" fmla="*/ 169 h 384"/>
                  <a:gd name="T32" fmla="*/ 130 w 274"/>
                  <a:gd name="T33" fmla="*/ 138 h 384"/>
                  <a:gd name="T34" fmla="*/ 76 w 274"/>
                  <a:gd name="T35" fmla="*/ 96 h 384"/>
                  <a:gd name="T36" fmla="*/ 63 w 274"/>
                  <a:gd name="T37" fmla="*/ 74 h 384"/>
                  <a:gd name="T38" fmla="*/ 43 w 274"/>
                  <a:gd name="T39" fmla="*/ 64 h 384"/>
                  <a:gd name="T40" fmla="*/ 27 w 274"/>
                  <a:gd name="T41" fmla="*/ 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4" h="384">
                    <a:moveTo>
                      <a:pt x="0" y="0"/>
                    </a:moveTo>
                    <a:lnTo>
                      <a:pt x="111" y="0"/>
                    </a:lnTo>
                    <a:lnTo>
                      <a:pt x="147" y="17"/>
                    </a:lnTo>
                    <a:lnTo>
                      <a:pt x="171" y="38"/>
                    </a:lnTo>
                    <a:lnTo>
                      <a:pt x="201" y="71"/>
                    </a:lnTo>
                    <a:lnTo>
                      <a:pt x="219" y="131"/>
                    </a:lnTo>
                    <a:lnTo>
                      <a:pt x="234" y="164"/>
                    </a:lnTo>
                    <a:lnTo>
                      <a:pt x="239" y="221"/>
                    </a:lnTo>
                    <a:lnTo>
                      <a:pt x="255" y="287"/>
                    </a:lnTo>
                    <a:lnTo>
                      <a:pt x="273" y="383"/>
                    </a:lnTo>
                    <a:lnTo>
                      <a:pt x="217" y="369"/>
                    </a:lnTo>
                    <a:lnTo>
                      <a:pt x="203" y="338"/>
                    </a:lnTo>
                    <a:lnTo>
                      <a:pt x="183" y="306"/>
                    </a:lnTo>
                    <a:lnTo>
                      <a:pt x="170" y="274"/>
                    </a:lnTo>
                    <a:lnTo>
                      <a:pt x="156" y="201"/>
                    </a:lnTo>
                    <a:lnTo>
                      <a:pt x="143" y="169"/>
                    </a:lnTo>
                    <a:lnTo>
                      <a:pt x="130" y="138"/>
                    </a:lnTo>
                    <a:lnTo>
                      <a:pt x="76" y="96"/>
                    </a:lnTo>
                    <a:lnTo>
                      <a:pt x="63" y="74"/>
                    </a:lnTo>
                    <a:lnTo>
                      <a:pt x="43" y="64"/>
                    </a:lnTo>
                    <a:lnTo>
                      <a:pt x="27" y="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1B7678AE-925A-4FE2-9A11-44221D02B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2250"/>
                <a:ext cx="230" cy="336"/>
              </a:xfrm>
              <a:custGeom>
                <a:avLst/>
                <a:gdLst>
                  <a:gd name="T0" fmla="*/ 229 w 230"/>
                  <a:gd name="T1" fmla="*/ 0 h 336"/>
                  <a:gd name="T2" fmla="*/ 191 w 230"/>
                  <a:gd name="T3" fmla="*/ 61 h 336"/>
                  <a:gd name="T4" fmla="*/ 165 w 230"/>
                  <a:gd name="T5" fmla="*/ 82 h 336"/>
                  <a:gd name="T6" fmla="*/ 145 w 230"/>
                  <a:gd name="T7" fmla="*/ 93 h 336"/>
                  <a:gd name="T8" fmla="*/ 118 w 230"/>
                  <a:gd name="T9" fmla="*/ 135 h 336"/>
                  <a:gd name="T10" fmla="*/ 118 w 230"/>
                  <a:gd name="T11" fmla="*/ 166 h 336"/>
                  <a:gd name="T12" fmla="*/ 118 w 230"/>
                  <a:gd name="T13" fmla="*/ 198 h 336"/>
                  <a:gd name="T14" fmla="*/ 118 w 230"/>
                  <a:gd name="T15" fmla="*/ 230 h 336"/>
                  <a:gd name="T16" fmla="*/ 105 w 230"/>
                  <a:gd name="T17" fmla="*/ 261 h 336"/>
                  <a:gd name="T18" fmla="*/ 86 w 230"/>
                  <a:gd name="T19" fmla="*/ 272 h 336"/>
                  <a:gd name="T20" fmla="*/ 66 w 230"/>
                  <a:gd name="T21" fmla="*/ 282 h 336"/>
                  <a:gd name="T22" fmla="*/ 45 w 230"/>
                  <a:gd name="T23" fmla="*/ 303 h 336"/>
                  <a:gd name="T24" fmla="*/ 26 w 230"/>
                  <a:gd name="T25" fmla="*/ 314 h 336"/>
                  <a:gd name="T26" fmla="*/ 6 w 230"/>
                  <a:gd name="T27" fmla="*/ 335 h 336"/>
                  <a:gd name="T28" fmla="*/ 0 w 230"/>
                  <a:gd name="T29" fmla="*/ 303 h 336"/>
                  <a:gd name="T30" fmla="*/ 19 w 230"/>
                  <a:gd name="T31" fmla="*/ 272 h 336"/>
                  <a:gd name="T32" fmla="*/ 45 w 230"/>
                  <a:gd name="T33" fmla="*/ 251 h 336"/>
                  <a:gd name="T34" fmla="*/ 59 w 230"/>
                  <a:gd name="T35" fmla="*/ 219 h 336"/>
                  <a:gd name="T36" fmla="*/ 72 w 230"/>
                  <a:gd name="T37" fmla="*/ 177 h 336"/>
                  <a:gd name="T38" fmla="*/ 79 w 230"/>
                  <a:gd name="T39" fmla="*/ 135 h 336"/>
                  <a:gd name="T40" fmla="*/ 79 w 230"/>
                  <a:gd name="T41" fmla="*/ 103 h 336"/>
                  <a:gd name="T42" fmla="*/ 132 w 230"/>
                  <a:gd name="T43" fmla="*/ 72 h 336"/>
                  <a:gd name="T44" fmla="*/ 152 w 230"/>
                  <a:gd name="T45" fmla="*/ 72 h 336"/>
                  <a:gd name="T46" fmla="*/ 178 w 230"/>
                  <a:gd name="T47" fmla="*/ 29 h 336"/>
                  <a:gd name="T48" fmla="*/ 198 w 230"/>
                  <a:gd name="T49" fmla="*/ 8 h 336"/>
                  <a:gd name="T50" fmla="*/ 229 w 230"/>
                  <a:gd name="T51" fmla="*/ 0 h 336"/>
                  <a:gd name="T52" fmla="*/ 229 w 230"/>
                  <a:gd name="T5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0" h="336">
                    <a:moveTo>
                      <a:pt x="229" y="0"/>
                    </a:moveTo>
                    <a:lnTo>
                      <a:pt x="191" y="61"/>
                    </a:lnTo>
                    <a:lnTo>
                      <a:pt x="165" y="82"/>
                    </a:lnTo>
                    <a:lnTo>
                      <a:pt x="145" y="93"/>
                    </a:lnTo>
                    <a:lnTo>
                      <a:pt x="118" y="135"/>
                    </a:lnTo>
                    <a:lnTo>
                      <a:pt x="118" y="166"/>
                    </a:lnTo>
                    <a:lnTo>
                      <a:pt x="118" y="198"/>
                    </a:lnTo>
                    <a:lnTo>
                      <a:pt x="118" y="230"/>
                    </a:lnTo>
                    <a:lnTo>
                      <a:pt x="105" y="261"/>
                    </a:lnTo>
                    <a:lnTo>
                      <a:pt x="86" y="272"/>
                    </a:lnTo>
                    <a:lnTo>
                      <a:pt x="66" y="282"/>
                    </a:lnTo>
                    <a:lnTo>
                      <a:pt x="45" y="303"/>
                    </a:lnTo>
                    <a:lnTo>
                      <a:pt x="26" y="314"/>
                    </a:lnTo>
                    <a:lnTo>
                      <a:pt x="6" y="335"/>
                    </a:lnTo>
                    <a:lnTo>
                      <a:pt x="0" y="303"/>
                    </a:lnTo>
                    <a:lnTo>
                      <a:pt x="19" y="272"/>
                    </a:lnTo>
                    <a:lnTo>
                      <a:pt x="45" y="251"/>
                    </a:lnTo>
                    <a:lnTo>
                      <a:pt x="59" y="219"/>
                    </a:lnTo>
                    <a:lnTo>
                      <a:pt x="72" y="177"/>
                    </a:lnTo>
                    <a:lnTo>
                      <a:pt x="79" y="135"/>
                    </a:lnTo>
                    <a:lnTo>
                      <a:pt x="79" y="103"/>
                    </a:lnTo>
                    <a:lnTo>
                      <a:pt x="132" y="72"/>
                    </a:lnTo>
                    <a:lnTo>
                      <a:pt x="152" y="72"/>
                    </a:lnTo>
                    <a:lnTo>
                      <a:pt x="178" y="29"/>
                    </a:lnTo>
                    <a:lnTo>
                      <a:pt x="198" y="8"/>
                    </a:lnTo>
                    <a:lnTo>
                      <a:pt x="229" y="0"/>
                    </a:lnTo>
                    <a:lnTo>
                      <a:pt x="229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Freeform 9">
                <a:extLst>
                  <a:ext uri="{FF2B5EF4-FFF2-40B4-BE49-F238E27FC236}">
                    <a16:creationId xmlns:a16="http://schemas.microsoft.com/office/drawing/2014/main" id="{EA6266C2-4E3F-4BD1-A167-CA287554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338"/>
                <a:ext cx="155" cy="232"/>
              </a:xfrm>
              <a:custGeom>
                <a:avLst/>
                <a:gdLst>
                  <a:gd name="T0" fmla="*/ 20 w 155"/>
                  <a:gd name="T1" fmla="*/ 10 h 232"/>
                  <a:gd name="T2" fmla="*/ 20 w 155"/>
                  <a:gd name="T3" fmla="*/ 52 h 232"/>
                  <a:gd name="T4" fmla="*/ 20 w 155"/>
                  <a:gd name="T5" fmla="*/ 84 h 232"/>
                  <a:gd name="T6" fmla="*/ 6 w 155"/>
                  <a:gd name="T7" fmla="*/ 94 h 232"/>
                  <a:gd name="T8" fmla="*/ 0 w 155"/>
                  <a:gd name="T9" fmla="*/ 126 h 232"/>
                  <a:gd name="T10" fmla="*/ 6 w 155"/>
                  <a:gd name="T11" fmla="*/ 158 h 232"/>
                  <a:gd name="T12" fmla="*/ 20 w 155"/>
                  <a:gd name="T13" fmla="*/ 158 h 232"/>
                  <a:gd name="T14" fmla="*/ 39 w 155"/>
                  <a:gd name="T15" fmla="*/ 168 h 232"/>
                  <a:gd name="T16" fmla="*/ 59 w 155"/>
                  <a:gd name="T17" fmla="*/ 189 h 232"/>
                  <a:gd name="T18" fmla="*/ 79 w 155"/>
                  <a:gd name="T19" fmla="*/ 221 h 232"/>
                  <a:gd name="T20" fmla="*/ 99 w 155"/>
                  <a:gd name="T21" fmla="*/ 231 h 232"/>
                  <a:gd name="T22" fmla="*/ 118 w 155"/>
                  <a:gd name="T23" fmla="*/ 231 h 232"/>
                  <a:gd name="T24" fmla="*/ 154 w 155"/>
                  <a:gd name="T25" fmla="*/ 228 h 232"/>
                  <a:gd name="T26" fmla="*/ 154 w 155"/>
                  <a:gd name="T27" fmla="*/ 189 h 232"/>
                  <a:gd name="T28" fmla="*/ 150 w 155"/>
                  <a:gd name="T29" fmla="*/ 138 h 232"/>
                  <a:gd name="T30" fmla="*/ 132 w 155"/>
                  <a:gd name="T31" fmla="*/ 126 h 232"/>
                  <a:gd name="T32" fmla="*/ 118 w 155"/>
                  <a:gd name="T33" fmla="*/ 117 h 232"/>
                  <a:gd name="T34" fmla="*/ 96 w 155"/>
                  <a:gd name="T35" fmla="*/ 105 h 232"/>
                  <a:gd name="T36" fmla="*/ 72 w 155"/>
                  <a:gd name="T37" fmla="*/ 75 h 232"/>
                  <a:gd name="T38" fmla="*/ 64 w 155"/>
                  <a:gd name="T39" fmla="*/ 33 h 232"/>
                  <a:gd name="T40" fmla="*/ 52 w 155"/>
                  <a:gd name="T41" fmla="*/ 0 h 232"/>
                  <a:gd name="T42" fmla="*/ 20 w 155"/>
                  <a:gd name="T43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5" h="232">
                    <a:moveTo>
                      <a:pt x="20" y="10"/>
                    </a:moveTo>
                    <a:lnTo>
                      <a:pt x="20" y="52"/>
                    </a:lnTo>
                    <a:lnTo>
                      <a:pt x="20" y="84"/>
                    </a:lnTo>
                    <a:lnTo>
                      <a:pt x="6" y="94"/>
                    </a:lnTo>
                    <a:lnTo>
                      <a:pt x="0" y="126"/>
                    </a:lnTo>
                    <a:lnTo>
                      <a:pt x="6" y="158"/>
                    </a:lnTo>
                    <a:lnTo>
                      <a:pt x="20" y="158"/>
                    </a:lnTo>
                    <a:lnTo>
                      <a:pt x="39" y="168"/>
                    </a:lnTo>
                    <a:lnTo>
                      <a:pt x="59" y="189"/>
                    </a:lnTo>
                    <a:lnTo>
                      <a:pt x="79" y="221"/>
                    </a:lnTo>
                    <a:lnTo>
                      <a:pt x="99" y="231"/>
                    </a:lnTo>
                    <a:lnTo>
                      <a:pt x="118" y="231"/>
                    </a:lnTo>
                    <a:lnTo>
                      <a:pt x="154" y="228"/>
                    </a:lnTo>
                    <a:lnTo>
                      <a:pt x="154" y="189"/>
                    </a:lnTo>
                    <a:lnTo>
                      <a:pt x="150" y="138"/>
                    </a:lnTo>
                    <a:lnTo>
                      <a:pt x="132" y="126"/>
                    </a:lnTo>
                    <a:lnTo>
                      <a:pt x="118" y="117"/>
                    </a:lnTo>
                    <a:lnTo>
                      <a:pt x="96" y="105"/>
                    </a:lnTo>
                    <a:lnTo>
                      <a:pt x="72" y="75"/>
                    </a:lnTo>
                    <a:lnTo>
                      <a:pt x="64" y="33"/>
                    </a:lnTo>
                    <a:lnTo>
                      <a:pt x="52" y="0"/>
                    </a:lnTo>
                    <a:lnTo>
                      <a:pt x="20" y="1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5FD095FF-08DF-4B74-A8AF-692E8305C7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3826" y="2201862"/>
            <a:ext cx="6399213" cy="2438400"/>
          </a:xfrm>
          <a:noFill/>
          <a:ln/>
        </p:spPr>
        <p:txBody>
          <a:bodyPr anchor="ctr"/>
          <a:lstStyle/>
          <a:p>
            <a:r>
              <a:rPr lang="en-US" altLang="en-US" sz="4400" dirty="0"/>
              <a:t>Which style is better?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3" name="Group 11">
            <a:extLst>
              <a:ext uri="{FF2B5EF4-FFF2-40B4-BE49-F238E27FC236}">
                <a16:creationId xmlns:a16="http://schemas.microsoft.com/office/drawing/2014/main" id="{694D2B72-B833-4120-BDFF-FA097F3F10A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055938" cy="6862763"/>
            <a:chOff x="0" y="0"/>
            <a:chExt cx="1925" cy="4323"/>
          </a:xfrm>
        </p:grpSpPr>
        <p:sp>
          <p:nvSpPr>
            <p:cNvPr id="59394" name="Freeform 2">
              <a:extLst>
                <a:ext uri="{FF2B5EF4-FFF2-40B4-BE49-F238E27FC236}">
                  <a16:creationId xmlns:a16="http://schemas.microsoft.com/office/drawing/2014/main" id="{4D33D24D-FE1E-49C5-A75C-3B74B9D8C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39"/>
              <a:ext cx="1031" cy="4184"/>
            </a:xfrm>
            <a:custGeom>
              <a:avLst/>
              <a:gdLst>
                <a:gd name="T0" fmla="*/ 728 w 1031"/>
                <a:gd name="T1" fmla="*/ 0 h 4184"/>
                <a:gd name="T2" fmla="*/ 790 w 1031"/>
                <a:gd name="T3" fmla="*/ 23 h 4184"/>
                <a:gd name="T4" fmla="*/ 830 w 1031"/>
                <a:gd name="T5" fmla="*/ 65 h 4184"/>
                <a:gd name="T6" fmla="*/ 856 w 1031"/>
                <a:gd name="T7" fmla="*/ 170 h 4184"/>
                <a:gd name="T8" fmla="*/ 890 w 1031"/>
                <a:gd name="T9" fmla="*/ 339 h 4184"/>
                <a:gd name="T10" fmla="*/ 962 w 1031"/>
                <a:gd name="T11" fmla="*/ 465 h 4184"/>
                <a:gd name="T12" fmla="*/ 1030 w 1031"/>
                <a:gd name="T13" fmla="*/ 518 h 4184"/>
                <a:gd name="T14" fmla="*/ 1030 w 1031"/>
                <a:gd name="T15" fmla="*/ 644 h 4184"/>
                <a:gd name="T16" fmla="*/ 1030 w 1031"/>
                <a:gd name="T17" fmla="*/ 749 h 4184"/>
                <a:gd name="T18" fmla="*/ 1016 w 1031"/>
                <a:gd name="T19" fmla="*/ 897 h 4184"/>
                <a:gd name="T20" fmla="*/ 1003 w 1031"/>
                <a:gd name="T21" fmla="*/ 1012 h 4184"/>
                <a:gd name="T22" fmla="*/ 976 w 1031"/>
                <a:gd name="T23" fmla="*/ 1055 h 4184"/>
                <a:gd name="T24" fmla="*/ 923 w 1031"/>
                <a:gd name="T25" fmla="*/ 1107 h 4184"/>
                <a:gd name="T26" fmla="*/ 890 w 1031"/>
                <a:gd name="T27" fmla="*/ 1160 h 4184"/>
                <a:gd name="T28" fmla="*/ 809 w 1031"/>
                <a:gd name="T29" fmla="*/ 1191 h 4184"/>
                <a:gd name="T30" fmla="*/ 796 w 1031"/>
                <a:gd name="T31" fmla="*/ 1339 h 4184"/>
                <a:gd name="T32" fmla="*/ 796 w 1031"/>
                <a:gd name="T33" fmla="*/ 1413 h 4184"/>
                <a:gd name="T34" fmla="*/ 796 w 1031"/>
                <a:gd name="T35" fmla="*/ 1549 h 4184"/>
                <a:gd name="T36" fmla="*/ 796 w 1031"/>
                <a:gd name="T37" fmla="*/ 1655 h 4184"/>
                <a:gd name="T38" fmla="*/ 850 w 1031"/>
                <a:gd name="T39" fmla="*/ 1844 h 4184"/>
                <a:gd name="T40" fmla="*/ 863 w 1031"/>
                <a:gd name="T41" fmla="*/ 1939 h 4184"/>
                <a:gd name="T42" fmla="*/ 843 w 1031"/>
                <a:gd name="T43" fmla="*/ 2023 h 4184"/>
                <a:gd name="T44" fmla="*/ 816 w 1031"/>
                <a:gd name="T45" fmla="*/ 2119 h 4184"/>
                <a:gd name="T46" fmla="*/ 796 w 1031"/>
                <a:gd name="T47" fmla="*/ 2245 h 4184"/>
                <a:gd name="T48" fmla="*/ 776 w 1031"/>
                <a:gd name="T49" fmla="*/ 2372 h 4184"/>
                <a:gd name="T50" fmla="*/ 763 w 1031"/>
                <a:gd name="T51" fmla="*/ 2466 h 4184"/>
                <a:gd name="T52" fmla="*/ 663 w 1031"/>
                <a:gd name="T53" fmla="*/ 2519 h 4184"/>
                <a:gd name="T54" fmla="*/ 570 w 1031"/>
                <a:gd name="T55" fmla="*/ 2635 h 4184"/>
                <a:gd name="T56" fmla="*/ 510 w 1031"/>
                <a:gd name="T57" fmla="*/ 2730 h 4184"/>
                <a:gd name="T58" fmla="*/ 497 w 1031"/>
                <a:gd name="T59" fmla="*/ 2835 h 4184"/>
                <a:gd name="T60" fmla="*/ 497 w 1031"/>
                <a:gd name="T61" fmla="*/ 2982 h 4184"/>
                <a:gd name="T62" fmla="*/ 497 w 1031"/>
                <a:gd name="T63" fmla="*/ 3130 h 4184"/>
                <a:gd name="T64" fmla="*/ 516 w 1031"/>
                <a:gd name="T65" fmla="*/ 3193 h 4184"/>
                <a:gd name="T66" fmla="*/ 610 w 1031"/>
                <a:gd name="T67" fmla="*/ 3235 h 4184"/>
                <a:gd name="T68" fmla="*/ 637 w 1031"/>
                <a:gd name="T69" fmla="*/ 3298 h 4184"/>
                <a:gd name="T70" fmla="*/ 637 w 1031"/>
                <a:gd name="T71" fmla="*/ 3424 h 4184"/>
                <a:gd name="T72" fmla="*/ 663 w 1031"/>
                <a:gd name="T73" fmla="*/ 3561 h 4184"/>
                <a:gd name="T74" fmla="*/ 743 w 1031"/>
                <a:gd name="T75" fmla="*/ 3645 h 4184"/>
                <a:gd name="T76" fmla="*/ 750 w 1031"/>
                <a:gd name="T77" fmla="*/ 3719 h 4184"/>
                <a:gd name="T78" fmla="*/ 750 w 1031"/>
                <a:gd name="T79" fmla="*/ 3793 h 4184"/>
                <a:gd name="T80" fmla="*/ 750 w 1031"/>
                <a:gd name="T81" fmla="*/ 3993 h 4184"/>
                <a:gd name="T82" fmla="*/ 750 w 1031"/>
                <a:gd name="T83" fmla="*/ 4056 h 4184"/>
                <a:gd name="T84" fmla="*/ 756 w 1031"/>
                <a:gd name="T85" fmla="*/ 4119 h 4184"/>
                <a:gd name="T86" fmla="*/ 13 w 1031"/>
                <a:gd name="T87" fmla="*/ 4183 h 4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1" h="4184">
                  <a:moveTo>
                    <a:pt x="0" y="0"/>
                  </a:moveTo>
                  <a:lnTo>
                    <a:pt x="728" y="0"/>
                  </a:lnTo>
                  <a:lnTo>
                    <a:pt x="743" y="0"/>
                  </a:lnTo>
                  <a:lnTo>
                    <a:pt x="790" y="23"/>
                  </a:lnTo>
                  <a:lnTo>
                    <a:pt x="809" y="54"/>
                  </a:lnTo>
                  <a:lnTo>
                    <a:pt x="830" y="65"/>
                  </a:lnTo>
                  <a:lnTo>
                    <a:pt x="843" y="128"/>
                  </a:lnTo>
                  <a:lnTo>
                    <a:pt x="856" y="170"/>
                  </a:lnTo>
                  <a:lnTo>
                    <a:pt x="876" y="254"/>
                  </a:lnTo>
                  <a:lnTo>
                    <a:pt x="890" y="339"/>
                  </a:lnTo>
                  <a:lnTo>
                    <a:pt x="909" y="423"/>
                  </a:lnTo>
                  <a:lnTo>
                    <a:pt x="962" y="465"/>
                  </a:lnTo>
                  <a:lnTo>
                    <a:pt x="1016" y="486"/>
                  </a:lnTo>
                  <a:lnTo>
                    <a:pt x="1030" y="518"/>
                  </a:lnTo>
                  <a:lnTo>
                    <a:pt x="1030" y="581"/>
                  </a:lnTo>
                  <a:lnTo>
                    <a:pt x="1030" y="644"/>
                  </a:lnTo>
                  <a:lnTo>
                    <a:pt x="1030" y="707"/>
                  </a:lnTo>
                  <a:lnTo>
                    <a:pt x="1030" y="749"/>
                  </a:lnTo>
                  <a:lnTo>
                    <a:pt x="1023" y="833"/>
                  </a:lnTo>
                  <a:lnTo>
                    <a:pt x="1016" y="897"/>
                  </a:lnTo>
                  <a:lnTo>
                    <a:pt x="1009" y="981"/>
                  </a:lnTo>
                  <a:lnTo>
                    <a:pt x="1003" y="1012"/>
                  </a:lnTo>
                  <a:lnTo>
                    <a:pt x="990" y="1034"/>
                  </a:lnTo>
                  <a:lnTo>
                    <a:pt x="976" y="1055"/>
                  </a:lnTo>
                  <a:lnTo>
                    <a:pt x="962" y="1086"/>
                  </a:lnTo>
                  <a:lnTo>
                    <a:pt x="923" y="1107"/>
                  </a:lnTo>
                  <a:lnTo>
                    <a:pt x="903" y="1128"/>
                  </a:lnTo>
                  <a:lnTo>
                    <a:pt x="890" y="1160"/>
                  </a:lnTo>
                  <a:lnTo>
                    <a:pt x="850" y="1170"/>
                  </a:lnTo>
                  <a:lnTo>
                    <a:pt x="809" y="1191"/>
                  </a:lnTo>
                  <a:lnTo>
                    <a:pt x="803" y="1255"/>
                  </a:lnTo>
                  <a:lnTo>
                    <a:pt x="796" y="1339"/>
                  </a:lnTo>
                  <a:lnTo>
                    <a:pt x="796" y="1370"/>
                  </a:lnTo>
                  <a:lnTo>
                    <a:pt x="796" y="1413"/>
                  </a:lnTo>
                  <a:lnTo>
                    <a:pt x="796" y="1518"/>
                  </a:lnTo>
                  <a:lnTo>
                    <a:pt x="796" y="1549"/>
                  </a:lnTo>
                  <a:lnTo>
                    <a:pt x="796" y="1613"/>
                  </a:lnTo>
                  <a:lnTo>
                    <a:pt x="796" y="1655"/>
                  </a:lnTo>
                  <a:lnTo>
                    <a:pt x="809" y="1760"/>
                  </a:lnTo>
                  <a:lnTo>
                    <a:pt x="850" y="1844"/>
                  </a:lnTo>
                  <a:lnTo>
                    <a:pt x="863" y="1876"/>
                  </a:lnTo>
                  <a:lnTo>
                    <a:pt x="863" y="1939"/>
                  </a:lnTo>
                  <a:lnTo>
                    <a:pt x="856" y="1981"/>
                  </a:lnTo>
                  <a:lnTo>
                    <a:pt x="843" y="2023"/>
                  </a:lnTo>
                  <a:lnTo>
                    <a:pt x="830" y="2086"/>
                  </a:lnTo>
                  <a:lnTo>
                    <a:pt x="816" y="2119"/>
                  </a:lnTo>
                  <a:lnTo>
                    <a:pt x="803" y="2150"/>
                  </a:lnTo>
                  <a:lnTo>
                    <a:pt x="796" y="2245"/>
                  </a:lnTo>
                  <a:lnTo>
                    <a:pt x="783" y="2308"/>
                  </a:lnTo>
                  <a:lnTo>
                    <a:pt x="776" y="2372"/>
                  </a:lnTo>
                  <a:lnTo>
                    <a:pt x="769" y="2435"/>
                  </a:lnTo>
                  <a:lnTo>
                    <a:pt x="763" y="2466"/>
                  </a:lnTo>
                  <a:lnTo>
                    <a:pt x="716" y="2498"/>
                  </a:lnTo>
                  <a:lnTo>
                    <a:pt x="663" y="2519"/>
                  </a:lnTo>
                  <a:lnTo>
                    <a:pt x="637" y="2551"/>
                  </a:lnTo>
                  <a:lnTo>
                    <a:pt x="570" y="2635"/>
                  </a:lnTo>
                  <a:lnTo>
                    <a:pt x="516" y="2698"/>
                  </a:lnTo>
                  <a:lnTo>
                    <a:pt x="510" y="2730"/>
                  </a:lnTo>
                  <a:lnTo>
                    <a:pt x="497" y="2772"/>
                  </a:lnTo>
                  <a:lnTo>
                    <a:pt x="497" y="2835"/>
                  </a:lnTo>
                  <a:lnTo>
                    <a:pt x="497" y="2919"/>
                  </a:lnTo>
                  <a:lnTo>
                    <a:pt x="497" y="2982"/>
                  </a:lnTo>
                  <a:lnTo>
                    <a:pt x="497" y="3066"/>
                  </a:lnTo>
                  <a:lnTo>
                    <a:pt x="497" y="3130"/>
                  </a:lnTo>
                  <a:lnTo>
                    <a:pt x="497" y="3161"/>
                  </a:lnTo>
                  <a:lnTo>
                    <a:pt x="516" y="3193"/>
                  </a:lnTo>
                  <a:lnTo>
                    <a:pt x="543" y="3214"/>
                  </a:lnTo>
                  <a:lnTo>
                    <a:pt x="610" y="3235"/>
                  </a:lnTo>
                  <a:lnTo>
                    <a:pt x="630" y="3266"/>
                  </a:lnTo>
                  <a:lnTo>
                    <a:pt x="637" y="3298"/>
                  </a:lnTo>
                  <a:lnTo>
                    <a:pt x="637" y="3340"/>
                  </a:lnTo>
                  <a:lnTo>
                    <a:pt x="637" y="3424"/>
                  </a:lnTo>
                  <a:lnTo>
                    <a:pt x="637" y="3456"/>
                  </a:lnTo>
                  <a:lnTo>
                    <a:pt x="663" y="3561"/>
                  </a:lnTo>
                  <a:lnTo>
                    <a:pt x="703" y="3582"/>
                  </a:lnTo>
                  <a:lnTo>
                    <a:pt x="743" y="3645"/>
                  </a:lnTo>
                  <a:lnTo>
                    <a:pt x="743" y="3677"/>
                  </a:lnTo>
                  <a:lnTo>
                    <a:pt x="750" y="3719"/>
                  </a:lnTo>
                  <a:lnTo>
                    <a:pt x="750" y="3761"/>
                  </a:lnTo>
                  <a:lnTo>
                    <a:pt x="750" y="3793"/>
                  </a:lnTo>
                  <a:lnTo>
                    <a:pt x="750" y="3877"/>
                  </a:lnTo>
                  <a:lnTo>
                    <a:pt x="750" y="3993"/>
                  </a:lnTo>
                  <a:lnTo>
                    <a:pt x="750" y="4024"/>
                  </a:lnTo>
                  <a:lnTo>
                    <a:pt x="750" y="4056"/>
                  </a:lnTo>
                  <a:lnTo>
                    <a:pt x="756" y="4088"/>
                  </a:lnTo>
                  <a:lnTo>
                    <a:pt x="756" y="4119"/>
                  </a:lnTo>
                  <a:lnTo>
                    <a:pt x="772" y="4183"/>
                  </a:lnTo>
                  <a:lnTo>
                    <a:pt x="13" y="418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336699">
                    <a:gamma/>
                    <a:shade val="60000"/>
                    <a:invGamma/>
                  </a:srgbClr>
                </a:gs>
                <a:gs pos="100000">
                  <a:srgbClr val="3366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02" name="Group 10">
              <a:extLst>
                <a:ext uri="{FF2B5EF4-FFF2-40B4-BE49-F238E27FC236}">
                  <a16:creationId xmlns:a16="http://schemas.microsoft.com/office/drawing/2014/main" id="{557C9E5D-7F01-4F87-BC56-119F59723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46" cy="4323"/>
              <a:chOff x="0" y="0"/>
              <a:chExt cx="1846" cy="4323"/>
            </a:xfrm>
          </p:grpSpPr>
          <p:sp>
            <p:nvSpPr>
              <p:cNvPr id="59395" name="Freeform 3">
                <a:extLst>
                  <a:ext uri="{FF2B5EF4-FFF2-40B4-BE49-F238E27FC236}">
                    <a16:creationId xmlns:a16="http://schemas.microsoft.com/office/drawing/2014/main" id="{BA37C277-9AC1-44C0-AC3D-599C47C70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26" cy="4320"/>
              </a:xfrm>
              <a:custGeom>
                <a:avLst/>
                <a:gdLst>
                  <a:gd name="T0" fmla="*/ 1527 w 1826"/>
                  <a:gd name="T1" fmla="*/ 0 h 4320"/>
                  <a:gd name="T2" fmla="*/ 1588 w 1826"/>
                  <a:gd name="T3" fmla="*/ 23 h 4320"/>
                  <a:gd name="T4" fmla="*/ 1627 w 1826"/>
                  <a:gd name="T5" fmla="*/ 65 h 4320"/>
                  <a:gd name="T6" fmla="*/ 1653 w 1826"/>
                  <a:gd name="T7" fmla="*/ 170 h 4320"/>
                  <a:gd name="T8" fmla="*/ 1687 w 1826"/>
                  <a:gd name="T9" fmla="*/ 339 h 4320"/>
                  <a:gd name="T10" fmla="*/ 1758 w 1826"/>
                  <a:gd name="T11" fmla="*/ 465 h 4320"/>
                  <a:gd name="T12" fmla="*/ 1825 w 1826"/>
                  <a:gd name="T13" fmla="*/ 518 h 4320"/>
                  <a:gd name="T14" fmla="*/ 1825 w 1826"/>
                  <a:gd name="T15" fmla="*/ 644 h 4320"/>
                  <a:gd name="T16" fmla="*/ 1825 w 1826"/>
                  <a:gd name="T17" fmla="*/ 749 h 4320"/>
                  <a:gd name="T18" fmla="*/ 1811 w 1826"/>
                  <a:gd name="T19" fmla="*/ 897 h 4320"/>
                  <a:gd name="T20" fmla="*/ 1798 w 1826"/>
                  <a:gd name="T21" fmla="*/ 1012 h 4320"/>
                  <a:gd name="T22" fmla="*/ 1771 w 1826"/>
                  <a:gd name="T23" fmla="*/ 1055 h 4320"/>
                  <a:gd name="T24" fmla="*/ 1719 w 1826"/>
                  <a:gd name="T25" fmla="*/ 1107 h 4320"/>
                  <a:gd name="T26" fmla="*/ 1687 w 1826"/>
                  <a:gd name="T27" fmla="*/ 1160 h 4320"/>
                  <a:gd name="T28" fmla="*/ 1607 w 1826"/>
                  <a:gd name="T29" fmla="*/ 1191 h 4320"/>
                  <a:gd name="T30" fmla="*/ 1594 w 1826"/>
                  <a:gd name="T31" fmla="*/ 1339 h 4320"/>
                  <a:gd name="T32" fmla="*/ 1594 w 1826"/>
                  <a:gd name="T33" fmla="*/ 1413 h 4320"/>
                  <a:gd name="T34" fmla="*/ 1594 w 1826"/>
                  <a:gd name="T35" fmla="*/ 1549 h 4320"/>
                  <a:gd name="T36" fmla="*/ 1594 w 1826"/>
                  <a:gd name="T37" fmla="*/ 1655 h 4320"/>
                  <a:gd name="T38" fmla="*/ 1647 w 1826"/>
                  <a:gd name="T39" fmla="*/ 1844 h 4320"/>
                  <a:gd name="T40" fmla="*/ 1660 w 1826"/>
                  <a:gd name="T41" fmla="*/ 1939 h 4320"/>
                  <a:gd name="T42" fmla="*/ 1640 w 1826"/>
                  <a:gd name="T43" fmla="*/ 2023 h 4320"/>
                  <a:gd name="T44" fmla="*/ 1614 w 1826"/>
                  <a:gd name="T45" fmla="*/ 2118 h 4320"/>
                  <a:gd name="T46" fmla="*/ 1594 w 1826"/>
                  <a:gd name="T47" fmla="*/ 2244 h 4320"/>
                  <a:gd name="T48" fmla="*/ 1575 w 1826"/>
                  <a:gd name="T49" fmla="*/ 2371 h 4320"/>
                  <a:gd name="T50" fmla="*/ 1562 w 1826"/>
                  <a:gd name="T51" fmla="*/ 2465 h 4320"/>
                  <a:gd name="T52" fmla="*/ 1463 w 1826"/>
                  <a:gd name="T53" fmla="*/ 2518 h 4320"/>
                  <a:gd name="T54" fmla="*/ 1371 w 1826"/>
                  <a:gd name="T55" fmla="*/ 2634 h 4320"/>
                  <a:gd name="T56" fmla="*/ 1312 w 1826"/>
                  <a:gd name="T57" fmla="*/ 2729 h 4320"/>
                  <a:gd name="T58" fmla="*/ 1299 w 1826"/>
                  <a:gd name="T59" fmla="*/ 2834 h 4320"/>
                  <a:gd name="T60" fmla="*/ 1299 w 1826"/>
                  <a:gd name="T61" fmla="*/ 2981 h 4320"/>
                  <a:gd name="T62" fmla="*/ 1299 w 1826"/>
                  <a:gd name="T63" fmla="*/ 3129 h 4320"/>
                  <a:gd name="T64" fmla="*/ 1318 w 1826"/>
                  <a:gd name="T65" fmla="*/ 3192 h 4320"/>
                  <a:gd name="T66" fmla="*/ 1411 w 1826"/>
                  <a:gd name="T67" fmla="*/ 3234 h 4320"/>
                  <a:gd name="T68" fmla="*/ 1437 w 1826"/>
                  <a:gd name="T69" fmla="*/ 3297 h 4320"/>
                  <a:gd name="T70" fmla="*/ 1437 w 1826"/>
                  <a:gd name="T71" fmla="*/ 3423 h 4320"/>
                  <a:gd name="T72" fmla="*/ 1463 w 1826"/>
                  <a:gd name="T73" fmla="*/ 3560 h 4320"/>
                  <a:gd name="T74" fmla="*/ 1542 w 1826"/>
                  <a:gd name="T75" fmla="*/ 3644 h 4320"/>
                  <a:gd name="T76" fmla="*/ 1549 w 1826"/>
                  <a:gd name="T77" fmla="*/ 3718 h 4320"/>
                  <a:gd name="T78" fmla="*/ 1549 w 1826"/>
                  <a:gd name="T79" fmla="*/ 3792 h 4320"/>
                  <a:gd name="T80" fmla="*/ 1549 w 1826"/>
                  <a:gd name="T81" fmla="*/ 3992 h 4320"/>
                  <a:gd name="T82" fmla="*/ 1549 w 1826"/>
                  <a:gd name="T83" fmla="*/ 4055 h 4320"/>
                  <a:gd name="T84" fmla="*/ 1555 w 1826"/>
                  <a:gd name="T85" fmla="*/ 4118 h 4320"/>
                  <a:gd name="T86" fmla="*/ 1562 w 1826"/>
                  <a:gd name="T87" fmla="*/ 4181 h 4320"/>
                  <a:gd name="T88" fmla="*/ 1542 w 1826"/>
                  <a:gd name="T89" fmla="*/ 4297 h 4320"/>
                  <a:gd name="T90" fmla="*/ 0 w 1826"/>
                  <a:gd name="T91" fmla="*/ 4318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6" h="4320">
                    <a:moveTo>
                      <a:pt x="0" y="0"/>
                    </a:moveTo>
                    <a:lnTo>
                      <a:pt x="1527" y="0"/>
                    </a:lnTo>
                    <a:lnTo>
                      <a:pt x="1542" y="0"/>
                    </a:lnTo>
                    <a:lnTo>
                      <a:pt x="1588" y="23"/>
                    </a:lnTo>
                    <a:lnTo>
                      <a:pt x="1607" y="54"/>
                    </a:lnTo>
                    <a:lnTo>
                      <a:pt x="1627" y="65"/>
                    </a:lnTo>
                    <a:lnTo>
                      <a:pt x="1640" y="128"/>
                    </a:lnTo>
                    <a:lnTo>
                      <a:pt x="1653" y="170"/>
                    </a:lnTo>
                    <a:lnTo>
                      <a:pt x="1673" y="254"/>
                    </a:lnTo>
                    <a:lnTo>
                      <a:pt x="1687" y="339"/>
                    </a:lnTo>
                    <a:lnTo>
                      <a:pt x="1706" y="423"/>
                    </a:lnTo>
                    <a:lnTo>
                      <a:pt x="1758" y="465"/>
                    </a:lnTo>
                    <a:lnTo>
                      <a:pt x="1811" y="486"/>
                    </a:lnTo>
                    <a:lnTo>
                      <a:pt x="1825" y="518"/>
                    </a:lnTo>
                    <a:lnTo>
                      <a:pt x="1825" y="581"/>
                    </a:lnTo>
                    <a:lnTo>
                      <a:pt x="1825" y="644"/>
                    </a:lnTo>
                    <a:lnTo>
                      <a:pt x="1825" y="707"/>
                    </a:lnTo>
                    <a:lnTo>
                      <a:pt x="1825" y="749"/>
                    </a:lnTo>
                    <a:lnTo>
                      <a:pt x="1818" y="833"/>
                    </a:lnTo>
                    <a:lnTo>
                      <a:pt x="1811" y="897"/>
                    </a:lnTo>
                    <a:lnTo>
                      <a:pt x="1805" y="981"/>
                    </a:lnTo>
                    <a:lnTo>
                      <a:pt x="1798" y="1012"/>
                    </a:lnTo>
                    <a:lnTo>
                      <a:pt x="1785" y="1034"/>
                    </a:lnTo>
                    <a:lnTo>
                      <a:pt x="1771" y="1055"/>
                    </a:lnTo>
                    <a:lnTo>
                      <a:pt x="1758" y="1086"/>
                    </a:lnTo>
                    <a:lnTo>
                      <a:pt x="1719" y="1107"/>
                    </a:lnTo>
                    <a:lnTo>
                      <a:pt x="1700" y="1128"/>
                    </a:lnTo>
                    <a:lnTo>
                      <a:pt x="1687" y="1160"/>
                    </a:lnTo>
                    <a:lnTo>
                      <a:pt x="1647" y="1170"/>
                    </a:lnTo>
                    <a:lnTo>
                      <a:pt x="1607" y="1191"/>
                    </a:lnTo>
                    <a:lnTo>
                      <a:pt x="1601" y="1255"/>
                    </a:lnTo>
                    <a:lnTo>
                      <a:pt x="1594" y="1339"/>
                    </a:lnTo>
                    <a:lnTo>
                      <a:pt x="1594" y="1370"/>
                    </a:lnTo>
                    <a:lnTo>
                      <a:pt x="1594" y="1413"/>
                    </a:lnTo>
                    <a:lnTo>
                      <a:pt x="1594" y="1518"/>
                    </a:lnTo>
                    <a:lnTo>
                      <a:pt x="1594" y="1549"/>
                    </a:lnTo>
                    <a:lnTo>
                      <a:pt x="1594" y="1613"/>
                    </a:lnTo>
                    <a:lnTo>
                      <a:pt x="1594" y="1655"/>
                    </a:lnTo>
                    <a:lnTo>
                      <a:pt x="1607" y="1760"/>
                    </a:lnTo>
                    <a:lnTo>
                      <a:pt x="1647" y="1844"/>
                    </a:lnTo>
                    <a:lnTo>
                      <a:pt x="1660" y="1876"/>
                    </a:lnTo>
                    <a:lnTo>
                      <a:pt x="1660" y="1939"/>
                    </a:lnTo>
                    <a:lnTo>
                      <a:pt x="1653" y="1981"/>
                    </a:lnTo>
                    <a:lnTo>
                      <a:pt x="1640" y="2023"/>
                    </a:lnTo>
                    <a:lnTo>
                      <a:pt x="1627" y="2086"/>
                    </a:lnTo>
                    <a:lnTo>
                      <a:pt x="1614" y="2118"/>
                    </a:lnTo>
                    <a:lnTo>
                      <a:pt x="1601" y="2149"/>
                    </a:lnTo>
                    <a:lnTo>
                      <a:pt x="1594" y="2244"/>
                    </a:lnTo>
                    <a:lnTo>
                      <a:pt x="1581" y="2307"/>
                    </a:lnTo>
                    <a:lnTo>
                      <a:pt x="1575" y="2371"/>
                    </a:lnTo>
                    <a:lnTo>
                      <a:pt x="1568" y="2434"/>
                    </a:lnTo>
                    <a:lnTo>
                      <a:pt x="1562" y="2465"/>
                    </a:lnTo>
                    <a:lnTo>
                      <a:pt x="1515" y="2497"/>
                    </a:lnTo>
                    <a:lnTo>
                      <a:pt x="1463" y="2518"/>
                    </a:lnTo>
                    <a:lnTo>
                      <a:pt x="1437" y="2550"/>
                    </a:lnTo>
                    <a:lnTo>
                      <a:pt x="1371" y="2634"/>
                    </a:lnTo>
                    <a:lnTo>
                      <a:pt x="1318" y="2697"/>
                    </a:lnTo>
                    <a:lnTo>
                      <a:pt x="1312" y="2729"/>
                    </a:lnTo>
                    <a:lnTo>
                      <a:pt x="1299" y="2771"/>
                    </a:lnTo>
                    <a:lnTo>
                      <a:pt x="1299" y="2834"/>
                    </a:lnTo>
                    <a:lnTo>
                      <a:pt x="1299" y="2918"/>
                    </a:lnTo>
                    <a:lnTo>
                      <a:pt x="1299" y="2981"/>
                    </a:lnTo>
                    <a:lnTo>
                      <a:pt x="1299" y="3065"/>
                    </a:lnTo>
                    <a:lnTo>
                      <a:pt x="1299" y="3129"/>
                    </a:lnTo>
                    <a:lnTo>
                      <a:pt x="1299" y="3160"/>
                    </a:lnTo>
                    <a:lnTo>
                      <a:pt x="1318" y="3192"/>
                    </a:lnTo>
                    <a:lnTo>
                      <a:pt x="1344" y="3213"/>
                    </a:lnTo>
                    <a:lnTo>
                      <a:pt x="1411" y="3234"/>
                    </a:lnTo>
                    <a:lnTo>
                      <a:pt x="1430" y="3265"/>
                    </a:lnTo>
                    <a:lnTo>
                      <a:pt x="1437" y="3297"/>
                    </a:lnTo>
                    <a:lnTo>
                      <a:pt x="1437" y="3339"/>
                    </a:lnTo>
                    <a:lnTo>
                      <a:pt x="1437" y="3423"/>
                    </a:lnTo>
                    <a:lnTo>
                      <a:pt x="1437" y="3455"/>
                    </a:lnTo>
                    <a:lnTo>
                      <a:pt x="1463" y="3560"/>
                    </a:lnTo>
                    <a:lnTo>
                      <a:pt x="1502" y="3581"/>
                    </a:lnTo>
                    <a:lnTo>
                      <a:pt x="1542" y="3644"/>
                    </a:lnTo>
                    <a:lnTo>
                      <a:pt x="1542" y="3676"/>
                    </a:lnTo>
                    <a:lnTo>
                      <a:pt x="1549" y="3718"/>
                    </a:lnTo>
                    <a:lnTo>
                      <a:pt x="1549" y="3760"/>
                    </a:lnTo>
                    <a:lnTo>
                      <a:pt x="1549" y="3792"/>
                    </a:lnTo>
                    <a:lnTo>
                      <a:pt x="1549" y="3876"/>
                    </a:lnTo>
                    <a:lnTo>
                      <a:pt x="1549" y="3992"/>
                    </a:lnTo>
                    <a:lnTo>
                      <a:pt x="1549" y="4023"/>
                    </a:lnTo>
                    <a:lnTo>
                      <a:pt x="1549" y="4055"/>
                    </a:lnTo>
                    <a:lnTo>
                      <a:pt x="1555" y="4087"/>
                    </a:lnTo>
                    <a:lnTo>
                      <a:pt x="1555" y="4118"/>
                    </a:lnTo>
                    <a:lnTo>
                      <a:pt x="1562" y="4150"/>
                    </a:lnTo>
                    <a:lnTo>
                      <a:pt x="1562" y="4181"/>
                    </a:lnTo>
                    <a:lnTo>
                      <a:pt x="1549" y="4266"/>
                    </a:lnTo>
                    <a:lnTo>
                      <a:pt x="1542" y="4297"/>
                    </a:lnTo>
                    <a:lnTo>
                      <a:pt x="1529" y="4319"/>
                    </a:lnTo>
                    <a:lnTo>
                      <a:pt x="0" y="431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6" name="Freeform 4">
                <a:extLst>
                  <a:ext uri="{FF2B5EF4-FFF2-40B4-BE49-F238E27FC236}">
                    <a16:creationId xmlns:a16="http://schemas.microsoft.com/office/drawing/2014/main" id="{6BA74E49-2B7C-403A-973B-EED02FFE5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478"/>
                <a:ext cx="369" cy="1338"/>
              </a:xfrm>
              <a:custGeom>
                <a:avLst/>
                <a:gdLst>
                  <a:gd name="T0" fmla="*/ 306 w 369"/>
                  <a:gd name="T1" fmla="*/ 72 h 1338"/>
                  <a:gd name="T2" fmla="*/ 299 w 369"/>
                  <a:gd name="T3" fmla="*/ 135 h 1338"/>
                  <a:gd name="T4" fmla="*/ 299 w 369"/>
                  <a:gd name="T5" fmla="*/ 199 h 1338"/>
                  <a:gd name="T6" fmla="*/ 285 w 369"/>
                  <a:gd name="T7" fmla="*/ 262 h 1338"/>
                  <a:gd name="T8" fmla="*/ 285 w 369"/>
                  <a:gd name="T9" fmla="*/ 325 h 1338"/>
                  <a:gd name="T10" fmla="*/ 279 w 369"/>
                  <a:gd name="T11" fmla="*/ 378 h 1338"/>
                  <a:gd name="T12" fmla="*/ 266 w 369"/>
                  <a:gd name="T13" fmla="*/ 441 h 1338"/>
                  <a:gd name="T14" fmla="*/ 219 w 369"/>
                  <a:gd name="T15" fmla="*/ 462 h 1338"/>
                  <a:gd name="T16" fmla="*/ 179 w 369"/>
                  <a:gd name="T17" fmla="*/ 462 h 1338"/>
                  <a:gd name="T18" fmla="*/ 139 w 369"/>
                  <a:gd name="T19" fmla="*/ 525 h 1338"/>
                  <a:gd name="T20" fmla="*/ 99 w 369"/>
                  <a:gd name="T21" fmla="*/ 535 h 1338"/>
                  <a:gd name="T22" fmla="*/ 60 w 369"/>
                  <a:gd name="T23" fmla="*/ 578 h 1338"/>
                  <a:gd name="T24" fmla="*/ 39 w 369"/>
                  <a:gd name="T25" fmla="*/ 641 h 1338"/>
                  <a:gd name="T26" fmla="*/ 53 w 369"/>
                  <a:gd name="T27" fmla="*/ 703 h 1338"/>
                  <a:gd name="T28" fmla="*/ 26 w 369"/>
                  <a:gd name="T29" fmla="*/ 756 h 1338"/>
                  <a:gd name="T30" fmla="*/ 0 w 369"/>
                  <a:gd name="T31" fmla="*/ 840 h 1338"/>
                  <a:gd name="T32" fmla="*/ 39 w 369"/>
                  <a:gd name="T33" fmla="*/ 882 h 1338"/>
                  <a:gd name="T34" fmla="*/ 53 w 369"/>
                  <a:gd name="T35" fmla="*/ 935 h 1338"/>
                  <a:gd name="T36" fmla="*/ 39 w 369"/>
                  <a:gd name="T37" fmla="*/ 1008 h 1338"/>
                  <a:gd name="T38" fmla="*/ 26 w 369"/>
                  <a:gd name="T39" fmla="*/ 1071 h 1338"/>
                  <a:gd name="T40" fmla="*/ 26 w 369"/>
                  <a:gd name="T41" fmla="*/ 1135 h 1338"/>
                  <a:gd name="T42" fmla="*/ 73 w 369"/>
                  <a:gd name="T43" fmla="*/ 1187 h 1338"/>
                  <a:gd name="T44" fmla="*/ 86 w 369"/>
                  <a:gd name="T45" fmla="*/ 1250 h 1338"/>
                  <a:gd name="T46" fmla="*/ 126 w 369"/>
                  <a:gd name="T47" fmla="*/ 1282 h 1338"/>
                  <a:gd name="T48" fmla="*/ 151 w 369"/>
                  <a:gd name="T49" fmla="*/ 1310 h 1338"/>
                  <a:gd name="T50" fmla="*/ 134 w 369"/>
                  <a:gd name="T51" fmla="*/ 1226 h 1338"/>
                  <a:gd name="T52" fmla="*/ 130 w 369"/>
                  <a:gd name="T53" fmla="*/ 1127 h 1338"/>
                  <a:gd name="T54" fmla="*/ 127 w 369"/>
                  <a:gd name="T55" fmla="*/ 995 h 1338"/>
                  <a:gd name="T56" fmla="*/ 134 w 369"/>
                  <a:gd name="T57" fmla="*/ 821 h 1338"/>
                  <a:gd name="T58" fmla="*/ 142 w 369"/>
                  <a:gd name="T59" fmla="*/ 734 h 1338"/>
                  <a:gd name="T60" fmla="*/ 185 w 369"/>
                  <a:gd name="T61" fmla="*/ 698 h 1338"/>
                  <a:gd name="T62" fmla="*/ 242 w 369"/>
                  <a:gd name="T63" fmla="*/ 651 h 1338"/>
                  <a:gd name="T64" fmla="*/ 290 w 369"/>
                  <a:gd name="T65" fmla="*/ 618 h 1338"/>
                  <a:gd name="T66" fmla="*/ 340 w 369"/>
                  <a:gd name="T67" fmla="*/ 537 h 1338"/>
                  <a:gd name="T68" fmla="*/ 352 w 369"/>
                  <a:gd name="T69" fmla="*/ 429 h 1338"/>
                  <a:gd name="T70" fmla="*/ 364 w 369"/>
                  <a:gd name="T71" fmla="*/ 297 h 1338"/>
                  <a:gd name="T72" fmla="*/ 364 w 369"/>
                  <a:gd name="T73" fmla="*/ 225 h 1338"/>
                  <a:gd name="T74" fmla="*/ 368 w 369"/>
                  <a:gd name="T75" fmla="*/ 123 h 1338"/>
                  <a:gd name="T76" fmla="*/ 338 w 369"/>
                  <a:gd name="T77" fmla="*/ 51 h 1338"/>
                  <a:gd name="T78" fmla="*/ 326 w 369"/>
                  <a:gd name="T79" fmla="*/ 0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9" h="1338">
                    <a:moveTo>
                      <a:pt x="361" y="57"/>
                    </a:moveTo>
                    <a:lnTo>
                      <a:pt x="306" y="72"/>
                    </a:lnTo>
                    <a:lnTo>
                      <a:pt x="306" y="104"/>
                    </a:lnTo>
                    <a:lnTo>
                      <a:pt x="299" y="135"/>
                    </a:lnTo>
                    <a:lnTo>
                      <a:pt x="299" y="167"/>
                    </a:lnTo>
                    <a:lnTo>
                      <a:pt x="299" y="199"/>
                    </a:lnTo>
                    <a:lnTo>
                      <a:pt x="292" y="230"/>
                    </a:lnTo>
                    <a:lnTo>
                      <a:pt x="285" y="262"/>
                    </a:lnTo>
                    <a:lnTo>
                      <a:pt x="285" y="293"/>
                    </a:lnTo>
                    <a:lnTo>
                      <a:pt x="285" y="325"/>
                    </a:lnTo>
                    <a:lnTo>
                      <a:pt x="285" y="356"/>
                    </a:lnTo>
                    <a:lnTo>
                      <a:pt x="279" y="378"/>
                    </a:lnTo>
                    <a:lnTo>
                      <a:pt x="272" y="409"/>
                    </a:lnTo>
                    <a:lnTo>
                      <a:pt x="266" y="441"/>
                    </a:lnTo>
                    <a:lnTo>
                      <a:pt x="239" y="462"/>
                    </a:lnTo>
                    <a:lnTo>
                      <a:pt x="219" y="462"/>
                    </a:lnTo>
                    <a:lnTo>
                      <a:pt x="199" y="462"/>
                    </a:lnTo>
                    <a:lnTo>
                      <a:pt x="179" y="462"/>
                    </a:lnTo>
                    <a:lnTo>
                      <a:pt x="159" y="504"/>
                    </a:lnTo>
                    <a:lnTo>
                      <a:pt x="139" y="525"/>
                    </a:lnTo>
                    <a:lnTo>
                      <a:pt x="119" y="525"/>
                    </a:lnTo>
                    <a:lnTo>
                      <a:pt x="99" y="535"/>
                    </a:lnTo>
                    <a:lnTo>
                      <a:pt x="79" y="557"/>
                    </a:lnTo>
                    <a:lnTo>
                      <a:pt x="60" y="578"/>
                    </a:lnTo>
                    <a:lnTo>
                      <a:pt x="46" y="609"/>
                    </a:lnTo>
                    <a:lnTo>
                      <a:pt x="39" y="641"/>
                    </a:lnTo>
                    <a:lnTo>
                      <a:pt x="39" y="671"/>
                    </a:lnTo>
                    <a:lnTo>
                      <a:pt x="53" y="703"/>
                    </a:lnTo>
                    <a:lnTo>
                      <a:pt x="39" y="734"/>
                    </a:lnTo>
                    <a:lnTo>
                      <a:pt x="26" y="756"/>
                    </a:lnTo>
                    <a:lnTo>
                      <a:pt x="6" y="798"/>
                    </a:lnTo>
                    <a:lnTo>
                      <a:pt x="0" y="840"/>
                    </a:lnTo>
                    <a:lnTo>
                      <a:pt x="19" y="871"/>
                    </a:lnTo>
                    <a:lnTo>
                      <a:pt x="39" y="882"/>
                    </a:lnTo>
                    <a:lnTo>
                      <a:pt x="46" y="913"/>
                    </a:lnTo>
                    <a:lnTo>
                      <a:pt x="53" y="935"/>
                    </a:lnTo>
                    <a:lnTo>
                      <a:pt x="53" y="966"/>
                    </a:lnTo>
                    <a:lnTo>
                      <a:pt x="39" y="1008"/>
                    </a:lnTo>
                    <a:lnTo>
                      <a:pt x="39" y="1040"/>
                    </a:lnTo>
                    <a:lnTo>
                      <a:pt x="26" y="1071"/>
                    </a:lnTo>
                    <a:lnTo>
                      <a:pt x="19" y="1103"/>
                    </a:lnTo>
                    <a:lnTo>
                      <a:pt x="26" y="1135"/>
                    </a:lnTo>
                    <a:lnTo>
                      <a:pt x="53" y="1156"/>
                    </a:lnTo>
                    <a:lnTo>
                      <a:pt x="73" y="1187"/>
                    </a:lnTo>
                    <a:lnTo>
                      <a:pt x="79" y="1219"/>
                    </a:lnTo>
                    <a:lnTo>
                      <a:pt x="86" y="1250"/>
                    </a:lnTo>
                    <a:lnTo>
                      <a:pt x="106" y="1261"/>
                    </a:lnTo>
                    <a:lnTo>
                      <a:pt x="126" y="1282"/>
                    </a:lnTo>
                    <a:lnTo>
                      <a:pt x="161" y="1337"/>
                    </a:lnTo>
                    <a:lnTo>
                      <a:pt x="151" y="1310"/>
                    </a:lnTo>
                    <a:lnTo>
                      <a:pt x="142" y="1259"/>
                    </a:lnTo>
                    <a:lnTo>
                      <a:pt x="134" y="1226"/>
                    </a:lnTo>
                    <a:lnTo>
                      <a:pt x="127" y="1163"/>
                    </a:lnTo>
                    <a:lnTo>
                      <a:pt x="130" y="1127"/>
                    </a:lnTo>
                    <a:lnTo>
                      <a:pt x="127" y="1085"/>
                    </a:lnTo>
                    <a:lnTo>
                      <a:pt x="127" y="995"/>
                    </a:lnTo>
                    <a:lnTo>
                      <a:pt x="130" y="908"/>
                    </a:lnTo>
                    <a:lnTo>
                      <a:pt x="134" y="821"/>
                    </a:lnTo>
                    <a:lnTo>
                      <a:pt x="134" y="785"/>
                    </a:lnTo>
                    <a:lnTo>
                      <a:pt x="142" y="734"/>
                    </a:lnTo>
                    <a:lnTo>
                      <a:pt x="158" y="707"/>
                    </a:lnTo>
                    <a:lnTo>
                      <a:pt x="185" y="698"/>
                    </a:lnTo>
                    <a:lnTo>
                      <a:pt x="223" y="686"/>
                    </a:lnTo>
                    <a:lnTo>
                      <a:pt x="242" y="651"/>
                    </a:lnTo>
                    <a:lnTo>
                      <a:pt x="263" y="627"/>
                    </a:lnTo>
                    <a:lnTo>
                      <a:pt x="290" y="618"/>
                    </a:lnTo>
                    <a:lnTo>
                      <a:pt x="304" y="591"/>
                    </a:lnTo>
                    <a:lnTo>
                      <a:pt x="340" y="537"/>
                    </a:lnTo>
                    <a:lnTo>
                      <a:pt x="340" y="495"/>
                    </a:lnTo>
                    <a:lnTo>
                      <a:pt x="352" y="429"/>
                    </a:lnTo>
                    <a:lnTo>
                      <a:pt x="359" y="357"/>
                    </a:lnTo>
                    <a:lnTo>
                      <a:pt x="364" y="297"/>
                    </a:lnTo>
                    <a:lnTo>
                      <a:pt x="364" y="261"/>
                    </a:lnTo>
                    <a:lnTo>
                      <a:pt x="364" y="225"/>
                    </a:lnTo>
                    <a:lnTo>
                      <a:pt x="368" y="183"/>
                    </a:lnTo>
                    <a:lnTo>
                      <a:pt x="368" y="123"/>
                    </a:lnTo>
                    <a:lnTo>
                      <a:pt x="364" y="93"/>
                    </a:lnTo>
                    <a:lnTo>
                      <a:pt x="338" y="51"/>
                    </a:lnTo>
                    <a:lnTo>
                      <a:pt x="345" y="9"/>
                    </a:lnTo>
                    <a:lnTo>
                      <a:pt x="326" y="0"/>
                    </a:lnTo>
                    <a:lnTo>
                      <a:pt x="338" y="3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7" name="Freeform 5">
                <a:extLst>
                  <a:ext uri="{FF2B5EF4-FFF2-40B4-BE49-F238E27FC236}">
                    <a16:creationId xmlns:a16="http://schemas.microsoft.com/office/drawing/2014/main" id="{A9DD7414-3CF5-4A39-AF07-1D1A694D9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" y="1821"/>
                <a:ext cx="513" cy="1374"/>
              </a:xfrm>
              <a:custGeom>
                <a:avLst/>
                <a:gdLst>
                  <a:gd name="T0" fmla="*/ 477 w 513"/>
                  <a:gd name="T1" fmla="*/ 61 h 1374"/>
                  <a:gd name="T2" fmla="*/ 451 w 513"/>
                  <a:gd name="T3" fmla="*/ 114 h 1374"/>
                  <a:gd name="T4" fmla="*/ 444 w 513"/>
                  <a:gd name="T5" fmla="*/ 167 h 1374"/>
                  <a:gd name="T6" fmla="*/ 444 w 513"/>
                  <a:gd name="T7" fmla="*/ 230 h 1374"/>
                  <a:gd name="T8" fmla="*/ 424 w 513"/>
                  <a:gd name="T9" fmla="*/ 281 h 1374"/>
                  <a:gd name="T10" fmla="*/ 385 w 513"/>
                  <a:gd name="T11" fmla="*/ 302 h 1374"/>
                  <a:gd name="T12" fmla="*/ 358 w 513"/>
                  <a:gd name="T13" fmla="*/ 345 h 1374"/>
                  <a:gd name="T14" fmla="*/ 358 w 513"/>
                  <a:gd name="T15" fmla="*/ 408 h 1374"/>
                  <a:gd name="T16" fmla="*/ 318 w 513"/>
                  <a:gd name="T17" fmla="*/ 439 h 1374"/>
                  <a:gd name="T18" fmla="*/ 265 w 513"/>
                  <a:gd name="T19" fmla="*/ 492 h 1374"/>
                  <a:gd name="T20" fmla="*/ 186 w 513"/>
                  <a:gd name="T21" fmla="*/ 565 h 1374"/>
                  <a:gd name="T22" fmla="*/ 179 w 513"/>
                  <a:gd name="T23" fmla="*/ 670 h 1374"/>
                  <a:gd name="T24" fmla="*/ 133 w 513"/>
                  <a:gd name="T25" fmla="*/ 680 h 1374"/>
                  <a:gd name="T26" fmla="*/ 73 w 513"/>
                  <a:gd name="T27" fmla="*/ 723 h 1374"/>
                  <a:gd name="T28" fmla="*/ 33 w 513"/>
                  <a:gd name="T29" fmla="*/ 807 h 1374"/>
                  <a:gd name="T30" fmla="*/ 13 w 513"/>
                  <a:gd name="T31" fmla="*/ 932 h 1374"/>
                  <a:gd name="T32" fmla="*/ 0 w 513"/>
                  <a:gd name="T33" fmla="*/ 1027 h 1374"/>
                  <a:gd name="T34" fmla="*/ 13 w 513"/>
                  <a:gd name="T35" fmla="*/ 1152 h 1374"/>
                  <a:gd name="T36" fmla="*/ 33 w 513"/>
                  <a:gd name="T37" fmla="*/ 1300 h 1374"/>
                  <a:gd name="T38" fmla="*/ 73 w 513"/>
                  <a:gd name="T39" fmla="*/ 1373 h 1374"/>
                  <a:gd name="T40" fmla="*/ 133 w 513"/>
                  <a:gd name="T41" fmla="*/ 1373 h 1374"/>
                  <a:gd name="T42" fmla="*/ 146 w 513"/>
                  <a:gd name="T43" fmla="*/ 1309 h 1374"/>
                  <a:gd name="T44" fmla="*/ 146 w 513"/>
                  <a:gd name="T45" fmla="*/ 1174 h 1374"/>
                  <a:gd name="T46" fmla="*/ 143 w 513"/>
                  <a:gd name="T47" fmla="*/ 1046 h 1374"/>
                  <a:gd name="T48" fmla="*/ 155 w 513"/>
                  <a:gd name="T49" fmla="*/ 920 h 1374"/>
                  <a:gd name="T50" fmla="*/ 196 w 513"/>
                  <a:gd name="T51" fmla="*/ 839 h 1374"/>
                  <a:gd name="T52" fmla="*/ 238 w 513"/>
                  <a:gd name="T53" fmla="*/ 777 h 1374"/>
                  <a:gd name="T54" fmla="*/ 286 w 513"/>
                  <a:gd name="T55" fmla="*/ 726 h 1374"/>
                  <a:gd name="T56" fmla="*/ 341 w 513"/>
                  <a:gd name="T57" fmla="*/ 687 h 1374"/>
                  <a:gd name="T58" fmla="*/ 380 w 513"/>
                  <a:gd name="T59" fmla="*/ 663 h 1374"/>
                  <a:gd name="T60" fmla="*/ 416 w 513"/>
                  <a:gd name="T61" fmla="*/ 618 h 1374"/>
                  <a:gd name="T62" fmla="*/ 421 w 513"/>
                  <a:gd name="T63" fmla="*/ 547 h 1374"/>
                  <a:gd name="T64" fmla="*/ 443 w 513"/>
                  <a:gd name="T65" fmla="*/ 418 h 1374"/>
                  <a:gd name="T66" fmla="*/ 455 w 513"/>
                  <a:gd name="T67" fmla="*/ 319 h 1374"/>
                  <a:gd name="T68" fmla="*/ 481 w 513"/>
                  <a:gd name="T69" fmla="*/ 266 h 1374"/>
                  <a:gd name="T70" fmla="*/ 491 w 513"/>
                  <a:gd name="T71" fmla="*/ 206 h 1374"/>
                  <a:gd name="T72" fmla="*/ 512 w 513"/>
                  <a:gd name="T73" fmla="*/ 128 h 1374"/>
                  <a:gd name="T74" fmla="*/ 498 w 513"/>
                  <a:gd name="T75" fmla="*/ 0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3" h="1374">
                    <a:moveTo>
                      <a:pt x="498" y="0"/>
                    </a:moveTo>
                    <a:lnTo>
                      <a:pt x="477" y="61"/>
                    </a:lnTo>
                    <a:lnTo>
                      <a:pt x="471" y="93"/>
                    </a:lnTo>
                    <a:lnTo>
                      <a:pt x="451" y="114"/>
                    </a:lnTo>
                    <a:lnTo>
                      <a:pt x="444" y="145"/>
                    </a:lnTo>
                    <a:lnTo>
                      <a:pt x="444" y="167"/>
                    </a:lnTo>
                    <a:lnTo>
                      <a:pt x="451" y="198"/>
                    </a:lnTo>
                    <a:lnTo>
                      <a:pt x="444" y="230"/>
                    </a:lnTo>
                    <a:lnTo>
                      <a:pt x="444" y="261"/>
                    </a:lnTo>
                    <a:lnTo>
                      <a:pt x="424" y="281"/>
                    </a:lnTo>
                    <a:lnTo>
                      <a:pt x="404" y="292"/>
                    </a:lnTo>
                    <a:lnTo>
                      <a:pt x="385" y="302"/>
                    </a:lnTo>
                    <a:lnTo>
                      <a:pt x="358" y="323"/>
                    </a:lnTo>
                    <a:lnTo>
                      <a:pt x="358" y="345"/>
                    </a:lnTo>
                    <a:lnTo>
                      <a:pt x="358" y="376"/>
                    </a:lnTo>
                    <a:lnTo>
                      <a:pt x="358" y="408"/>
                    </a:lnTo>
                    <a:lnTo>
                      <a:pt x="344" y="418"/>
                    </a:lnTo>
                    <a:lnTo>
                      <a:pt x="318" y="439"/>
                    </a:lnTo>
                    <a:lnTo>
                      <a:pt x="285" y="492"/>
                    </a:lnTo>
                    <a:lnTo>
                      <a:pt x="265" y="492"/>
                    </a:lnTo>
                    <a:lnTo>
                      <a:pt x="225" y="513"/>
                    </a:lnTo>
                    <a:lnTo>
                      <a:pt x="186" y="565"/>
                    </a:lnTo>
                    <a:lnTo>
                      <a:pt x="186" y="596"/>
                    </a:lnTo>
                    <a:lnTo>
                      <a:pt x="179" y="670"/>
                    </a:lnTo>
                    <a:lnTo>
                      <a:pt x="152" y="680"/>
                    </a:lnTo>
                    <a:lnTo>
                      <a:pt x="133" y="680"/>
                    </a:lnTo>
                    <a:lnTo>
                      <a:pt x="112" y="701"/>
                    </a:lnTo>
                    <a:lnTo>
                      <a:pt x="73" y="723"/>
                    </a:lnTo>
                    <a:lnTo>
                      <a:pt x="33" y="775"/>
                    </a:lnTo>
                    <a:lnTo>
                      <a:pt x="33" y="807"/>
                    </a:lnTo>
                    <a:lnTo>
                      <a:pt x="39" y="869"/>
                    </a:lnTo>
                    <a:lnTo>
                      <a:pt x="13" y="932"/>
                    </a:lnTo>
                    <a:lnTo>
                      <a:pt x="0" y="964"/>
                    </a:lnTo>
                    <a:lnTo>
                      <a:pt x="0" y="1027"/>
                    </a:lnTo>
                    <a:lnTo>
                      <a:pt x="6" y="1090"/>
                    </a:lnTo>
                    <a:lnTo>
                      <a:pt x="13" y="1152"/>
                    </a:lnTo>
                    <a:lnTo>
                      <a:pt x="13" y="1236"/>
                    </a:lnTo>
                    <a:lnTo>
                      <a:pt x="33" y="1300"/>
                    </a:lnTo>
                    <a:lnTo>
                      <a:pt x="33" y="1363"/>
                    </a:lnTo>
                    <a:lnTo>
                      <a:pt x="73" y="1373"/>
                    </a:lnTo>
                    <a:lnTo>
                      <a:pt x="93" y="1373"/>
                    </a:lnTo>
                    <a:lnTo>
                      <a:pt x="133" y="1373"/>
                    </a:lnTo>
                    <a:lnTo>
                      <a:pt x="143" y="1354"/>
                    </a:lnTo>
                    <a:lnTo>
                      <a:pt x="146" y="1309"/>
                    </a:lnTo>
                    <a:lnTo>
                      <a:pt x="146" y="1243"/>
                    </a:lnTo>
                    <a:lnTo>
                      <a:pt x="146" y="1174"/>
                    </a:lnTo>
                    <a:lnTo>
                      <a:pt x="146" y="1111"/>
                    </a:lnTo>
                    <a:lnTo>
                      <a:pt x="143" y="1046"/>
                    </a:lnTo>
                    <a:lnTo>
                      <a:pt x="148" y="974"/>
                    </a:lnTo>
                    <a:lnTo>
                      <a:pt x="155" y="920"/>
                    </a:lnTo>
                    <a:lnTo>
                      <a:pt x="163" y="875"/>
                    </a:lnTo>
                    <a:lnTo>
                      <a:pt x="196" y="839"/>
                    </a:lnTo>
                    <a:lnTo>
                      <a:pt x="220" y="810"/>
                    </a:lnTo>
                    <a:lnTo>
                      <a:pt x="238" y="777"/>
                    </a:lnTo>
                    <a:lnTo>
                      <a:pt x="269" y="750"/>
                    </a:lnTo>
                    <a:lnTo>
                      <a:pt x="286" y="726"/>
                    </a:lnTo>
                    <a:lnTo>
                      <a:pt x="310" y="696"/>
                    </a:lnTo>
                    <a:lnTo>
                      <a:pt x="341" y="687"/>
                    </a:lnTo>
                    <a:lnTo>
                      <a:pt x="361" y="675"/>
                    </a:lnTo>
                    <a:lnTo>
                      <a:pt x="380" y="663"/>
                    </a:lnTo>
                    <a:lnTo>
                      <a:pt x="409" y="648"/>
                    </a:lnTo>
                    <a:lnTo>
                      <a:pt x="416" y="618"/>
                    </a:lnTo>
                    <a:lnTo>
                      <a:pt x="421" y="579"/>
                    </a:lnTo>
                    <a:lnTo>
                      <a:pt x="421" y="547"/>
                    </a:lnTo>
                    <a:lnTo>
                      <a:pt x="431" y="478"/>
                    </a:lnTo>
                    <a:lnTo>
                      <a:pt x="443" y="418"/>
                    </a:lnTo>
                    <a:lnTo>
                      <a:pt x="445" y="370"/>
                    </a:lnTo>
                    <a:lnTo>
                      <a:pt x="455" y="319"/>
                    </a:lnTo>
                    <a:lnTo>
                      <a:pt x="467" y="295"/>
                    </a:lnTo>
                    <a:lnTo>
                      <a:pt x="481" y="266"/>
                    </a:lnTo>
                    <a:lnTo>
                      <a:pt x="481" y="236"/>
                    </a:lnTo>
                    <a:lnTo>
                      <a:pt x="491" y="206"/>
                    </a:lnTo>
                    <a:lnTo>
                      <a:pt x="496" y="176"/>
                    </a:lnTo>
                    <a:lnTo>
                      <a:pt x="512" y="128"/>
                    </a:lnTo>
                    <a:lnTo>
                      <a:pt x="508" y="74"/>
                    </a:lnTo>
                    <a:lnTo>
                      <a:pt x="498" y="0"/>
                    </a:lnTo>
                    <a:lnTo>
                      <a:pt x="498" y="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8" name="Freeform 6">
                <a:extLst>
                  <a:ext uri="{FF2B5EF4-FFF2-40B4-BE49-F238E27FC236}">
                    <a16:creationId xmlns:a16="http://schemas.microsoft.com/office/drawing/2014/main" id="{4B5F385B-CFAA-454A-A212-F682658C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247"/>
                <a:ext cx="178" cy="1076"/>
              </a:xfrm>
              <a:custGeom>
                <a:avLst/>
                <a:gdLst>
                  <a:gd name="T0" fmla="*/ 0 w 178"/>
                  <a:gd name="T1" fmla="*/ 27 h 1076"/>
                  <a:gd name="T2" fmla="*/ 20 w 178"/>
                  <a:gd name="T3" fmla="*/ 0 h 1076"/>
                  <a:gd name="T4" fmla="*/ 47 w 178"/>
                  <a:gd name="T5" fmla="*/ 39 h 1076"/>
                  <a:gd name="T6" fmla="*/ 50 w 178"/>
                  <a:gd name="T7" fmla="*/ 78 h 1076"/>
                  <a:gd name="T8" fmla="*/ 45 w 178"/>
                  <a:gd name="T9" fmla="*/ 135 h 1076"/>
                  <a:gd name="T10" fmla="*/ 45 w 178"/>
                  <a:gd name="T11" fmla="*/ 210 h 1076"/>
                  <a:gd name="T12" fmla="*/ 60 w 178"/>
                  <a:gd name="T13" fmla="*/ 258 h 1076"/>
                  <a:gd name="T14" fmla="*/ 69 w 178"/>
                  <a:gd name="T15" fmla="*/ 282 h 1076"/>
                  <a:gd name="T16" fmla="*/ 80 w 178"/>
                  <a:gd name="T17" fmla="*/ 305 h 1076"/>
                  <a:gd name="T18" fmla="*/ 119 w 178"/>
                  <a:gd name="T19" fmla="*/ 339 h 1076"/>
                  <a:gd name="T20" fmla="*/ 158 w 178"/>
                  <a:gd name="T21" fmla="*/ 399 h 1076"/>
                  <a:gd name="T22" fmla="*/ 161 w 178"/>
                  <a:gd name="T23" fmla="*/ 438 h 1076"/>
                  <a:gd name="T24" fmla="*/ 165 w 178"/>
                  <a:gd name="T25" fmla="*/ 480 h 1076"/>
                  <a:gd name="T26" fmla="*/ 161 w 178"/>
                  <a:gd name="T27" fmla="*/ 543 h 1076"/>
                  <a:gd name="T28" fmla="*/ 167 w 178"/>
                  <a:gd name="T29" fmla="*/ 588 h 1076"/>
                  <a:gd name="T30" fmla="*/ 158 w 178"/>
                  <a:gd name="T31" fmla="*/ 654 h 1076"/>
                  <a:gd name="T32" fmla="*/ 161 w 178"/>
                  <a:gd name="T33" fmla="*/ 687 h 1076"/>
                  <a:gd name="T34" fmla="*/ 161 w 178"/>
                  <a:gd name="T35" fmla="*/ 720 h 1076"/>
                  <a:gd name="T36" fmla="*/ 165 w 178"/>
                  <a:gd name="T37" fmla="*/ 750 h 1076"/>
                  <a:gd name="T38" fmla="*/ 160 w 178"/>
                  <a:gd name="T39" fmla="*/ 790 h 1076"/>
                  <a:gd name="T40" fmla="*/ 166 w 178"/>
                  <a:gd name="T41" fmla="*/ 832 h 1076"/>
                  <a:gd name="T42" fmla="*/ 166 w 178"/>
                  <a:gd name="T43" fmla="*/ 863 h 1076"/>
                  <a:gd name="T44" fmla="*/ 173 w 178"/>
                  <a:gd name="T45" fmla="*/ 895 h 1076"/>
                  <a:gd name="T46" fmla="*/ 177 w 178"/>
                  <a:gd name="T47" fmla="*/ 930 h 1076"/>
                  <a:gd name="T48" fmla="*/ 173 w 178"/>
                  <a:gd name="T49" fmla="*/ 958 h 1076"/>
                  <a:gd name="T50" fmla="*/ 173 w 178"/>
                  <a:gd name="T51" fmla="*/ 990 h 1076"/>
                  <a:gd name="T52" fmla="*/ 166 w 178"/>
                  <a:gd name="T53" fmla="*/ 1021 h 1076"/>
                  <a:gd name="T54" fmla="*/ 146 w 178"/>
                  <a:gd name="T55" fmla="*/ 1075 h 1076"/>
                  <a:gd name="T56" fmla="*/ 26 w 178"/>
                  <a:gd name="T57" fmla="*/ 1073 h 1076"/>
                  <a:gd name="T58" fmla="*/ 48 w 178"/>
                  <a:gd name="T59" fmla="*/ 1042 h 1076"/>
                  <a:gd name="T60" fmla="*/ 61 w 178"/>
                  <a:gd name="T61" fmla="*/ 1011 h 1076"/>
                  <a:gd name="T62" fmla="*/ 80 w 178"/>
                  <a:gd name="T63" fmla="*/ 990 h 1076"/>
                  <a:gd name="T64" fmla="*/ 94 w 178"/>
                  <a:gd name="T65" fmla="*/ 968 h 1076"/>
                  <a:gd name="T66" fmla="*/ 101 w 178"/>
                  <a:gd name="T67" fmla="*/ 937 h 1076"/>
                  <a:gd name="T68" fmla="*/ 94 w 178"/>
                  <a:gd name="T69" fmla="*/ 895 h 1076"/>
                  <a:gd name="T70" fmla="*/ 94 w 178"/>
                  <a:gd name="T71" fmla="*/ 853 h 1076"/>
                  <a:gd name="T72" fmla="*/ 80 w 178"/>
                  <a:gd name="T73" fmla="*/ 811 h 1076"/>
                  <a:gd name="T74" fmla="*/ 74 w 178"/>
                  <a:gd name="T75" fmla="*/ 779 h 1076"/>
                  <a:gd name="T76" fmla="*/ 61 w 178"/>
                  <a:gd name="T77" fmla="*/ 747 h 1076"/>
                  <a:gd name="T78" fmla="*/ 74 w 178"/>
                  <a:gd name="T79" fmla="*/ 716 h 1076"/>
                  <a:gd name="T80" fmla="*/ 80 w 178"/>
                  <a:gd name="T81" fmla="*/ 642 h 1076"/>
                  <a:gd name="T82" fmla="*/ 87 w 178"/>
                  <a:gd name="T83" fmla="*/ 611 h 1076"/>
                  <a:gd name="T84" fmla="*/ 87 w 178"/>
                  <a:gd name="T85" fmla="*/ 589 h 1076"/>
                  <a:gd name="T86" fmla="*/ 87 w 178"/>
                  <a:gd name="T87" fmla="*/ 547 h 1076"/>
                  <a:gd name="T88" fmla="*/ 80 w 178"/>
                  <a:gd name="T89" fmla="*/ 516 h 1076"/>
                  <a:gd name="T90" fmla="*/ 80 w 178"/>
                  <a:gd name="T91" fmla="*/ 442 h 1076"/>
                  <a:gd name="T92" fmla="*/ 67 w 178"/>
                  <a:gd name="T93" fmla="*/ 411 h 1076"/>
                  <a:gd name="T94" fmla="*/ 61 w 178"/>
                  <a:gd name="T95" fmla="*/ 389 h 1076"/>
                  <a:gd name="T96" fmla="*/ 54 w 178"/>
                  <a:gd name="T97" fmla="*/ 305 h 1076"/>
                  <a:gd name="T98" fmla="*/ 45 w 178"/>
                  <a:gd name="T99" fmla="*/ 303 h 1076"/>
                  <a:gd name="T100" fmla="*/ 24 w 178"/>
                  <a:gd name="T101" fmla="*/ 252 h 1076"/>
                  <a:gd name="T102" fmla="*/ 18 w 178"/>
                  <a:gd name="T103" fmla="*/ 210 h 1076"/>
                  <a:gd name="T104" fmla="*/ 15 w 178"/>
                  <a:gd name="T105" fmla="*/ 12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8" h="1076">
                    <a:moveTo>
                      <a:pt x="0" y="27"/>
                    </a:moveTo>
                    <a:lnTo>
                      <a:pt x="20" y="0"/>
                    </a:lnTo>
                    <a:lnTo>
                      <a:pt x="47" y="39"/>
                    </a:lnTo>
                    <a:lnTo>
                      <a:pt x="50" y="78"/>
                    </a:lnTo>
                    <a:lnTo>
                      <a:pt x="45" y="135"/>
                    </a:lnTo>
                    <a:lnTo>
                      <a:pt x="45" y="210"/>
                    </a:lnTo>
                    <a:lnTo>
                      <a:pt x="60" y="258"/>
                    </a:lnTo>
                    <a:lnTo>
                      <a:pt x="69" y="282"/>
                    </a:lnTo>
                    <a:lnTo>
                      <a:pt x="80" y="305"/>
                    </a:lnTo>
                    <a:lnTo>
                      <a:pt x="119" y="339"/>
                    </a:lnTo>
                    <a:lnTo>
                      <a:pt x="158" y="399"/>
                    </a:lnTo>
                    <a:lnTo>
                      <a:pt x="161" y="438"/>
                    </a:lnTo>
                    <a:lnTo>
                      <a:pt x="165" y="480"/>
                    </a:lnTo>
                    <a:lnTo>
                      <a:pt x="161" y="543"/>
                    </a:lnTo>
                    <a:lnTo>
                      <a:pt x="167" y="588"/>
                    </a:lnTo>
                    <a:lnTo>
                      <a:pt x="158" y="654"/>
                    </a:lnTo>
                    <a:lnTo>
                      <a:pt x="161" y="687"/>
                    </a:lnTo>
                    <a:lnTo>
                      <a:pt x="161" y="720"/>
                    </a:lnTo>
                    <a:lnTo>
                      <a:pt x="165" y="750"/>
                    </a:lnTo>
                    <a:lnTo>
                      <a:pt x="160" y="790"/>
                    </a:lnTo>
                    <a:lnTo>
                      <a:pt x="166" y="832"/>
                    </a:lnTo>
                    <a:lnTo>
                      <a:pt x="166" y="863"/>
                    </a:lnTo>
                    <a:lnTo>
                      <a:pt x="173" y="895"/>
                    </a:lnTo>
                    <a:lnTo>
                      <a:pt x="177" y="930"/>
                    </a:lnTo>
                    <a:lnTo>
                      <a:pt x="173" y="958"/>
                    </a:lnTo>
                    <a:lnTo>
                      <a:pt x="173" y="990"/>
                    </a:lnTo>
                    <a:lnTo>
                      <a:pt x="166" y="1021"/>
                    </a:lnTo>
                    <a:lnTo>
                      <a:pt x="146" y="1075"/>
                    </a:lnTo>
                    <a:lnTo>
                      <a:pt x="26" y="1073"/>
                    </a:lnTo>
                    <a:lnTo>
                      <a:pt x="48" y="1042"/>
                    </a:lnTo>
                    <a:lnTo>
                      <a:pt x="61" y="1011"/>
                    </a:lnTo>
                    <a:lnTo>
                      <a:pt x="80" y="990"/>
                    </a:lnTo>
                    <a:lnTo>
                      <a:pt x="94" y="968"/>
                    </a:lnTo>
                    <a:lnTo>
                      <a:pt x="101" y="937"/>
                    </a:lnTo>
                    <a:lnTo>
                      <a:pt x="94" y="895"/>
                    </a:lnTo>
                    <a:lnTo>
                      <a:pt x="94" y="853"/>
                    </a:lnTo>
                    <a:lnTo>
                      <a:pt x="80" y="811"/>
                    </a:lnTo>
                    <a:lnTo>
                      <a:pt x="74" y="779"/>
                    </a:lnTo>
                    <a:lnTo>
                      <a:pt x="61" y="747"/>
                    </a:lnTo>
                    <a:lnTo>
                      <a:pt x="74" y="716"/>
                    </a:lnTo>
                    <a:lnTo>
                      <a:pt x="80" y="642"/>
                    </a:lnTo>
                    <a:lnTo>
                      <a:pt x="87" y="611"/>
                    </a:lnTo>
                    <a:lnTo>
                      <a:pt x="87" y="589"/>
                    </a:lnTo>
                    <a:lnTo>
                      <a:pt x="87" y="547"/>
                    </a:lnTo>
                    <a:lnTo>
                      <a:pt x="80" y="516"/>
                    </a:lnTo>
                    <a:lnTo>
                      <a:pt x="80" y="442"/>
                    </a:lnTo>
                    <a:lnTo>
                      <a:pt x="67" y="411"/>
                    </a:lnTo>
                    <a:lnTo>
                      <a:pt x="61" y="389"/>
                    </a:lnTo>
                    <a:lnTo>
                      <a:pt x="54" y="305"/>
                    </a:lnTo>
                    <a:lnTo>
                      <a:pt x="45" y="303"/>
                    </a:lnTo>
                    <a:lnTo>
                      <a:pt x="24" y="252"/>
                    </a:lnTo>
                    <a:lnTo>
                      <a:pt x="18" y="210"/>
                    </a:lnTo>
                    <a:lnTo>
                      <a:pt x="15" y="1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9" name="Freeform 7">
                <a:extLst>
                  <a:ext uri="{FF2B5EF4-FFF2-40B4-BE49-F238E27FC236}">
                    <a16:creationId xmlns:a16="http://schemas.microsoft.com/office/drawing/2014/main" id="{978A3630-F670-47AA-B1BA-0EA14A143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0"/>
                <a:ext cx="274" cy="384"/>
              </a:xfrm>
              <a:custGeom>
                <a:avLst/>
                <a:gdLst>
                  <a:gd name="T0" fmla="*/ 0 w 274"/>
                  <a:gd name="T1" fmla="*/ 0 h 384"/>
                  <a:gd name="T2" fmla="*/ 111 w 274"/>
                  <a:gd name="T3" fmla="*/ 0 h 384"/>
                  <a:gd name="T4" fmla="*/ 147 w 274"/>
                  <a:gd name="T5" fmla="*/ 17 h 384"/>
                  <a:gd name="T6" fmla="*/ 171 w 274"/>
                  <a:gd name="T7" fmla="*/ 38 h 384"/>
                  <a:gd name="T8" fmla="*/ 201 w 274"/>
                  <a:gd name="T9" fmla="*/ 71 h 384"/>
                  <a:gd name="T10" fmla="*/ 219 w 274"/>
                  <a:gd name="T11" fmla="*/ 131 h 384"/>
                  <a:gd name="T12" fmla="*/ 234 w 274"/>
                  <a:gd name="T13" fmla="*/ 164 h 384"/>
                  <a:gd name="T14" fmla="*/ 239 w 274"/>
                  <a:gd name="T15" fmla="*/ 221 h 384"/>
                  <a:gd name="T16" fmla="*/ 255 w 274"/>
                  <a:gd name="T17" fmla="*/ 287 h 384"/>
                  <a:gd name="T18" fmla="*/ 273 w 274"/>
                  <a:gd name="T19" fmla="*/ 383 h 384"/>
                  <a:gd name="T20" fmla="*/ 217 w 274"/>
                  <a:gd name="T21" fmla="*/ 369 h 384"/>
                  <a:gd name="T22" fmla="*/ 203 w 274"/>
                  <a:gd name="T23" fmla="*/ 338 h 384"/>
                  <a:gd name="T24" fmla="*/ 183 w 274"/>
                  <a:gd name="T25" fmla="*/ 306 h 384"/>
                  <a:gd name="T26" fmla="*/ 170 w 274"/>
                  <a:gd name="T27" fmla="*/ 274 h 384"/>
                  <a:gd name="T28" fmla="*/ 156 w 274"/>
                  <a:gd name="T29" fmla="*/ 201 h 384"/>
                  <a:gd name="T30" fmla="*/ 143 w 274"/>
                  <a:gd name="T31" fmla="*/ 169 h 384"/>
                  <a:gd name="T32" fmla="*/ 130 w 274"/>
                  <a:gd name="T33" fmla="*/ 138 h 384"/>
                  <a:gd name="T34" fmla="*/ 76 w 274"/>
                  <a:gd name="T35" fmla="*/ 96 h 384"/>
                  <a:gd name="T36" fmla="*/ 63 w 274"/>
                  <a:gd name="T37" fmla="*/ 74 h 384"/>
                  <a:gd name="T38" fmla="*/ 43 w 274"/>
                  <a:gd name="T39" fmla="*/ 64 h 384"/>
                  <a:gd name="T40" fmla="*/ 27 w 274"/>
                  <a:gd name="T41" fmla="*/ 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4" h="384">
                    <a:moveTo>
                      <a:pt x="0" y="0"/>
                    </a:moveTo>
                    <a:lnTo>
                      <a:pt x="111" y="0"/>
                    </a:lnTo>
                    <a:lnTo>
                      <a:pt x="147" y="17"/>
                    </a:lnTo>
                    <a:lnTo>
                      <a:pt x="171" y="38"/>
                    </a:lnTo>
                    <a:lnTo>
                      <a:pt x="201" y="71"/>
                    </a:lnTo>
                    <a:lnTo>
                      <a:pt x="219" y="131"/>
                    </a:lnTo>
                    <a:lnTo>
                      <a:pt x="234" y="164"/>
                    </a:lnTo>
                    <a:lnTo>
                      <a:pt x="239" y="221"/>
                    </a:lnTo>
                    <a:lnTo>
                      <a:pt x="255" y="287"/>
                    </a:lnTo>
                    <a:lnTo>
                      <a:pt x="273" y="383"/>
                    </a:lnTo>
                    <a:lnTo>
                      <a:pt x="217" y="369"/>
                    </a:lnTo>
                    <a:lnTo>
                      <a:pt x="203" y="338"/>
                    </a:lnTo>
                    <a:lnTo>
                      <a:pt x="183" y="306"/>
                    </a:lnTo>
                    <a:lnTo>
                      <a:pt x="170" y="274"/>
                    </a:lnTo>
                    <a:lnTo>
                      <a:pt x="156" y="201"/>
                    </a:lnTo>
                    <a:lnTo>
                      <a:pt x="143" y="169"/>
                    </a:lnTo>
                    <a:lnTo>
                      <a:pt x="130" y="138"/>
                    </a:lnTo>
                    <a:lnTo>
                      <a:pt x="76" y="96"/>
                    </a:lnTo>
                    <a:lnTo>
                      <a:pt x="63" y="74"/>
                    </a:lnTo>
                    <a:lnTo>
                      <a:pt x="43" y="64"/>
                    </a:lnTo>
                    <a:lnTo>
                      <a:pt x="27" y="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0" name="Freeform 8">
                <a:extLst>
                  <a:ext uri="{FF2B5EF4-FFF2-40B4-BE49-F238E27FC236}">
                    <a16:creationId xmlns:a16="http://schemas.microsoft.com/office/drawing/2014/main" id="{E0B9C606-948E-4B25-9F22-F43E25C20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2250"/>
                <a:ext cx="230" cy="336"/>
              </a:xfrm>
              <a:custGeom>
                <a:avLst/>
                <a:gdLst>
                  <a:gd name="T0" fmla="*/ 229 w 230"/>
                  <a:gd name="T1" fmla="*/ 0 h 336"/>
                  <a:gd name="T2" fmla="*/ 191 w 230"/>
                  <a:gd name="T3" fmla="*/ 61 h 336"/>
                  <a:gd name="T4" fmla="*/ 165 w 230"/>
                  <a:gd name="T5" fmla="*/ 82 h 336"/>
                  <a:gd name="T6" fmla="*/ 145 w 230"/>
                  <a:gd name="T7" fmla="*/ 93 h 336"/>
                  <a:gd name="T8" fmla="*/ 118 w 230"/>
                  <a:gd name="T9" fmla="*/ 135 h 336"/>
                  <a:gd name="T10" fmla="*/ 118 w 230"/>
                  <a:gd name="T11" fmla="*/ 166 h 336"/>
                  <a:gd name="T12" fmla="*/ 118 w 230"/>
                  <a:gd name="T13" fmla="*/ 198 h 336"/>
                  <a:gd name="T14" fmla="*/ 118 w 230"/>
                  <a:gd name="T15" fmla="*/ 230 h 336"/>
                  <a:gd name="T16" fmla="*/ 105 w 230"/>
                  <a:gd name="T17" fmla="*/ 261 h 336"/>
                  <a:gd name="T18" fmla="*/ 86 w 230"/>
                  <a:gd name="T19" fmla="*/ 272 h 336"/>
                  <a:gd name="T20" fmla="*/ 66 w 230"/>
                  <a:gd name="T21" fmla="*/ 282 h 336"/>
                  <a:gd name="T22" fmla="*/ 45 w 230"/>
                  <a:gd name="T23" fmla="*/ 303 h 336"/>
                  <a:gd name="T24" fmla="*/ 26 w 230"/>
                  <a:gd name="T25" fmla="*/ 314 h 336"/>
                  <a:gd name="T26" fmla="*/ 6 w 230"/>
                  <a:gd name="T27" fmla="*/ 335 h 336"/>
                  <a:gd name="T28" fmla="*/ 0 w 230"/>
                  <a:gd name="T29" fmla="*/ 303 h 336"/>
                  <a:gd name="T30" fmla="*/ 19 w 230"/>
                  <a:gd name="T31" fmla="*/ 272 h 336"/>
                  <a:gd name="T32" fmla="*/ 45 w 230"/>
                  <a:gd name="T33" fmla="*/ 251 h 336"/>
                  <a:gd name="T34" fmla="*/ 59 w 230"/>
                  <a:gd name="T35" fmla="*/ 219 h 336"/>
                  <a:gd name="T36" fmla="*/ 72 w 230"/>
                  <a:gd name="T37" fmla="*/ 177 h 336"/>
                  <a:gd name="T38" fmla="*/ 79 w 230"/>
                  <a:gd name="T39" fmla="*/ 135 h 336"/>
                  <a:gd name="T40" fmla="*/ 79 w 230"/>
                  <a:gd name="T41" fmla="*/ 103 h 336"/>
                  <a:gd name="T42" fmla="*/ 132 w 230"/>
                  <a:gd name="T43" fmla="*/ 72 h 336"/>
                  <a:gd name="T44" fmla="*/ 152 w 230"/>
                  <a:gd name="T45" fmla="*/ 72 h 336"/>
                  <a:gd name="T46" fmla="*/ 178 w 230"/>
                  <a:gd name="T47" fmla="*/ 29 h 336"/>
                  <a:gd name="T48" fmla="*/ 198 w 230"/>
                  <a:gd name="T49" fmla="*/ 8 h 336"/>
                  <a:gd name="T50" fmla="*/ 229 w 230"/>
                  <a:gd name="T51" fmla="*/ 0 h 336"/>
                  <a:gd name="T52" fmla="*/ 229 w 230"/>
                  <a:gd name="T5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0" h="336">
                    <a:moveTo>
                      <a:pt x="229" y="0"/>
                    </a:moveTo>
                    <a:lnTo>
                      <a:pt x="191" y="61"/>
                    </a:lnTo>
                    <a:lnTo>
                      <a:pt x="165" y="82"/>
                    </a:lnTo>
                    <a:lnTo>
                      <a:pt x="145" y="93"/>
                    </a:lnTo>
                    <a:lnTo>
                      <a:pt x="118" y="135"/>
                    </a:lnTo>
                    <a:lnTo>
                      <a:pt x="118" y="166"/>
                    </a:lnTo>
                    <a:lnTo>
                      <a:pt x="118" y="198"/>
                    </a:lnTo>
                    <a:lnTo>
                      <a:pt x="118" y="230"/>
                    </a:lnTo>
                    <a:lnTo>
                      <a:pt x="105" y="261"/>
                    </a:lnTo>
                    <a:lnTo>
                      <a:pt x="86" y="272"/>
                    </a:lnTo>
                    <a:lnTo>
                      <a:pt x="66" y="282"/>
                    </a:lnTo>
                    <a:lnTo>
                      <a:pt x="45" y="303"/>
                    </a:lnTo>
                    <a:lnTo>
                      <a:pt x="26" y="314"/>
                    </a:lnTo>
                    <a:lnTo>
                      <a:pt x="6" y="335"/>
                    </a:lnTo>
                    <a:lnTo>
                      <a:pt x="0" y="303"/>
                    </a:lnTo>
                    <a:lnTo>
                      <a:pt x="19" y="272"/>
                    </a:lnTo>
                    <a:lnTo>
                      <a:pt x="45" y="251"/>
                    </a:lnTo>
                    <a:lnTo>
                      <a:pt x="59" y="219"/>
                    </a:lnTo>
                    <a:lnTo>
                      <a:pt x="72" y="177"/>
                    </a:lnTo>
                    <a:lnTo>
                      <a:pt x="79" y="135"/>
                    </a:lnTo>
                    <a:lnTo>
                      <a:pt x="79" y="103"/>
                    </a:lnTo>
                    <a:lnTo>
                      <a:pt x="132" y="72"/>
                    </a:lnTo>
                    <a:lnTo>
                      <a:pt x="152" y="72"/>
                    </a:lnTo>
                    <a:lnTo>
                      <a:pt x="178" y="29"/>
                    </a:lnTo>
                    <a:lnTo>
                      <a:pt x="198" y="8"/>
                    </a:lnTo>
                    <a:lnTo>
                      <a:pt x="229" y="0"/>
                    </a:lnTo>
                    <a:lnTo>
                      <a:pt x="229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1" name="Freeform 9">
                <a:extLst>
                  <a:ext uri="{FF2B5EF4-FFF2-40B4-BE49-F238E27FC236}">
                    <a16:creationId xmlns:a16="http://schemas.microsoft.com/office/drawing/2014/main" id="{24812B6B-31CC-436C-A351-F0E2830F9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338"/>
                <a:ext cx="155" cy="232"/>
              </a:xfrm>
              <a:custGeom>
                <a:avLst/>
                <a:gdLst>
                  <a:gd name="T0" fmla="*/ 20 w 155"/>
                  <a:gd name="T1" fmla="*/ 10 h 232"/>
                  <a:gd name="T2" fmla="*/ 20 w 155"/>
                  <a:gd name="T3" fmla="*/ 52 h 232"/>
                  <a:gd name="T4" fmla="*/ 20 w 155"/>
                  <a:gd name="T5" fmla="*/ 84 h 232"/>
                  <a:gd name="T6" fmla="*/ 6 w 155"/>
                  <a:gd name="T7" fmla="*/ 94 h 232"/>
                  <a:gd name="T8" fmla="*/ 0 w 155"/>
                  <a:gd name="T9" fmla="*/ 126 h 232"/>
                  <a:gd name="T10" fmla="*/ 6 w 155"/>
                  <a:gd name="T11" fmla="*/ 158 h 232"/>
                  <a:gd name="T12" fmla="*/ 20 w 155"/>
                  <a:gd name="T13" fmla="*/ 158 h 232"/>
                  <a:gd name="T14" fmla="*/ 39 w 155"/>
                  <a:gd name="T15" fmla="*/ 168 h 232"/>
                  <a:gd name="T16" fmla="*/ 59 w 155"/>
                  <a:gd name="T17" fmla="*/ 189 h 232"/>
                  <a:gd name="T18" fmla="*/ 79 w 155"/>
                  <a:gd name="T19" fmla="*/ 221 h 232"/>
                  <a:gd name="T20" fmla="*/ 99 w 155"/>
                  <a:gd name="T21" fmla="*/ 231 h 232"/>
                  <a:gd name="T22" fmla="*/ 118 w 155"/>
                  <a:gd name="T23" fmla="*/ 231 h 232"/>
                  <a:gd name="T24" fmla="*/ 154 w 155"/>
                  <a:gd name="T25" fmla="*/ 228 h 232"/>
                  <a:gd name="T26" fmla="*/ 154 w 155"/>
                  <a:gd name="T27" fmla="*/ 189 h 232"/>
                  <a:gd name="T28" fmla="*/ 150 w 155"/>
                  <a:gd name="T29" fmla="*/ 138 h 232"/>
                  <a:gd name="T30" fmla="*/ 132 w 155"/>
                  <a:gd name="T31" fmla="*/ 126 h 232"/>
                  <a:gd name="T32" fmla="*/ 118 w 155"/>
                  <a:gd name="T33" fmla="*/ 117 h 232"/>
                  <a:gd name="T34" fmla="*/ 96 w 155"/>
                  <a:gd name="T35" fmla="*/ 105 h 232"/>
                  <a:gd name="T36" fmla="*/ 72 w 155"/>
                  <a:gd name="T37" fmla="*/ 75 h 232"/>
                  <a:gd name="T38" fmla="*/ 64 w 155"/>
                  <a:gd name="T39" fmla="*/ 33 h 232"/>
                  <a:gd name="T40" fmla="*/ 52 w 155"/>
                  <a:gd name="T41" fmla="*/ 0 h 232"/>
                  <a:gd name="T42" fmla="*/ 20 w 155"/>
                  <a:gd name="T43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5" h="232">
                    <a:moveTo>
                      <a:pt x="20" y="10"/>
                    </a:moveTo>
                    <a:lnTo>
                      <a:pt x="20" y="52"/>
                    </a:lnTo>
                    <a:lnTo>
                      <a:pt x="20" y="84"/>
                    </a:lnTo>
                    <a:lnTo>
                      <a:pt x="6" y="94"/>
                    </a:lnTo>
                    <a:lnTo>
                      <a:pt x="0" y="126"/>
                    </a:lnTo>
                    <a:lnTo>
                      <a:pt x="6" y="158"/>
                    </a:lnTo>
                    <a:lnTo>
                      <a:pt x="20" y="158"/>
                    </a:lnTo>
                    <a:lnTo>
                      <a:pt x="39" y="168"/>
                    </a:lnTo>
                    <a:lnTo>
                      <a:pt x="59" y="189"/>
                    </a:lnTo>
                    <a:lnTo>
                      <a:pt x="79" y="221"/>
                    </a:lnTo>
                    <a:lnTo>
                      <a:pt x="99" y="231"/>
                    </a:lnTo>
                    <a:lnTo>
                      <a:pt x="118" y="231"/>
                    </a:lnTo>
                    <a:lnTo>
                      <a:pt x="154" y="228"/>
                    </a:lnTo>
                    <a:lnTo>
                      <a:pt x="154" y="189"/>
                    </a:lnTo>
                    <a:lnTo>
                      <a:pt x="150" y="138"/>
                    </a:lnTo>
                    <a:lnTo>
                      <a:pt x="132" y="126"/>
                    </a:lnTo>
                    <a:lnTo>
                      <a:pt x="118" y="117"/>
                    </a:lnTo>
                    <a:lnTo>
                      <a:pt x="96" y="105"/>
                    </a:lnTo>
                    <a:lnTo>
                      <a:pt x="72" y="75"/>
                    </a:lnTo>
                    <a:lnTo>
                      <a:pt x="64" y="33"/>
                    </a:lnTo>
                    <a:lnTo>
                      <a:pt x="52" y="0"/>
                    </a:lnTo>
                    <a:lnTo>
                      <a:pt x="20" y="1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43979DE5-6CBD-4820-9082-3A987C2E50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52998" y="2432050"/>
            <a:ext cx="6399213" cy="2438400"/>
          </a:xfrm>
          <a:noFill/>
          <a:ln/>
        </p:spPr>
        <p:txBody>
          <a:bodyPr anchor="ctr"/>
          <a:lstStyle/>
          <a:p>
            <a:r>
              <a:rPr lang="en-US" altLang="en-US" sz="4400" dirty="0"/>
              <a:t>Some styles are more useful than others when...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4887A73-2810-4433-A57D-06CC5405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Uses of the “Turtle”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3CBA78F-1C06-4137-BA6E-9841B57BE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When issue is trivial</a:t>
            </a:r>
          </a:p>
          <a:p>
            <a:r>
              <a:rPr lang="en-US" altLang="en-US" b="1"/>
              <a:t>When potential damage of confrontation outweighs the benefits</a:t>
            </a:r>
          </a:p>
          <a:p>
            <a:r>
              <a:rPr lang="en-US" altLang="en-US" b="1"/>
              <a:t>To let people cool down &amp; reduce tension</a:t>
            </a:r>
          </a:p>
          <a:p>
            <a:r>
              <a:rPr lang="en-US" altLang="en-US" b="1"/>
              <a:t>When gathering information</a:t>
            </a:r>
          </a:p>
          <a:p>
            <a:r>
              <a:rPr lang="en-US" altLang="en-US" b="1"/>
              <a:t>When others can resolve the conflict more effectively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839180F-2BBA-4B79-825A-AC746E5F6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Uses of the “Shark”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8FA2CBA-6C67-4779-BDEC-E2537A113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 sz="3600"/>
              <a:t>When quick, decisive action is vital</a:t>
            </a:r>
          </a:p>
          <a:p>
            <a:r>
              <a:rPr lang="en-US" altLang="en-US" sz="3600"/>
              <a:t>On important issues where unpopular actions need to be implemented</a:t>
            </a:r>
          </a:p>
          <a:p>
            <a:r>
              <a:rPr lang="en-US" altLang="en-US" sz="3600"/>
              <a:t>To protect yourself against people who take advantage of noncompetitive behavior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B4040D-85DD-4B50-A308-E27487694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688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6000" dirty="0"/>
              <a:t>Conflict</a:t>
            </a:r>
          </a:p>
        </p:txBody>
      </p:sp>
      <p:graphicFrame>
        <p:nvGraphicFramePr>
          <p:cNvPr id="819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74FDEDFF-F6F1-4DE9-8C01-5AA48E5248AF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1371600" y="2965450"/>
          <a:ext cx="3787775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lip" r:id="rId4" imgW="3657600" imgH="2054160" progId="MS_ClipArt_Gallery.5">
                  <p:embed/>
                </p:oleObj>
              </mc:Choice>
              <mc:Fallback>
                <p:oleObj name="Clip" r:id="rId4" imgW="3657600" imgH="205416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65450"/>
                        <a:ext cx="3787775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>
            <a:extLst>
              <a:ext uri="{FF2B5EF4-FFF2-40B4-BE49-F238E27FC236}">
                <a16:creationId xmlns:a16="http://schemas.microsoft.com/office/drawing/2014/main" id="{68742B05-A353-465A-ABFB-F518FD08F24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2348880"/>
            <a:ext cx="3579813" cy="1905000"/>
          </a:xfrm>
          <a:noFill/>
          <a:ln/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sz="4400" b="1" dirty="0"/>
              <a:t>Why do we do it?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3D66532-75DC-47FE-8F8E-5CE6859B6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Uses of “Teddy Bear”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7E780C8-FD9C-4416-8A9A-1532D7D1F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When you realize you are wrong</a:t>
            </a:r>
          </a:p>
          <a:p>
            <a:r>
              <a:rPr lang="en-US" altLang="en-US" b="1"/>
              <a:t>To learn from others</a:t>
            </a:r>
          </a:p>
          <a:p>
            <a:r>
              <a:rPr lang="en-US" altLang="en-US" b="1"/>
              <a:t>When issue is more important to the other person than to yourself</a:t>
            </a:r>
          </a:p>
          <a:p>
            <a:r>
              <a:rPr lang="en-US" altLang="en-US" b="1"/>
              <a:t>As a goodwill gesture to maintain cooperative relationship</a:t>
            </a:r>
          </a:p>
          <a:p>
            <a:r>
              <a:rPr lang="en-US" altLang="en-US" b="1"/>
              <a:t>To allow others to experiment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163BE55-A514-4118-9DBE-158C6ABDC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Uses of “Fox”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A564E93-2086-4F4F-B567-5B0172173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When goals are important, but not worth the effort or disruption </a:t>
            </a:r>
          </a:p>
          <a:p>
            <a:r>
              <a:rPr lang="en-US" altLang="en-US" b="1"/>
              <a:t>When opponents with equal power are strongly committed </a:t>
            </a:r>
          </a:p>
          <a:p>
            <a:r>
              <a:rPr lang="en-US" altLang="en-US" b="1"/>
              <a:t>To achieve temporary settlements to complex issues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834223A-87CD-40DC-8B69-F561D50F9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Uses of “Owl”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CB40BC6-2C3B-432D-B012-8948CD26D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To find an integrative solution when both sides are too important to compromise</a:t>
            </a:r>
          </a:p>
          <a:p>
            <a:r>
              <a:rPr lang="en-US" altLang="en-US" b="1"/>
              <a:t>When your objective is to learn</a:t>
            </a:r>
          </a:p>
          <a:p>
            <a:r>
              <a:rPr lang="en-US" altLang="en-US" b="1"/>
              <a:t>To work through hard feelings which have been interfering with a relationship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22D243F-EAE4-4254-9964-1760D17FE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Second Trick for Conflict Management</a:t>
            </a:r>
          </a:p>
        </p:txBody>
      </p:sp>
      <p:graphicFrame>
        <p:nvGraphicFramePr>
          <p:cNvPr id="9728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206D5DC-BD51-46AA-816F-A9C8EE0C46E3}"/>
              </a:ext>
            </a:extLst>
          </p:cNvPr>
          <p:cNvGraphicFramePr>
            <a:graphicFrameLocks/>
          </p:cNvGraphicFramePr>
          <p:nvPr/>
        </p:nvGraphicFramePr>
        <p:xfrm>
          <a:off x="3900488" y="2127250"/>
          <a:ext cx="360997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Clip" r:id="rId4" imgW="3617640" imgH="3657600" progId="MS_ClipArt_Gallery.5">
                  <p:embed/>
                </p:oleObj>
              </mc:Choice>
              <mc:Fallback>
                <p:oleObj name="Clip" r:id="rId4" imgW="3617640" imgH="36576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127250"/>
                        <a:ext cx="360997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EA90C23-5FA5-41D6-8042-90F2E6452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051" y="846586"/>
            <a:ext cx="6798735" cy="1303867"/>
          </a:xfrm>
        </p:spPr>
        <p:txBody>
          <a:bodyPr/>
          <a:lstStyle/>
          <a:p>
            <a:r>
              <a:rPr lang="en-US" altLang="en-US" dirty="0"/>
              <a:t>Understand Process of Conflict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5369BD-D41F-4FD6-A5CE-E407C809A5B0}"/>
              </a:ext>
            </a:extLst>
          </p:cNvPr>
          <p:cNvGrpSpPr/>
          <p:nvPr/>
        </p:nvGrpSpPr>
        <p:grpSpPr>
          <a:xfrm>
            <a:off x="1172632" y="2780928"/>
            <a:ext cx="6172200" cy="3228975"/>
            <a:chOff x="1143000" y="1676400"/>
            <a:chExt cx="6172200" cy="3228975"/>
          </a:xfrm>
        </p:grpSpPr>
        <p:sp>
          <p:nvSpPr>
            <p:cNvPr id="96259" name="Text Box 3">
              <a:extLst>
                <a:ext uri="{FF2B5EF4-FFF2-40B4-BE49-F238E27FC236}">
                  <a16:creationId xmlns:a16="http://schemas.microsoft.com/office/drawing/2014/main" id="{1ABBDC29-00DB-4758-A7B2-CCE5157B4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2514600"/>
              <a:ext cx="2590800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Expectations (explicit)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Anticipation (implicit)</a:t>
              </a:r>
            </a:p>
          </p:txBody>
        </p:sp>
        <p:sp>
          <p:nvSpPr>
            <p:cNvPr id="96260" name="Line 4">
              <a:extLst>
                <a:ext uri="{FF2B5EF4-FFF2-40B4-BE49-F238E27FC236}">
                  <a16:creationId xmlns:a16="http://schemas.microsoft.com/office/drawing/2014/main" id="{2A684949-AAD3-4ED4-8344-4F08C7644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8956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Text Box 8">
              <a:extLst>
                <a:ext uri="{FF2B5EF4-FFF2-40B4-BE49-F238E27FC236}">
                  <a16:creationId xmlns:a16="http://schemas.microsoft.com/office/drawing/2014/main" id="{8A70740B-06A8-4438-B2AA-88A589D07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743200"/>
              <a:ext cx="14478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Experience</a:t>
              </a:r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id="{5C50063D-1360-4C37-81BA-D52055B99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971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8E075B41-B347-43DA-A5AA-065E8819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667000"/>
              <a:ext cx="1524000" cy="714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Unfulfilled Expectations</a:t>
              </a:r>
            </a:p>
          </p:txBody>
        </p:sp>
        <p:sp>
          <p:nvSpPr>
            <p:cNvPr id="96268" name="Line 12">
              <a:extLst>
                <a:ext uri="{FF2B5EF4-FFF2-40B4-BE49-F238E27FC236}">
                  <a16:creationId xmlns:a16="http://schemas.microsoft.com/office/drawing/2014/main" id="{CCE859FE-B056-4210-8FD9-03CF1C0D6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34290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Text Box 14">
              <a:extLst>
                <a:ext uri="{FF2B5EF4-FFF2-40B4-BE49-F238E27FC236}">
                  <a16:creationId xmlns:a16="http://schemas.microsoft.com/office/drawing/2014/main" id="{A57314DC-D775-42FD-9799-A3175E5BA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3886200"/>
              <a:ext cx="1524000" cy="714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Resentments Build</a:t>
              </a:r>
            </a:p>
          </p:txBody>
        </p:sp>
        <p:sp>
          <p:nvSpPr>
            <p:cNvPr id="96271" name="Text Box 15">
              <a:extLst>
                <a:ext uri="{FF2B5EF4-FFF2-40B4-BE49-F238E27FC236}">
                  <a16:creationId xmlns:a16="http://schemas.microsoft.com/office/drawing/2014/main" id="{1B322A99-FB05-456B-B40E-BB113741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86200"/>
              <a:ext cx="1524000" cy="1019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Gather evidence for a case</a:t>
              </a:r>
            </a:p>
          </p:txBody>
        </p:sp>
        <p:sp>
          <p:nvSpPr>
            <p:cNvPr id="96272" name="Text Box 16">
              <a:extLst>
                <a:ext uri="{FF2B5EF4-FFF2-40B4-BE49-F238E27FC236}">
                  <a16:creationId xmlns:a16="http://schemas.microsoft.com/office/drawing/2014/main" id="{4427D8A3-419A-474D-A659-D4DA8E2A7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4267200"/>
              <a:ext cx="14478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Give up</a:t>
              </a:r>
            </a:p>
          </p:txBody>
        </p:sp>
        <p:sp>
          <p:nvSpPr>
            <p:cNvPr id="96273" name="Line 17">
              <a:extLst>
                <a:ext uri="{FF2B5EF4-FFF2-40B4-BE49-F238E27FC236}">
                  <a16:creationId xmlns:a16="http://schemas.microsoft.com/office/drawing/2014/main" id="{C1CF79E5-C6AF-4563-969A-FE878CBD6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42672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>
              <a:extLst>
                <a:ext uri="{FF2B5EF4-FFF2-40B4-BE49-F238E27FC236}">
                  <a16:creationId xmlns:a16="http://schemas.microsoft.com/office/drawing/2014/main" id="{BA8E70CB-5392-4068-87F5-477CD3258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4419600"/>
              <a:ext cx="6096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5" name="Text Box 19">
              <a:extLst>
                <a:ext uri="{FF2B5EF4-FFF2-40B4-BE49-F238E27FC236}">
                  <a16:creationId xmlns:a16="http://schemas.microsoft.com/office/drawing/2014/main" id="{43C7852C-8DCF-47A3-87AB-A414F682C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676400"/>
              <a:ext cx="1447800" cy="469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intervene</a:t>
              </a:r>
            </a:p>
          </p:txBody>
        </p:sp>
        <p:sp>
          <p:nvSpPr>
            <p:cNvPr id="96277" name="Line 21">
              <a:extLst>
                <a:ext uri="{FF2B5EF4-FFF2-40B4-BE49-F238E27FC236}">
                  <a16:creationId xmlns:a16="http://schemas.microsoft.com/office/drawing/2014/main" id="{D587FE23-27D9-4772-AD73-2A3E924C4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133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Line 22">
              <a:extLst>
                <a:ext uri="{FF2B5EF4-FFF2-40B4-BE49-F238E27FC236}">
                  <a16:creationId xmlns:a16="http://schemas.microsoft.com/office/drawing/2014/main" id="{E821C9D5-42FF-4ECC-8BF6-07816469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209800"/>
              <a:ext cx="1371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Line 23">
              <a:extLst>
                <a:ext uri="{FF2B5EF4-FFF2-40B4-BE49-F238E27FC236}">
                  <a16:creationId xmlns:a16="http://schemas.microsoft.com/office/drawing/2014/main" id="{5D893BA7-D1BA-4304-A60C-BF03CAAEB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905000"/>
              <a:ext cx="3352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Line 24">
              <a:extLst>
                <a:ext uri="{FF2B5EF4-FFF2-40B4-BE49-F238E27FC236}">
                  <a16:creationId xmlns:a16="http://schemas.microsoft.com/office/drawing/2014/main" id="{350AB4AB-1878-423F-9440-4F06638E3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2098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1" name="Line 25">
              <a:extLst>
                <a:ext uri="{FF2B5EF4-FFF2-40B4-BE49-F238E27FC236}">
                  <a16:creationId xmlns:a16="http://schemas.microsoft.com/office/drawing/2014/main" id="{F754BD43-860E-426C-A19A-44333719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09800"/>
              <a:ext cx="160020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Line 26">
              <a:extLst>
                <a:ext uri="{FF2B5EF4-FFF2-40B4-BE49-F238E27FC236}">
                  <a16:creationId xmlns:a16="http://schemas.microsoft.com/office/drawing/2014/main" id="{7948121A-BE2E-4A5A-A669-37ECF8DAD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057400"/>
              <a:ext cx="31242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5115FD4-4B3C-4CB3-98CC-BA6900A27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Why  &amp; how do we get in conflict situations?</a:t>
            </a:r>
          </a:p>
        </p:txBody>
      </p:sp>
      <p:graphicFrame>
        <p:nvGraphicFramePr>
          <p:cNvPr id="7168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0E5AD492-9596-4B16-8618-2960EC214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932799"/>
              </p:ext>
            </p:extLst>
          </p:nvPr>
        </p:nvGraphicFramePr>
        <p:xfrm>
          <a:off x="3566318" y="2564904"/>
          <a:ext cx="2011363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Clip" r:id="rId4" imgW="2019240" imgH="3657600" progId="MS_ClipArt_Gallery.5">
                  <p:embed/>
                </p:oleObj>
              </mc:Choice>
              <mc:Fallback>
                <p:oleObj name="Clip" r:id="rId4" imgW="2019240" imgH="36576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18" y="2564904"/>
                        <a:ext cx="2011363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2B53A6B-DF4A-4763-8968-B64D0FF0E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issues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CD297F-B35A-4C6D-95FE-39CADC959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600" y="2492896"/>
            <a:ext cx="7772400" cy="4114800"/>
          </a:xfrm>
          <a:noFill/>
          <a:ln/>
        </p:spPr>
        <p:txBody>
          <a:bodyPr/>
          <a:lstStyle/>
          <a:p>
            <a:r>
              <a:rPr lang="en-US" altLang="en-US" b="1" u="sng" dirty="0"/>
              <a:t>The facts</a:t>
            </a:r>
            <a:r>
              <a:rPr lang="en-US" altLang="en-US" b="1" dirty="0"/>
              <a:t>: present situation, problems</a:t>
            </a:r>
          </a:p>
          <a:p>
            <a:r>
              <a:rPr lang="en-US" altLang="en-US" b="1" u="sng" dirty="0"/>
              <a:t>The goals</a:t>
            </a:r>
            <a:r>
              <a:rPr lang="en-US" altLang="en-US" b="1" dirty="0"/>
              <a:t>: how things ought to be, the future conditions sought</a:t>
            </a:r>
          </a:p>
          <a:p>
            <a:r>
              <a:rPr lang="en-US" altLang="en-US" b="1" u="sng" dirty="0"/>
              <a:t>The methods</a:t>
            </a:r>
            <a:r>
              <a:rPr lang="en-US" altLang="en-US" b="1" dirty="0"/>
              <a:t>: the best, the easiest, the quickest, the most ethical</a:t>
            </a:r>
          </a:p>
          <a:p>
            <a:r>
              <a:rPr lang="en-US" altLang="en-US" b="1" u="sng" dirty="0"/>
              <a:t>The values</a:t>
            </a:r>
            <a:r>
              <a:rPr lang="en-US" altLang="en-US" b="1" dirty="0"/>
              <a:t>:  the beliefs about priorities that should be observed in choosing goals &amp; methods</a:t>
            </a:r>
          </a:p>
          <a:p>
            <a:r>
              <a:rPr lang="en-US" altLang="en-US" b="1" u="sng" dirty="0"/>
              <a:t>The history</a:t>
            </a:r>
            <a:r>
              <a:rPr lang="en-US" altLang="en-US" b="1" dirty="0"/>
              <a:t>: what has gone on before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CC0FAAB-DFCD-41AD-B32E-496E96D9B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Components of a Conflict Situation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6AA83E7-2E2C-48BF-8EE5-D6C75F64C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Frustration--when you feel blocked. </a:t>
            </a:r>
          </a:p>
          <a:p>
            <a:r>
              <a:rPr lang="en-US" altLang="en-US" b="1"/>
              <a:t>Conceptualization of problem--  “What’s going on?”  </a:t>
            </a:r>
          </a:p>
          <a:p>
            <a:r>
              <a:rPr lang="en-US" altLang="en-US" b="1"/>
              <a:t>Conceptualization of behaviors &amp; intentions-- “What does that mean?”</a:t>
            </a:r>
          </a:p>
          <a:p>
            <a:r>
              <a:rPr lang="en-US" altLang="en-US" b="1"/>
              <a:t>Outcome--emotional, cognitive, behavioral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B0A68ED-F0C6-4CA0-9E4D-29EE02178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Types of Conflict</a:t>
            </a:r>
          </a:p>
        </p:txBody>
      </p:sp>
      <p:graphicFrame>
        <p:nvGraphicFramePr>
          <p:cNvPr id="778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DCD8E4A-1A00-4D8F-A466-EBC10FF40D8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62050" y="2044700"/>
          <a:ext cx="73787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4" imgW="7827120" imgH="3991320" progId="Word.Document.8">
                  <p:embed/>
                </p:oleObj>
              </mc:Choice>
              <mc:Fallback>
                <p:oleObj name="Document" r:id="rId4" imgW="7827120" imgH="39913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044700"/>
                        <a:ext cx="73787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527998D-3BE6-4CEC-84BF-05997D972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What can we do???</a:t>
            </a:r>
            <a:br>
              <a:rPr lang="en-US" altLang="en-US"/>
            </a:br>
            <a:r>
              <a:rPr lang="en-US" altLang="en-US"/>
              <a:t>How do we intervene???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B0AE7AB-0A53-4250-AFA8-E155C9D98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Accept that you will have conflict</a:t>
            </a:r>
          </a:p>
          <a:p>
            <a:r>
              <a:rPr lang="en-US" altLang="en-US" b="1"/>
              <a:t>Work toward having positive vs. dysfunctional conflict</a:t>
            </a:r>
          </a:p>
          <a:p>
            <a:r>
              <a:rPr lang="en-US" altLang="en-US" b="1"/>
              <a:t>Use conflict management skills</a:t>
            </a:r>
          </a:p>
          <a:p>
            <a:pPr lvl="1">
              <a:buClr>
                <a:schemeClr val="accent2"/>
              </a:buClr>
              <a:buSzPct val="55000"/>
            </a:pPr>
            <a:r>
              <a:rPr lang="en-US" altLang="en-US" sz="3200" b="1"/>
              <a:t>De-escalation</a:t>
            </a:r>
          </a:p>
          <a:p>
            <a:pPr lvl="1">
              <a:buClr>
                <a:schemeClr val="accent2"/>
              </a:buClr>
              <a:buSzPct val="55000"/>
            </a:pPr>
            <a:r>
              <a:rPr lang="en-US" altLang="en-US" sz="3200" b="1"/>
              <a:t>“I”- Messages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E26F234-A2F9-4509-8EEA-B1006B662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688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6000" dirty="0"/>
              <a:t>Conflict</a:t>
            </a:r>
          </a:p>
        </p:txBody>
      </p:sp>
      <p:graphicFrame>
        <p:nvGraphicFramePr>
          <p:cNvPr id="1024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38DB698-1A89-4767-A151-D3D221580584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1827213" y="1982788"/>
          <a:ext cx="2874962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lip" r:id="rId4" imgW="2570040" imgH="3659040" progId="MS_ClipArt_Gallery.5">
                  <p:embed/>
                </p:oleObj>
              </mc:Choice>
              <mc:Fallback>
                <p:oleObj name="Clip" r:id="rId4" imgW="2570040" imgH="365904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982788"/>
                        <a:ext cx="2874962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>
            <a:extLst>
              <a:ext uri="{FF2B5EF4-FFF2-40B4-BE49-F238E27FC236}">
                <a16:creationId xmlns:a16="http://schemas.microsoft.com/office/drawing/2014/main" id="{B1620600-5A66-4773-9639-CBAA6646F5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02175" y="4322763"/>
            <a:ext cx="3732213" cy="1752600"/>
          </a:xfrm>
          <a:noFill/>
          <a:ln/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sz="4400" b="1" dirty="0"/>
              <a:t>Why do we care?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FCED9D2-FE0E-430D-B7E6-364E1B50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Indicators of Escalation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3C53473-6FB7-49F5-825A-E38FCC9CFB0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Competition</a:t>
            </a:r>
          </a:p>
          <a:p>
            <a:r>
              <a:rPr lang="en-US" altLang="en-US" b="1"/>
              <a:t>Righteousness</a:t>
            </a:r>
          </a:p>
          <a:p>
            <a:r>
              <a:rPr lang="en-US" altLang="en-US" b="1"/>
              <a:t>Not Listening</a:t>
            </a:r>
          </a:p>
          <a:p>
            <a:r>
              <a:rPr lang="en-US" altLang="en-US" b="1"/>
              <a:t>Spreading to new issues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6E6D7FC-2998-400B-A055-D0EC2DC89E6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Dealing in personalities</a:t>
            </a:r>
          </a:p>
          <a:p>
            <a:r>
              <a:rPr lang="en-US" altLang="en-US" b="1"/>
              <a:t>Threats</a:t>
            </a:r>
          </a:p>
          <a:p>
            <a:r>
              <a:rPr lang="en-US" altLang="en-US" b="1"/>
              <a:t>Intentional Hurt</a:t>
            </a:r>
          </a:p>
          <a:p>
            <a:r>
              <a:rPr lang="en-US" altLang="en-US" b="1"/>
              <a:t>Violating Social Rules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88BD9C9-A904-42E7-9500-D4BD5ECA1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Indicators of De-escalation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ED05F15-611D-4AB4-92CA-C2661899D4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Listening. Trying to understand.</a:t>
            </a:r>
          </a:p>
          <a:p>
            <a:r>
              <a:rPr lang="en-US" altLang="en-US" b="1"/>
              <a:t>Showing Tact.  Concern for other’s feelings.</a:t>
            </a:r>
          </a:p>
          <a:p>
            <a:r>
              <a:rPr lang="en-US" altLang="en-US" b="1"/>
              <a:t>Goodwill gestures.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BB4EB8E8-4225-4BA6-B4A4-546B14BEEFA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Appeals to De-escalate.</a:t>
            </a:r>
          </a:p>
          <a:p>
            <a:r>
              <a:rPr lang="en-US" altLang="en-US" b="1"/>
              <a:t>Airing feelings.</a:t>
            </a:r>
          </a:p>
          <a:p>
            <a:r>
              <a:rPr lang="en-US" altLang="en-US" b="1"/>
              <a:t>Finding alternatives.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1C53C96-11F2-4A5A-836B-FBF98ECC6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“I”-Messages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63686C1-9324-43B3-92BA-0A8D08A80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/>
              <a:buNone/>
            </a:pPr>
            <a:r>
              <a:rPr lang="en-US" altLang="en-US" sz="3600" b="1"/>
              <a:t>Describe:</a:t>
            </a:r>
          </a:p>
          <a:p>
            <a:r>
              <a:rPr lang="en-US" altLang="en-US" sz="3600" b="1"/>
              <a:t>Behavior</a:t>
            </a:r>
          </a:p>
          <a:p>
            <a:r>
              <a:rPr lang="en-US" altLang="en-US" sz="3600" b="1"/>
              <a:t>Feelings</a:t>
            </a:r>
          </a:p>
          <a:p>
            <a:r>
              <a:rPr lang="en-US" altLang="en-US" sz="3600" b="1"/>
              <a:t>Consequence</a:t>
            </a:r>
          </a:p>
          <a:p>
            <a:pPr>
              <a:buFont typeface="Monotype Sorts"/>
              <a:buNone/>
            </a:pPr>
            <a:r>
              <a:rPr lang="en-US" altLang="en-US" sz="3600" b="1"/>
              <a:t>Beware of war words!!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D6E6208-23A5-4526-9FBC-4F6556AE5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Analyzing a Conflict Situation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56EFD50-AF07-4235-81D3-DEBDBCA72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Conflict was between________</a:t>
            </a:r>
          </a:p>
          <a:p>
            <a:r>
              <a:rPr lang="en-US" altLang="en-US" b="1"/>
              <a:t>It centered around_________</a:t>
            </a:r>
          </a:p>
          <a:p>
            <a:r>
              <a:rPr lang="en-US" altLang="en-US" b="1"/>
              <a:t>I wanted___________</a:t>
            </a:r>
          </a:p>
          <a:p>
            <a:r>
              <a:rPr lang="en-US" altLang="en-US" b="1"/>
              <a:t>and felt frustrated because __________</a:t>
            </a:r>
          </a:p>
          <a:p>
            <a:r>
              <a:rPr lang="en-US" altLang="en-US" b="1"/>
              <a:t>In my view, the key issue was _______</a:t>
            </a:r>
          </a:p>
          <a:p>
            <a:r>
              <a:rPr lang="en-US" altLang="en-US" b="1"/>
              <a:t>The other person probably thought the key issue was ___________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BB0472D-676B-4A5D-95C7-04431D42B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Analyzing a Conflict Situation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F2D8148-D498-48B3-B3B7-0F1F8D29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Predominant conflict style I used_____</a:t>
            </a:r>
          </a:p>
          <a:p>
            <a:r>
              <a:rPr lang="en-US" altLang="en-US" b="1"/>
              <a:t>Escalation behaviors I used________</a:t>
            </a:r>
          </a:p>
          <a:p>
            <a:r>
              <a:rPr lang="en-US" altLang="en-US" b="1"/>
              <a:t>De-escalation behaviors I used______</a:t>
            </a:r>
          </a:p>
          <a:p>
            <a:r>
              <a:rPr lang="en-US" altLang="en-US" b="1"/>
              <a:t>Major outcomes_____________</a:t>
            </a:r>
          </a:p>
          <a:p>
            <a:r>
              <a:rPr lang="en-US" altLang="en-US" b="1"/>
              <a:t>Differences over: facts, goals, methods, values, history___________</a:t>
            </a:r>
          </a:p>
          <a:p>
            <a:r>
              <a:rPr lang="en-US" altLang="en-US" b="1"/>
              <a:t>What would I do differently next time?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2673B9-F0A2-4A41-A583-756E718D0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we know….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0E3EED3-3E27-4259-A648-6A4D688A8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Conflict is a naturally occurring phenomenon for human beings</a:t>
            </a:r>
          </a:p>
          <a:p>
            <a:r>
              <a:rPr lang="en-US" altLang="en-US" b="1"/>
              <a:t>People do not get involved in conflict situations unless they have some stake in the relationship or outcome or both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14FA3C-38F9-4F58-AF94-C2E37AF1A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we know….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5D91DA-B779-4F7E-9205-F40878081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One can never truly resolve conflict, one can only manage conflict</a:t>
            </a:r>
          </a:p>
          <a:p>
            <a:r>
              <a:rPr lang="en-US" altLang="en-US" b="1"/>
              <a:t>The costs of unmanaged conflict can be high, but the gains from using differences creatively can also be great</a:t>
            </a:r>
          </a:p>
          <a:p>
            <a:r>
              <a:rPr lang="en-US" altLang="en-US" b="1"/>
              <a:t>Conflict can either be productive or dysfunctional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FD591C-3A61-4BDA-93B1-29555818B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First Trick for Conflict Management</a:t>
            </a:r>
          </a:p>
        </p:txBody>
      </p:sp>
      <p:graphicFrame>
        <p:nvGraphicFramePr>
          <p:cNvPr id="1843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405B18EB-71AA-49AB-B5D8-FB183BF771CC}"/>
              </a:ext>
            </a:extLst>
          </p:cNvPr>
          <p:cNvGraphicFramePr>
            <a:graphicFrameLocks/>
          </p:cNvGraphicFramePr>
          <p:nvPr/>
        </p:nvGraphicFramePr>
        <p:xfrm>
          <a:off x="3900488" y="2127250"/>
          <a:ext cx="360997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Clip" r:id="rId4" imgW="3617640" imgH="3657600" progId="MS_ClipArt_Gallery.5">
                  <p:embed/>
                </p:oleObj>
              </mc:Choice>
              <mc:Fallback>
                <p:oleObj name="Clip" r:id="rId4" imgW="3617640" imgH="36576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127250"/>
                        <a:ext cx="360997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1" name="Group 11">
            <a:extLst>
              <a:ext uri="{FF2B5EF4-FFF2-40B4-BE49-F238E27FC236}">
                <a16:creationId xmlns:a16="http://schemas.microsoft.com/office/drawing/2014/main" id="{02FA60C5-0546-43F6-B3DB-378778A058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055938" cy="6862763"/>
            <a:chOff x="0" y="0"/>
            <a:chExt cx="1925" cy="4323"/>
          </a:xfrm>
        </p:grpSpPr>
        <p:sp>
          <p:nvSpPr>
            <p:cNvPr id="20482" name="Freeform 2">
              <a:extLst>
                <a:ext uri="{FF2B5EF4-FFF2-40B4-BE49-F238E27FC236}">
                  <a16:creationId xmlns:a16="http://schemas.microsoft.com/office/drawing/2014/main" id="{520321D9-FE2C-44BF-9277-E08D546BC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39"/>
              <a:ext cx="1031" cy="4184"/>
            </a:xfrm>
            <a:custGeom>
              <a:avLst/>
              <a:gdLst>
                <a:gd name="T0" fmla="*/ 728 w 1031"/>
                <a:gd name="T1" fmla="*/ 0 h 4184"/>
                <a:gd name="T2" fmla="*/ 790 w 1031"/>
                <a:gd name="T3" fmla="*/ 23 h 4184"/>
                <a:gd name="T4" fmla="*/ 830 w 1031"/>
                <a:gd name="T5" fmla="*/ 65 h 4184"/>
                <a:gd name="T6" fmla="*/ 856 w 1031"/>
                <a:gd name="T7" fmla="*/ 170 h 4184"/>
                <a:gd name="T8" fmla="*/ 890 w 1031"/>
                <a:gd name="T9" fmla="*/ 339 h 4184"/>
                <a:gd name="T10" fmla="*/ 962 w 1031"/>
                <a:gd name="T11" fmla="*/ 465 h 4184"/>
                <a:gd name="T12" fmla="*/ 1030 w 1031"/>
                <a:gd name="T13" fmla="*/ 518 h 4184"/>
                <a:gd name="T14" fmla="*/ 1030 w 1031"/>
                <a:gd name="T15" fmla="*/ 644 h 4184"/>
                <a:gd name="T16" fmla="*/ 1030 w 1031"/>
                <a:gd name="T17" fmla="*/ 749 h 4184"/>
                <a:gd name="T18" fmla="*/ 1016 w 1031"/>
                <a:gd name="T19" fmla="*/ 897 h 4184"/>
                <a:gd name="T20" fmla="*/ 1003 w 1031"/>
                <a:gd name="T21" fmla="*/ 1012 h 4184"/>
                <a:gd name="T22" fmla="*/ 976 w 1031"/>
                <a:gd name="T23" fmla="*/ 1055 h 4184"/>
                <a:gd name="T24" fmla="*/ 923 w 1031"/>
                <a:gd name="T25" fmla="*/ 1107 h 4184"/>
                <a:gd name="T26" fmla="*/ 890 w 1031"/>
                <a:gd name="T27" fmla="*/ 1160 h 4184"/>
                <a:gd name="T28" fmla="*/ 809 w 1031"/>
                <a:gd name="T29" fmla="*/ 1191 h 4184"/>
                <a:gd name="T30" fmla="*/ 796 w 1031"/>
                <a:gd name="T31" fmla="*/ 1339 h 4184"/>
                <a:gd name="T32" fmla="*/ 796 w 1031"/>
                <a:gd name="T33" fmla="*/ 1413 h 4184"/>
                <a:gd name="T34" fmla="*/ 796 w 1031"/>
                <a:gd name="T35" fmla="*/ 1549 h 4184"/>
                <a:gd name="T36" fmla="*/ 796 w 1031"/>
                <a:gd name="T37" fmla="*/ 1655 h 4184"/>
                <a:gd name="T38" fmla="*/ 850 w 1031"/>
                <a:gd name="T39" fmla="*/ 1844 h 4184"/>
                <a:gd name="T40" fmla="*/ 863 w 1031"/>
                <a:gd name="T41" fmla="*/ 1939 h 4184"/>
                <a:gd name="T42" fmla="*/ 843 w 1031"/>
                <a:gd name="T43" fmla="*/ 2023 h 4184"/>
                <a:gd name="T44" fmla="*/ 816 w 1031"/>
                <a:gd name="T45" fmla="*/ 2119 h 4184"/>
                <a:gd name="T46" fmla="*/ 796 w 1031"/>
                <a:gd name="T47" fmla="*/ 2245 h 4184"/>
                <a:gd name="T48" fmla="*/ 776 w 1031"/>
                <a:gd name="T49" fmla="*/ 2372 h 4184"/>
                <a:gd name="T50" fmla="*/ 763 w 1031"/>
                <a:gd name="T51" fmla="*/ 2466 h 4184"/>
                <a:gd name="T52" fmla="*/ 663 w 1031"/>
                <a:gd name="T53" fmla="*/ 2519 h 4184"/>
                <a:gd name="T54" fmla="*/ 570 w 1031"/>
                <a:gd name="T55" fmla="*/ 2635 h 4184"/>
                <a:gd name="T56" fmla="*/ 510 w 1031"/>
                <a:gd name="T57" fmla="*/ 2730 h 4184"/>
                <a:gd name="T58" fmla="*/ 497 w 1031"/>
                <a:gd name="T59" fmla="*/ 2835 h 4184"/>
                <a:gd name="T60" fmla="*/ 497 w 1031"/>
                <a:gd name="T61" fmla="*/ 2982 h 4184"/>
                <a:gd name="T62" fmla="*/ 497 w 1031"/>
                <a:gd name="T63" fmla="*/ 3130 h 4184"/>
                <a:gd name="T64" fmla="*/ 516 w 1031"/>
                <a:gd name="T65" fmla="*/ 3193 h 4184"/>
                <a:gd name="T66" fmla="*/ 610 w 1031"/>
                <a:gd name="T67" fmla="*/ 3235 h 4184"/>
                <a:gd name="T68" fmla="*/ 637 w 1031"/>
                <a:gd name="T69" fmla="*/ 3298 h 4184"/>
                <a:gd name="T70" fmla="*/ 637 w 1031"/>
                <a:gd name="T71" fmla="*/ 3424 h 4184"/>
                <a:gd name="T72" fmla="*/ 663 w 1031"/>
                <a:gd name="T73" fmla="*/ 3561 h 4184"/>
                <a:gd name="T74" fmla="*/ 743 w 1031"/>
                <a:gd name="T75" fmla="*/ 3645 h 4184"/>
                <a:gd name="T76" fmla="*/ 750 w 1031"/>
                <a:gd name="T77" fmla="*/ 3719 h 4184"/>
                <a:gd name="T78" fmla="*/ 750 w 1031"/>
                <a:gd name="T79" fmla="*/ 3793 h 4184"/>
                <a:gd name="T80" fmla="*/ 750 w 1031"/>
                <a:gd name="T81" fmla="*/ 3993 h 4184"/>
                <a:gd name="T82" fmla="*/ 750 w 1031"/>
                <a:gd name="T83" fmla="*/ 4056 h 4184"/>
                <a:gd name="T84" fmla="*/ 756 w 1031"/>
                <a:gd name="T85" fmla="*/ 4119 h 4184"/>
                <a:gd name="T86" fmla="*/ 13 w 1031"/>
                <a:gd name="T87" fmla="*/ 4183 h 4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1" h="4184">
                  <a:moveTo>
                    <a:pt x="0" y="0"/>
                  </a:moveTo>
                  <a:lnTo>
                    <a:pt x="728" y="0"/>
                  </a:lnTo>
                  <a:lnTo>
                    <a:pt x="743" y="0"/>
                  </a:lnTo>
                  <a:lnTo>
                    <a:pt x="790" y="23"/>
                  </a:lnTo>
                  <a:lnTo>
                    <a:pt x="809" y="54"/>
                  </a:lnTo>
                  <a:lnTo>
                    <a:pt x="830" y="65"/>
                  </a:lnTo>
                  <a:lnTo>
                    <a:pt x="843" y="128"/>
                  </a:lnTo>
                  <a:lnTo>
                    <a:pt x="856" y="170"/>
                  </a:lnTo>
                  <a:lnTo>
                    <a:pt x="876" y="254"/>
                  </a:lnTo>
                  <a:lnTo>
                    <a:pt x="890" y="339"/>
                  </a:lnTo>
                  <a:lnTo>
                    <a:pt x="909" y="423"/>
                  </a:lnTo>
                  <a:lnTo>
                    <a:pt x="962" y="465"/>
                  </a:lnTo>
                  <a:lnTo>
                    <a:pt x="1016" y="486"/>
                  </a:lnTo>
                  <a:lnTo>
                    <a:pt x="1030" y="518"/>
                  </a:lnTo>
                  <a:lnTo>
                    <a:pt x="1030" y="581"/>
                  </a:lnTo>
                  <a:lnTo>
                    <a:pt x="1030" y="644"/>
                  </a:lnTo>
                  <a:lnTo>
                    <a:pt x="1030" y="707"/>
                  </a:lnTo>
                  <a:lnTo>
                    <a:pt x="1030" y="749"/>
                  </a:lnTo>
                  <a:lnTo>
                    <a:pt x="1023" y="833"/>
                  </a:lnTo>
                  <a:lnTo>
                    <a:pt x="1016" y="897"/>
                  </a:lnTo>
                  <a:lnTo>
                    <a:pt x="1009" y="981"/>
                  </a:lnTo>
                  <a:lnTo>
                    <a:pt x="1003" y="1012"/>
                  </a:lnTo>
                  <a:lnTo>
                    <a:pt x="990" y="1034"/>
                  </a:lnTo>
                  <a:lnTo>
                    <a:pt x="976" y="1055"/>
                  </a:lnTo>
                  <a:lnTo>
                    <a:pt x="962" y="1086"/>
                  </a:lnTo>
                  <a:lnTo>
                    <a:pt x="923" y="1107"/>
                  </a:lnTo>
                  <a:lnTo>
                    <a:pt x="903" y="1128"/>
                  </a:lnTo>
                  <a:lnTo>
                    <a:pt x="890" y="1160"/>
                  </a:lnTo>
                  <a:lnTo>
                    <a:pt x="850" y="1170"/>
                  </a:lnTo>
                  <a:lnTo>
                    <a:pt x="809" y="1191"/>
                  </a:lnTo>
                  <a:lnTo>
                    <a:pt x="803" y="1255"/>
                  </a:lnTo>
                  <a:lnTo>
                    <a:pt x="796" y="1339"/>
                  </a:lnTo>
                  <a:lnTo>
                    <a:pt x="796" y="1370"/>
                  </a:lnTo>
                  <a:lnTo>
                    <a:pt x="796" y="1413"/>
                  </a:lnTo>
                  <a:lnTo>
                    <a:pt x="796" y="1518"/>
                  </a:lnTo>
                  <a:lnTo>
                    <a:pt x="796" y="1549"/>
                  </a:lnTo>
                  <a:lnTo>
                    <a:pt x="796" y="1613"/>
                  </a:lnTo>
                  <a:lnTo>
                    <a:pt x="796" y="1655"/>
                  </a:lnTo>
                  <a:lnTo>
                    <a:pt x="809" y="1760"/>
                  </a:lnTo>
                  <a:lnTo>
                    <a:pt x="850" y="1844"/>
                  </a:lnTo>
                  <a:lnTo>
                    <a:pt x="863" y="1876"/>
                  </a:lnTo>
                  <a:lnTo>
                    <a:pt x="863" y="1939"/>
                  </a:lnTo>
                  <a:lnTo>
                    <a:pt x="856" y="1981"/>
                  </a:lnTo>
                  <a:lnTo>
                    <a:pt x="843" y="2023"/>
                  </a:lnTo>
                  <a:lnTo>
                    <a:pt x="830" y="2086"/>
                  </a:lnTo>
                  <a:lnTo>
                    <a:pt x="816" y="2119"/>
                  </a:lnTo>
                  <a:lnTo>
                    <a:pt x="803" y="2150"/>
                  </a:lnTo>
                  <a:lnTo>
                    <a:pt x="796" y="2245"/>
                  </a:lnTo>
                  <a:lnTo>
                    <a:pt x="783" y="2308"/>
                  </a:lnTo>
                  <a:lnTo>
                    <a:pt x="776" y="2372"/>
                  </a:lnTo>
                  <a:lnTo>
                    <a:pt x="769" y="2435"/>
                  </a:lnTo>
                  <a:lnTo>
                    <a:pt x="763" y="2466"/>
                  </a:lnTo>
                  <a:lnTo>
                    <a:pt x="716" y="2498"/>
                  </a:lnTo>
                  <a:lnTo>
                    <a:pt x="663" y="2519"/>
                  </a:lnTo>
                  <a:lnTo>
                    <a:pt x="637" y="2551"/>
                  </a:lnTo>
                  <a:lnTo>
                    <a:pt x="570" y="2635"/>
                  </a:lnTo>
                  <a:lnTo>
                    <a:pt x="516" y="2698"/>
                  </a:lnTo>
                  <a:lnTo>
                    <a:pt x="510" y="2730"/>
                  </a:lnTo>
                  <a:lnTo>
                    <a:pt x="497" y="2772"/>
                  </a:lnTo>
                  <a:lnTo>
                    <a:pt x="497" y="2835"/>
                  </a:lnTo>
                  <a:lnTo>
                    <a:pt x="497" y="2919"/>
                  </a:lnTo>
                  <a:lnTo>
                    <a:pt x="497" y="2982"/>
                  </a:lnTo>
                  <a:lnTo>
                    <a:pt x="497" y="3066"/>
                  </a:lnTo>
                  <a:lnTo>
                    <a:pt x="497" y="3130"/>
                  </a:lnTo>
                  <a:lnTo>
                    <a:pt x="497" y="3161"/>
                  </a:lnTo>
                  <a:lnTo>
                    <a:pt x="516" y="3193"/>
                  </a:lnTo>
                  <a:lnTo>
                    <a:pt x="543" y="3214"/>
                  </a:lnTo>
                  <a:lnTo>
                    <a:pt x="610" y="3235"/>
                  </a:lnTo>
                  <a:lnTo>
                    <a:pt x="630" y="3266"/>
                  </a:lnTo>
                  <a:lnTo>
                    <a:pt x="637" y="3298"/>
                  </a:lnTo>
                  <a:lnTo>
                    <a:pt x="637" y="3340"/>
                  </a:lnTo>
                  <a:lnTo>
                    <a:pt x="637" y="3424"/>
                  </a:lnTo>
                  <a:lnTo>
                    <a:pt x="637" y="3456"/>
                  </a:lnTo>
                  <a:lnTo>
                    <a:pt x="663" y="3561"/>
                  </a:lnTo>
                  <a:lnTo>
                    <a:pt x="703" y="3582"/>
                  </a:lnTo>
                  <a:lnTo>
                    <a:pt x="743" y="3645"/>
                  </a:lnTo>
                  <a:lnTo>
                    <a:pt x="743" y="3677"/>
                  </a:lnTo>
                  <a:lnTo>
                    <a:pt x="750" y="3719"/>
                  </a:lnTo>
                  <a:lnTo>
                    <a:pt x="750" y="3761"/>
                  </a:lnTo>
                  <a:lnTo>
                    <a:pt x="750" y="3793"/>
                  </a:lnTo>
                  <a:lnTo>
                    <a:pt x="750" y="3877"/>
                  </a:lnTo>
                  <a:lnTo>
                    <a:pt x="750" y="3993"/>
                  </a:lnTo>
                  <a:lnTo>
                    <a:pt x="750" y="4024"/>
                  </a:lnTo>
                  <a:lnTo>
                    <a:pt x="750" y="4056"/>
                  </a:lnTo>
                  <a:lnTo>
                    <a:pt x="756" y="4088"/>
                  </a:lnTo>
                  <a:lnTo>
                    <a:pt x="756" y="4119"/>
                  </a:lnTo>
                  <a:lnTo>
                    <a:pt x="772" y="4183"/>
                  </a:lnTo>
                  <a:lnTo>
                    <a:pt x="13" y="418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336699">
                    <a:gamma/>
                    <a:shade val="60000"/>
                    <a:invGamma/>
                  </a:srgbClr>
                </a:gs>
                <a:gs pos="100000">
                  <a:srgbClr val="3366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0" name="Group 10">
              <a:extLst>
                <a:ext uri="{FF2B5EF4-FFF2-40B4-BE49-F238E27FC236}">
                  <a16:creationId xmlns:a16="http://schemas.microsoft.com/office/drawing/2014/main" id="{5BD59227-CAA2-487B-AF18-C83E7C961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46" cy="4323"/>
              <a:chOff x="0" y="0"/>
              <a:chExt cx="1846" cy="4323"/>
            </a:xfrm>
          </p:grpSpPr>
          <p:sp>
            <p:nvSpPr>
              <p:cNvPr id="20483" name="Freeform 3">
                <a:extLst>
                  <a:ext uri="{FF2B5EF4-FFF2-40B4-BE49-F238E27FC236}">
                    <a16:creationId xmlns:a16="http://schemas.microsoft.com/office/drawing/2014/main" id="{DADBF5AA-64D0-42B3-9FDA-41BB7FC1B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26" cy="4320"/>
              </a:xfrm>
              <a:custGeom>
                <a:avLst/>
                <a:gdLst>
                  <a:gd name="T0" fmla="*/ 1527 w 1826"/>
                  <a:gd name="T1" fmla="*/ 0 h 4320"/>
                  <a:gd name="T2" fmla="*/ 1588 w 1826"/>
                  <a:gd name="T3" fmla="*/ 23 h 4320"/>
                  <a:gd name="T4" fmla="*/ 1627 w 1826"/>
                  <a:gd name="T5" fmla="*/ 65 h 4320"/>
                  <a:gd name="T6" fmla="*/ 1653 w 1826"/>
                  <a:gd name="T7" fmla="*/ 170 h 4320"/>
                  <a:gd name="T8" fmla="*/ 1687 w 1826"/>
                  <a:gd name="T9" fmla="*/ 339 h 4320"/>
                  <a:gd name="T10" fmla="*/ 1758 w 1826"/>
                  <a:gd name="T11" fmla="*/ 465 h 4320"/>
                  <a:gd name="T12" fmla="*/ 1825 w 1826"/>
                  <a:gd name="T13" fmla="*/ 518 h 4320"/>
                  <a:gd name="T14" fmla="*/ 1825 w 1826"/>
                  <a:gd name="T15" fmla="*/ 644 h 4320"/>
                  <a:gd name="T16" fmla="*/ 1825 w 1826"/>
                  <a:gd name="T17" fmla="*/ 749 h 4320"/>
                  <a:gd name="T18" fmla="*/ 1811 w 1826"/>
                  <a:gd name="T19" fmla="*/ 897 h 4320"/>
                  <a:gd name="T20" fmla="*/ 1798 w 1826"/>
                  <a:gd name="T21" fmla="*/ 1012 h 4320"/>
                  <a:gd name="T22" fmla="*/ 1771 w 1826"/>
                  <a:gd name="T23" fmla="*/ 1055 h 4320"/>
                  <a:gd name="T24" fmla="*/ 1719 w 1826"/>
                  <a:gd name="T25" fmla="*/ 1107 h 4320"/>
                  <a:gd name="T26" fmla="*/ 1687 w 1826"/>
                  <a:gd name="T27" fmla="*/ 1160 h 4320"/>
                  <a:gd name="T28" fmla="*/ 1607 w 1826"/>
                  <a:gd name="T29" fmla="*/ 1191 h 4320"/>
                  <a:gd name="T30" fmla="*/ 1594 w 1826"/>
                  <a:gd name="T31" fmla="*/ 1339 h 4320"/>
                  <a:gd name="T32" fmla="*/ 1594 w 1826"/>
                  <a:gd name="T33" fmla="*/ 1413 h 4320"/>
                  <a:gd name="T34" fmla="*/ 1594 w 1826"/>
                  <a:gd name="T35" fmla="*/ 1549 h 4320"/>
                  <a:gd name="T36" fmla="*/ 1594 w 1826"/>
                  <a:gd name="T37" fmla="*/ 1655 h 4320"/>
                  <a:gd name="T38" fmla="*/ 1647 w 1826"/>
                  <a:gd name="T39" fmla="*/ 1844 h 4320"/>
                  <a:gd name="T40" fmla="*/ 1660 w 1826"/>
                  <a:gd name="T41" fmla="*/ 1939 h 4320"/>
                  <a:gd name="T42" fmla="*/ 1640 w 1826"/>
                  <a:gd name="T43" fmla="*/ 2023 h 4320"/>
                  <a:gd name="T44" fmla="*/ 1614 w 1826"/>
                  <a:gd name="T45" fmla="*/ 2118 h 4320"/>
                  <a:gd name="T46" fmla="*/ 1594 w 1826"/>
                  <a:gd name="T47" fmla="*/ 2244 h 4320"/>
                  <a:gd name="T48" fmla="*/ 1575 w 1826"/>
                  <a:gd name="T49" fmla="*/ 2371 h 4320"/>
                  <a:gd name="T50" fmla="*/ 1562 w 1826"/>
                  <a:gd name="T51" fmla="*/ 2465 h 4320"/>
                  <a:gd name="T52" fmla="*/ 1463 w 1826"/>
                  <a:gd name="T53" fmla="*/ 2518 h 4320"/>
                  <a:gd name="T54" fmla="*/ 1371 w 1826"/>
                  <a:gd name="T55" fmla="*/ 2634 h 4320"/>
                  <a:gd name="T56" fmla="*/ 1312 w 1826"/>
                  <a:gd name="T57" fmla="*/ 2729 h 4320"/>
                  <a:gd name="T58" fmla="*/ 1299 w 1826"/>
                  <a:gd name="T59" fmla="*/ 2834 h 4320"/>
                  <a:gd name="T60" fmla="*/ 1299 w 1826"/>
                  <a:gd name="T61" fmla="*/ 2981 h 4320"/>
                  <a:gd name="T62" fmla="*/ 1299 w 1826"/>
                  <a:gd name="T63" fmla="*/ 3129 h 4320"/>
                  <a:gd name="T64" fmla="*/ 1318 w 1826"/>
                  <a:gd name="T65" fmla="*/ 3192 h 4320"/>
                  <a:gd name="T66" fmla="*/ 1411 w 1826"/>
                  <a:gd name="T67" fmla="*/ 3234 h 4320"/>
                  <a:gd name="T68" fmla="*/ 1437 w 1826"/>
                  <a:gd name="T69" fmla="*/ 3297 h 4320"/>
                  <a:gd name="T70" fmla="*/ 1437 w 1826"/>
                  <a:gd name="T71" fmla="*/ 3423 h 4320"/>
                  <a:gd name="T72" fmla="*/ 1463 w 1826"/>
                  <a:gd name="T73" fmla="*/ 3560 h 4320"/>
                  <a:gd name="T74" fmla="*/ 1542 w 1826"/>
                  <a:gd name="T75" fmla="*/ 3644 h 4320"/>
                  <a:gd name="T76" fmla="*/ 1549 w 1826"/>
                  <a:gd name="T77" fmla="*/ 3718 h 4320"/>
                  <a:gd name="T78" fmla="*/ 1549 w 1826"/>
                  <a:gd name="T79" fmla="*/ 3792 h 4320"/>
                  <a:gd name="T80" fmla="*/ 1549 w 1826"/>
                  <a:gd name="T81" fmla="*/ 3992 h 4320"/>
                  <a:gd name="T82" fmla="*/ 1549 w 1826"/>
                  <a:gd name="T83" fmla="*/ 4055 h 4320"/>
                  <a:gd name="T84" fmla="*/ 1555 w 1826"/>
                  <a:gd name="T85" fmla="*/ 4118 h 4320"/>
                  <a:gd name="T86" fmla="*/ 1562 w 1826"/>
                  <a:gd name="T87" fmla="*/ 4181 h 4320"/>
                  <a:gd name="T88" fmla="*/ 1542 w 1826"/>
                  <a:gd name="T89" fmla="*/ 4297 h 4320"/>
                  <a:gd name="T90" fmla="*/ 0 w 1826"/>
                  <a:gd name="T91" fmla="*/ 4318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6" h="4320">
                    <a:moveTo>
                      <a:pt x="0" y="0"/>
                    </a:moveTo>
                    <a:lnTo>
                      <a:pt x="1527" y="0"/>
                    </a:lnTo>
                    <a:lnTo>
                      <a:pt x="1542" y="0"/>
                    </a:lnTo>
                    <a:lnTo>
                      <a:pt x="1588" y="23"/>
                    </a:lnTo>
                    <a:lnTo>
                      <a:pt x="1607" y="54"/>
                    </a:lnTo>
                    <a:lnTo>
                      <a:pt x="1627" y="65"/>
                    </a:lnTo>
                    <a:lnTo>
                      <a:pt x="1640" y="128"/>
                    </a:lnTo>
                    <a:lnTo>
                      <a:pt x="1653" y="170"/>
                    </a:lnTo>
                    <a:lnTo>
                      <a:pt x="1673" y="254"/>
                    </a:lnTo>
                    <a:lnTo>
                      <a:pt x="1687" y="339"/>
                    </a:lnTo>
                    <a:lnTo>
                      <a:pt x="1706" y="423"/>
                    </a:lnTo>
                    <a:lnTo>
                      <a:pt x="1758" y="465"/>
                    </a:lnTo>
                    <a:lnTo>
                      <a:pt x="1811" y="486"/>
                    </a:lnTo>
                    <a:lnTo>
                      <a:pt x="1825" y="518"/>
                    </a:lnTo>
                    <a:lnTo>
                      <a:pt x="1825" y="581"/>
                    </a:lnTo>
                    <a:lnTo>
                      <a:pt x="1825" y="644"/>
                    </a:lnTo>
                    <a:lnTo>
                      <a:pt x="1825" y="707"/>
                    </a:lnTo>
                    <a:lnTo>
                      <a:pt x="1825" y="749"/>
                    </a:lnTo>
                    <a:lnTo>
                      <a:pt x="1818" y="833"/>
                    </a:lnTo>
                    <a:lnTo>
                      <a:pt x="1811" y="897"/>
                    </a:lnTo>
                    <a:lnTo>
                      <a:pt x="1805" y="981"/>
                    </a:lnTo>
                    <a:lnTo>
                      <a:pt x="1798" y="1012"/>
                    </a:lnTo>
                    <a:lnTo>
                      <a:pt x="1785" y="1034"/>
                    </a:lnTo>
                    <a:lnTo>
                      <a:pt x="1771" y="1055"/>
                    </a:lnTo>
                    <a:lnTo>
                      <a:pt x="1758" y="1086"/>
                    </a:lnTo>
                    <a:lnTo>
                      <a:pt x="1719" y="1107"/>
                    </a:lnTo>
                    <a:lnTo>
                      <a:pt x="1700" y="1128"/>
                    </a:lnTo>
                    <a:lnTo>
                      <a:pt x="1687" y="1160"/>
                    </a:lnTo>
                    <a:lnTo>
                      <a:pt x="1647" y="1170"/>
                    </a:lnTo>
                    <a:lnTo>
                      <a:pt x="1607" y="1191"/>
                    </a:lnTo>
                    <a:lnTo>
                      <a:pt x="1601" y="1255"/>
                    </a:lnTo>
                    <a:lnTo>
                      <a:pt x="1594" y="1339"/>
                    </a:lnTo>
                    <a:lnTo>
                      <a:pt x="1594" y="1370"/>
                    </a:lnTo>
                    <a:lnTo>
                      <a:pt x="1594" y="1413"/>
                    </a:lnTo>
                    <a:lnTo>
                      <a:pt x="1594" y="1518"/>
                    </a:lnTo>
                    <a:lnTo>
                      <a:pt x="1594" y="1549"/>
                    </a:lnTo>
                    <a:lnTo>
                      <a:pt x="1594" y="1613"/>
                    </a:lnTo>
                    <a:lnTo>
                      <a:pt x="1594" y="1655"/>
                    </a:lnTo>
                    <a:lnTo>
                      <a:pt x="1607" y="1760"/>
                    </a:lnTo>
                    <a:lnTo>
                      <a:pt x="1647" y="1844"/>
                    </a:lnTo>
                    <a:lnTo>
                      <a:pt x="1660" y="1876"/>
                    </a:lnTo>
                    <a:lnTo>
                      <a:pt x="1660" y="1939"/>
                    </a:lnTo>
                    <a:lnTo>
                      <a:pt x="1653" y="1981"/>
                    </a:lnTo>
                    <a:lnTo>
                      <a:pt x="1640" y="2023"/>
                    </a:lnTo>
                    <a:lnTo>
                      <a:pt x="1627" y="2086"/>
                    </a:lnTo>
                    <a:lnTo>
                      <a:pt x="1614" y="2118"/>
                    </a:lnTo>
                    <a:lnTo>
                      <a:pt x="1601" y="2149"/>
                    </a:lnTo>
                    <a:lnTo>
                      <a:pt x="1594" y="2244"/>
                    </a:lnTo>
                    <a:lnTo>
                      <a:pt x="1581" y="2307"/>
                    </a:lnTo>
                    <a:lnTo>
                      <a:pt x="1575" y="2371"/>
                    </a:lnTo>
                    <a:lnTo>
                      <a:pt x="1568" y="2434"/>
                    </a:lnTo>
                    <a:lnTo>
                      <a:pt x="1562" y="2465"/>
                    </a:lnTo>
                    <a:lnTo>
                      <a:pt x="1515" y="2497"/>
                    </a:lnTo>
                    <a:lnTo>
                      <a:pt x="1463" y="2518"/>
                    </a:lnTo>
                    <a:lnTo>
                      <a:pt x="1437" y="2550"/>
                    </a:lnTo>
                    <a:lnTo>
                      <a:pt x="1371" y="2634"/>
                    </a:lnTo>
                    <a:lnTo>
                      <a:pt x="1318" y="2697"/>
                    </a:lnTo>
                    <a:lnTo>
                      <a:pt x="1312" y="2729"/>
                    </a:lnTo>
                    <a:lnTo>
                      <a:pt x="1299" y="2771"/>
                    </a:lnTo>
                    <a:lnTo>
                      <a:pt x="1299" y="2834"/>
                    </a:lnTo>
                    <a:lnTo>
                      <a:pt x="1299" y="2918"/>
                    </a:lnTo>
                    <a:lnTo>
                      <a:pt x="1299" y="2981"/>
                    </a:lnTo>
                    <a:lnTo>
                      <a:pt x="1299" y="3065"/>
                    </a:lnTo>
                    <a:lnTo>
                      <a:pt x="1299" y="3129"/>
                    </a:lnTo>
                    <a:lnTo>
                      <a:pt x="1299" y="3160"/>
                    </a:lnTo>
                    <a:lnTo>
                      <a:pt x="1318" y="3192"/>
                    </a:lnTo>
                    <a:lnTo>
                      <a:pt x="1344" y="3213"/>
                    </a:lnTo>
                    <a:lnTo>
                      <a:pt x="1411" y="3234"/>
                    </a:lnTo>
                    <a:lnTo>
                      <a:pt x="1430" y="3265"/>
                    </a:lnTo>
                    <a:lnTo>
                      <a:pt x="1437" y="3297"/>
                    </a:lnTo>
                    <a:lnTo>
                      <a:pt x="1437" y="3339"/>
                    </a:lnTo>
                    <a:lnTo>
                      <a:pt x="1437" y="3423"/>
                    </a:lnTo>
                    <a:lnTo>
                      <a:pt x="1437" y="3455"/>
                    </a:lnTo>
                    <a:lnTo>
                      <a:pt x="1463" y="3560"/>
                    </a:lnTo>
                    <a:lnTo>
                      <a:pt x="1502" y="3581"/>
                    </a:lnTo>
                    <a:lnTo>
                      <a:pt x="1542" y="3644"/>
                    </a:lnTo>
                    <a:lnTo>
                      <a:pt x="1542" y="3676"/>
                    </a:lnTo>
                    <a:lnTo>
                      <a:pt x="1549" y="3718"/>
                    </a:lnTo>
                    <a:lnTo>
                      <a:pt x="1549" y="3760"/>
                    </a:lnTo>
                    <a:lnTo>
                      <a:pt x="1549" y="3792"/>
                    </a:lnTo>
                    <a:lnTo>
                      <a:pt x="1549" y="3876"/>
                    </a:lnTo>
                    <a:lnTo>
                      <a:pt x="1549" y="3992"/>
                    </a:lnTo>
                    <a:lnTo>
                      <a:pt x="1549" y="4023"/>
                    </a:lnTo>
                    <a:lnTo>
                      <a:pt x="1549" y="4055"/>
                    </a:lnTo>
                    <a:lnTo>
                      <a:pt x="1555" y="4087"/>
                    </a:lnTo>
                    <a:lnTo>
                      <a:pt x="1555" y="4118"/>
                    </a:lnTo>
                    <a:lnTo>
                      <a:pt x="1562" y="4150"/>
                    </a:lnTo>
                    <a:lnTo>
                      <a:pt x="1562" y="4181"/>
                    </a:lnTo>
                    <a:lnTo>
                      <a:pt x="1549" y="4266"/>
                    </a:lnTo>
                    <a:lnTo>
                      <a:pt x="1542" y="4297"/>
                    </a:lnTo>
                    <a:lnTo>
                      <a:pt x="1529" y="4319"/>
                    </a:lnTo>
                    <a:lnTo>
                      <a:pt x="0" y="431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" name="Freeform 4">
                <a:extLst>
                  <a:ext uri="{FF2B5EF4-FFF2-40B4-BE49-F238E27FC236}">
                    <a16:creationId xmlns:a16="http://schemas.microsoft.com/office/drawing/2014/main" id="{19B6C696-F099-4E12-9E2B-7C75DE314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478"/>
                <a:ext cx="369" cy="1338"/>
              </a:xfrm>
              <a:custGeom>
                <a:avLst/>
                <a:gdLst>
                  <a:gd name="T0" fmla="*/ 306 w 369"/>
                  <a:gd name="T1" fmla="*/ 72 h 1338"/>
                  <a:gd name="T2" fmla="*/ 299 w 369"/>
                  <a:gd name="T3" fmla="*/ 135 h 1338"/>
                  <a:gd name="T4" fmla="*/ 299 w 369"/>
                  <a:gd name="T5" fmla="*/ 199 h 1338"/>
                  <a:gd name="T6" fmla="*/ 285 w 369"/>
                  <a:gd name="T7" fmla="*/ 262 h 1338"/>
                  <a:gd name="T8" fmla="*/ 285 w 369"/>
                  <a:gd name="T9" fmla="*/ 325 h 1338"/>
                  <a:gd name="T10" fmla="*/ 279 w 369"/>
                  <a:gd name="T11" fmla="*/ 378 h 1338"/>
                  <a:gd name="T12" fmla="*/ 266 w 369"/>
                  <a:gd name="T13" fmla="*/ 441 h 1338"/>
                  <a:gd name="T14" fmla="*/ 219 w 369"/>
                  <a:gd name="T15" fmla="*/ 462 h 1338"/>
                  <a:gd name="T16" fmla="*/ 179 w 369"/>
                  <a:gd name="T17" fmla="*/ 462 h 1338"/>
                  <a:gd name="T18" fmla="*/ 139 w 369"/>
                  <a:gd name="T19" fmla="*/ 525 h 1338"/>
                  <a:gd name="T20" fmla="*/ 99 w 369"/>
                  <a:gd name="T21" fmla="*/ 535 h 1338"/>
                  <a:gd name="T22" fmla="*/ 60 w 369"/>
                  <a:gd name="T23" fmla="*/ 578 h 1338"/>
                  <a:gd name="T24" fmla="*/ 39 w 369"/>
                  <a:gd name="T25" fmla="*/ 641 h 1338"/>
                  <a:gd name="T26" fmla="*/ 53 w 369"/>
                  <a:gd name="T27" fmla="*/ 703 h 1338"/>
                  <a:gd name="T28" fmla="*/ 26 w 369"/>
                  <a:gd name="T29" fmla="*/ 756 h 1338"/>
                  <a:gd name="T30" fmla="*/ 0 w 369"/>
                  <a:gd name="T31" fmla="*/ 840 h 1338"/>
                  <a:gd name="T32" fmla="*/ 39 w 369"/>
                  <a:gd name="T33" fmla="*/ 882 h 1338"/>
                  <a:gd name="T34" fmla="*/ 53 w 369"/>
                  <a:gd name="T35" fmla="*/ 935 h 1338"/>
                  <a:gd name="T36" fmla="*/ 39 w 369"/>
                  <a:gd name="T37" fmla="*/ 1008 h 1338"/>
                  <a:gd name="T38" fmla="*/ 26 w 369"/>
                  <a:gd name="T39" fmla="*/ 1071 h 1338"/>
                  <a:gd name="T40" fmla="*/ 26 w 369"/>
                  <a:gd name="T41" fmla="*/ 1135 h 1338"/>
                  <a:gd name="T42" fmla="*/ 73 w 369"/>
                  <a:gd name="T43" fmla="*/ 1187 h 1338"/>
                  <a:gd name="T44" fmla="*/ 86 w 369"/>
                  <a:gd name="T45" fmla="*/ 1250 h 1338"/>
                  <a:gd name="T46" fmla="*/ 126 w 369"/>
                  <a:gd name="T47" fmla="*/ 1282 h 1338"/>
                  <a:gd name="T48" fmla="*/ 151 w 369"/>
                  <a:gd name="T49" fmla="*/ 1310 h 1338"/>
                  <a:gd name="T50" fmla="*/ 134 w 369"/>
                  <a:gd name="T51" fmla="*/ 1226 h 1338"/>
                  <a:gd name="T52" fmla="*/ 130 w 369"/>
                  <a:gd name="T53" fmla="*/ 1127 h 1338"/>
                  <a:gd name="T54" fmla="*/ 127 w 369"/>
                  <a:gd name="T55" fmla="*/ 995 h 1338"/>
                  <a:gd name="T56" fmla="*/ 134 w 369"/>
                  <a:gd name="T57" fmla="*/ 821 h 1338"/>
                  <a:gd name="T58" fmla="*/ 142 w 369"/>
                  <a:gd name="T59" fmla="*/ 734 h 1338"/>
                  <a:gd name="T60" fmla="*/ 185 w 369"/>
                  <a:gd name="T61" fmla="*/ 698 h 1338"/>
                  <a:gd name="T62" fmla="*/ 242 w 369"/>
                  <a:gd name="T63" fmla="*/ 651 h 1338"/>
                  <a:gd name="T64" fmla="*/ 290 w 369"/>
                  <a:gd name="T65" fmla="*/ 618 h 1338"/>
                  <a:gd name="T66" fmla="*/ 340 w 369"/>
                  <a:gd name="T67" fmla="*/ 537 h 1338"/>
                  <a:gd name="T68" fmla="*/ 352 w 369"/>
                  <a:gd name="T69" fmla="*/ 429 h 1338"/>
                  <a:gd name="T70" fmla="*/ 364 w 369"/>
                  <a:gd name="T71" fmla="*/ 297 h 1338"/>
                  <a:gd name="T72" fmla="*/ 364 w 369"/>
                  <a:gd name="T73" fmla="*/ 225 h 1338"/>
                  <a:gd name="T74" fmla="*/ 368 w 369"/>
                  <a:gd name="T75" fmla="*/ 123 h 1338"/>
                  <a:gd name="T76" fmla="*/ 338 w 369"/>
                  <a:gd name="T77" fmla="*/ 51 h 1338"/>
                  <a:gd name="T78" fmla="*/ 326 w 369"/>
                  <a:gd name="T79" fmla="*/ 0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9" h="1338">
                    <a:moveTo>
                      <a:pt x="361" y="57"/>
                    </a:moveTo>
                    <a:lnTo>
                      <a:pt x="306" y="72"/>
                    </a:lnTo>
                    <a:lnTo>
                      <a:pt x="306" y="104"/>
                    </a:lnTo>
                    <a:lnTo>
                      <a:pt x="299" y="135"/>
                    </a:lnTo>
                    <a:lnTo>
                      <a:pt x="299" y="167"/>
                    </a:lnTo>
                    <a:lnTo>
                      <a:pt x="299" y="199"/>
                    </a:lnTo>
                    <a:lnTo>
                      <a:pt x="292" y="230"/>
                    </a:lnTo>
                    <a:lnTo>
                      <a:pt x="285" y="262"/>
                    </a:lnTo>
                    <a:lnTo>
                      <a:pt x="285" y="293"/>
                    </a:lnTo>
                    <a:lnTo>
                      <a:pt x="285" y="325"/>
                    </a:lnTo>
                    <a:lnTo>
                      <a:pt x="285" y="356"/>
                    </a:lnTo>
                    <a:lnTo>
                      <a:pt x="279" y="378"/>
                    </a:lnTo>
                    <a:lnTo>
                      <a:pt x="272" y="409"/>
                    </a:lnTo>
                    <a:lnTo>
                      <a:pt x="266" y="441"/>
                    </a:lnTo>
                    <a:lnTo>
                      <a:pt x="239" y="462"/>
                    </a:lnTo>
                    <a:lnTo>
                      <a:pt x="219" y="462"/>
                    </a:lnTo>
                    <a:lnTo>
                      <a:pt x="199" y="462"/>
                    </a:lnTo>
                    <a:lnTo>
                      <a:pt x="179" y="462"/>
                    </a:lnTo>
                    <a:lnTo>
                      <a:pt x="159" y="504"/>
                    </a:lnTo>
                    <a:lnTo>
                      <a:pt x="139" y="525"/>
                    </a:lnTo>
                    <a:lnTo>
                      <a:pt x="119" y="525"/>
                    </a:lnTo>
                    <a:lnTo>
                      <a:pt x="99" y="535"/>
                    </a:lnTo>
                    <a:lnTo>
                      <a:pt x="79" y="557"/>
                    </a:lnTo>
                    <a:lnTo>
                      <a:pt x="60" y="578"/>
                    </a:lnTo>
                    <a:lnTo>
                      <a:pt x="46" y="609"/>
                    </a:lnTo>
                    <a:lnTo>
                      <a:pt x="39" y="641"/>
                    </a:lnTo>
                    <a:lnTo>
                      <a:pt x="39" y="671"/>
                    </a:lnTo>
                    <a:lnTo>
                      <a:pt x="53" y="703"/>
                    </a:lnTo>
                    <a:lnTo>
                      <a:pt x="39" y="734"/>
                    </a:lnTo>
                    <a:lnTo>
                      <a:pt x="26" y="756"/>
                    </a:lnTo>
                    <a:lnTo>
                      <a:pt x="6" y="798"/>
                    </a:lnTo>
                    <a:lnTo>
                      <a:pt x="0" y="840"/>
                    </a:lnTo>
                    <a:lnTo>
                      <a:pt x="19" y="871"/>
                    </a:lnTo>
                    <a:lnTo>
                      <a:pt x="39" y="882"/>
                    </a:lnTo>
                    <a:lnTo>
                      <a:pt x="46" y="913"/>
                    </a:lnTo>
                    <a:lnTo>
                      <a:pt x="53" y="935"/>
                    </a:lnTo>
                    <a:lnTo>
                      <a:pt x="53" y="966"/>
                    </a:lnTo>
                    <a:lnTo>
                      <a:pt x="39" y="1008"/>
                    </a:lnTo>
                    <a:lnTo>
                      <a:pt x="39" y="1040"/>
                    </a:lnTo>
                    <a:lnTo>
                      <a:pt x="26" y="1071"/>
                    </a:lnTo>
                    <a:lnTo>
                      <a:pt x="19" y="1103"/>
                    </a:lnTo>
                    <a:lnTo>
                      <a:pt x="26" y="1135"/>
                    </a:lnTo>
                    <a:lnTo>
                      <a:pt x="53" y="1156"/>
                    </a:lnTo>
                    <a:lnTo>
                      <a:pt x="73" y="1187"/>
                    </a:lnTo>
                    <a:lnTo>
                      <a:pt x="79" y="1219"/>
                    </a:lnTo>
                    <a:lnTo>
                      <a:pt x="86" y="1250"/>
                    </a:lnTo>
                    <a:lnTo>
                      <a:pt x="106" y="1261"/>
                    </a:lnTo>
                    <a:lnTo>
                      <a:pt x="126" y="1282"/>
                    </a:lnTo>
                    <a:lnTo>
                      <a:pt x="161" y="1337"/>
                    </a:lnTo>
                    <a:lnTo>
                      <a:pt x="151" y="1310"/>
                    </a:lnTo>
                    <a:lnTo>
                      <a:pt x="142" y="1259"/>
                    </a:lnTo>
                    <a:lnTo>
                      <a:pt x="134" y="1226"/>
                    </a:lnTo>
                    <a:lnTo>
                      <a:pt x="127" y="1163"/>
                    </a:lnTo>
                    <a:lnTo>
                      <a:pt x="130" y="1127"/>
                    </a:lnTo>
                    <a:lnTo>
                      <a:pt x="127" y="1085"/>
                    </a:lnTo>
                    <a:lnTo>
                      <a:pt x="127" y="995"/>
                    </a:lnTo>
                    <a:lnTo>
                      <a:pt x="130" y="908"/>
                    </a:lnTo>
                    <a:lnTo>
                      <a:pt x="134" y="821"/>
                    </a:lnTo>
                    <a:lnTo>
                      <a:pt x="134" y="785"/>
                    </a:lnTo>
                    <a:lnTo>
                      <a:pt x="142" y="734"/>
                    </a:lnTo>
                    <a:lnTo>
                      <a:pt x="158" y="707"/>
                    </a:lnTo>
                    <a:lnTo>
                      <a:pt x="185" y="698"/>
                    </a:lnTo>
                    <a:lnTo>
                      <a:pt x="223" y="686"/>
                    </a:lnTo>
                    <a:lnTo>
                      <a:pt x="242" y="651"/>
                    </a:lnTo>
                    <a:lnTo>
                      <a:pt x="263" y="627"/>
                    </a:lnTo>
                    <a:lnTo>
                      <a:pt x="290" y="618"/>
                    </a:lnTo>
                    <a:lnTo>
                      <a:pt x="304" y="591"/>
                    </a:lnTo>
                    <a:lnTo>
                      <a:pt x="340" y="537"/>
                    </a:lnTo>
                    <a:lnTo>
                      <a:pt x="340" y="495"/>
                    </a:lnTo>
                    <a:lnTo>
                      <a:pt x="352" y="429"/>
                    </a:lnTo>
                    <a:lnTo>
                      <a:pt x="359" y="357"/>
                    </a:lnTo>
                    <a:lnTo>
                      <a:pt x="364" y="297"/>
                    </a:lnTo>
                    <a:lnTo>
                      <a:pt x="364" y="261"/>
                    </a:lnTo>
                    <a:lnTo>
                      <a:pt x="364" y="225"/>
                    </a:lnTo>
                    <a:lnTo>
                      <a:pt x="368" y="183"/>
                    </a:lnTo>
                    <a:lnTo>
                      <a:pt x="368" y="123"/>
                    </a:lnTo>
                    <a:lnTo>
                      <a:pt x="364" y="93"/>
                    </a:lnTo>
                    <a:lnTo>
                      <a:pt x="338" y="51"/>
                    </a:lnTo>
                    <a:lnTo>
                      <a:pt x="345" y="9"/>
                    </a:lnTo>
                    <a:lnTo>
                      <a:pt x="326" y="0"/>
                    </a:lnTo>
                    <a:lnTo>
                      <a:pt x="338" y="3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" name="Freeform 5">
                <a:extLst>
                  <a:ext uri="{FF2B5EF4-FFF2-40B4-BE49-F238E27FC236}">
                    <a16:creationId xmlns:a16="http://schemas.microsoft.com/office/drawing/2014/main" id="{D7D05D58-C6FF-4E72-8833-4354E5B58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" y="1821"/>
                <a:ext cx="513" cy="1374"/>
              </a:xfrm>
              <a:custGeom>
                <a:avLst/>
                <a:gdLst>
                  <a:gd name="T0" fmla="*/ 477 w 513"/>
                  <a:gd name="T1" fmla="*/ 61 h 1374"/>
                  <a:gd name="T2" fmla="*/ 451 w 513"/>
                  <a:gd name="T3" fmla="*/ 114 h 1374"/>
                  <a:gd name="T4" fmla="*/ 444 w 513"/>
                  <a:gd name="T5" fmla="*/ 167 h 1374"/>
                  <a:gd name="T6" fmla="*/ 444 w 513"/>
                  <a:gd name="T7" fmla="*/ 230 h 1374"/>
                  <a:gd name="T8" fmla="*/ 424 w 513"/>
                  <a:gd name="T9" fmla="*/ 281 h 1374"/>
                  <a:gd name="T10" fmla="*/ 385 w 513"/>
                  <a:gd name="T11" fmla="*/ 302 h 1374"/>
                  <a:gd name="T12" fmla="*/ 358 w 513"/>
                  <a:gd name="T13" fmla="*/ 345 h 1374"/>
                  <a:gd name="T14" fmla="*/ 358 w 513"/>
                  <a:gd name="T15" fmla="*/ 408 h 1374"/>
                  <a:gd name="T16" fmla="*/ 318 w 513"/>
                  <a:gd name="T17" fmla="*/ 439 h 1374"/>
                  <a:gd name="T18" fmla="*/ 265 w 513"/>
                  <a:gd name="T19" fmla="*/ 492 h 1374"/>
                  <a:gd name="T20" fmla="*/ 186 w 513"/>
                  <a:gd name="T21" fmla="*/ 565 h 1374"/>
                  <a:gd name="T22" fmla="*/ 179 w 513"/>
                  <a:gd name="T23" fmla="*/ 670 h 1374"/>
                  <a:gd name="T24" fmla="*/ 133 w 513"/>
                  <a:gd name="T25" fmla="*/ 680 h 1374"/>
                  <a:gd name="T26" fmla="*/ 73 w 513"/>
                  <a:gd name="T27" fmla="*/ 723 h 1374"/>
                  <a:gd name="T28" fmla="*/ 33 w 513"/>
                  <a:gd name="T29" fmla="*/ 807 h 1374"/>
                  <a:gd name="T30" fmla="*/ 13 w 513"/>
                  <a:gd name="T31" fmla="*/ 932 h 1374"/>
                  <a:gd name="T32" fmla="*/ 0 w 513"/>
                  <a:gd name="T33" fmla="*/ 1027 h 1374"/>
                  <a:gd name="T34" fmla="*/ 13 w 513"/>
                  <a:gd name="T35" fmla="*/ 1152 h 1374"/>
                  <a:gd name="T36" fmla="*/ 33 w 513"/>
                  <a:gd name="T37" fmla="*/ 1300 h 1374"/>
                  <a:gd name="T38" fmla="*/ 73 w 513"/>
                  <a:gd name="T39" fmla="*/ 1373 h 1374"/>
                  <a:gd name="T40" fmla="*/ 133 w 513"/>
                  <a:gd name="T41" fmla="*/ 1373 h 1374"/>
                  <a:gd name="T42" fmla="*/ 146 w 513"/>
                  <a:gd name="T43" fmla="*/ 1309 h 1374"/>
                  <a:gd name="T44" fmla="*/ 146 w 513"/>
                  <a:gd name="T45" fmla="*/ 1174 h 1374"/>
                  <a:gd name="T46" fmla="*/ 143 w 513"/>
                  <a:gd name="T47" fmla="*/ 1046 h 1374"/>
                  <a:gd name="T48" fmla="*/ 155 w 513"/>
                  <a:gd name="T49" fmla="*/ 920 h 1374"/>
                  <a:gd name="T50" fmla="*/ 196 w 513"/>
                  <a:gd name="T51" fmla="*/ 839 h 1374"/>
                  <a:gd name="T52" fmla="*/ 238 w 513"/>
                  <a:gd name="T53" fmla="*/ 777 h 1374"/>
                  <a:gd name="T54" fmla="*/ 286 w 513"/>
                  <a:gd name="T55" fmla="*/ 726 h 1374"/>
                  <a:gd name="T56" fmla="*/ 341 w 513"/>
                  <a:gd name="T57" fmla="*/ 687 h 1374"/>
                  <a:gd name="T58" fmla="*/ 380 w 513"/>
                  <a:gd name="T59" fmla="*/ 663 h 1374"/>
                  <a:gd name="T60" fmla="*/ 416 w 513"/>
                  <a:gd name="T61" fmla="*/ 618 h 1374"/>
                  <a:gd name="T62" fmla="*/ 421 w 513"/>
                  <a:gd name="T63" fmla="*/ 547 h 1374"/>
                  <a:gd name="T64" fmla="*/ 443 w 513"/>
                  <a:gd name="T65" fmla="*/ 418 h 1374"/>
                  <a:gd name="T66" fmla="*/ 455 w 513"/>
                  <a:gd name="T67" fmla="*/ 319 h 1374"/>
                  <a:gd name="T68" fmla="*/ 481 w 513"/>
                  <a:gd name="T69" fmla="*/ 266 h 1374"/>
                  <a:gd name="T70" fmla="*/ 491 w 513"/>
                  <a:gd name="T71" fmla="*/ 206 h 1374"/>
                  <a:gd name="T72" fmla="*/ 512 w 513"/>
                  <a:gd name="T73" fmla="*/ 128 h 1374"/>
                  <a:gd name="T74" fmla="*/ 498 w 513"/>
                  <a:gd name="T75" fmla="*/ 0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3" h="1374">
                    <a:moveTo>
                      <a:pt x="498" y="0"/>
                    </a:moveTo>
                    <a:lnTo>
                      <a:pt x="477" y="61"/>
                    </a:lnTo>
                    <a:lnTo>
                      <a:pt x="471" y="93"/>
                    </a:lnTo>
                    <a:lnTo>
                      <a:pt x="451" y="114"/>
                    </a:lnTo>
                    <a:lnTo>
                      <a:pt x="444" y="145"/>
                    </a:lnTo>
                    <a:lnTo>
                      <a:pt x="444" y="167"/>
                    </a:lnTo>
                    <a:lnTo>
                      <a:pt x="451" y="198"/>
                    </a:lnTo>
                    <a:lnTo>
                      <a:pt x="444" y="230"/>
                    </a:lnTo>
                    <a:lnTo>
                      <a:pt x="444" y="261"/>
                    </a:lnTo>
                    <a:lnTo>
                      <a:pt x="424" y="281"/>
                    </a:lnTo>
                    <a:lnTo>
                      <a:pt x="404" y="292"/>
                    </a:lnTo>
                    <a:lnTo>
                      <a:pt x="385" y="302"/>
                    </a:lnTo>
                    <a:lnTo>
                      <a:pt x="358" y="323"/>
                    </a:lnTo>
                    <a:lnTo>
                      <a:pt x="358" y="345"/>
                    </a:lnTo>
                    <a:lnTo>
                      <a:pt x="358" y="376"/>
                    </a:lnTo>
                    <a:lnTo>
                      <a:pt x="358" y="408"/>
                    </a:lnTo>
                    <a:lnTo>
                      <a:pt x="344" y="418"/>
                    </a:lnTo>
                    <a:lnTo>
                      <a:pt x="318" y="439"/>
                    </a:lnTo>
                    <a:lnTo>
                      <a:pt x="285" y="492"/>
                    </a:lnTo>
                    <a:lnTo>
                      <a:pt x="265" y="492"/>
                    </a:lnTo>
                    <a:lnTo>
                      <a:pt x="225" y="513"/>
                    </a:lnTo>
                    <a:lnTo>
                      <a:pt x="186" y="565"/>
                    </a:lnTo>
                    <a:lnTo>
                      <a:pt x="186" y="596"/>
                    </a:lnTo>
                    <a:lnTo>
                      <a:pt x="179" y="670"/>
                    </a:lnTo>
                    <a:lnTo>
                      <a:pt x="152" y="680"/>
                    </a:lnTo>
                    <a:lnTo>
                      <a:pt x="133" y="680"/>
                    </a:lnTo>
                    <a:lnTo>
                      <a:pt x="112" y="701"/>
                    </a:lnTo>
                    <a:lnTo>
                      <a:pt x="73" y="723"/>
                    </a:lnTo>
                    <a:lnTo>
                      <a:pt x="33" y="775"/>
                    </a:lnTo>
                    <a:lnTo>
                      <a:pt x="33" y="807"/>
                    </a:lnTo>
                    <a:lnTo>
                      <a:pt x="39" y="869"/>
                    </a:lnTo>
                    <a:lnTo>
                      <a:pt x="13" y="932"/>
                    </a:lnTo>
                    <a:lnTo>
                      <a:pt x="0" y="964"/>
                    </a:lnTo>
                    <a:lnTo>
                      <a:pt x="0" y="1027"/>
                    </a:lnTo>
                    <a:lnTo>
                      <a:pt x="6" y="1090"/>
                    </a:lnTo>
                    <a:lnTo>
                      <a:pt x="13" y="1152"/>
                    </a:lnTo>
                    <a:lnTo>
                      <a:pt x="13" y="1236"/>
                    </a:lnTo>
                    <a:lnTo>
                      <a:pt x="33" y="1300"/>
                    </a:lnTo>
                    <a:lnTo>
                      <a:pt x="33" y="1363"/>
                    </a:lnTo>
                    <a:lnTo>
                      <a:pt x="73" y="1373"/>
                    </a:lnTo>
                    <a:lnTo>
                      <a:pt x="93" y="1373"/>
                    </a:lnTo>
                    <a:lnTo>
                      <a:pt x="133" y="1373"/>
                    </a:lnTo>
                    <a:lnTo>
                      <a:pt x="143" y="1354"/>
                    </a:lnTo>
                    <a:lnTo>
                      <a:pt x="146" y="1309"/>
                    </a:lnTo>
                    <a:lnTo>
                      <a:pt x="146" y="1243"/>
                    </a:lnTo>
                    <a:lnTo>
                      <a:pt x="146" y="1174"/>
                    </a:lnTo>
                    <a:lnTo>
                      <a:pt x="146" y="1111"/>
                    </a:lnTo>
                    <a:lnTo>
                      <a:pt x="143" y="1046"/>
                    </a:lnTo>
                    <a:lnTo>
                      <a:pt x="148" y="974"/>
                    </a:lnTo>
                    <a:lnTo>
                      <a:pt x="155" y="920"/>
                    </a:lnTo>
                    <a:lnTo>
                      <a:pt x="163" y="875"/>
                    </a:lnTo>
                    <a:lnTo>
                      <a:pt x="196" y="839"/>
                    </a:lnTo>
                    <a:lnTo>
                      <a:pt x="220" y="810"/>
                    </a:lnTo>
                    <a:lnTo>
                      <a:pt x="238" y="777"/>
                    </a:lnTo>
                    <a:lnTo>
                      <a:pt x="269" y="750"/>
                    </a:lnTo>
                    <a:lnTo>
                      <a:pt x="286" y="726"/>
                    </a:lnTo>
                    <a:lnTo>
                      <a:pt x="310" y="696"/>
                    </a:lnTo>
                    <a:lnTo>
                      <a:pt x="341" y="687"/>
                    </a:lnTo>
                    <a:lnTo>
                      <a:pt x="361" y="675"/>
                    </a:lnTo>
                    <a:lnTo>
                      <a:pt x="380" y="663"/>
                    </a:lnTo>
                    <a:lnTo>
                      <a:pt x="409" y="648"/>
                    </a:lnTo>
                    <a:lnTo>
                      <a:pt x="416" y="618"/>
                    </a:lnTo>
                    <a:lnTo>
                      <a:pt x="421" y="579"/>
                    </a:lnTo>
                    <a:lnTo>
                      <a:pt x="421" y="547"/>
                    </a:lnTo>
                    <a:lnTo>
                      <a:pt x="431" y="478"/>
                    </a:lnTo>
                    <a:lnTo>
                      <a:pt x="443" y="418"/>
                    </a:lnTo>
                    <a:lnTo>
                      <a:pt x="445" y="370"/>
                    </a:lnTo>
                    <a:lnTo>
                      <a:pt x="455" y="319"/>
                    </a:lnTo>
                    <a:lnTo>
                      <a:pt x="467" y="295"/>
                    </a:lnTo>
                    <a:lnTo>
                      <a:pt x="481" y="266"/>
                    </a:lnTo>
                    <a:lnTo>
                      <a:pt x="481" y="236"/>
                    </a:lnTo>
                    <a:lnTo>
                      <a:pt x="491" y="206"/>
                    </a:lnTo>
                    <a:lnTo>
                      <a:pt x="496" y="176"/>
                    </a:lnTo>
                    <a:lnTo>
                      <a:pt x="512" y="128"/>
                    </a:lnTo>
                    <a:lnTo>
                      <a:pt x="508" y="74"/>
                    </a:lnTo>
                    <a:lnTo>
                      <a:pt x="498" y="0"/>
                    </a:lnTo>
                    <a:lnTo>
                      <a:pt x="498" y="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" name="Freeform 6">
                <a:extLst>
                  <a:ext uri="{FF2B5EF4-FFF2-40B4-BE49-F238E27FC236}">
                    <a16:creationId xmlns:a16="http://schemas.microsoft.com/office/drawing/2014/main" id="{F6CB0BF2-4D8E-47B9-9998-CFE73A67C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247"/>
                <a:ext cx="178" cy="1076"/>
              </a:xfrm>
              <a:custGeom>
                <a:avLst/>
                <a:gdLst>
                  <a:gd name="T0" fmla="*/ 0 w 178"/>
                  <a:gd name="T1" fmla="*/ 27 h 1076"/>
                  <a:gd name="T2" fmla="*/ 20 w 178"/>
                  <a:gd name="T3" fmla="*/ 0 h 1076"/>
                  <a:gd name="T4" fmla="*/ 47 w 178"/>
                  <a:gd name="T5" fmla="*/ 39 h 1076"/>
                  <a:gd name="T6" fmla="*/ 50 w 178"/>
                  <a:gd name="T7" fmla="*/ 78 h 1076"/>
                  <a:gd name="T8" fmla="*/ 45 w 178"/>
                  <a:gd name="T9" fmla="*/ 135 h 1076"/>
                  <a:gd name="T10" fmla="*/ 45 w 178"/>
                  <a:gd name="T11" fmla="*/ 210 h 1076"/>
                  <a:gd name="T12" fmla="*/ 60 w 178"/>
                  <a:gd name="T13" fmla="*/ 258 h 1076"/>
                  <a:gd name="T14" fmla="*/ 69 w 178"/>
                  <a:gd name="T15" fmla="*/ 282 h 1076"/>
                  <a:gd name="T16" fmla="*/ 80 w 178"/>
                  <a:gd name="T17" fmla="*/ 305 h 1076"/>
                  <a:gd name="T18" fmla="*/ 119 w 178"/>
                  <a:gd name="T19" fmla="*/ 339 h 1076"/>
                  <a:gd name="T20" fmla="*/ 158 w 178"/>
                  <a:gd name="T21" fmla="*/ 399 h 1076"/>
                  <a:gd name="T22" fmla="*/ 161 w 178"/>
                  <a:gd name="T23" fmla="*/ 438 h 1076"/>
                  <a:gd name="T24" fmla="*/ 165 w 178"/>
                  <a:gd name="T25" fmla="*/ 480 h 1076"/>
                  <a:gd name="T26" fmla="*/ 161 w 178"/>
                  <a:gd name="T27" fmla="*/ 543 h 1076"/>
                  <a:gd name="T28" fmla="*/ 167 w 178"/>
                  <a:gd name="T29" fmla="*/ 588 h 1076"/>
                  <a:gd name="T30" fmla="*/ 158 w 178"/>
                  <a:gd name="T31" fmla="*/ 654 h 1076"/>
                  <a:gd name="T32" fmla="*/ 161 w 178"/>
                  <a:gd name="T33" fmla="*/ 687 h 1076"/>
                  <a:gd name="T34" fmla="*/ 161 w 178"/>
                  <a:gd name="T35" fmla="*/ 720 h 1076"/>
                  <a:gd name="T36" fmla="*/ 165 w 178"/>
                  <a:gd name="T37" fmla="*/ 750 h 1076"/>
                  <a:gd name="T38" fmla="*/ 160 w 178"/>
                  <a:gd name="T39" fmla="*/ 790 h 1076"/>
                  <a:gd name="T40" fmla="*/ 166 w 178"/>
                  <a:gd name="T41" fmla="*/ 832 h 1076"/>
                  <a:gd name="T42" fmla="*/ 166 w 178"/>
                  <a:gd name="T43" fmla="*/ 863 h 1076"/>
                  <a:gd name="T44" fmla="*/ 173 w 178"/>
                  <a:gd name="T45" fmla="*/ 895 h 1076"/>
                  <a:gd name="T46" fmla="*/ 177 w 178"/>
                  <a:gd name="T47" fmla="*/ 930 h 1076"/>
                  <a:gd name="T48" fmla="*/ 173 w 178"/>
                  <a:gd name="T49" fmla="*/ 958 h 1076"/>
                  <a:gd name="T50" fmla="*/ 173 w 178"/>
                  <a:gd name="T51" fmla="*/ 990 h 1076"/>
                  <a:gd name="T52" fmla="*/ 166 w 178"/>
                  <a:gd name="T53" fmla="*/ 1021 h 1076"/>
                  <a:gd name="T54" fmla="*/ 146 w 178"/>
                  <a:gd name="T55" fmla="*/ 1075 h 1076"/>
                  <a:gd name="T56" fmla="*/ 26 w 178"/>
                  <a:gd name="T57" fmla="*/ 1073 h 1076"/>
                  <a:gd name="T58" fmla="*/ 48 w 178"/>
                  <a:gd name="T59" fmla="*/ 1042 h 1076"/>
                  <a:gd name="T60" fmla="*/ 61 w 178"/>
                  <a:gd name="T61" fmla="*/ 1011 h 1076"/>
                  <a:gd name="T62" fmla="*/ 80 w 178"/>
                  <a:gd name="T63" fmla="*/ 990 h 1076"/>
                  <a:gd name="T64" fmla="*/ 94 w 178"/>
                  <a:gd name="T65" fmla="*/ 968 h 1076"/>
                  <a:gd name="T66" fmla="*/ 101 w 178"/>
                  <a:gd name="T67" fmla="*/ 937 h 1076"/>
                  <a:gd name="T68" fmla="*/ 94 w 178"/>
                  <a:gd name="T69" fmla="*/ 895 h 1076"/>
                  <a:gd name="T70" fmla="*/ 94 w 178"/>
                  <a:gd name="T71" fmla="*/ 853 h 1076"/>
                  <a:gd name="T72" fmla="*/ 80 w 178"/>
                  <a:gd name="T73" fmla="*/ 811 h 1076"/>
                  <a:gd name="T74" fmla="*/ 74 w 178"/>
                  <a:gd name="T75" fmla="*/ 779 h 1076"/>
                  <a:gd name="T76" fmla="*/ 61 w 178"/>
                  <a:gd name="T77" fmla="*/ 747 h 1076"/>
                  <a:gd name="T78" fmla="*/ 74 w 178"/>
                  <a:gd name="T79" fmla="*/ 716 h 1076"/>
                  <a:gd name="T80" fmla="*/ 80 w 178"/>
                  <a:gd name="T81" fmla="*/ 642 h 1076"/>
                  <a:gd name="T82" fmla="*/ 87 w 178"/>
                  <a:gd name="T83" fmla="*/ 611 h 1076"/>
                  <a:gd name="T84" fmla="*/ 87 w 178"/>
                  <a:gd name="T85" fmla="*/ 589 h 1076"/>
                  <a:gd name="T86" fmla="*/ 87 w 178"/>
                  <a:gd name="T87" fmla="*/ 547 h 1076"/>
                  <a:gd name="T88" fmla="*/ 80 w 178"/>
                  <a:gd name="T89" fmla="*/ 516 h 1076"/>
                  <a:gd name="T90" fmla="*/ 80 w 178"/>
                  <a:gd name="T91" fmla="*/ 442 h 1076"/>
                  <a:gd name="T92" fmla="*/ 67 w 178"/>
                  <a:gd name="T93" fmla="*/ 411 h 1076"/>
                  <a:gd name="T94" fmla="*/ 61 w 178"/>
                  <a:gd name="T95" fmla="*/ 389 h 1076"/>
                  <a:gd name="T96" fmla="*/ 54 w 178"/>
                  <a:gd name="T97" fmla="*/ 305 h 1076"/>
                  <a:gd name="T98" fmla="*/ 45 w 178"/>
                  <a:gd name="T99" fmla="*/ 303 h 1076"/>
                  <a:gd name="T100" fmla="*/ 24 w 178"/>
                  <a:gd name="T101" fmla="*/ 252 h 1076"/>
                  <a:gd name="T102" fmla="*/ 18 w 178"/>
                  <a:gd name="T103" fmla="*/ 210 h 1076"/>
                  <a:gd name="T104" fmla="*/ 15 w 178"/>
                  <a:gd name="T105" fmla="*/ 12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8" h="1076">
                    <a:moveTo>
                      <a:pt x="0" y="27"/>
                    </a:moveTo>
                    <a:lnTo>
                      <a:pt x="20" y="0"/>
                    </a:lnTo>
                    <a:lnTo>
                      <a:pt x="47" y="39"/>
                    </a:lnTo>
                    <a:lnTo>
                      <a:pt x="50" y="78"/>
                    </a:lnTo>
                    <a:lnTo>
                      <a:pt x="45" y="135"/>
                    </a:lnTo>
                    <a:lnTo>
                      <a:pt x="45" y="210"/>
                    </a:lnTo>
                    <a:lnTo>
                      <a:pt x="60" y="258"/>
                    </a:lnTo>
                    <a:lnTo>
                      <a:pt x="69" y="282"/>
                    </a:lnTo>
                    <a:lnTo>
                      <a:pt x="80" y="305"/>
                    </a:lnTo>
                    <a:lnTo>
                      <a:pt x="119" y="339"/>
                    </a:lnTo>
                    <a:lnTo>
                      <a:pt x="158" y="399"/>
                    </a:lnTo>
                    <a:lnTo>
                      <a:pt x="161" y="438"/>
                    </a:lnTo>
                    <a:lnTo>
                      <a:pt x="165" y="480"/>
                    </a:lnTo>
                    <a:lnTo>
                      <a:pt x="161" y="543"/>
                    </a:lnTo>
                    <a:lnTo>
                      <a:pt x="167" y="588"/>
                    </a:lnTo>
                    <a:lnTo>
                      <a:pt x="158" y="654"/>
                    </a:lnTo>
                    <a:lnTo>
                      <a:pt x="161" y="687"/>
                    </a:lnTo>
                    <a:lnTo>
                      <a:pt x="161" y="720"/>
                    </a:lnTo>
                    <a:lnTo>
                      <a:pt x="165" y="750"/>
                    </a:lnTo>
                    <a:lnTo>
                      <a:pt x="160" y="790"/>
                    </a:lnTo>
                    <a:lnTo>
                      <a:pt x="166" y="832"/>
                    </a:lnTo>
                    <a:lnTo>
                      <a:pt x="166" y="863"/>
                    </a:lnTo>
                    <a:lnTo>
                      <a:pt x="173" y="895"/>
                    </a:lnTo>
                    <a:lnTo>
                      <a:pt x="177" y="930"/>
                    </a:lnTo>
                    <a:lnTo>
                      <a:pt x="173" y="958"/>
                    </a:lnTo>
                    <a:lnTo>
                      <a:pt x="173" y="990"/>
                    </a:lnTo>
                    <a:lnTo>
                      <a:pt x="166" y="1021"/>
                    </a:lnTo>
                    <a:lnTo>
                      <a:pt x="146" y="1075"/>
                    </a:lnTo>
                    <a:lnTo>
                      <a:pt x="26" y="1073"/>
                    </a:lnTo>
                    <a:lnTo>
                      <a:pt x="48" y="1042"/>
                    </a:lnTo>
                    <a:lnTo>
                      <a:pt x="61" y="1011"/>
                    </a:lnTo>
                    <a:lnTo>
                      <a:pt x="80" y="990"/>
                    </a:lnTo>
                    <a:lnTo>
                      <a:pt x="94" y="968"/>
                    </a:lnTo>
                    <a:lnTo>
                      <a:pt x="101" y="937"/>
                    </a:lnTo>
                    <a:lnTo>
                      <a:pt x="94" y="895"/>
                    </a:lnTo>
                    <a:lnTo>
                      <a:pt x="94" y="853"/>
                    </a:lnTo>
                    <a:lnTo>
                      <a:pt x="80" y="811"/>
                    </a:lnTo>
                    <a:lnTo>
                      <a:pt x="74" y="779"/>
                    </a:lnTo>
                    <a:lnTo>
                      <a:pt x="61" y="747"/>
                    </a:lnTo>
                    <a:lnTo>
                      <a:pt x="74" y="716"/>
                    </a:lnTo>
                    <a:lnTo>
                      <a:pt x="80" y="642"/>
                    </a:lnTo>
                    <a:lnTo>
                      <a:pt x="87" y="611"/>
                    </a:lnTo>
                    <a:lnTo>
                      <a:pt x="87" y="589"/>
                    </a:lnTo>
                    <a:lnTo>
                      <a:pt x="87" y="547"/>
                    </a:lnTo>
                    <a:lnTo>
                      <a:pt x="80" y="516"/>
                    </a:lnTo>
                    <a:lnTo>
                      <a:pt x="80" y="442"/>
                    </a:lnTo>
                    <a:lnTo>
                      <a:pt x="67" y="411"/>
                    </a:lnTo>
                    <a:lnTo>
                      <a:pt x="61" y="389"/>
                    </a:lnTo>
                    <a:lnTo>
                      <a:pt x="54" y="305"/>
                    </a:lnTo>
                    <a:lnTo>
                      <a:pt x="45" y="303"/>
                    </a:lnTo>
                    <a:lnTo>
                      <a:pt x="24" y="252"/>
                    </a:lnTo>
                    <a:lnTo>
                      <a:pt x="18" y="210"/>
                    </a:lnTo>
                    <a:lnTo>
                      <a:pt x="15" y="1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" name="Freeform 7">
                <a:extLst>
                  <a:ext uri="{FF2B5EF4-FFF2-40B4-BE49-F238E27FC236}">
                    <a16:creationId xmlns:a16="http://schemas.microsoft.com/office/drawing/2014/main" id="{16AE3E4E-EE76-4C7E-8835-25CB63002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0"/>
                <a:ext cx="274" cy="384"/>
              </a:xfrm>
              <a:custGeom>
                <a:avLst/>
                <a:gdLst>
                  <a:gd name="T0" fmla="*/ 0 w 274"/>
                  <a:gd name="T1" fmla="*/ 0 h 384"/>
                  <a:gd name="T2" fmla="*/ 111 w 274"/>
                  <a:gd name="T3" fmla="*/ 0 h 384"/>
                  <a:gd name="T4" fmla="*/ 147 w 274"/>
                  <a:gd name="T5" fmla="*/ 17 h 384"/>
                  <a:gd name="T6" fmla="*/ 171 w 274"/>
                  <a:gd name="T7" fmla="*/ 38 h 384"/>
                  <a:gd name="T8" fmla="*/ 201 w 274"/>
                  <a:gd name="T9" fmla="*/ 71 h 384"/>
                  <a:gd name="T10" fmla="*/ 219 w 274"/>
                  <a:gd name="T11" fmla="*/ 131 h 384"/>
                  <a:gd name="T12" fmla="*/ 234 w 274"/>
                  <a:gd name="T13" fmla="*/ 164 h 384"/>
                  <a:gd name="T14" fmla="*/ 239 w 274"/>
                  <a:gd name="T15" fmla="*/ 221 h 384"/>
                  <a:gd name="T16" fmla="*/ 255 w 274"/>
                  <a:gd name="T17" fmla="*/ 287 h 384"/>
                  <a:gd name="T18" fmla="*/ 273 w 274"/>
                  <a:gd name="T19" fmla="*/ 383 h 384"/>
                  <a:gd name="T20" fmla="*/ 217 w 274"/>
                  <a:gd name="T21" fmla="*/ 369 h 384"/>
                  <a:gd name="T22" fmla="*/ 203 w 274"/>
                  <a:gd name="T23" fmla="*/ 338 h 384"/>
                  <a:gd name="T24" fmla="*/ 183 w 274"/>
                  <a:gd name="T25" fmla="*/ 306 h 384"/>
                  <a:gd name="T26" fmla="*/ 170 w 274"/>
                  <a:gd name="T27" fmla="*/ 274 h 384"/>
                  <a:gd name="T28" fmla="*/ 156 w 274"/>
                  <a:gd name="T29" fmla="*/ 201 h 384"/>
                  <a:gd name="T30" fmla="*/ 143 w 274"/>
                  <a:gd name="T31" fmla="*/ 169 h 384"/>
                  <a:gd name="T32" fmla="*/ 130 w 274"/>
                  <a:gd name="T33" fmla="*/ 138 h 384"/>
                  <a:gd name="T34" fmla="*/ 76 w 274"/>
                  <a:gd name="T35" fmla="*/ 96 h 384"/>
                  <a:gd name="T36" fmla="*/ 63 w 274"/>
                  <a:gd name="T37" fmla="*/ 74 h 384"/>
                  <a:gd name="T38" fmla="*/ 43 w 274"/>
                  <a:gd name="T39" fmla="*/ 64 h 384"/>
                  <a:gd name="T40" fmla="*/ 27 w 274"/>
                  <a:gd name="T41" fmla="*/ 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4" h="384">
                    <a:moveTo>
                      <a:pt x="0" y="0"/>
                    </a:moveTo>
                    <a:lnTo>
                      <a:pt x="111" y="0"/>
                    </a:lnTo>
                    <a:lnTo>
                      <a:pt x="147" y="17"/>
                    </a:lnTo>
                    <a:lnTo>
                      <a:pt x="171" y="38"/>
                    </a:lnTo>
                    <a:lnTo>
                      <a:pt x="201" y="71"/>
                    </a:lnTo>
                    <a:lnTo>
                      <a:pt x="219" y="131"/>
                    </a:lnTo>
                    <a:lnTo>
                      <a:pt x="234" y="164"/>
                    </a:lnTo>
                    <a:lnTo>
                      <a:pt x="239" y="221"/>
                    </a:lnTo>
                    <a:lnTo>
                      <a:pt x="255" y="287"/>
                    </a:lnTo>
                    <a:lnTo>
                      <a:pt x="273" y="383"/>
                    </a:lnTo>
                    <a:lnTo>
                      <a:pt x="217" y="369"/>
                    </a:lnTo>
                    <a:lnTo>
                      <a:pt x="203" y="338"/>
                    </a:lnTo>
                    <a:lnTo>
                      <a:pt x="183" y="306"/>
                    </a:lnTo>
                    <a:lnTo>
                      <a:pt x="170" y="274"/>
                    </a:lnTo>
                    <a:lnTo>
                      <a:pt x="156" y="201"/>
                    </a:lnTo>
                    <a:lnTo>
                      <a:pt x="143" y="169"/>
                    </a:lnTo>
                    <a:lnTo>
                      <a:pt x="130" y="138"/>
                    </a:lnTo>
                    <a:lnTo>
                      <a:pt x="76" y="96"/>
                    </a:lnTo>
                    <a:lnTo>
                      <a:pt x="63" y="74"/>
                    </a:lnTo>
                    <a:lnTo>
                      <a:pt x="43" y="64"/>
                    </a:lnTo>
                    <a:lnTo>
                      <a:pt x="27" y="20"/>
                    </a:lnTo>
                  </a:path>
                </a:pathLst>
              </a:custGeom>
              <a:solidFill>
                <a:srgbClr val="3939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" name="Freeform 8">
                <a:extLst>
                  <a:ext uri="{FF2B5EF4-FFF2-40B4-BE49-F238E27FC236}">
                    <a16:creationId xmlns:a16="http://schemas.microsoft.com/office/drawing/2014/main" id="{ED8E409D-5EA2-4E59-9AB1-11EFDC721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2250"/>
                <a:ext cx="230" cy="336"/>
              </a:xfrm>
              <a:custGeom>
                <a:avLst/>
                <a:gdLst>
                  <a:gd name="T0" fmla="*/ 229 w 230"/>
                  <a:gd name="T1" fmla="*/ 0 h 336"/>
                  <a:gd name="T2" fmla="*/ 191 w 230"/>
                  <a:gd name="T3" fmla="*/ 61 h 336"/>
                  <a:gd name="T4" fmla="*/ 165 w 230"/>
                  <a:gd name="T5" fmla="*/ 82 h 336"/>
                  <a:gd name="T6" fmla="*/ 145 w 230"/>
                  <a:gd name="T7" fmla="*/ 93 h 336"/>
                  <a:gd name="T8" fmla="*/ 118 w 230"/>
                  <a:gd name="T9" fmla="*/ 135 h 336"/>
                  <a:gd name="T10" fmla="*/ 118 w 230"/>
                  <a:gd name="T11" fmla="*/ 166 h 336"/>
                  <a:gd name="T12" fmla="*/ 118 w 230"/>
                  <a:gd name="T13" fmla="*/ 198 h 336"/>
                  <a:gd name="T14" fmla="*/ 118 w 230"/>
                  <a:gd name="T15" fmla="*/ 230 h 336"/>
                  <a:gd name="T16" fmla="*/ 105 w 230"/>
                  <a:gd name="T17" fmla="*/ 261 h 336"/>
                  <a:gd name="T18" fmla="*/ 86 w 230"/>
                  <a:gd name="T19" fmla="*/ 272 h 336"/>
                  <a:gd name="T20" fmla="*/ 66 w 230"/>
                  <a:gd name="T21" fmla="*/ 282 h 336"/>
                  <a:gd name="T22" fmla="*/ 45 w 230"/>
                  <a:gd name="T23" fmla="*/ 303 h 336"/>
                  <a:gd name="T24" fmla="*/ 26 w 230"/>
                  <a:gd name="T25" fmla="*/ 314 h 336"/>
                  <a:gd name="T26" fmla="*/ 6 w 230"/>
                  <a:gd name="T27" fmla="*/ 335 h 336"/>
                  <a:gd name="T28" fmla="*/ 0 w 230"/>
                  <a:gd name="T29" fmla="*/ 303 h 336"/>
                  <a:gd name="T30" fmla="*/ 19 w 230"/>
                  <a:gd name="T31" fmla="*/ 272 h 336"/>
                  <a:gd name="T32" fmla="*/ 45 w 230"/>
                  <a:gd name="T33" fmla="*/ 251 h 336"/>
                  <a:gd name="T34" fmla="*/ 59 w 230"/>
                  <a:gd name="T35" fmla="*/ 219 h 336"/>
                  <a:gd name="T36" fmla="*/ 72 w 230"/>
                  <a:gd name="T37" fmla="*/ 177 h 336"/>
                  <a:gd name="T38" fmla="*/ 79 w 230"/>
                  <a:gd name="T39" fmla="*/ 135 h 336"/>
                  <a:gd name="T40" fmla="*/ 79 w 230"/>
                  <a:gd name="T41" fmla="*/ 103 h 336"/>
                  <a:gd name="T42" fmla="*/ 132 w 230"/>
                  <a:gd name="T43" fmla="*/ 72 h 336"/>
                  <a:gd name="T44" fmla="*/ 152 w 230"/>
                  <a:gd name="T45" fmla="*/ 72 h 336"/>
                  <a:gd name="T46" fmla="*/ 178 w 230"/>
                  <a:gd name="T47" fmla="*/ 29 h 336"/>
                  <a:gd name="T48" fmla="*/ 198 w 230"/>
                  <a:gd name="T49" fmla="*/ 8 h 336"/>
                  <a:gd name="T50" fmla="*/ 229 w 230"/>
                  <a:gd name="T51" fmla="*/ 0 h 336"/>
                  <a:gd name="T52" fmla="*/ 229 w 230"/>
                  <a:gd name="T5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0" h="336">
                    <a:moveTo>
                      <a:pt x="229" y="0"/>
                    </a:moveTo>
                    <a:lnTo>
                      <a:pt x="191" y="61"/>
                    </a:lnTo>
                    <a:lnTo>
                      <a:pt x="165" y="82"/>
                    </a:lnTo>
                    <a:lnTo>
                      <a:pt x="145" y="93"/>
                    </a:lnTo>
                    <a:lnTo>
                      <a:pt x="118" y="135"/>
                    </a:lnTo>
                    <a:lnTo>
                      <a:pt x="118" y="166"/>
                    </a:lnTo>
                    <a:lnTo>
                      <a:pt x="118" y="198"/>
                    </a:lnTo>
                    <a:lnTo>
                      <a:pt x="118" y="230"/>
                    </a:lnTo>
                    <a:lnTo>
                      <a:pt x="105" y="261"/>
                    </a:lnTo>
                    <a:lnTo>
                      <a:pt x="86" y="272"/>
                    </a:lnTo>
                    <a:lnTo>
                      <a:pt x="66" y="282"/>
                    </a:lnTo>
                    <a:lnTo>
                      <a:pt x="45" y="303"/>
                    </a:lnTo>
                    <a:lnTo>
                      <a:pt x="26" y="314"/>
                    </a:lnTo>
                    <a:lnTo>
                      <a:pt x="6" y="335"/>
                    </a:lnTo>
                    <a:lnTo>
                      <a:pt x="0" y="303"/>
                    </a:lnTo>
                    <a:lnTo>
                      <a:pt x="19" y="272"/>
                    </a:lnTo>
                    <a:lnTo>
                      <a:pt x="45" y="251"/>
                    </a:lnTo>
                    <a:lnTo>
                      <a:pt x="59" y="219"/>
                    </a:lnTo>
                    <a:lnTo>
                      <a:pt x="72" y="177"/>
                    </a:lnTo>
                    <a:lnTo>
                      <a:pt x="79" y="135"/>
                    </a:lnTo>
                    <a:lnTo>
                      <a:pt x="79" y="103"/>
                    </a:lnTo>
                    <a:lnTo>
                      <a:pt x="132" y="72"/>
                    </a:lnTo>
                    <a:lnTo>
                      <a:pt x="152" y="72"/>
                    </a:lnTo>
                    <a:lnTo>
                      <a:pt x="178" y="29"/>
                    </a:lnTo>
                    <a:lnTo>
                      <a:pt x="198" y="8"/>
                    </a:lnTo>
                    <a:lnTo>
                      <a:pt x="229" y="0"/>
                    </a:lnTo>
                    <a:lnTo>
                      <a:pt x="229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Freeform 9">
                <a:extLst>
                  <a:ext uri="{FF2B5EF4-FFF2-40B4-BE49-F238E27FC236}">
                    <a16:creationId xmlns:a16="http://schemas.microsoft.com/office/drawing/2014/main" id="{38F7709D-1676-476D-A999-621AE7ADC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338"/>
                <a:ext cx="155" cy="232"/>
              </a:xfrm>
              <a:custGeom>
                <a:avLst/>
                <a:gdLst>
                  <a:gd name="T0" fmla="*/ 20 w 155"/>
                  <a:gd name="T1" fmla="*/ 10 h 232"/>
                  <a:gd name="T2" fmla="*/ 20 w 155"/>
                  <a:gd name="T3" fmla="*/ 52 h 232"/>
                  <a:gd name="T4" fmla="*/ 20 w 155"/>
                  <a:gd name="T5" fmla="*/ 84 h 232"/>
                  <a:gd name="T6" fmla="*/ 6 w 155"/>
                  <a:gd name="T7" fmla="*/ 94 h 232"/>
                  <a:gd name="T8" fmla="*/ 0 w 155"/>
                  <a:gd name="T9" fmla="*/ 126 h 232"/>
                  <a:gd name="T10" fmla="*/ 6 w 155"/>
                  <a:gd name="T11" fmla="*/ 158 h 232"/>
                  <a:gd name="T12" fmla="*/ 20 w 155"/>
                  <a:gd name="T13" fmla="*/ 158 h 232"/>
                  <a:gd name="T14" fmla="*/ 39 w 155"/>
                  <a:gd name="T15" fmla="*/ 168 h 232"/>
                  <a:gd name="T16" fmla="*/ 59 w 155"/>
                  <a:gd name="T17" fmla="*/ 189 h 232"/>
                  <a:gd name="T18" fmla="*/ 79 w 155"/>
                  <a:gd name="T19" fmla="*/ 221 h 232"/>
                  <a:gd name="T20" fmla="*/ 99 w 155"/>
                  <a:gd name="T21" fmla="*/ 231 h 232"/>
                  <a:gd name="T22" fmla="*/ 118 w 155"/>
                  <a:gd name="T23" fmla="*/ 231 h 232"/>
                  <a:gd name="T24" fmla="*/ 154 w 155"/>
                  <a:gd name="T25" fmla="*/ 228 h 232"/>
                  <a:gd name="T26" fmla="*/ 154 w 155"/>
                  <a:gd name="T27" fmla="*/ 189 h 232"/>
                  <a:gd name="T28" fmla="*/ 150 w 155"/>
                  <a:gd name="T29" fmla="*/ 138 h 232"/>
                  <a:gd name="T30" fmla="*/ 132 w 155"/>
                  <a:gd name="T31" fmla="*/ 126 h 232"/>
                  <a:gd name="T32" fmla="*/ 118 w 155"/>
                  <a:gd name="T33" fmla="*/ 117 h 232"/>
                  <a:gd name="T34" fmla="*/ 96 w 155"/>
                  <a:gd name="T35" fmla="*/ 105 h 232"/>
                  <a:gd name="T36" fmla="*/ 72 w 155"/>
                  <a:gd name="T37" fmla="*/ 75 h 232"/>
                  <a:gd name="T38" fmla="*/ 64 w 155"/>
                  <a:gd name="T39" fmla="*/ 33 h 232"/>
                  <a:gd name="T40" fmla="*/ 52 w 155"/>
                  <a:gd name="T41" fmla="*/ 0 h 232"/>
                  <a:gd name="T42" fmla="*/ 20 w 155"/>
                  <a:gd name="T43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5" h="232">
                    <a:moveTo>
                      <a:pt x="20" y="10"/>
                    </a:moveTo>
                    <a:lnTo>
                      <a:pt x="20" y="52"/>
                    </a:lnTo>
                    <a:lnTo>
                      <a:pt x="20" y="84"/>
                    </a:lnTo>
                    <a:lnTo>
                      <a:pt x="6" y="94"/>
                    </a:lnTo>
                    <a:lnTo>
                      <a:pt x="0" y="126"/>
                    </a:lnTo>
                    <a:lnTo>
                      <a:pt x="6" y="158"/>
                    </a:lnTo>
                    <a:lnTo>
                      <a:pt x="20" y="158"/>
                    </a:lnTo>
                    <a:lnTo>
                      <a:pt x="39" y="168"/>
                    </a:lnTo>
                    <a:lnTo>
                      <a:pt x="59" y="189"/>
                    </a:lnTo>
                    <a:lnTo>
                      <a:pt x="79" y="221"/>
                    </a:lnTo>
                    <a:lnTo>
                      <a:pt x="99" y="231"/>
                    </a:lnTo>
                    <a:lnTo>
                      <a:pt x="118" y="231"/>
                    </a:lnTo>
                    <a:lnTo>
                      <a:pt x="154" y="228"/>
                    </a:lnTo>
                    <a:lnTo>
                      <a:pt x="154" y="189"/>
                    </a:lnTo>
                    <a:lnTo>
                      <a:pt x="150" y="138"/>
                    </a:lnTo>
                    <a:lnTo>
                      <a:pt x="132" y="126"/>
                    </a:lnTo>
                    <a:lnTo>
                      <a:pt x="118" y="117"/>
                    </a:lnTo>
                    <a:lnTo>
                      <a:pt x="96" y="105"/>
                    </a:lnTo>
                    <a:lnTo>
                      <a:pt x="72" y="75"/>
                    </a:lnTo>
                    <a:lnTo>
                      <a:pt x="64" y="33"/>
                    </a:lnTo>
                    <a:lnTo>
                      <a:pt x="52" y="0"/>
                    </a:lnTo>
                    <a:lnTo>
                      <a:pt x="20" y="1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2BC33117-866F-467F-BCC8-77240839DB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08263" y="2209800"/>
            <a:ext cx="6399213" cy="2438400"/>
          </a:xfrm>
          <a:noFill/>
          <a:ln/>
        </p:spPr>
        <p:txBody>
          <a:bodyPr anchor="ctr"/>
          <a:lstStyle/>
          <a:p>
            <a:r>
              <a:rPr lang="en-US" altLang="en-US" sz="4400" dirty="0"/>
              <a:t>Know Yourself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009B14A-DBFE-4A1B-B4BC-D76E5EC1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0393" y="2636912"/>
            <a:ext cx="7923213" cy="1981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6000" dirty="0"/>
              <a:t>What feelings do you have when you are in conflict situation?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11489449</TotalTime>
  <Pages>8889676</Pages>
  <Words>1061</Words>
  <Application>Microsoft Office PowerPoint</Application>
  <PresentationFormat>On-screen Show (4:3)</PresentationFormat>
  <Paragraphs>289</Paragraphs>
  <Slides>44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Monotype Sorts</vt:lpstr>
      <vt:lpstr>Arial</vt:lpstr>
      <vt:lpstr>Garamond</vt:lpstr>
      <vt:lpstr>Times New Roman</vt:lpstr>
      <vt:lpstr>Organic</vt:lpstr>
      <vt:lpstr>Clip</vt:lpstr>
      <vt:lpstr>Document</vt:lpstr>
      <vt:lpstr>Conflict Management</vt:lpstr>
      <vt:lpstr>Conflict</vt:lpstr>
      <vt:lpstr>Conflict</vt:lpstr>
      <vt:lpstr>Conflict</vt:lpstr>
      <vt:lpstr>What we know….</vt:lpstr>
      <vt:lpstr>What we know….</vt:lpstr>
      <vt:lpstr>First Trick for Conflict Management</vt:lpstr>
      <vt:lpstr>Know Yourself</vt:lpstr>
      <vt:lpstr>What feelings do you have when you are in conflict situation?</vt:lpstr>
      <vt:lpstr>Common Feelings Associated with Conflict</vt:lpstr>
      <vt:lpstr>Common Actions Associated with Conflict</vt:lpstr>
      <vt:lpstr>Your History with Conflict</vt:lpstr>
      <vt:lpstr>You can decide...</vt:lpstr>
      <vt:lpstr>What is your conflict style?</vt:lpstr>
      <vt:lpstr>Conflict Styles</vt:lpstr>
      <vt:lpstr>PowerPoint Presentation</vt:lpstr>
      <vt:lpstr>Turtle--Withdrawing</vt:lpstr>
      <vt:lpstr>Conflict Styles</vt:lpstr>
      <vt:lpstr>Shark--Forcing</vt:lpstr>
      <vt:lpstr>Conflict Styles</vt:lpstr>
      <vt:lpstr>Teddy Bear--Smoothing</vt:lpstr>
      <vt:lpstr>PowerPoint Presentation</vt:lpstr>
      <vt:lpstr>Fox--Compromising</vt:lpstr>
      <vt:lpstr>Conflict Styles</vt:lpstr>
      <vt:lpstr>Owl--Confronting</vt:lpstr>
      <vt:lpstr>Which style is better?</vt:lpstr>
      <vt:lpstr>Some styles are more useful than others when...</vt:lpstr>
      <vt:lpstr>Uses of the “Turtle”</vt:lpstr>
      <vt:lpstr>Uses of the “Shark”</vt:lpstr>
      <vt:lpstr>Uses of “Teddy Bear”</vt:lpstr>
      <vt:lpstr>Uses of “Fox”</vt:lpstr>
      <vt:lpstr>Uses of “Owl”</vt:lpstr>
      <vt:lpstr>Second Trick for Conflict Management</vt:lpstr>
      <vt:lpstr>Understand Process of Conflict</vt:lpstr>
      <vt:lpstr>Why  &amp; how do we get in conflict situations?</vt:lpstr>
      <vt:lpstr>The issues</vt:lpstr>
      <vt:lpstr>Components of a Conflict Situation</vt:lpstr>
      <vt:lpstr>Types of Conflict</vt:lpstr>
      <vt:lpstr>What can we do??? How do we intervene???</vt:lpstr>
      <vt:lpstr>Indicators of Escalation</vt:lpstr>
      <vt:lpstr>Indicators of De-escalation</vt:lpstr>
      <vt:lpstr>“I”-Messages</vt:lpstr>
      <vt:lpstr>Analyzing a Conflict Situation</vt:lpstr>
      <vt:lpstr>Analyzing a Conflict 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Management</dc:title>
  <dc:subject/>
  <dc:creator>Portland State University</dc:creator>
  <cp:keywords/>
  <dc:description/>
  <cp:lastModifiedBy>WDS</cp:lastModifiedBy>
  <cp:revision>9</cp:revision>
  <dcterms:created xsi:type="dcterms:W3CDTF">1995-06-10T17:32:40Z</dcterms:created>
  <dcterms:modified xsi:type="dcterms:W3CDTF">2020-02-12T14:56:17Z</dcterms:modified>
</cp:coreProperties>
</file>