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8952" r:id="rId1"/>
  </p:sldMasterIdLst>
  <p:notesMasterIdLst>
    <p:notesMasterId r:id="rId64"/>
  </p:notesMasterIdLst>
  <p:sldIdLst>
    <p:sldId id="362" r:id="rId2"/>
    <p:sldId id="348" r:id="rId3"/>
    <p:sldId id="359" r:id="rId4"/>
    <p:sldId id="306" r:id="rId5"/>
    <p:sldId id="350" r:id="rId6"/>
    <p:sldId id="307" r:id="rId7"/>
    <p:sldId id="308" r:id="rId8"/>
    <p:sldId id="321" r:id="rId9"/>
    <p:sldId id="322" r:id="rId10"/>
    <p:sldId id="309" r:id="rId11"/>
    <p:sldId id="310" r:id="rId12"/>
    <p:sldId id="311" r:id="rId13"/>
    <p:sldId id="312" r:id="rId14"/>
    <p:sldId id="313" r:id="rId15"/>
    <p:sldId id="314" r:id="rId16"/>
    <p:sldId id="315" r:id="rId17"/>
    <p:sldId id="316" r:id="rId18"/>
    <p:sldId id="318" r:id="rId19"/>
    <p:sldId id="319" r:id="rId20"/>
    <p:sldId id="297" r:id="rId21"/>
    <p:sldId id="298" r:id="rId22"/>
    <p:sldId id="299" r:id="rId23"/>
    <p:sldId id="300" r:id="rId24"/>
    <p:sldId id="301" r:id="rId25"/>
    <p:sldId id="303" r:id="rId26"/>
    <p:sldId id="304" r:id="rId27"/>
    <p:sldId id="302" r:id="rId28"/>
    <p:sldId id="326" r:id="rId29"/>
    <p:sldId id="327" r:id="rId30"/>
    <p:sldId id="328" r:id="rId31"/>
    <p:sldId id="257" r:id="rId32"/>
    <p:sldId id="273" r:id="rId33"/>
    <p:sldId id="277" r:id="rId34"/>
    <p:sldId id="275" r:id="rId35"/>
    <p:sldId id="258" r:id="rId36"/>
    <p:sldId id="259" r:id="rId37"/>
    <p:sldId id="260" r:id="rId38"/>
    <p:sldId id="261" r:id="rId39"/>
    <p:sldId id="262" r:id="rId40"/>
    <p:sldId id="263" r:id="rId41"/>
    <p:sldId id="264" r:id="rId42"/>
    <p:sldId id="265" r:id="rId43"/>
    <p:sldId id="266" r:id="rId44"/>
    <p:sldId id="267" r:id="rId45"/>
    <p:sldId id="269" r:id="rId46"/>
    <p:sldId id="270" r:id="rId47"/>
    <p:sldId id="268" r:id="rId48"/>
    <p:sldId id="365" r:id="rId49"/>
    <p:sldId id="349" r:id="rId50"/>
    <p:sldId id="366" r:id="rId51"/>
    <p:sldId id="367" r:id="rId52"/>
    <p:sldId id="368" r:id="rId53"/>
    <p:sldId id="271" r:id="rId54"/>
    <p:sldId id="276" r:id="rId55"/>
    <p:sldId id="287" r:id="rId56"/>
    <p:sldId id="288" r:id="rId57"/>
    <p:sldId id="291" r:id="rId58"/>
    <p:sldId id="292" r:id="rId59"/>
    <p:sldId id="293" r:id="rId60"/>
    <p:sldId id="345" r:id="rId61"/>
    <p:sldId id="296" r:id="rId62"/>
    <p:sldId id="295"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6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40" autoAdjust="0"/>
    <p:restoredTop sz="90929"/>
  </p:normalViewPr>
  <p:slideViewPr>
    <p:cSldViewPr>
      <p:cViewPr varScale="1">
        <p:scale>
          <a:sx n="86" d="100"/>
          <a:sy n="86" d="100"/>
        </p:scale>
        <p:origin x="141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5F96A7-752A-4310-AAD7-5A0949F5C5C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EB11704-5B87-4EEE-B96B-8B6C02F081F1}">
      <dgm:prSet/>
      <dgm:spPr/>
      <dgm:t>
        <a:bodyPr/>
        <a:lstStyle/>
        <a:p>
          <a:pPr>
            <a:lnSpc>
              <a:spcPct val="100000"/>
            </a:lnSpc>
          </a:pPr>
          <a:r>
            <a:rPr lang="en-US"/>
            <a:t>Team Building</a:t>
          </a:r>
        </a:p>
      </dgm:t>
    </dgm:pt>
    <dgm:pt modelId="{083DBDC1-C0D7-4FC1-83C8-81B5C55FB6EB}" type="parTrans" cxnId="{22DD8A9E-A65C-4833-A818-2AC94C1D4A77}">
      <dgm:prSet/>
      <dgm:spPr/>
      <dgm:t>
        <a:bodyPr/>
        <a:lstStyle/>
        <a:p>
          <a:endParaRPr lang="en-US"/>
        </a:p>
      </dgm:t>
    </dgm:pt>
    <dgm:pt modelId="{7AB59176-01A9-49A8-B9E2-965591D2E533}" type="sibTrans" cxnId="{22DD8A9E-A65C-4833-A818-2AC94C1D4A77}">
      <dgm:prSet/>
      <dgm:spPr/>
      <dgm:t>
        <a:bodyPr/>
        <a:lstStyle/>
        <a:p>
          <a:endParaRPr lang="en-US"/>
        </a:p>
      </dgm:t>
    </dgm:pt>
    <dgm:pt modelId="{B71C82BF-676B-4110-84F0-10D26BB522D8}">
      <dgm:prSet/>
      <dgm:spPr/>
      <dgm:t>
        <a:bodyPr/>
        <a:lstStyle/>
        <a:p>
          <a:pPr>
            <a:lnSpc>
              <a:spcPct val="100000"/>
            </a:lnSpc>
          </a:pPr>
          <a:r>
            <a:rPr lang="en-US"/>
            <a:t>Leader’s Skills</a:t>
          </a:r>
        </a:p>
      </dgm:t>
    </dgm:pt>
    <dgm:pt modelId="{ECF13D13-6DF1-47AE-A6C9-13763291638D}" type="parTrans" cxnId="{5EABBF24-A647-4D9B-AA6A-F3D480D9A881}">
      <dgm:prSet/>
      <dgm:spPr/>
      <dgm:t>
        <a:bodyPr/>
        <a:lstStyle/>
        <a:p>
          <a:endParaRPr lang="en-US"/>
        </a:p>
      </dgm:t>
    </dgm:pt>
    <dgm:pt modelId="{5FBE34D7-30F5-49C2-A775-B4D1E728EA2F}" type="sibTrans" cxnId="{5EABBF24-A647-4D9B-AA6A-F3D480D9A881}">
      <dgm:prSet/>
      <dgm:spPr/>
      <dgm:t>
        <a:bodyPr/>
        <a:lstStyle/>
        <a:p>
          <a:endParaRPr lang="en-US"/>
        </a:p>
      </dgm:t>
    </dgm:pt>
    <dgm:pt modelId="{FD018783-C4D3-47D8-8504-578E470CA076}">
      <dgm:prSet/>
      <dgm:spPr/>
      <dgm:t>
        <a:bodyPr/>
        <a:lstStyle/>
        <a:p>
          <a:pPr>
            <a:lnSpc>
              <a:spcPct val="100000"/>
            </a:lnSpc>
          </a:pPr>
          <a:r>
            <a:rPr lang="en-US"/>
            <a:t>Leadership Styles</a:t>
          </a:r>
        </a:p>
      </dgm:t>
    </dgm:pt>
    <dgm:pt modelId="{5F3BC0E2-B6CD-49D5-B910-C482FF0BAB15}" type="parTrans" cxnId="{457F62C1-3DF6-4BD1-80FD-C3ECEBCF965E}">
      <dgm:prSet/>
      <dgm:spPr/>
      <dgm:t>
        <a:bodyPr/>
        <a:lstStyle/>
        <a:p>
          <a:endParaRPr lang="en-US"/>
        </a:p>
      </dgm:t>
    </dgm:pt>
    <dgm:pt modelId="{84CD200A-48F5-4B48-B4D5-CC64700B341A}" type="sibTrans" cxnId="{457F62C1-3DF6-4BD1-80FD-C3ECEBCF965E}">
      <dgm:prSet/>
      <dgm:spPr/>
      <dgm:t>
        <a:bodyPr/>
        <a:lstStyle/>
        <a:p>
          <a:endParaRPr lang="en-US"/>
        </a:p>
      </dgm:t>
    </dgm:pt>
    <dgm:pt modelId="{060FDF28-A2B7-4586-AAB3-FE3A2BBCEA5E}">
      <dgm:prSet/>
      <dgm:spPr/>
      <dgm:t>
        <a:bodyPr/>
        <a:lstStyle/>
        <a:p>
          <a:pPr>
            <a:lnSpc>
              <a:spcPct val="100000"/>
            </a:lnSpc>
          </a:pPr>
          <a:r>
            <a:rPr lang="en-US"/>
            <a:t>Leadership Theories</a:t>
          </a:r>
        </a:p>
      </dgm:t>
    </dgm:pt>
    <dgm:pt modelId="{2485D280-5DEF-4FE2-96BF-CFF2241FB1AA}" type="parTrans" cxnId="{189264C5-9E21-4BF3-970D-442F90EB49A6}">
      <dgm:prSet/>
      <dgm:spPr/>
      <dgm:t>
        <a:bodyPr/>
        <a:lstStyle/>
        <a:p>
          <a:endParaRPr lang="en-US"/>
        </a:p>
      </dgm:t>
    </dgm:pt>
    <dgm:pt modelId="{A45FE3D9-307F-4E39-A807-8A790A6949B6}" type="sibTrans" cxnId="{189264C5-9E21-4BF3-970D-442F90EB49A6}">
      <dgm:prSet/>
      <dgm:spPr/>
      <dgm:t>
        <a:bodyPr/>
        <a:lstStyle/>
        <a:p>
          <a:endParaRPr lang="en-US"/>
        </a:p>
      </dgm:t>
    </dgm:pt>
    <dgm:pt modelId="{56290AF4-570E-4BC0-8205-F707246EE015}">
      <dgm:prSet/>
      <dgm:spPr/>
      <dgm:t>
        <a:bodyPr/>
        <a:lstStyle/>
        <a:p>
          <a:pPr>
            <a:lnSpc>
              <a:spcPct val="100000"/>
            </a:lnSpc>
          </a:pPr>
          <a:r>
            <a:rPr lang="en-US"/>
            <a:t>Team Performance </a:t>
          </a:r>
        </a:p>
      </dgm:t>
    </dgm:pt>
    <dgm:pt modelId="{5F8ADD09-C532-4EFE-BE86-7F976F4A25A6}" type="parTrans" cxnId="{30EC8304-5BA2-40F3-9B49-09A4B8044A19}">
      <dgm:prSet/>
      <dgm:spPr/>
      <dgm:t>
        <a:bodyPr/>
        <a:lstStyle/>
        <a:p>
          <a:endParaRPr lang="en-US"/>
        </a:p>
      </dgm:t>
    </dgm:pt>
    <dgm:pt modelId="{2AAFA473-073C-434D-B26E-B53555357D83}" type="sibTrans" cxnId="{30EC8304-5BA2-40F3-9B49-09A4B8044A19}">
      <dgm:prSet/>
      <dgm:spPr/>
      <dgm:t>
        <a:bodyPr/>
        <a:lstStyle/>
        <a:p>
          <a:endParaRPr lang="en-US"/>
        </a:p>
      </dgm:t>
    </dgm:pt>
    <dgm:pt modelId="{59D79DB1-49E0-4774-B2E6-D15E7B35957A}" type="pres">
      <dgm:prSet presAssocID="{BC5F96A7-752A-4310-AAD7-5A0949F5C5C7}" presName="root" presStyleCnt="0">
        <dgm:presLayoutVars>
          <dgm:dir/>
          <dgm:resizeHandles val="exact"/>
        </dgm:presLayoutVars>
      </dgm:prSet>
      <dgm:spPr/>
    </dgm:pt>
    <dgm:pt modelId="{4AB2DD59-B55B-486C-8D14-EF0864EAA080}" type="pres">
      <dgm:prSet presAssocID="{EEB11704-5B87-4EEE-B96B-8B6C02F081F1}" presName="compNode" presStyleCnt="0"/>
      <dgm:spPr/>
    </dgm:pt>
    <dgm:pt modelId="{7A4AD7CB-77FB-47A2-99AF-DBAAD8CEC53F}" type="pres">
      <dgm:prSet presAssocID="{EEB11704-5B87-4EEE-B96B-8B6C02F081F1}" presName="bgRect" presStyleLbl="bgShp" presStyleIdx="0" presStyleCnt="5"/>
      <dgm:spPr/>
    </dgm:pt>
    <dgm:pt modelId="{80147E24-43B0-4A7C-A0FB-B27708CD9640}" type="pres">
      <dgm:prSet presAssocID="{EEB11704-5B87-4EEE-B96B-8B6C02F081F1}" presName="iconRect" presStyleLbl="node1" presStyleIdx="0" presStyleCnt="5"/>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llege Football"/>
        </a:ext>
      </dgm:extLst>
    </dgm:pt>
    <dgm:pt modelId="{39522D16-B30F-4508-89CB-732702E999FA}" type="pres">
      <dgm:prSet presAssocID="{EEB11704-5B87-4EEE-B96B-8B6C02F081F1}" presName="spaceRect" presStyleCnt="0"/>
      <dgm:spPr/>
    </dgm:pt>
    <dgm:pt modelId="{B2885367-CAE0-4063-A352-24FEB61B620D}" type="pres">
      <dgm:prSet presAssocID="{EEB11704-5B87-4EEE-B96B-8B6C02F081F1}" presName="parTx" presStyleLbl="revTx" presStyleIdx="0" presStyleCnt="5">
        <dgm:presLayoutVars>
          <dgm:chMax val="0"/>
          <dgm:chPref val="0"/>
        </dgm:presLayoutVars>
      </dgm:prSet>
      <dgm:spPr/>
    </dgm:pt>
    <dgm:pt modelId="{2B8D8473-ABBD-4A63-BB79-2B99B22BBD84}" type="pres">
      <dgm:prSet presAssocID="{7AB59176-01A9-49A8-B9E2-965591D2E533}" presName="sibTrans" presStyleCnt="0"/>
      <dgm:spPr/>
    </dgm:pt>
    <dgm:pt modelId="{B454AFC9-1DC9-4BDB-8535-C089EADA5725}" type="pres">
      <dgm:prSet presAssocID="{B71C82BF-676B-4110-84F0-10D26BB522D8}" presName="compNode" presStyleCnt="0"/>
      <dgm:spPr/>
    </dgm:pt>
    <dgm:pt modelId="{48C4FD5F-60E5-46C9-AD88-36AD65A10BD4}" type="pres">
      <dgm:prSet presAssocID="{B71C82BF-676B-4110-84F0-10D26BB522D8}" presName="bgRect" presStyleLbl="bgShp" presStyleIdx="1" presStyleCnt="5"/>
      <dgm:spPr/>
    </dgm:pt>
    <dgm:pt modelId="{12D3E471-3E9D-493C-869C-01FC32D86B28}" type="pres">
      <dgm:prSet presAssocID="{B71C82BF-676B-4110-84F0-10D26BB522D8}" presName="iconRect" presStyleLbl="node1" presStyleIdx="1" presStyleCnt="5"/>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rty Leader"/>
        </a:ext>
      </dgm:extLst>
    </dgm:pt>
    <dgm:pt modelId="{973F991E-8695-419A-A329-44C6A0C2DFF9}" type="pres">
      <dgm:prSet presAssocID="{B71C82BF-676B-4110-84F0-10D26BB522D8}" presName="spaceRect" presStyleCnt="0"/>
      <dgm:spPr/>
    </dgm:pt>
    <dgm:pt modelId="{067D99DE-2A18-401A-B4B0-265EDD4E5DA4}" type="pres">
      <dgm:prSet presAssocID="{B71C82BF-676B-4110-84F0-10D26BB522D8}" presName="parTx" presStyleLbl="revTx" presStyleIdx="1" presStyleCnt="5">
        <dgm:presLayoutVars>
          <dgm:chMax val="0"/>
          <dgm:chPref val="0"/>
        </dgm:presLayoutVars>
      </dgm:prSet>
      <dgm:spPr/>
    </dgm:pt>
    <dgm:pt modelId="{2CCBC0CC-86ED-4801-92F4-0BE13F574814}" type="pres">
      <dgm:prSet presAssocID="{5FBE34D7-30F5-49C2-A775-B4D1E728EA2F}" presName="sibTrans" presStyleCnt="0"/>
      <dgm:spPr/>
    </dgm:pt>
    <dgm:pt modelId="{31A37013-09BD-45E8-ADFF-E309324E6B8B}" type="pres">
      <dgm:prSet presAssocID="{FD018783-C4D3-47D8-8504-578E470CA076}" presName="compNode" presStyleCnt="0"/>
      <dgm:spPr/>
    </dgm:pt>
    <dgm:pt modelId="{9FA86E2A-91B2-4AC2-83C3-53EC244B1FC3}" type="pres">
      <dgm:prSet presAssocID="{FD018783-C4D3-47D8-8504-578E470CA076}" presName="bgRect" presStyleLbl="bgShp" presStyleIdx="2" presStyleCnt="5"/>
      <dgm:spPr/>
    </dgm:pt>
    <dgm:pt modelId="{1A246589-A65E-4CD4-9342-DB86155AB977}" type="pres">
      <dgm:prSet presAssocID="{FD018783-C4D3-47D8-8504-578E470CA076}" presName="iconRect" presStyleLbl="node1" presStyleIdx="2" presStyleCnt="5"/>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ducation"/>
        </a:ext>
      </dgm:extLst>
    </dgm:pt>
    <dgm:pt modelId="{E8C803EA-F635-4BF0-997C-9914F2783BE7}" type="pres">
      <dgm:prSet presAssocID="{FD018783-C4D3-47D8-8504-578E470CA076}" presName="spaceRect" presStyleCnt="0"/>
      <dgm:spPr/>
    </dgm:pt>
    <dgm:pt modelId="{0F3D8752-E932-49BB-9FFF-6E3183DEE821}" type="pres">
      <dgm:prSet presAssocID="{FD018783-C4D3-47D8-8504-578E470CA076}" presName="parTx" presStyleLbl="revTx" presStyleIdx="2" presStyleCnt="5">
        <dgm:presLayoutVars>
          <dgm:chMax val="0"/>
          <dgm:chPref val="0"/>
        </dgm:presLayoutVars>
      </dgm:prSet>
      <dgm:spPr/>
    </dgm:pt>
    <dgm:pt modelId="{B0FDD996-3B9C-4761-9167-F9DCF5485748}" type="pres">
      <dgm:prSet presAssocID="{84CD200A-48F5-4B48-B4D5-CC64700B341A}" presName="sibTrans" presStyleCnt="0"/>
      <dgm:spPr/>
    </dgm:pt>
    <dgm:pt modelId="{F2EBC57B-4D03-4606-960F-27CDB0A6AC99}" type="pres">
      <dgm:prSet presAssocID="{060FDF28-A2B7-4586-AAB3-FE3A2BBCEA5E}" presName="compNode" presStyleCnt="0"/>
      <dgm:spPr/>
    </dgm:pt>
    <dgm:pt modelId="{CD5FA4F8-3DD0-41D5-B7F5-11E217E27DFB}" type="pres">
      <dgm:prSet presAssocID="{060FDF28-A2B7-4586-AAB3-FE3A2BBCEA5E}" presName="bgRect" presStyleLbl="bgShp" presStyleIdx="3" presStyleCnt="5"/>
      <dgm:spPr/>
    </dgm:pt>
    <dgm:pt modelId="{1BA08CA4-92CB-42B7-894A-834CD8D4D7A6}" type="pres">
      <dgm:prSet presAssocID="{060FDF28-A2B7-4586-AAB3-FE3A2BBCEA5E}" presName="iconRect" presStyleLbl="node1" presStyleIdx="3" presStyleCnt="5"/>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story"/>
        </a:ext>
      </dgm:extLst>
    </dgm:pt>
    <dgm:pt modelId="{FB7FCC48-2760-489A-85FB-E43EEBCD7BDD}" type="pres">
      <dgm:prSet presAssocID="{060FDF28-A2B7-4586-AAB3-FE3A2BBCEA5E}" presName="spaceRect" presStyleCnt="0"/>
      <dgm:spPr/>
    </dgm:pt>
    <dgm:pt modelId="{514A1885-EACA-41DB-8218-A38EF20E6C34}" type="pres">
      <dgm:prSet presAssocID="{060FDF28-A2B7-4586-AAB3-FE3A2BBCEA5E}" presName="parTx" presStyleLbl="revTx" presStyleIdx="3" presStyleCnt="5">
        <dgm:presLayoutVars>
          <dgm:chMax val="0"/>
          <dgm:chPref val="0"/>
        </dgm:presLayoutVars>
      </dgm:prSet>
      <dgm:spPr/>
    </dgm:pt>
    <dgm:pt modelId="{5B63033A-8453-47E5-A817-99ABFD4701E9}" type="pres">
      <dgm:prSet presAssocID="{A45FE3D9-307F-4E39-A807-8A790A6949B6}" presName="sibTrans" presStyleCnt="0"/>
      <dgm:spPr/>
    </dgm:pt>
    <dgm:pt modelId="{C4A97D2A-79F9-48DB-8CA8-8384D028CD54}" type="pres">
      <dgm:prSet presAssocID="{56290AF4-570E-4BC0-8205-F707246EE015}" presName="compNode" presStyleCnt="0"/>
      <dgm:spPr/>
    </dgm:pt>
    <dgm:pt modelId="{C8426CCE-31CF-45F1-8292-E34C60C2C8B3}" type="pres">
      <dgm:prSet presAssocID="{56290AF4-570E-4BC0-8205-F707246EE015}" presName="bgRect" presStyleLbl="bgShp" presStyleIdx="4" presStyleCnt="5"/>
      <dgm:spPr/>
    </dgm:pt>
    <dgm:pt modelId="{19F54C1A-83E8-4648-B7AF-C8D122A4FFE6}" type="pres">
      <dgm:prSet presAssocID="{56290AF4-570E-4BC0-8205-F707246EE015}" presName="iconRect" presStyleLbl="node1" presStyleIdx="4" presStyleCnt="5"/>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cklog"/>
        </a:ext>
      </dgm:extLst>
    </dgm:pt>
    <dgm:pt modelId="{EE237CE6-B13D-4DE7-9A8C-A5BD42C2E691}" type="pres">
      <dgm:prSet presAssocID="{56290AF4-570E-4BC0-8205-F707246EE015}" presName="spaceRect" presStyleCnt="0"/>
      <dgm:spPr/>
    </dgm:pt>
    <dgm:pt modelId="{9F68C809-A56A-4C36-AEC4-3454EC9041E9}" type="pres">
      <dgm:prSet presAssocID="{56290AF4-570E-4BC0-8205-F707246EE015}" presName="parTx" presStyleLbl="revTx" presStyleIdx="4" presStyleCnt="5">
        <dgm:presLayoutVars>
          <dgm:chMax val="0"/>
          <dgm:chPref val="0"/>
        </dgm:presLayoutVars>
      </dgm:prSet>
      <dgm:spPr/>
    </dgm:pt>
  </dgm:ptLst>
  <dgm:cxnLst>
    <dgm:cxn modelId="{30EC8304-5BA2-40F3-9B49-09A4B8044A19}" srcId="{BC5F96A7-752A-4310-AAD7-5A0949F5C5C7}" destId="{56290AF4-570E-4BC0-8205-F707246EE015}" srcOrd="4" destOrd="0" parTransId="{5F8ADD09-C532-4EFE-BE86-7F976F4A25A6}" sibTransId="{2AAFA473-073C-434D-B26E-B53555357D83}"/>
    <dgm:cxn modelId="{7871B71C-504D-44FF-B134-6A123376269C}" type="presOf" srcId="{EEB11704-5B87-4EEE-B96B-8B6C02F081F1}" destId="{B2885367-CAE0-4063-A352-24FEB61B620D}" srcOrd="0" destOrd="0" presId="urn:microsoft.com/office/officeart/2018/2/layout/IconVerticalSolidList"/>
    <dgm:cxn modelId="{5EABBF24-A647-4D9B-AA6A-F3D480D9A881}" srcId="{BC5F96A7-752A-4310-AAD7-5A0949F5C5C7}" destId="{B71C82BF-676B-4110-84F0-10D26BB522D8}" srcOrd="1" destOrd="0" parTransId="{ECF13D13-6DF1-47AE-A6C9-13763291638D}" sibTransId="{5FBE34D7-30F5-49C2-A775-B4D1E728EA2F}"/>
    <dgm:cxn modelId="{48C90C7F-A8E1-4E14-A842-DEE8EB6BB249}" type="presOf" srcId="{060FDF28-A2B7-4586-AAB3-FE3A2BBCEA5E}" destId="{514A1885-EACA-41DB-8218-A38EF20E6C34}" srcOrd="0" destOrd="0" presId="urn:microsoft.com/office/officeart/2018/2/layout/IconVerticalSolidList"/>
    <dgm:cxn modelId="{2C080983-B79D-453D-A0EA-8EC8736AEF50}" type="presOf" srcId="{BC5F96A7-752A-4310-AAD7-5A0949F5C5C7}" destId="{59D79DB1-49E0-4774-B2E6-D15E7B35957A}" srcOrd="0" destOrd="0" presId="urn:microsoft.com/office/officeart/2018/2/layout/IconVerticalSolidList"/>
    <dgm:cxn modelId="{A4F36C9D-F480-4ACF-9B28-5F9A98AB608A}" type="presOf" srcId="{B71C82BF-676B-4110-84F0-10D26BB522D8}" destId="{067D99DE-2A18-401A-B4B0-265EDD4E5DA4}" srcOrd="0" destOrd="0" presId="urn:microsoft.com/office/officeart/2018/2/layout/IconVerticalSolidList"/>
    <dgm:cxn modelId="{22DD8A9E-A65C-4833-A818-2AC94C1D4A77}" srcId="{BC5F96A7-752A-4310-AAD7-5A0949F5C5C7}" destId="{EEB11704-5B87-4EEE-B96B-8B6C02F081F1}" srcOrd="0" destOrd="0" parTransId="{083DBDC1-C0D7-4FC1-83C8-81B5C55FB6EB}" sibTransId="{7AB59176-01A9-49A8-B9E2-965591D2E533}"/>
    <dgm:cxn modelId="{457F62C1-3DF6-4BD1-80FD-C3ECEBCF965E}" srcId="{BC5F96A7-752A-4310-AAD7-5A0949F5C5C7}" destId="{FD018783-C4D3-47D8-8504-578E470CA076}" srcOrd="2" destOrd="0" parTransId="{5F3BC0E2-B6CD-49D5-B910-C482FF0BAB15}" sibTransId="{84CD200A-48F5-4B48-B4D5-CC64700B341A}"/>
    <dgm:cxn modelId="{189264C5-9E21-4BF3-970D-442F90EB49A6}" srcId="{BC5F96A7-752A-4310-AAD7-5A0949F5C5C7}" destId="{060FDF28-A2B7-4586-AAB3-FE3A2BBCEA5E}" srcOrd="3" destOrd="0" parTransId="{2485D280-5DEF-4FE2-96BF-CFF2241FB1AA}" sibTransId="{A45FE3D9-307F-4E39-A807-8A790A6949B6}"/>
    <dgm:cxn modelId="{CDFD02DB-C4CA-40E9-8AD9-91B5327BEE55}" type="presOf" srcId="{56290AF4-570E-4BC0-8205-F707246EE015}" destId="{9F68C809-A56A-4C36-AEC4-3454EC9041E9}" srcOrd="0" destOrd="0" presId="urn:microsoft.com/office/officeart/2018/2/layout/IconVerticalSolidList"/>
    <dgm:cxn modelId="{5F6D67F1-8C7A-4AA3-9BBE-503C1EC87D70}" type="presOf" srcId="{FD018783-C4D3-47D8-8504-578E470CA076}" destId="{0F3D8752-E932-49BB-9FFF-6E3183DEE821}" srcOrd="0" destOrd="0" presId="urn:microsoft.com/office/officeart/2018/2/layout/IconVerticalSolidList"/>
    <dgm:cxn modelId="{56D87ABF-136D-4538-8AE8-B961B3C7B70F}" type="presParOf" srcId="{59D79DB1-49E0-4774-B2E6-D15E7B35957A}" destId="{4AB2DD59-B55B-486C-8D14-EF0864EAA080}" srcOrd="0" destOrd="0" presId="urn:microsoft.com/office/officeart/2018/2/layout/IconVerticalSolidList"/>
    <dgm:cxn modelId="{68E3C3A9-4E08-4D9F-A4FB-467F54B263EC}" type="presParOf" srcId="{4AB2DD59-B55B-486C-8D14-EF0864EAA080}" destId="{7A4AD7CB-77FB-47A2-99AF-DBAAD8CEC53F}" srcOrd="0" destOrd="0" presId="urn:microsoft.com/office/officeart/2018/2/layout/IconVerticalSolidList"/>
    <dgm:cxn modelId="{B3B74828-57BA-41BA-A359-130DB18141ED}" type="presParOf" srcId="{4AB2DD59-B55B-486C-8D14-EF0864EAA080}" destId="{80147E24-43B0-4A7C-A0FB-B27708CD9640}" srcOrd="1" destOrd="0" presId="urn:microsoft.com/office/officeart/2018/2/layout/IconVerticalSolidList"/>
    <dgm:cxn modelId="{A78F449F-F6B7-4073-B8A5-C74E8DF7F6F5}" type="presParOf" srcId="{4AB2DD59-B55B-486C-8D14-EF0864EAA080}" destId="{39522D16-B30F-4508-89CB-732702E999FA}" srcOrd="2" destOrd="0" presId="urn:microsoft.com/office/officeart/2018/2/layout/IconVerticalSolidList"/>
    <dgm:cxn modelId="{32780000-1CAE-48CF-9B37-4D9AF32B8D3D}" type="presParOf" srcId="{4AB2DD59-B55B-486C-8D14-EF0864EAA080}" destId="{B2885367-CAE0-4063-A352-24FEB61B620D}" srcOrd="3" destOrd="0" presId="urn:microsoft.com/office/officeart/2018/2/layout/IconVerticalSolidList"/>
    <dgm:cxn modelId="{C6E0EB62-9C45-4EE0-A02D-064004641EFC}" type="presParOf" srcId="{59D79DB1-49E0-4774-B2E6-D15E7B35957A}" destId="{2B8D8473-ABBD-4A63-BB79-2B99B22BBD84}" srcOrd="1" destOrd="0" presId="urn:microsoft.com/office/officeart/2018/2/layout/IconVerticalSolidList"/>
    <dgm:cxn modelId="{27901765-CDD0-4745-ADCC-779C3964D006}" type="presParOf" srcId="{59D79DB1-49E0-4774-B2E6-D15E7B35957A}" destId="{B454AFC9-1DC9-4BDB-8535-C089EADA5725}" srcOrd="2" destOrd="0" presId="urn:microsoft.com/office/officeart/2018/2/layout/IconVerticalSolidList"/>
    <dgm:cxn modelId="{D177E540-58A0-4779-8810-B611B3DBE3A5}" type="presParOf" srcId="{B454AFC9-1DC9-4BDB-8535-C089EADA5725}" destId="{48C4FD5F-60E5-46C9-AD88-36AD65A10BD4}" srcOrd="0" destOrd="0" presId="urn:microsoft.com/office/officeart/2018/2/layout/IconVerticalSolidList"/>
    <dgm:cxn modelId="{637AF58D-0DE3-4873-B94E-EAD16C1ACDD2}" type="presParOf" srcId="{B454AFC9-1DC9-4BDB-8535-C089EADA5725}" destId="{12D3E471-3E9D-493C-869C-01FC32D86B28}" srcOrd="1" destOrd="0" presId="urn:microsoft.com/office/officeart/2018/2/layout/IconVerticalSolidList"/>
    <dgm:cxn modelId="{276A45A0-F044-404E-811B-ADC627B42126}" type="presParOf" srcId="{B454AFC9-1DC9-4BDB-8535-C089EADA5725}" destId="{973F991E-8695-419A-A329-44C6A0C2DFF9}" srcOrd="2" destOrd="0" presId="urn:microsoft.com/office/officeart/2018/2/layout/IconVerticalSolidList"/>
    <dgm:cxn modelId="{41C66B20-B286-42A0-9645-9F26DC145032}" type="presParOf" srcId="{B454AFC9-1DC9-4BDB-8535-C089EADA5725}" destId="{067D99DE-2A18-401A-B4B0-265EDD4E5DA4}" srcOrd="3" destOrd="0" presId="urn:microsoft.com/office/officeart/2018/2/layout/IconVerticalSolidList"/>
    <dgm:cxn modelId="{48C9BC38-94E6-414E-88D1-BCC1140EDB3F}" type="presParOf" srcId="{59D79DB1-49E0-4774-B2E6-D15E7B35957A}" destId="{2CCBC0CC-86ED-4801-92F4-0BE13F574814}" srcOrd="3" destOrd="0" presId="urn:microsoft.com/office/officeart/2018/2/layout/IconVerticalSolidList"/>
    <dgm:cxn modelId="{A6418210-CF56-4A38-8C57-CAC28BC721D6}" type="presParOf" srcId="{59D79DB1-49E0-4774-B2E6-D15E7B35957A}" destId="{31A37013-09BD-45E8-ADFF-E309324E6B8B}" srcOrd="4" destOrd="0" presId="urn:microsoft.com/office/officeart/2018/2/layout/IconVerticalSolidList"/>
    <dgm:cxn modelId="{E4FF2EA0-AFA3-4F2E-AEC9-FCB9CCD534ED}" type="presParOf" srcId="{31A37013-09BD-45E8-ADFF-E309324E6B8B}" destId="{9FA86E2A-91B2-4AC2-83C3-53EC244B1FC3}" srcOrd="0" destOrd="0" presId="urn:microsoft.com/office/officeart/2018/2/layout/IconVerticalSolidList"/>
    <dgm:cxn modelId="{2A6607D3-FD5A-4732-B8DC-AB9D89D3002B}" type="presParOf" srcId="{31A37013-09BD-45E8-ADFF-E309324E6B8B}" destId="{1A246589-A65E-4CD4-9342-DB86155AB977}" srcOrd="1" destOrd="0" presId="urn:microsoft.com/office/officeart/2018/2/layout/IconVerticalSolidList"/>
    <dgm:cxn modelId="{F457C852-3FC0-49A9-85E6-1F70AE204DC3}" type="presParOf" srcId="{31A37013-09BD-45E8-ADFF-E309324E6B8B}" destId="{E8C803EA-F635-4BF0-997C-9914F2783BE7}" srcOrd="2" destOrd="0" presId="urn:microsoft.com/office/officeart/2018/2/layout/IconVerticalSolidList"/>
    <dgm:cxn modelId="{BAB3DDD3-3D27-4202-8A79-A84DCF57A0BA}" type="presParOf" srcId="{31A37013-09BD-45E8-ADFF-E309324E6B8B}" destId="{0F3D8752-E932-49BB-9FFF-6E3183DEE821}" srcOrd="3" destOrd="0" presId="urn:microsoft.com/office/officeart/2018/2/layout/IconVerticalSolidList"/>
    <dgm:cxn modelId="{62D89C6F-E103-4296-A318-6D868E8C5CF2}" type="presParOf" srcId="{59D79DB1-49E0-4774-B2E6-D15E7B35957A}" destId="{B0FDD996-3B9C-4761-9167-F9DCF5485748}" srcOrd="5" destOrd="0" presId="urn:microsoft.com/office/officeart/2018/2/layout/IconVerticalSolidList"/>
    <dgm:cxn modelId="{51A67AE2-7D50-404C-B0C8-71A05CA60B7E}" type="presParOf" srcId="{59D79DB1-49E0-4774-B2E6-D15E7B35957A}" destId="{F2EBC57B-4D03-4606-960F-27CDB0A6AC99}" srcOrd="6" destOrd="0" presId="urn:microsoft.com/office/officeart/2018/2/layout/IconVerticalSolidList"/>
    <dgm:cxn modelId="{931AD7B9-77FA-4E2D-B258-BDA655B2AAF9}" type="presParOf" srcId="{F2EBC57B-4D03-4606-960F-27CDB0A6AC99}" destId="{CD5FA4F8-3DD0-41D5-B7F5-11E217E27DFB}" srcOrd="0" destOrd="0" presId="urn:microsoft.com/office/officeart/2018/2/layout/IconVerticalSolidList"/>
    <dgm:cxn modelId="{B196D764-6343-4D0A-89ED-5E047E00FE81}" type="presParOf" srcId="{F2EBC57B-4D03-4606-960F-27CDB0A6AC99}" destId="{1BA08CA4-92CB-42B7-894A-834CD8D4D7A6}" srcOrd="1" destOrd="0" presId="urn:microsoft.com/office/officeart/2018/2/layout/IconVerticalSolidList"/>
    <dgm:cxn modelId="{13D2B78B-0621-4FD9-B564-5D93AEAB2D8A}" type="presParOf" srcId="{F2EBC57B-4D03-4606-960F-27CDB0A6AC99}" destId="{FB7FCC48-2760-489A-85FB-E43EEBCD7BDD}" srcOrd="2" destOrd="0" presId="urn:microsoft.com/office/officeart/2018/2/layout/IconVerticalSolidList"/>
    <dgm:cxn modelId="{4E5B14EF-41FB-4E1E-9FF4-6B2FF9D39B91}" type="presParOf" srcId="{F2EBC57B-4D03-4606-960F-27CDB0A6AC99}" destId="{514A1885-EACA-41DB-8218-A38EF20E6C34}" srcOrd="3" destOrd="0" presId="urn:microsoft.com/office/officeart/2018/2/layout/IconVerticalSolidList"/>
    <dgm:cxn modelId="{86AA64D9-6AB1-40DF-89F6-2F59493ED3D4}" type="presParOf" srcId="{59D79DB1-49E0-4774-B2E6-D15E7B35957A}" destId="{5B63033A-8453-47E5-A817-99ABFD4701E9}" srcOrd="7" destOrd="0" presId="urn:microsoft.com/office/officeart/2018/2/layout/IconVerticalSolidList"/>
    <dgm:cxn modelId="{9E74FD9B-01B5-49F1-BCCB-983057980F0F}" type="presParOf" srcId="{59D79DB1-49E0-4774-B2E6-D15E7B35957A}" destId="{C4A97D2A-79F9-48DB-8CA8-8384D028CD54}" srcOrd="8" destOrd="0" presId="urn:microsoft.com/office/officeart/2018/2/layout/IconVerticalSolidList"/>
    <dgm:cxn modelId="{52F61AD5-BF88-42A6-A5CB-D2E283CDAC5B}" type="presParOf" srcId="{C4A97D2A-79F9-48DB-8CA8-8384D028CD54}" destId="{C8426CCE-31CF-45F1-8292-E34C60C2C8B3}" srcOrd="0" destOrd="0" presId="urn:microsoft.com/office/officeart/2018/2/layout/IconVerticalSolidList"/>
    <dgm:cxn modelId="{E6162C68-9722-4FFF-AF94-E864067F0453}" type="presParOf" srcId="{C4A97D2A-79F9-48DB-8CA8-8384D028CD54}" destId="{19F54C1A-83E8-4648-B7AF-C8D122A4FFE6}" srcOrd="1" destOrd="0" presId="urn:microsoft.com/office/officeart/2018/2/layout/IconVerticalSolidList"/>
    <dgm:cxn modelId="{04B2465C-951D-45E6-BA05-C9C3C6B87684}" type="presParOf" srcId="{C4A97D2A-79F9-48DB-8CA8-8384D028CD54}" destId="{EE237CE6-B13D-4DE7-9A8C-A5BD42C2E691}" srcOrd="2" destOrd="0" presId="urn:microsoft.com/office/officeart/2018/2/layout/IconVerticalSolidList"/>
    <dgm:cxn modelId="{2F7D9AE4-4954-4800-836E-F23D5FA66CB3}" type="presParOf" srcId="{C4A97D2A-79F9-48DB-8CA8-8384D028CD54}" destId="{9F68C809-A56A-4C36-AEC4-3454EC9041E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A51B52-3AC4-ED4F-89E4-5901821EBF4B}" type="doc">
      <dgm:prSet loTypeId="urn:microsoft.com/office/officeart/2005/8/layout/arrow2" loCatId="process" qsTypeId="urn:microsoft.com/office/officeart/2005/8/quickstyle/simple4" qsCatId="simple" csTypeId="urn:microsoft.com/office/officeart/2005/8/colors/accent1_2" csCatId="accent1" phldr="1"/>
      <dgm:spPr/>
      <dgm:t>
        <a:bodyPr/>
        <a:lstStyle/>
        <a:p>
          <a:endParaRPr lang="en-US"/>
        </a:p>
      </dgm:t>
    </dgm:pt>
    <dgm:pt modelId="{81367FA0-8C3B-8740-BC89-98086D8376AB}">
      <dgm:prSet phldrT="[Text]" custT="1"/>
      <dgm:spPr/>
      <dgm:t>
        <a:bodyPr/>
        <a:lstStyle/>
        <a:p>
          <a:r>
            <a:rPr lang="en-US" sz="1800" dirty="0">
              <a:solidFill>
                <a:srgbClr val="000000"/>
              </a:solidFill>
            </a:rPr>
            <a:t>Treating people fairly</a:t>
          </a:r>
        </a:p>
      </dgm:t>
    </dgm:pt>
    <dgm:pt modelId="{2C2517EE-EEED-D54E-9963-28B6A7C6320D}" type="parTrans" cxnId="{1A9E0342-8195-A345-97C6-27958D8FE98C}">
      <dgm:prSet/>
      <dgm:spPr/>
      <dgm:t>
        <a:bodyPr/>
        <a:lstStyle/>
        <a:p>
          <a:endParaRPr lang="en-US"/>
        </a:p>
      </dgm:t>
    </dgm:pt>
    <dgm:pt modelId="{D05B3370-65A9-984B-A629-90118080E6F1}" type="sibTrans" cxnId="{1A9E0342-8195-A345-97C6-27958D8FE98C}">
      <dgm:prSet/>
      <dgm:spPr/>
      <dgm:t>
        <a:bodyPr/>
        <a:lstStyle/>
        <a:p>
          <a:endParaRPr lang="en-US"/>
        </a:p>
      </dgm:t>
    </dgm:pt>
    <dgm:pt modelId="{2CD19B97-16CF-1040-A181-14CA907B0738}">
      <dgm:prSet phldrT="[Text]" custT="1"/>
      <dgm:spPr/>
      <dgm:t>
        <a:bodyPr/>
        <a:lstStyle/>
        <a:p>
          <a:r>
            <a:rPr lang="en-US" sz="1600" dirty="0">
              <a:solidFill>
                <a:srgbClr val="000000"/>
              </a:solidFill>
            </a:rPr>
            <a:t>Establishing rapport</a:t>
          </a:r>
        </a:p>
        <a:p>
          <a:endParaRPr lang="en-US" sz="1600" dirty="0">
            <a:solidFill>
              <a:srgbClr val="000000"/>
            </a:solidFill>
          </a:endParaRPr>
        </a:p>
        <a:p>
          <a:r>
            <a:rPr lang="en-US" sz="1600" dirty="0">
              <a:solidFill>
                <a:srgbClr val="000000"/>
              </a:solidFill>
            </a:rPr>
            <a:t>Being a cooperative team member</a:t>
          </a:r>
        </a:p>
      </dgm:t>
    </dgm:pt>
    <dgm:pt modelId="{B950B4E9-9B93-BF4F-AC36-B0CE8F747942}" type="parTrans" cxnId="{FBD9F861-4465-8E47-9DA9-F1F07AD566F2}">
      <dgm:prSet/>
      <dgm:spPr/>
      <dgm:t>
        <a:bodyPr/>
        <a:lstStyle/>
        <a:p>
          <a:endParaRPr lang="en-US"/>
        </a:p>
      </dgm:t>
    </dgm:pt>
    <dgm:pt modelId="{9E2F4C2C-4E0C-A947-9779-4E9365F8FCEE}" type="sibTrans" cxnId="{FBD9F861-4465-8E47-9DA9-F1F07AD566F2}">
      <dgm:prSet/>
      <dgm:spPr/>
      <dgm:t>
        <a:bodyPr/>
        <a:lstStyle/>
        <a:p>
          <a:endParaRPr lang="en-US"/>
        </a:p>
      </dgm:t>
    </dgm:pt>
    <dgm:pt modelId="{FBC579DC-5FF1-0D42-ABCE-EB9213E55AE4}">
      <dgm:prSet phldrT="[Text]" custT="1"/>
      <dgm:spPr/>
      <dgm:t>
        <a:bodyPr/>
        <a:lstStyle/>
        <a:p>
          <a:r>
            <a:rPr lang="en-US" sz="1600" dirty="0">
              <a:solidFill>
                <a:srgbClr val="000000"/>
              </a:solidFill>
            </a:rPr>
            <a:t>Dealing effectively with conflict</a:t>
          </a:r>
        </a:p>
        <a:p>
          <a:r>
            <a:rPr lang="en-US" sz="1600" dirty="0">
              <a:solidFill>
                <a:srgbClr val="000000"/>
              </a:solidFill>
            </a:rPr>
            <a:t>Helping clarify misunderstandings</a:t>
          </a:r>
        </a:p>
        <a:p>
          <a:r>
            <a:rPr lang="en-US" sz="1600" dirty="0">
              <a:solidFill>
                <a:srgbClr val="000000"/>
              </a:solidFill>
            </a:rPr>
            <a:t>Creating an environment of social interaction</a:t>
          </a:r>
        </a:p>
      </dgm:t>
    </dgm:pt>
    <dgm:pt modelId="{425D5EE4-23C9-9644-9ABC-771C470AE342}" type="parTrans" cxnId="{6171DD09-1A27-394E-9A35-2B8DC9A9AF6D}">
      <dgm:prSet/>
      <dgm:spPr/>
      <dgm:t>
        <a:bodyPr/>
        <a:lstStyle/>
        <a:p>
          <a:endParaRPr lang="en-US"/>
        </a:p>
      </dgm:t>
    </dgm:pt>
    <dgm:pt modelId="{5A5EC4E8-98F0-9B4E-ABE8-DFFAE8FEACD3}" type="sibTrans" cxnId="{6171DD09-1A27-394E-9A35-2B8DC9A9AF6D}">
      <dgm:prSet/>
      <dgm:spPr/>
      <dgm:t>
        <a:bodyPr/>
        <a:lstStyle/>
        <a:p>
          <a:endParaRPr lang="en-US"/>
        </a:p>
      </dgm:t>
    </dgm:pt>
    <dgm:pt modelId="{BF298954-A3AC-6342-B774-647350D1AA6F}" type="pres">
      <dgm:prSet presAssocID="{16A51B52-3AC4-ED4F-89E4-5901821EBF4B}" presName="arrowDiagram" presStyleCnt="0">
        <dgm:presLayoutVars>
          <dgm:chMax val="5"/>
          <dgm:dir/>
          <dgm:resizeHandles val="exact"/>
        </dgm:presLayoutVars>
      </dgm:prSet>
      <dgm:spPr/>
    </dgm:pt>
    <dgm:pt modelId="{AFC0C313-B5B2-734A-AA4F-15FFA9F5AB83}" type="pres">
      <dgm:prSet presAssocID="{16A51B52-3AC4-ED4F-89E4-5901821EBF4B}" presName="arrow" presStyleLbl="bgShp" presStyleIdx="0" presStyleCnt="1">
        <dgm:style>
          <a:lnRef idx="2">
            <a:schemeClr val="accent2"/>
          </a:lnRef>
          <a:fillRef idx="1">
            <a:schemeClr val="lt1"/>
          </a:fillRef>
          <a:effectRef idx="0">
            <a:schemeClr val="accent2"/>
          </a:effectRef>
          <a:fontRef idx="minor">
            <a:schemeClr val="dk1"/>
          </a:fontRef>
        </dgm:style>
      </dgm:prSet>
      <dgm:spPr/>
    </dgm:pt>
    <dgm:pt modelId="{7603F387-A399-5049-B933-7C1CC74B8F3C}" type="pres">
      <dgm:prSet presAssocID="{16A51B52-3AC4-ED4F-89E4-5901821EBF4B}" presName="arrowDiagram3" presStyleCnt="0"/>
      <dgm:spPr/>
    </dgm:pt>
    <dgm:pt modelId="{06970A73-0BDF-7A48-ABCA-FB56D647CEFF}" type="pres">
      <dgm:prSet presAssocID="{81367FA0-8C3B-8740-BC89-98086D8376AB}" presName="bullet3a" presStyleLbl="node1" presStyleIdx="0" presStyleCnt="3" custScaleX="507122" custScaleY="507122">
        <dgm:style>
          <a:lnRef idx="2">
            <a:schemeClr val="accent2"/>
          </a:lnRef>
          <a:fillRef idx="1">
            <a:schemeClr val="lt1"/>
          </a:fillRef>
          <a:effectRef idx="0">
            <a:schemeClr val="accent2"/>
          </a:effectRef>
          <a:fontRef idx="minor">
            <a:schemeClr val="dk1"/>
          </a:fontRef>
        </dgm:style>
      </dgm:prSet>
      <dgm:spPr/>
    </dgm:pt>
    <dgm:pt modelId="{24D49483-C766-6549-90BC-461258ED1729}" type="pres">
      <dgm:prSet presAssocID="{81367FA0-8C3B-8740-BC89-98086D8376AB}" presName="textBox3a" presStyleLbl="revTx" presStyleIdx="0" presStyleCnt="3" custScaleY="67410" custLinFactNeighborX="-1655" custLinFactNeighborY="23246">
        <dgm:presLayoutVars>
          <dgm:bulletEnabled val="1"/>
        </dgm:presLayoutVars>
      </dgm:prSet>
      <dgm:spPr/>
    </dgm:pt>
    <dgm:pt modelId="{B943E653-55BE-AF47-86CB-3CD9C8399F83}" type="pres">
      <dgm:prSet presAssocID="{2CD19B97-16CF-1040-A181-14CA907B0738}" presName="bullet3b" presStyleLbl="node1" presStyleIdx="1" presStyleCnt="3" custScaleX="395587" custScaleY="395587" custLinFactNeighborX="13038" custLinFactNeighborY="-32597">
        <dgm:style>
          <a:lnRef idx="2">
            <a:schemeClr val="accent2"/>
          </a:lnRef>
          <a:fillRef idx="1">
            <a:schemeClr val="lt1"/>
          </a:fillRef>
          <a:effectRef idx="0">
            <a:schemeClr val="accent2"/>
          </a:effectRef>
          <a:fontRef idx="minor">
            <a:schemeClr val="dk1"/>
          </a:fontRef>
        </dgm:style>
      </dgm:prSet>
      <dgm:spPr/>
    </dgm:pt>
    <dgm:pt modelId="{BB9520BA-1B3A-FA4E-A838-146C35BF2ADD}" type="pres">
      <dgm:prSet presAssocID="{2CD19B97-16CF-1040-A181-14CA907B0738}" presName="textBox3b" presStyleLbl="revTx" presStyleIdx="1" presStyleCnt="3" custScaleY="75718" custLinFactNeighborX="-1030" custLinFactNeighborY="10182">
        <dgm:presLayoutVars>
          <dgm:bulletEnabled val="1"/>
        </dgm:presLayoutVars>
      </dgm:prSet>
      <dgm:spPr/>
    </dgm:pt>
    <dgm:pt modelId="{E0532683-E277-EA41-8422-7B2EC899A09B}" type="pres">
      <dgm:prSet presAssocID="{FBC579DC-5FF1-0D42-ABCE-EB9213E55AE4}" presName="bullet3c" presStyleLbl="node1" presStyleIdx="2" presStyleCnt="3" custScaleX="358120" custScaleY="358120">
        <dgm:style>
          <a:lnRef idx="2">
            <a:schemeClr val="accent2"/>
          </a:lnRef>
          <a:fillRef idx="1">
            <a:schemeClr val="lt1"/>
          </a:fillRef>
          <a:effectRef idx="0">
            <a:schemeClr val="accent2"/>
          </a:effectRef>
          <a:fontRef idx="minor">
            <a:schemeClr val="dk1"/>
          </a:fontRef>
        </dgm:style>
      </dgm:prSet>
      <dgm:spPr/>
    </dgm:pt>
    <dgm:pt modelId="{72F40DAD-736C-5B40-866F-9B4FE839E66B}" type="pres">
      <dgm:prSet presAssocID="{FBC579DC-5FF1-0D42-ABCE-EB9213E55AE4}" presName="textBox3c" presStyleLbl="revTx" presStyleIdx="2" presStyleCnt="3" custScaleX="162282" custScaleY="65122" custLinFactNeighborX="21836" custLinFactNeighborY="11882">
        <dgm:presLayoutVars>
          <dgm:bulletEnabled val="1"/>
        </dgm:presLayoutVars>
      </dgm:prSet>
      <dgm:spPr/>
    </dgm:pt>
  </dgm:ptLst>
  <dgm:cxnLst>
    <dgm:cxn modelId="{6171DD09-1A27-394E-9A35-2B8DC9A9AF6D}" srcId="{16A51B52-3AC4-ED4F-89E4-5901821EBF4B}" destId="{FBC579DC-5FF1-0D42-ABCE-EB9213E55AE4}" srcOrd="2" destOrd="0" parTransId="{425D5EE4-23C9-9644-9ABC-771C470AE342}" sibTransId="{5A5EC4E8-98F0-9B4E-ABE8-DFFAE8FEACD3}"/>
    <dgm:cxn modelId="{6B8DE635-0680-409B-8DE7-CFFE9EF42236}" type="presOf" srcId="{FBC579DC-5FF1-0D42-ABCE-EB9213E55AE4}" destId="{72F40DAD-736C-5B40-866F-9B4FE839E66B}" srcOrd="0" destOrd="0" presId="urn:microsoft.com/office/officeart/2005/8/layout/arrow2"/>
    <dgm:cxn modelId="{FBD9F861-4465-8E47-9DA9-F1F07AD566F2}" srcId="{16A51B52-3AC4-ED4F-89E4-5901821EBF4B}" destId="{2CD19B97-16CF-1040-A181-14CA907B0738}" srcOrd="1" destOrd="0" parTransId="{B950B4E9-9B93-BF4F-AC36-B0CE8F747942}" sibTransId="{9E2F4C2C-4E0C-A947-9779-4E9365F8FCEE}"/>
    <dgm:cxn modelId="{1A9E0342-8195-A345-97C6-27958D8FE98C}" srcId="{16A51B52-3AC4-ED4F-89E4-5901821EBF4B}" destId="{81367FA0-8C3B-8740-BC89-98086D8376AB}" srcOrd="0" destOrd="0" parTransId="{2C2517EE-EEED-D54E-9963-28B6A7C6320D}" sibTransId="{D05B3370-65A9-984B-A629-90118080E6F1}"/>
    <dgm:cxn modelId="{2FE05A88-D526-411A-9BC6-2CEEDF9EE9FE}" type="presOf" srcId="{16A51B52-3AC4-ED4F-89E4-5901821EBF4B}" destId="{BF298954-A3AC-6342-B774-647350D1AA6F}" srcOrd="0" destOrd="0" presId="urn:microsoft.com/office/officeart/2005/8/layout/arrow2"/>
    <dgm:cxn modelId="{36C67D90-84C1-43E0-950E-01BB5518D530}" type="presOf" srcId="{81367FA0-8C3B-8740-BC89-98086D8376AB}" destId="{24D49483-C766-6549-90BC-461258ED1729}" srcOrd="0" destOrd="0" presId="urn:microsoft.com/office/officeart/2005/8/layout/arrow2"/>
    <dgm:cxn modelId="{7E9D9AF4-B866-48A0-A789-A41E2CDD137C}" type="presOf" srcId="{2CD19B97-16CF-1040-A181-14CA907B0738}" destId="{BB9520BA-1B3A-FA4E-A838-146C35BF2ADD}" srcOrd="0" destOrd="0" presId="urn:microsoft.com/office/officeart/2005/8/layout/arrow2"/>
    <dgm:cxn modelId="{4BCFB4C5-3E47-4AF5-A96C-B650D48F2778}" type="presParOf" srcId="{BF298954-A3AC-6342-B774-647350D1AA6F}" destId="{AFC0C313-B5B2-734A-AA4F-15FFA9F5AB83}" srcOrd="0" destOrd="0" presId="urn:microsoft.com/office/officeart/2005/8/layout/arrow2"/>
    <dgm:cxn modelId="{B1641AF6-6A1C-402C-A9AD-8B817DF0008B}" type="presParOf" srcId="{BF298954-A3AC-6342-B774-647350D1AA6F}" destId="{7603F387-A399-5049-B933-7C1CC74B8F3C}" srcOrd="1" destOrd="0" presId="urn:microsoft.com/office/officeart/2005/8/layout/arrow2"/>
    <dgm:cxn modelId="{5300072E-DAA7-49B4-AFD9-4F18DD2194DE}" type="presParOf" srcId="{7603F387-A399-5049-B933-7C1CC74B8F3C}" destId="{06970A73-0BDF-7A48-ABCA-FB56D647CEFF}" srcOrd="0" destOrd="0" presId="urn:microsoft.com/office/officeart/2005/8/layout/arrow2"/>
    <dgm:cxn modelId="{200B3BB8-8373-416D-A18C-BDC0AC403AC6}" type="presParOf" srcId="{7603F387-A399-5049-B933-7C1CC74B8F3C}" destId="{24D49483-C766-6549-90BC-461258ED1729}" srcOrd="1" destOrd="0" presId="urn:microsoft.com/office/officeart/2005/8/layout/arrow2"/>
    <dgm:cxn modelId="{C2714B7A-A43B-4EB5-AAA7-1F3D21659DD7}" type="presParOf" srcId="{7603F387-A399-5049-B933-7C1CC74B8F3C}" destId="{B943E653-55BE-AF47-86CB-3CD9C8399F83}" srcOrd="2" destOrd="0" presId="urn:microsoft.com/office/officeart/2005/8/layout/arrow2"/>
    <dgm:cxn modelId="{3A9119EA-99E1-4168-84FA-3596FE491CCC}" type="presParOf" srcId="{7603F387-A399-5049-B933-7C1CC74B8F3C}" destId="{BB9520BA-1B3A-FA4E-A838-146C35BF2ADD}" srcOrd="3" destOrd="0" presId="urn:microsoft.com/office/officeart/2005/8/layout/arrow2"/>
    <dgm:cxn modelId="{59D51E25-FBC6-4C18-9011-C843707A6F26}" type="presParOf" srcId="{7603F387-A399-5049-B933-7C1CC74B8F3C}" destId="{E0532683-E277-EA41-8422-7B2EC899A09B}" srcOrd="4" destOrd="0" presId="urn:microsoft.com/office/officeart/2005/8/layout/arrow2"/>
    <dgm:cxn modelId="{6A6B505C-C06F-444D-A8D2-664B4DD30BCD}" type="presParOf" srcId="{7603F387-A399-5049-B933-7C1CC74B8F3C}" destId="{72F40DAD-736C-5B40-866F-9B4FE839E66B}"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AD7CB-77FB-47A2-99AF-DBAAD8CEC53F}">
      <dsp:nvSpPr>
        <dsp:cNvPr id="0" name=""/>
        <dsp:cNvSpPr/>
      </dsp:nvSpPr>
      <dsp:spPr>
        <a:xfrm>
          <a:off x="0" y="4100"/>
          <a:ext cx="4435656" cy="8734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147E24-43B0-4A7C-A0FB-B27708CD9640}">
      <dsp:nvSpPr>
        <dsp:cNvPr id="0" name=""/>
        <dsp:cNvSpPr/>
      </dsp:nvSpPr>
      <dsp:spPr>
        <a:xfrm>
          <a:off x="264206" y="200617"/>
          <a:ext cx="480375" cy="480375"/>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2885367-CAE0-4063-A352-24FEB61B620D}">
      <dsp:nvSpPr>
        <dsp:cNvPr id="0" name=""/>
        <dsp:cNvSpPr/>
      </dsp:nvSpPr>
      <dsp:spPr>
        <a:xfrm>
          <a:off x="1008787" y="4100"/>
          <a:ext cx="3426868" cy="873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36" tIns="92436" rIns="92436" bIns="92436" numCol="1" spcCol="1270" anchor="ctr" anchorCtr="0">
          <a:noAutofit/>
        </a:bodyPr>
        <a:lstStyle/>
        <a:p>
          <a:pPr marL="0" lvl="0" indent="0" algn="l" defTabSz="844550">
            <a:lnSpc>
              <a:spcPct val="100000"/>
            </a:lnSpc>
            <a:spcBef>
              <a:spcPct val="0"/>
            </a:spcBef>
            <a:spcAft>
              <a:spcPct val="35000"/>
            </a:spcAft>
            <a:buNone/>
          </a:pPr>
          <a:r>
            <a:rPr lang="en-US" sz="1900" kern="1200"/>
            <a:t>Team Building</a:t>
          </a:r>
        </a:p>
      </dsp:txBody>
      <dsp:txXfrm>
        <a:off x="1008787" y="4100"/>
        <a:ext cx="3426868" cy="873409"/>
      </dsp:txXfrm>
    </dsp:sp>
    <dsp:sp modelId="{48C4FD5F-60E5-46C9-AD88-36AD65A10BD4}">
      <dsp:nvSpPr>
        <dsp:cNvPr id="0" name=""/>
        <dsp:cNvSpPr/>
      </dsp:nvSpPr>
      <dsp:spPr>
        <a:xfrm>
          <a:off x="0" y="1095862"/>
          <a:ext cx="4435656" cy="8734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D3E471-3E9D-493C-869C-01FC32D86B28}">
      <dsp:nvSpPr>
        <dsp:cNvPr id="0" name=""/>
        <dsp:cNvSpPr/>
      </dsp:nvSpPr>
      <dsp:spPr>
        <a:xfrm>
          <a:off x="264206" y="1292379"/>
          <a:ext cx="480375" cy="480375"/>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7D99DE-2A18-401A-B4B0-265EDD4E5DA4}">
      <dsp:nvSpPr>
        <dsp:cNvPr id="0" name=""/>
        <dsp:cNvSpPr/>
      </dsp:nvSpPr>
      <dsp:spPr>
        <a:xfrm>
          <a:off x="1008787" y="1095862"/>
          <a:ext cx="3426868" cy="873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36" tIns="92436" rIns="92436" bIns="92436" numCol="1" spcCol="1270" anchor="ctr" anchorCtr="0">
          <a:noAutofit/>
        </a:bodyPr>
        <a:lstStyle/>
        <a:p>
          <a:pPr marL="0" lvl="0" indent="0" algn="l" defTabSz="844550">
            <a:lnSpc>
              <a:spcPct val="100000"/>
            </a:lnSpc>
            <a:spcBef>
              <a:spcPct val="0"/>
            </a:spcBef>
            <a:spcAft>
              <a:spcPct val="35000"/>
            </a:spcAft>
            <a:buNone/>
          </a:pPr>
          <a:r>
            <a:rPr lang="en-US" sz="1900" kern="1200"/>
            <a:t>Leader’s Skills</a:t>
          </a:r>
        </a:p>
      </dsp:txBody>
      <dsp:txXfrm>
        <a:off x="1008787" y="1095862"/>
        <a:ext cx="3426868" cy="873409"/>
      </dsp:txXfrm>
    </dsp:sp>
    <dsp:sp modelId="{9FA86E2A-91B2-4AC2-83C3-53EC244B1FC3}">
      <dsp:nvSpPr>
        <dsp:cNvPr id="0" name=""/>
        <dsp:cNvSpPr/>
      </dsp:nvSpPr>
      <dsp:spPr>
        <a:xfrm>
          <a:off x="0" y="2187623"/>
          <a:ext cx="4435656" cy="8734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246589-A65E-4CD4-9342-DB86155AB977}">
      <dsp:nvSpPr>
        <dsp:cNvPr id="0" name=""/>
        <dsp:cNvSpPr/>
      </dsp:nvSpPr>
      <dsp:spPr>
        <a:xfrm>
          <a:off x="264206" y="2384140"/>
          <a:ext cx="480375" cy="480375"/>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3D8752-E932-49BB-9FFF-6E3183DEE821}">
      <dsp:nvSpPr>
        <dsp:cNvPr id="0" name=""/>
        <dsp:cNvSpPr/>
      </dsp:nvSpPr>
      <dsp:spPr>
        <a:xfrm>
          <a:off x="1008787" y="2187623"/>
          <a:ext cx="3426868" cy="873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36" tIns="92436" rIns="92436" bIns="92436" numCol="1" spcCol="1270" anchor="ctr" anchorCtr="0">
          <a:noAutofit/>
        </a:bodyPr>
        <a:lstStyle/>
        <a:p>
          <a:pPr marL="0" lvl="0" indent="0" algn="l" defTabSz="844550">
            <a:lnSpc>
              <a:spcPct val="100000"/>
            </a:lnSpc>
            <a:spcBef>
              <a:spcPct val="0"/>
            </a:spcBef>
            <a:spcAft>
              <a:spcPct val="35000"/>
            </a:spcAft>
            <a:buNone/>
          </a:pPr>
          <a:r>
            <a:rPr lang="en-US" sz="1900" kern="1200"/>
            <a:t>Leadership Styles</a:t>
          </a:r>
        </a:p>
      </dsp:txBody>
      <dsp:txXfrm>
        <a:off x="1008787" y="2187623"/>
        <a:ext cx="3426868" cy="873409"/>
      </dsp:txXfrm>
    </dsp:sp>
    <dsp:sp modelId="{CD5FA4F8-3DD0-41D5-B7F5-11E217E27DFB}">
      <dsp:nvSpPr>
        <dsp:cNvPr id="0" name=""/>
        <dsp:cNvSpPr/>
      </dsp:nvSpPr>
      <dsp:spPr>
        <a:xfrm>
          <a:off x="0" y="3279385"/>
          <a:ext cx="4435656" cy="8734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A08CA4-92CB-42B7-894A-834CD8D4D7A6}">
      <dsp:nvSpPr>
        <dsp:cNvPr id="0" name=""/>
        <dsp:cNvSpPr/>
      </dsp:nvSpPr>
      <dsp:spPr>
        <a:xfrm>
          <a:off x="264206" y="3475902"/>
          <a:ext cx="480375" cy="480375"/>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4A1885-EACA-41DB-8218-A38EF20E6C34}">
      <dsp:nvSpPr>
        <dsp:cNvPr id="0" name=""/>
        <dsp:cNvSpPr/>
      </dsp:nvSpPr>
      <dsp:spPr>
        <a:xfrm>
          <a:off x="1008787" y="3279385"/>
          <a:ext cx="3426868" cy="873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36" tIns="92436" rIns="92436" bIns="92436" numCol="1" spcCol="1270" anchor="ctr" anchorCtr="0">
          <a:noAutofit/>
        </a:bodyPr>
        <a:lstStyle/>
        <a:p>
          <a:pPr marL="0" lvl="0" indent="0" algn="l" defTabSz="844550">
            <a:lnSpc>
              <a:spcPct val="100000"/>
            </a:lnSpc>
            <a:spcBef>
              <a:spcPct val="0"/>
            </a:spcBef>
            <a:spcAft>
              <a:spcPct val="35000"/>
            </a:spcAft>
            <a:buNone/>
          </a:pPr>
          <a:r>
            <a:rPr lang="en-US" sz="1900" kern="1200"/>
            <a:t>Leadership Theories</a:t>
          </a:r>
        </a:p>
      </dsp:txBody>
      <dsp:txXfrm>
        <a:off x="1008787" y="3279385"/>
        <a:ext cx="3426868" cy="873409"/>
      </dsp:txXfrm>
    </dsp:sp>
    <dsp:sp modelId="{C8426CCE-31CF-45F1-8292-E34C60C2C8B3}">
      <dsp:nvSpPr>
        <dsp:cNvPr id="0" name=""/>
        <dsp:cNvSpPr/>
      </dsp:nvSpPr>
      <dsp:spPr>
        <a:xfrm>
          <a:off x="0" y="4371147"/>
          <a:ext cx="4435656" cy="8734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F54C1A-83E8-4648-B7AF-C8D122A4FFE6}">
      <dsp:nvSpPr>
        <dsp:cNvPr id="0" name=""/>
        <dsp:cNvSpPr/>
      </dsp:nvSpPr>
      <dsp:spPr>
        <a:xfrm>
          <a:off x="264206" y="4567664"/>
          <a:ext cx="480375" cy="480375"/>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F68C809-A56A-4C36-AEC4-3454EC9041E9}">
      <dsp:nvSpPr>
        <dsp:cNvPr id="0" name=""/>
        <dsp:cNvSpPr/>
      </dsp:nvSpPr>
      <dsp:spPr>
        <a:xfrm>
          <a:off x="1008787" y="4371147"/>
          <a:ext cx="3426868" cy="873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36" tIns="92436" rIns="92436" bIns="92436" numCol="1" spcCol="1270" anchor="ctr" anchorCtr="0">
          <a:noAutofit/>
        </a:bodyPr>
        <a:lstStyle/>
        <a:p>
          <a:pPr marL="0" lvl="0" indent="0" algn="l" defTabSz="844550">
            <a:lnSpc>
              <a:spcPct val="100000"/>
            </a:lnSpc>
            <a:spcBef>
              <a:spcPct val="0"/>
            </a:spcBef>
            <a:spcAft>
              <a:spcPct val="35000"/>
            </a:spcAft>
            <a:buNone/>
          </a:pPr>
          <a:r>
            <a:rPr lang="en-US" sz="1900" kern="1200"/>
            <a:t>Team Performance </a:t>
          </a:r>
        </a:p>
      </dsp:txBody>
      <dsp:txXfrm>
        <a:off x="1008787" y="4371147"/>
        <a:ext cx="3426868" cy="8734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C0C313-B5B2-734A-AA4F-15FFA9F5AB83}">
      <dsp:nvSpPr>
        <dsp:cNvPr id="0" name=""/>
        <dsp:cNvSpPr/>
      </dsp:nvSpPr>
      <dsp:spPr>
        <a:xfrm>
          <a:off x="63554" y="0"/>
          <a:ext cx="5723649" cy="3577281"/>
        </a:xfrm>
        <a:prstGeom prst="swooshArrow">
          <a:avLst>
            <a:gd name="adj1" fmla="val 25000"/>
            <a:gd name="adj2" fmla="val 25000"/>
          </a:avLst>
        </a:prstGeom>
        <a:solidFill>
          <a:schemeClr val="lt1"/>
        </a:solidFill>
        <a:ln w="15875" cap="rnd"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06970A73-0BDF-7A48-ABCA-FB56D647CEFF}">
      <dsp:nvSpPr>
        <dsp:cNvPr id="0" name=""/>
        <dsp:cNvSpPr/>
      </dsp:nvSpPr>
      <dsp:spPr>
        <a:xfrm>
          <a:off x="487528" y="2166110"/>
          <a:ext cx="754673" cy="754673"/>
        </a:xfrm>
        <a:prstGeom prst="ellipse">
          <a:avLst/>
        </a:prstGeom>
        <a:solidFill>
          <a:schemeClr val="lt1"/>
        </a:solidFill>
        <a:ln w="15875" cap="rnd"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24D49483-C766-6549-90BC-461258ED1729}">
      <dsp:nvSpPr>
        <dsp:cNvPr id="0" name=""/>
        <dsp:cNvSpPr/>
      </dsp:nvSpPr>
      <dsp:spPr>
        <a:xfrm>
          <a:off x="842793" y="2880373"/>
          <a:ext cx="1333610" cy="696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854"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solidFill>
                <a:srgbClr val="000000"/>
              </a:solidFill>
            </a:rPr>
            <a:t>Treating people fairly</a:t>
          </a:r>
        </a:p>
      </dsp:txBody>
      <dsp:txXfrm>
        <a:off x="842793" y="2880373"/>
        <a:ext cx="1333610" cy="696907"/>
      </dsp:txXfrm>
    </dsp:sp>
    <dsp:sp modelId="{B943E653-55BE-AF47-86CB-3CD9C8399F83}">
      <dsp:nvSpPr>
        <dsp:cNvPr id="0" name=""/>
        <dsp:cNvSpPr/>
      </dsp:nvSpPr>
      <dsp:spPr>
        <a:xfrm>
          <a:off x="1741527" y="1011463"/>
          <a:ext cx="1064174" cy="1064174"/>
        </a:xfrm>
        <a:prstGeom prst="ellipse">
          <a:avLst/>
        </a:prstGeom>
        <a:solidFill>
          <a:schemeClr val="lt1"/>
        </a:solidFill>
        <a:ln w="15875" cap="rnd"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BB9520BA-1B3A-FA4E-A838-146C35BF2ADD}">
      <dsp:nvSpPr>
        <dsp:cNvPr id="0" name=""/>
        <dsp:cNvSpPr/>
      </dsp:nvSpPr>
      <dsp:spPr>
        <a:xfrm>
          <a:off x="2224392" y="2065654"/>
          <a:ext cx="1373675" cy="1473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544" tIns="0" rIns="0" bIns="0" numCol="1" spcCol="1270" anchor="t" anchorCtr="0">
          <a:noAutofit/>
        </a:bodyPr>
        <a:lstStyle/>
        <a:p>
          <a:pPr marL="0" lvl="0" indent="0" algn="l" defTabSz="711200">
            <a:lnSpc>
              <a:spcPct val="90000"/>
            </a:lnSpc>
            <a:spcBef>
              <a:spcPct val="0"/>
            </a:spcBef>
            <a:spcAft>
              <a:spcPct val="35000"/>
            </a:spcAft>
            <a:buNone/>
          </a:pPr>
          <a:r>
            <a:rPr lang="en-US" sz="1600" kern="1200" dirty="0">
              <a:solidFill>
                <a:srgbClr val="000000"/>
              </a:solidFill>
            </a:rPr>
            <a:t>Establishing rapport</a:t>
          </a:r>
        </a:p>
        <a:p>
          <a:pPr marL="0" lvl="0" indent="0" algn="l" defTabSz="711200">
            <a:lnSpc>
              <a:spcPct val="90000"/>
            </a:lnSpc>
            <a:spcBef>
              <a:spcPct val="0"/>
            </a:spcBef>
            <a:spcAft>
              <a:spcPct val="35000"/>
            </a:spcAft>
            <a:buNone/>
          </a:pPr>
          <a:endParaRPr lang="en-US" sz="1600" kern="1200" dirty="0">
            <a:solidFill>
              <a:srgbClr val="000000"/>
            </a:solidFill>
          </a:endParaRPr>
        </a:p>
        <a:p>
          <a:pPr marL="0" lvl="0" indent="0" algn="l" defTabSz="711200">
            <a:lnSpc>
              <a:spcPct val="90000"/>
            </a:lnSpc>
            <a:spcBef>
              <a:spcPct val="0"/>
            </a:spcBef>
            <a:spcAft>
              <a:spcPct val="35000"/>
            </a:spcAft>
            <a:buNone/>
          </a:pPr>
          <a:r>
            <a:rPr lang="en-US" sz="1600" kern="1200" dirty="0">
              <a:solidFill>
                <a:srgbClr val="000000"/>
              </a:solidFill>
            </a:rPr>
            <a:t>Being a cooperative team member</a:t>
          </a:r>
        </a:p>
      </dsp:txBody>
      <dsp:txXfrm>
        <a:off x="2224392" y="2065654"/>
        <a:ext cx="1373675" cy="1473503"/>
      </dsp:txXfrm>
    </dsp:sp>
    <dsp:sp modelId="{E0532683-E277-EA41-8422-7B2EC899A09B}">
      <dsp:nvSpPr>
        <dsp:cNvPr id="0" name=""/>
        <dsp:cNvSpPr/>
      </dsp:nvSpPr>
      <dsp:spPr>
        <a:xfrm>
          <a:off x="3203611" y="424900"/>
          <a:ext cx="1332339" cy="1332339"/>
        </a:xfrm>
        <a:prstGeom prst="ellipse">
          <a:avLst/>
        </a:prstGeom>
        <a:solidFill>
          <a:schemeClr val="lt1"/>
        </a:solidFill>
        <a:ln w="15875" cap="rnd"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72F40DAD-736C-5B40-866F-9B4FE839E66B}">
      <dsp:nvSpPr>
        <dsp:cNvPr id="0" name=""/>
        <dsp:cNvSpPr/>
      </dsp:nvSpPr>
      <dsp:spPr>
        <a:xfrm>
          <a:off x="3621529" y="1820052"/>
          <a:ext cx="2229228" cy="161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135" tIns="0" rIns="0" bIns="0" numCol="1" spcCol="1270" anchor="t" anchorCtr="0">
          <a:noAutofit/>
        </a:bodyPr>
        <a:lstStyle/>
        <a:p>
          <a:pPr marL="0" lvl="0" indent="0" algn="l" defTabSz="711200">
            <a:lnSpc>
              <a:spcPct val="90000"/>
            </a:lnSpc>
            <a:spcBef>
              <a:spcPct val="0"/>
            </a:spcBef>
            <a:spcAft>
              <a:spcPct val="35000"/>
            </a:spcAft>
            <a:buNone/>
          </a:pPr>
          <a:r>
            <a:rPr lang="en-US" sz="1600" kern="1200" dirty="0">
              <a:solidFill>
                <a:srgbClr val="000000"/>
              </a:solidFill>
            </a:rPr>
            <a:t>Dealing effectively with conflict</a:t>
          </a:r>
        </a:p>
        <a:p>
          <a:pPr marL="0" lvl="0" indent="0" algn="l" defTabSz="711200">
            <a:lnSpc>
              <a:spcPct val="90000"/>
            </a:lnSpc>
            <a:spcBef>
              <a:spcPct val="0"/>
            </a:spcBef>
            <a:spcAft>
              <a:spcPct val="35000"/>
            </a:spcAft>
            <a:buNone/>
          </a:pPr>
          <a:r>
            <a:rPr lang="en-US" sz="1600" kern="1200" dirty="0">
              <a:solidFill>
                <a:srgbClr val="000000"/>
              </a:solidFill>
            </a:rPr>
            <a:t>Helping clarify misunderstandings</a:t>
          </a:r>
        </a:p>
        <a:p>
          <a:pPr marL="0" lvl="0" indent="0" algn="l" defTabSz="711200">
            <a:lnSpc>
              <a:spcPct val="90000"/>
            </a:lnSpc>
            <a:spcBef>
              <a:spcPct val="0"/>
            </a:spcBef>
            <a:spcAft>
              <a:spcPct val="35000"/>
            </a:spcAft>
            <a:buNone/>
          </a:pPr>
          <a:r>
            <a:rPr lang="en-US" sz="1600" kern="1200" dirty="0">
              <a:solidFill>
                <a:srgbClr val="000000"/>
              </a:solidFill>
            </a:rPr>
            <a:t>Creating an environment of social interaction</a:t>
          </a:r>
        </a:p>
      </dsp:txBody>
      <dsp:txXfrm>
        <a:off x="3621529" y="1820052"/>
        <a:ext cx="2229228" cy="161906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0D30496-13FD-4D88-8725-6E336C2ECE18}"/>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charset="0"/>
              </a:defRPr>
            </a:lvl1pPr>
          </a:lstStyle>
          <a:p>
            <a:pPr>
              <a:defRPr/>
            </a:pPr>
            <a:endParaRPr lang="en-US"/>
          </a:p>
        </p:txBody>
      </p:sp>
      <p:sp>
        <p:nvSpPr>
          <p:cNvPr id="6147" name="Rectangle 3">
            <a:extLst>
              <a:ext uri="{FF2B5EF4-FFF2-40B4-BE49-F238E27FC236}">
                <a16:creationId xmlns:a16="http://schemas.microsoft.com/office/drawing/2014/main" id="{B1E865C5-EC58-4A45-A63A-87EFDB68B018}"/>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charset="0"/>
              </a:defRPr>
            </a:lvl1pPr>
          </a:lstStyle>
          <a:p>
            <a:pPr>
              <a:defRPr/>
            </a:pPr>
            <a:endParaRPr lang="en-US"/>
          </a:p>
        </p:txBody>
      </p:sp>
      <p:sp>
        <p:nvSpPr>
          <p:cNvPr id="22532" name="Rectangle 4">
            <a:extLst>
              <a:ext uri="{FF2B5EF4-FFF2-40B4-BE49-F238E27FC236}">
                <a16:creationId xmlns:a16="http://schemas.microsoft.com/office/drawing/2014/main" id="{E520604E-B328-427F-A718-64C9F807B8F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B595863D-BF26-4F7B-BB49-A8B4D8766E14}"/>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815A1A6E-52A1-41F3-9BFE-0333BF312B11}"/>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charset="0"/>
              </a:defRPr>
            </a:lvl1pPr>
          </a:lstStyle>
          <a:p>
            <a:pPr>
              <a:defRPr/>
            </a:pPr>
            <a:endParaRPr lang="en-US"/>
          </a:p>
        </p:txBody>
      </p:sp>
      <p:sp>
        <p:nvSpPr>
          <p:cNvPr id="6151" name="Rectangle 7">
            <a:extLst>
              <a:ext uri="{FF2B5EF4-FFF2-40B4-BE49-F238E27FC236}">
                <a16:creationId xmlns:a16="http://schemas.microsoft.com/office/drawing/2014/main" id="{D3AC99A6-8EB8-430D-8B32-B12524D1E807}"/>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5EF6B28A-8C91-4605-B4BE-0B7BD7745513}" type="slidenum">
              <a:rPr lang="en-US" altLang="el-GR"/>
              <a:pPr>
                <a:defRPr/>
              </a:pPr>
              <a:t>‹#›</a:t>
            </a:fld>
            <a:endParaRPr lang="en-US" altLang="el-G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9DE0FD19-CD81-40EB-B52E-EB0F75951310}"/>
              </a:ext>
            </a:extLst>
          </p:cNvPr>
          <p:cNvSpPr>
            <a:spLocks noGrp="1" noRot="1" noChangeAspect="1" noTextEdit="1"/>
          </p:cNvSpPr>
          <p:nvPr>
            <p:ph type="sldImg"/>
          </p:nvPr>
        </p:nvSpPr>
        <p:spPr>
          <a:ln/>
        </p:spPr>
      </p:sp>
      <p:sp>
        <p:nvSpPr>
          <p:cNvPr id="29699" name="Notes Placeholder 2">
            <a:extLst>
              <a:ext uri="{FF2B5EF4-FFF2-40B4-BE49-F238E27FC236}">
                <a16:creationId xmlns:a16="http://schemas.microsoft.com/office/drawing/2014/main" id="{13B0CE11-15D2-4FE8-A348-C898C4A2955F}"/>
              </a:ext>
            </a:extLst>
          </p:cNvPr>
          <p:cNvSpPr>
            <a:spLocks noGrp="1"/>
          </p:cNvSpPr>
          <p:nvPr>
            <p:ph type="body" idx="1"/>
          </p:nvPr>
        </p:nvSpPr>
        <p:spPr>
          <a:noFill/>
        </p:spPr>
        <p:txBody>
          <a:bodyPr/>
          <a:lstStyle/>
          <a:p>
            <a:r>
              <a:rPr lang="en-US" altLang="el-GR">
                <a:latin typeface="Times" panose="02020603050405020304" pitchFamily="18" charset="0"/>
              </a:rPr>
              <a:t>Writing Strategy: Ask students to list other words or phrases to describe a team or work in groups to develop another acrostic. You may opt to assign a scribe to record all the words or phrases on the board. Lead students to give examples of characteristics cited and to list additional characteristics and practices of an effective team member.</a:t>
            </a:r>
          </a:p>
          <a:p>
            <a:endParaRPr lang="en-US" altLang="el-GR">
              <a:latin typeface="Times" panose="02020603050405020304" pitchFamily="18" charset="0"/>
            </a:endParaRPr>
          </a:p>
          <a:p>
            <a:r>
              <a:rPr lang="en-US" altLang="el-GR">
                <a:latin typeface="Times" panose="02020603050405020304" pitchFamily="18" charset="0"/>
              </a:rPr>
              <a:t>Teacher note: You may opt to create a Wordle “word cloud” from words or phrases the students used to describe a team at www.wordle.net.</a:t>
            </a:r>
          </a:p>
        </p:txBody>
      </p:sp>
      <p:sp>
        <p:nvSpPr>
          <p:cNvPr id="29700" name="Slide Number Placeholder 3">
            <a:extLst>
              <a:ext uri="{FF2B5EF4-FFF2-40B4-BE49-F238E27FC236}">
                <a16:creationId xmlns:a16="http://schemas.microsoft.com/office/drawing/2014/main" id="{E7B6D571-EC97-48BC-A2C7-5E4293FB3076}"/>
              </a:ext>
            </a:extLst>
          </p:cNvPr>
          <p:cNvSpPr>
            <a:spLocks noGrp="1"/>
          </p:cNvSpPr>
          <p:nvPr>
            <p:ph type="sldNum" sz="quarter" idx="5"/>
          </p:nvPr>
        </p:nvSpPr>
        <p:spPr>
          <a:noFill/>
        </p:spPr>
        <p:txBody>
          <a:bodyPr/>
          <a:lstStyle>
            <a:lvl1pPr>
              <a:defRPr sz="1400">
                <a:solidFill>
                  <a:schemeClr val="tx1"/>
                </a:solidFill>
                <a:latin typeface="Times" panose="02020603050405020304" pitchFamily="18" charset="0"/>
              </a:defRPr>
            </a:lvl1pPr>
            <a:lvl2pPr marL="742950" indent="-285750">
              <a:defRPr sz="1400">
                <a:solidFill>
                  <a:schemeClr val="tx1"/>
                </a:solidFill>
                <a:latin typeface="Times" panose="02020603050405020304" pitchFamily="18" charset="0"/>
              </a:defRPr>
            </a:lvl2pPr>
            <a:lvl3pPr marL="1143000" indent="-228600">
              <a:defRPr sz="1400">
                <a:solidFill>
                  <a:schemeClr val="tx1"/>
                </a:solidFill>
                <a:latin typeface="Times" panose="02020603050405020304" pitchFamily="18" charset="0"/>
              </a:defRPr>
            </a:lvl3pPr>
            <a:lvl4pPr marL="1600200" indent="-228600">
              <a:defRPr sz="1400">
                <a:solidFill>
                  <a:schemeClr val="tx1"/>
                </a:solidFill>
                <a:latin typeface="Times" panose="02020603050405020304" pitchFamily="18" charset="0"/>
              </a:defRPr>
            </a:lvl4pPr>
            <a:lvl5pPr marL="2057400" indent="-228600">
              <a:defRPr sz="1400">
                <a:solidFill>
                  <a:schemeClr val="tx1"/>
                </a:solidFill>
                <a:latin typeface="Times" panose="02020603050405020304" pitchFamily="18" charset="0"/>
              </a:defRPr>
            </a:lvl5pPr>
            <a:lvl6pPr marL="2514600" indent="-228600" eaLnBrk="0" fontAlgn="base" hangingPunct="0">
              <a:spcBef>
                <a:spcPct val="0"/>
              </a:spcBef>
              <a:spcAft>
                <a:spcPct val="0"/>
              </a:spcAft>
              <a:defRPr sz="1400">
                <a:solidFill>
                  <a:schemeClr val="tx1"/>
                </a:solidFill>
                <a:latin typeface="Times" panose="02020603050405020304" pitchFamily="18" charset="0"/>
              </a:defRPr>
            </a:lvl6pPr>
            <a:lvl7pPr marL="2971800" indent="-228600" eaLnBrk="0" fontAlgn="base" hangingPunct="0">
              <a:spcBef>
                <a:spcPct val="0"/>
              </a:spcBef>
              <a:spcAft>
                <a:spcPct val="0"/>
              </a:spcAft>
              <a:defRPr sz="1400">
                <a:solidFill>
                  <a:schemeClr val="tx1"/>
                </a:solidFill>
                <a:latin typeface="Times" panose="02020603050405020304" pitchFamily="18" charset="0"/>
              </a:defRPr>
            </a:lvl7pPr>
            <a:lvl8pPr marL="3429000" indent="-228600" eaLnBrk="0" fontAlgn="base" hangingPunct="0">
              <a:spcBef>
                <a:spcPct val="0"/>
              </a:spcBef>
              <a:spcAft>
                <a:spcPct val="0"/>
              </a:spcAft>
              <a:defRPr sz="1400">
                <a:solidFill>
                  <a:schemeClr val="tx1"/>
                </a:solidFill>
                <a:latin typeface="Times" panose="02020603050405020304" pitchFamily="18" charset="0"/>
              </a:defRPr>
            </a:lvl8pPr>
            <a:lvl9pPr marL="3886200" indent="-228600" eaLnBrk="0" fontAlgn="base" hangingPunct="0">
              <a:spcBef>
                <a:spcPct val="0"/>
              </a:spcBef>
              <a:spcAft>
                <a:spcPct val="0"/>
              </a:spcAft>
              <a:defRPr sz="1400">
                <a:solidFill>
                  <a:schemeClr val="tx1"/>
                </a:solidFill>
                <a:latin typeface="Times" panose="02020603050405020304" pitchFamily="18" charset="0"/>
              </a:defRPr>
            </a:lvl9pPr>
          </a:lstStyle>
          <a:p>
            <a:fld id="{16DED2AC-9448-4B79-AB93-E243F18F51BF}" type="slidenum">
              <a:rPr lang="en-US" altLang="el-GR" sz="1200" smtClean="0"/>
              <a:pPr/>
              <a:t>2</a:t>
            </a:fld>
            <a:endParaRPr lang="en-US" altLang="el-G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E0135BE6-B71B-4F1A-AD12-1E9329F01D1E}"/>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4DA499D3-31FB-420C-8127-55CFF4BBFA9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a:latin typeface="Arial" panose="020B0604020202020204" pitchFamily="34" charset="0"/>
            </a:endParaRPr>
          </a:p>
        </p:txBody>
      </p:sp>
    </p:spTree>
    <p:extLst>
      <p:ext uri="{BB962C8B-B14F-4D97-AF65-F5344CB8AC3E}">
        <p14:creationId xmlns:p14="http://schemas.microsoft.com/office/powerpoint/2010/main" val="3796281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18C864F3-EB57-4944-B0A5-9312163F6C2B}"/>
              </a:ext>
            </a:extLst>
          </p:cNvPr>
          <p:cNvSpPr>
            <a:spLocks noGrp="1" noRot="1" noChangeAspect="1" noChangeArrowheads="1" noTextEdit="1"/>
          </p:cNvSpPr>
          <p:nvPr>
            <p:ph type="sldImg"/>
          </p:nvPr>
        </p:nvSpPr>
        <p:spPr>
          <a:ln/>
        </p:spPr>
      </p:sp>
      <p:sp>
        <p:nvSpPr>
          <p:cNvPr id="115715" name="Rectangle 3">
            <a:extLst>
              <a:ext uri="{FF2B5EF4-FFF2-40B4-BE49-F238E27FC236}">
                <a16:creationId xmlns:a16="http://schemas.microsoft.com/office/drawing/2014/main" id="{3F122907-5839-4930-BB6C-10A77ECD47C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a:latin typeface="Arial" panose="020B0604020202020204" pitchFamily="34" charset="0"/>
            </a:endParaRPr>
          </a:p>
        </p:txBody>
      </p:sp>
    </p:spTree>
    <p:extLst>
      <p:ext uri="{BB962C8B-B14F-4D97-AF65-F5344CB8AC3E}">
        <p14:creationId xmlns:p14="http://schemas.microsoft.com/office/powerpoint/2010/main" val="2266483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a:extLst>
              <a:ext uri="{FF2B5EF4-FFF2-40B4-BE49-F238E27FC236}">
                <a16:creationId xmlns:a16="http://schemas.microsoft.com/office/drawing/2014/main" id="{873C12F5-0D10-4C2F-9119-C15498E8A470}"/>
              </a:ext>
            </a:extLst>
          </p:cNvPr>
          <p:cNvSpPr>
            <a:spLocks noGrp="1" noRot="1" noChangeAspect="1" noTextEdit="1"/>
          </p:cNvSpPr>
          <p:nvPr>
            <p:ph type="sldImg"/>
          </p:nvPr>
        </p:nvSpPr>
        <p:spPr>
          <a:ln/>
        </p:spPr>
      </p:sp>
      <p:sp>
        <p:nvSpPr>
          <p:cNvPr id="125955" name="Notes Placeholder 2">
            <a:extLst>
              <a:ext uri="{FF2B5EF4-FFF2-40B4-BE49-F238E27FC236}">
                <a16:creationId xmlns:a16="http://schemas.microsoft.com/office/drawing/2014/main" id="{FD93877D-CC5F-4FCD-8FFA-9A0F0F0018B1}"/>
              </a:ext>
            </a:extLst>
          </p:cNvPr>
          <p:cNvSpPr>
            <a:spLocks noGrp="1"/>
          </p:cNvSpPr>
          <p:nvPr>
            <p:ph type="body" idx="1"/>
          </p:nvPr>
        </p:nvSpPr>
        <p:spPr>
          <a:noFill/>
        </p:spPr>
        <p:txBody>
          <a:bodyPr/>
          <a:lstStyle/>
          <a:p>
            <a:endParaRPr lang="el-GR" altLang="el-GR">
              <a:latin typeface="Times" panose="02020603050405020304" pitchFamily="18" charset="0"/>
            </a:endParaRPr>
          </a:p>
        </p:txBody>
      </p:sp>
      <p:sp>
        <p:nvSpPr>
          <p:cNvPr id="125956" name="Slide Number Placeholder 3">
            <a:extLst>
              <a:ext uri="{FF2B5EF4-FFF2-40B4-BE49-F238E27FC236}">
                <a16:creationId xmlns:a16="http://schemas.microsoft.com/office/drawing/2014/main" id="{F32FADBC-22A6-4C33-9F01-CBF434A37145}"/>
              </a:ext>
            </a:extLst>
          </p:cNvPr>
          <p:cNvSpPr>
            <a:spLocks noGrp="1"/>
          </p:cNvSpPr>
          <p:nvPr>
            <p:ph type="sldNum" sz="quarter" idx="5"/>
          </p:nvPr>
        </p:nvSpPr>
        <p:spPr>
          <a:noFill/>
        </p:spPr>
        <p:txBody>
          <a:bodyPr/>
          <a:lstStyle>
            <a:lvl1pPr>
              <a:defRPr sz="1400">
                <a:solidFill>
                  <a:schemeClr val="tx1"/>
                </a:solidFill>
                <a:latin typeface="Times" panose="02020603050405020304" pitchFamily="18" charset="0"/>
              </a:defRPr>
            </a:lvl1pPr>
            <a:lvl2pPr marL="742950" indent="-285750">
              <a:defRPr sz="1400">
                <a:solidFill>
                  <a:schemeClr val="tx1"/>
                </a:solidFill>
                <a:latin typeface="Times" panose="02020603050405020304" pitchFamily="18" charset="0"/>
              </a:defRPr>
            </a:lvl2pPr>
            <a:lvl3pPr marL="1143000" indent="-228600">
              <a:defRPr sz="1400">
                <a:solidFill>
                  <a:schemeClr val="tx1"/>
                </a:solidFill>
                <a:latin typeface="Times" panose="02020603050405020304" pitchFamily="18" charset="0"/>
              </a:defRPr>
            </a:lvl3pPr>
            <a:lvl4pPr marL="1600200" indent="-228600">
              <a:defRPr sz="1400">
                <a:solidFill>
                  <a:schemeClr val="tx1"/>
                </a:solidFill>
                <a:latin typeface="Times" panose="02020603050405020304" pitchFamily="18" charset="0"/>
              </a:defRPr>
            </a:lvl4pPr>
            <a:lvl5pPr marL="2057400" indent="-228600">
              <a:defRPr sz="1400">
                <a:solidFill>
                  <a:schemeClr val="tx1"/>
                </a:solidFill>
                <a:latin typeface="Times" panose="02020603050405020304" pitchFamily="18" charset="0"/>
              </a:defRPr>
            </a:lvl5pPr>
            <a:lvl6pPr marL="2514600" indent="-228600" eaLnBrk="0" fontAlgn="base" hangingPunct="0">
              <a:spcBef>
                <a:spcPct val="0"/>
              </a:spcBef>
              <a:spcAft>
                <a:spcPct val="0"/>
              </a:spcAft>
              <a:defRPr sz="1400">
                <a:solidFill>
                  <a:schemeClr val="tx1"/>
                </a:solidFill>
                <a:latin typeface="Times" panose="02020603050405020304" pitchFamily="18" charset="0"/>
              </a:defRPr>
            </a:lvl6pPr>
            <a:lvl7pPr marL="2971800" indent="-228600" eaLnBrk="0" fontAlgn="base" hangingPunct="0">
              <a:spcBef>
                <a:spcPct val="0"/>
              </a:spcBef>
              <a:spcAft>
                <a:spcPct val="0"/>
              </a:spcAft>
              <a:defRPr sz="1400">
                <a:solidFill>
                  <a:schemeClr val="tx1"/>
                </a:solidFill>
                <a:latin typeface="Times" panose="02020603050405020304" pitchFamily="18" charset="0"/>
              </a:defRPr>
            </a:lvl7pPr>
            <a:lvl8pPr marL="3429000" indent="-228600" eaLnBrk="0" fontAlgn="base" hangingPunct="0">
              <a:spcBef>
                <a:spcPct val="0"/>
              </a:spcBef>
              <a:spcAft>
                <a:spcPct val="0"/>
              </a:spcAft>
              <a:defRPr sz="1400">
                <a:solidFill>
                  <a:schemeClr val="tx1"/>
                </a:solidFill>
                <a:latin typeface="Times" panose="02020603050405020304" pitchFamily="18" charset="0"/>
              </a:defRPr>
            </a:lvl8pPr>
            <a:lvl9pPr marL="3886200" indent="-228600" eaLnBrk="0" fontAlgn="base" hangingPunct="0">
              <a:spcBef>
                <a:spcPct val="0"/>
              </a:spcBef>
              <a:spcAft>
                <a:spcPct val="0"/>
              </a:spcAft>
              <a:defRPr sz="1400">
                <a:solidFill>
                  <a:schemeClr val="tx1"/>
                </a:solidFill>
                <a:latin typeface="Times" panose="02020603050405020304" pitchFamily="18" charset="0"/>
              </a:defRPr>
            </a:lvl9pPr>
          </a:lstStyle>
          <a:p>
            <a:fld id="{8AA29870-5438-4061-9556-23F0946E448E}" type="slidenum">
              <a:rPr lang="en-US" altLang="el-GR" sz="1200" smtClean="0"/>
              <a:pPr/>
              <a:t>28</a:t>
            </a:fld>
            <a:endParaRPr lang="en-US" altLang="el-GR" sz="1200"/>
          </a:p>
        </p:txBody>
      </p:sp>
    </p:spTree>
    <p:extLst>
      <p:ext uri="{BB962C8B-B14F-4D97-AF65-F5344CB8AC3E}">
        <p14:creationId xmlns:p14="http://schemas.microsoft.com/office/powerpoint/2010/main" val="1485753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907FAD4B-D602-456A-BD11-867A6F130742}"/>
              </a:ext>
            </a:extLst>
          </p:cNvPr>
          <p:cNvSpPr>
            <a:spLocks noGrp="1" noRot="1" noChangeAspect="1" noTextEdit="1"/>
          </p:cNvSpPr>
          <p:nvPr>
            <p:ph type="sldImg"/>
          </p:nvPr>
        </p:nvSpPr>
        <p:spPr>
          <a:ln/>
        </p:spPr>
      </p:sp>
      <p:sp>
        <p:nvSpPr>
          <p:cNvPr id="128003" name="Notes Placeholder 2">
            <a:extLst>
              <a:ext uri="{FF2B5EF4-FFF2-40B4-BE49-F238E27FC236}">
                <a16:creationId xmlns:a16="http://schemas.microsoft.com/office/drawing/2014/main" id="{17DE6AA8-3303-4647-BB74-3B1A03D94ED5}"/>
              </a:ext>
            </a:extLst>
          </p:cNvPr>
          <p:cNvSpPr>
            <a:spLocks noGrp="1"/>
          </p:cNvSpPr>
          <p:nvPr>
            <p:ph type="body" idx="1"/>
          </p:nvPr>
        </p:nvSpPr>
        <p:spPr>
          <a:noFill/>
        </p:spPr>
        <p:txBody>
          <a:bodyPr/>
          <a:lstStyle/>
          <a:p>
            <a:pPr marL="171450" indent="-171450">
              <a:buFontTx/>
              <a:buChar char="•"/>
            </a:pPr>
            <a:r>
              <a:rPr lang="en-US" altLang="el-GR">
                <a:latin typeface="Times" panose="02020603050405020304" pitchFamily="18" charset="0"/>
              </a:rPr>
              <a:t>A team member also contributes to the group with the following:</a:t>
            </a:r>
          </a:p>
          <a:p>
            <a:pPr marL="628650" lvl="1" indent="-171450">
              <a:buFontTx/>
              <a:buChar char="•"/>
            </a:pPr>
            <a:r>
              <a:rPr lang="en-US" altLang="el-GR">
                <a:latin typeface="Times" panose="02020603050405020304" pitchFamily="18" charset="0"/>
              </a:rPr>
              <a:t>effort</a:t>
            </a:r>
          </a:p>
          <a:p>
            <a:pPr marL="628650" lvl="1" indent="-171450">
              <a:buFontTx/>
              <a:buChar char="•"/>
            </a:pPr>
            <a:r>
              <a:rPr lang="en-US" altLang="el-GR">
                <a:latin typeface="Times" panose="02020603050405020304" pitchFamily="18" charset="0"/>
              </a:rPr>
              <a:t>ideas</a:t>
            </a:r>
          </a:p>
          <a:p>
            <a:pPr marL="628650" lvl="1" indent="-171450">
              <a:buFontTx/>
              <a:buChar char="•"/>
            </a:pPr>
            <a:r>
              <a:rPr lang="en-US" altLang="el-GR">
                <a:latin typeface="Times" panose="02020603050405020304" pitchFamily="18" charset="0"/>
              </a:rPr>
              <a:t>suggestions</a:t>
            </a:r>
          </a:p>
          <a:p>
            <a:pPr marL="171450" indent="-171450">
              <a:buFontTx/>
              <a:buChar char="•"/>
            </a:pPr>
            <a:endParaRPr lang="en-US" altLang="el-GR">
              <a:latin typeface="Times" panose="02020603050405020304" pitchFamily="18" charset="0"/>
            </a:endParaRPr>
          </a:p>
          <a:p>
            <a:pPr marL="171450" indent="-171450">
              <a:buFontTx/>
              <a:buChar char="•"/>
            </a:pPr>
            <a:r>
              <a:rPr lang="en-US" altLang="el-GR">
                <a:latin typeface="Times" panose="02020603050405020304" pitchFamily="18" charset="0"/>
              </a:rPr>
              <a:t>Listens to other team members’ ideas</a:t>
            </a:r>
          </a:p>
          <a:p>
            <a:pPr marL="171450" indent="-171450">
              <a:buFontTx/>
              <a:buChar char="•"/>
            </a:pPr>
            <a:endParaRPr lang="en-US" altLang="el-GR">
              <a:latin typeface="Times" panose="02020603050405020304" pitchFamily="18" charset="0"/>
            </a:endParaRPr>
          </a:p>
          <a:p>
            <a:pPr marL="171450" indent="-171450">
              <a:buFontTx/>
              <a:buChar char="•"/>
            </a:pPr>
            <a:r>
              <a:rPr lang="en-US" altLang="el-GR">
                <a:latin typeface="Times" panose="02020603050405020304" pitchFamily="18" charset="0"/>
              </a:rPr>
              <a:t>Provides encouragement to other team members</a:t>
            </a:r>
          </a:p>
          <a:p>
            <a:pPr marL="171450" indent="-171450">
              <a:buFontTx/>
              <a:buChar char="•"/>
            </a:pPr>
            <a:endParaRPr lang="en-US" altLang="el-GR">
              <a:latin typeface="Times" panose="02020603050405020304" pitchFamily="18" charset="0"/>
            </a:endParaRPr>
          </a:p>
          <a:p>
            <a:pPr marL="171450" indent="-171450">
              <a:buFontTx/>
              <a:buChar char="•"/>
            </a:pPr>
            <a:r>
              <a:rPr lang="en-US" altLang="el-GR">
                <a:latin typeface="Times" panose="02020603050405020304" pitchFamily="18" charset="0"/>
              </a:rPr>
              <a:t>Resolves differences for the benefit of the team</a:t>
            </a:r>
          </a:p>
          <a:p>
            <a:pPr marL="171450" indent="-171450">
              <a:buFontTx/>
              <a:buChar char="•"/>
            </a:pPr>
            <a:endParaRPr lang="en-US" altLang="el-GR">
              <a:latin typeface="Times" panose="02020603050405020304" pitchFamily="18" charset="0"/>
            </a:endParaRPr>
          </a:p>
        </p:txBody>
      </p:sp>
      <p:sp>
        <p:nvSpPr>
          <p:cNvPr id="128004" name="Slide Number Placeholder 3">
            <a:extLst>
              <a:ext uri="{FF2B5EF4-FFF2-40B4-BE49-F238E27FC236}">
                <a16:creationId xmlns:a16="http://schemas.microsoft.com/office/drawing/2014/main" id="{FB9ADD28-CA30-4C52-8A59-B1DA039D912A}"/>
              </a:ext>
            </a:extLst>
          </p:cNvPr>
          <p:cNvSpPr>
            <a:spLocks noGrp="1"/>
          </p:cNvSpPr>
          <p:nvPr>
            <p:ph type="sldNum" sz="quarter" idx="5"/>
          </p:nvPr>
        </p:nvSpPr>
        <p:spPr>
          <a:noFill/>
        </p:spPr>
        <p:txBody>
          <a:bodyPr/>
          <a:lstStyle>
            <a:lvl1pPr>
              <a:defRPr sz="1400">
                <a:solidFill>
                  <a:schemeClr val="tx1"/>
                </a:solidFill>
                <a:latin typeface="Times" panose="02020603050405020304" pitchFamily="18" charset="0"/>
              </a:defRPr>
            </a:lvl1pPr>
            <a:lvl2pPr marL="742950" indent="-285750">
              <a:defRPr sz="1400">
                <a:solidFill>
                  <a:schemeClr val="tx1"/>
                </a:solidFill>
                <a:latin typeface="Times" panose="02020603050405020304" pitchFamily="18" charset="0"/>
              </a:defRPr>
            </a:lvl2pPr>
            <a:lvl3pPr marL="1143000" indent="-228600">
              <a:defRPr sz="1400">
                <a:solidFill>
                  <a:schemeClr val="tx1"/>
                </a:solidFill>
                <a:latin typeface="Times" panose="02020603050405020304" pitchFamily="18" charset="0"/>
              </a:defRPr>
            </a:lvl3pPr>
            <a:lvl4pPr marL="1600200" indent="-228600">
              <a:defRPr sz="1400">
                <a:solidFill>
                  <a:schemeClr val="tx1"/>
                </a:solidFill>
                <a:latin typeface="Times" panose="02020603050405020304" pitchFamily="18" charset="0"/>
              </a:defRPr>
            </a:lvl4pPr>
            <a:lvl5pPr marL="2057400" indent="-228600">
              <a:defRPr sz="1400">
                <a:solidFill>
                  <a:schemeClr val="tx1"/>
                </a:solidFill>
                <a:latin typeface="Times" panose="02020603050405020304" pitchFamily="18" charset="0"/>
              </a:defRPr>
            </a:lvl5pPr>
            <a:lvl6pPr marL="2514600" indent="-228600" eaLnBrk="0" fontAlgn="base" hangingPunct="0">
              <a:spcBef>
                <a:spcPct val="0"/>
              </a:spcBef>
              <a:spcAft>
                <a:spcPct val="0"/>
              </a:spcAft>
              <a:defRPr sz="1400">
                <a:solidFill>
                  <a:schemeClr val="tx1"/>
                </a:solidFill>
                <a:latin typeface="Times" panose="02020603050405020304" pitchFamily="18" charset="0"/>
              </a:defRPr>
            </a:lvl6pPr>
            <a:lvl7pPr marL="2971800" indent="-228600" eaLnBrk="0" fontAlgn="base" hangingPunct="0">
              <a:spcBef>
                <a:spcPct val="0"/>
              </a:spcBef>
              <a:spcAft>
                <a:spcPct val="0"/>
              </a:spcAft>
              <a:defRPr sz="1400">
                <a:solidFill>
                  <a:schemeClr val="tx1"/>
                </a:solidFill>
                <a:latin typeface="Times" panose="02020603050405020304" pitchFamily="18" charset="0"/>
              </a:defRPr>
            </a:lvl7pPr>
            <a:lvl8pPr marL="3429000" indent="-228600" eaLnBrk="0" fontAlgn="base" hangingPunct="0">
              <a:spcBef>
                <a:spcPct val="0"/>
              </a:spcBef>
              <a:spcAft>
                <a:spcPct val="0"/>
              </a:spcAft>
              <a:defRPr sz="1400">
                <a:solidFill>
                  <a:schemeClr val="tx1"/>
                </a:solidFill>
                <a:latin typeface="Times" panose="02020603050405020304" pitchFamily="18" charset="0"/>
              </a:defRPr>
            </a:lvl8pPr>
            <a:lvl9pPr marL="3886200" indent="-228600" eaLnBrk="0" fontAlgn="base" hangingPunct="0">
              <a:spcBef>
                <a:spcPct val="0"/>
              </a:spcBef>
              <a:spcAft>
                <a:spcPct val="0"/>
              </a:spcAft>
              <a:defRPr sz="1400">
                <a:solidFill>
                  <a:schemeClr val="tx1"/>
                </a:solidFill>
                <a:latin typeface="Times" panose="02020603050405020304" pitchFamily="18" charset="0"/>
              </a:defRPr>
            </a:lvl9pPr>
          </a:lstStyle>
          <a:p>
            <a:fld id="{921D416A-5F45-43E7-B684-7B4071E03D1E}" type="slidenum">
              <a:rPr lang="en-US" altLang="el-GR" sz="1200" smtClean="0"/>
              <a:pPr/>
              <a:t>29</a:t>
            </a:fld>
            <a:endParaRPr lang="en-US" altLang="el-GR" sz="1200"/>
          </a:p>
        </p:txBody>
      </p:sp>
    </p:spTree>
    <p:extLst>
      <p:ext uri="{BB962C8B-B14F-4D97-AF65-F5344CB8AC3E}">
        <p14:creationId xmlns:p14="http://schemas.microsoft.com/office/powerpoint/2010/main" val="2236613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a16="http://schemas.microsoft.com/office/drawing/2014/main" id="{DF03C4B8-3B6A-4430-A82D-3063EF2E9DFE}"/>
              </a:ext>
            </a:extLst>
          </p:cNvPr>
          <p:cNvSpPr>
            <a:spLocks noGrp="1" noRot="1" noChangeAspect="1" noTextEdit="1"/>
          </p:cNvSpPr>
          <p:nvPr>
            <p:ph type="sldImg"/>
          </p:nvPr>
        </p:nvSpPr>
        <p:spPr>
          <a:ln/>
        </p:spPr>
      </p:sp>
      <p:sp>
        <p:nvSpPr>
          <p:cNvPr id="130051" name="Notes Placeholder 2">
            <a:extLst>
              <a:ext uri="{FF2B5EF4-FFF2-40B4-BE49-F238E27FC236}">
                <a16:creationId xmlns:a16="http://schemas.microsoft.com/office/drawing/2014/main" id="{C2255660-619E-45F8-950E-71FAF6064DAB}"/>
              </a:ext>
            </a:extLst>
          </p:cNvPr>
          <p:cNvSpPr>
            <a:spLocks noGrp="1"/>
          </p:cNvSpPr>
          <p:nvPr>
            <p:ph type="body" idx="1"/>
          </p:nvPr>
        </p:nvSpPr>
        <p:spPr>
          <a:noFill/>
        </p:spPr>
        <p:txBody>
          <a:bodyPr/>
          <a:lstStyle/>
          <a:p>
            <a:r>
              <a:rPr lang="en-US" altLang="el-GR">
                <a:latin typeface="Times" panose="02020603050405020304" pitchFamily="18" charset="0"/>
              </a:rPr>
              <a:t>What is the difference between an effective team member and an ineffective team member?</a:t>
            </a:r>
          </a:p>
          <a:p>
            <a:endParaRPr lang="en-US" altLang="el-GR">
              <a:latin typeface="Times" panose="02020603050405020304" pitchFamily="18" charset="0"/>
            </a:endParaRPr>
          </a:p>
          <a:p>
            <a:r>
              <a:rPr lang="en-US" altLang="el-GR">
                <a:latin typeface="Times" panose="02020603050405020304" pitchFamily="18" charset="0"/>
              </a:rPr>
              <a:t>Enrichment activity: Divide the class into groups. Give each group poster paper and markers. Have groups develop a list of items that create a successful team and present their posters to the class. These could be placed in the hall to share with the school.</a:t>
            </a:r>
          </a:p>
        </p:txBody>
      </p:sp>
      <p:sp>
        <p:nvSpPr>
          <p:cNvPr id="130052" name="Slide Number Placeholder 3">
            <a:extLst>
              <a:ext uri="{FF2B5EF4-FFF2-40B4-BE49-F238E27FC236}">
                <a16:creationId xmlns:a16="http://schemas.microsoft.com/office/drawing/2014/main" id="{A0EF1495-EC0E-4D9C-81FA-8469978AFD75}"/>
              </a:ext>
            </a:extLst>
          </p:cNvPr>
          <p:cNvSpPr>
            <a:spLocks noGrp="1"/>
          </p:cNvSpPr>
          <p:nvPr>
            <p:ph type="sldNum" sz="quarter" idx="5"/>
          </p:nvPr>
        </p:nvSpPr>
        <p:spPr>
          <a:noFill/>
        </p:spPr>
        <p:txBody>
          <a:bodyPr/>
          <a:lstStyle>
            <a:lvl1pPr>
              <a:defRPr sz="1400">
                <a:solidFill>
                  <a:schemeClr val="tx1"/>
                </a:solidFill>
                <a:latin typeface="Times" panose="02020603050405020304" pitchFamily="18" charset="0"/>
              </a:defRPr>
            </a:lvl1pPr>
            <a:lvl2pPr marL="742950" indent="-285750">
              <a:defRPr sz="1400">
                <a:solidFill>
                  <a:schemeClr val="tx1"/>
                </a:solidFill>
                <a:latin typeface="Times" panose="02020603050405020304" pitchFamily="18" charset="0"/>
              </a:defRPr>
            </a:lvl2pPr>
            <a:lvl3pPr marL="1143000" indent="-228600">
              <a:defRPr sz="1400">
                <a:solidFill>
                  <a:schemeClr val="tx1"/>
                </a:solidFill>
                <a:latin typeface="Times" panose="02020603050405020304" pitchFamily="18" charset="0"/>
              </a:defRPr>
            </a:lvl3pPr>
            <a:lvl4pPr marL="1600200" indent="-228600">
              <a:defRPr sz="1400">
                <a:solidFill>
                  <a:schemeClr val="tx1"/>
                </a:solidFill>
                <a:latin typeface="Times" panose="02020603050405020304" pitchFamily="18" charset="0"/>
              </a:defRPr>
            </a:lvl4pPr>
            <a:lvl5pPr marL="2057400" indent="-228600">
              <a:defRPr sz="1400">
                <a:solidFill>
                  <a:schemeClr val="tx1"/>
                </a:solidFill>
                <a:latin typeface="Times" panose="02020603050405020304" pitchFamily="18" charset="0"/>
              </a:defRPr>
            </a:lvl5pPr>
            <a:lvl6pPr marL="2514600" indent="-228600" eaLnBrk="0" fontAlgn="base" hangingPunct="0">
              <a:spcBef>
                <a:spcPct val="0"/>
              </a:spcBef>
              <a:spcAft>
                <a:spcPct val="0"/>
              </a:spcAft>
              <a:defRPr sz="1400">
                <a:solidFill>
                  <a:schemeClr val="tx1"/>
                </a:solidFill>
                <a:latin typeface="Times" panose="02020603050405020304" pitchFamily="18" charset="0"/>
              </a:defRPr>
            </a:lvl6pPr>
            <a:lvl7pPr marL="2971800" indent="-228600" eaLnBrk="0" fontAlgn="base" hangingPunct="0">
              <a:spcBef>
                <a:spcPct val="0"/>
              </a:spcBef>
              <a:spcAft>
                <a:spcPct val="0"/>
              </a:spcAft>
              <a:defRPr sz="1400">
                <a:solidFill>
                  <a:schemeClr val="tx1"/>
                </a:solidFill>
                <a:latin typeface="Times" panose="02020603050405020304" pitchFamily="18" charset="0"/>
              </a:defRPr>
            </a:lvl7pPr>
            <a:lvl8pPr marL="3429000" indent="-228600" eaLnBrk="0" fontAlgn="base" hangingPunct="0">
              <a:spcBef>
                <a:spcPct val="0"/>
              </a:spcBef>
              <a:spcAft>
                <a:spcPct val="0"/>
              </a:spcAft>
              <a:defRPr sz="1400">
                <a:solidFill>
                  <a:schemeClr val="tx1"/>
                </a:solidFill>
                <a:latin typeface="Times" panose="02020603050405020304" pitchFamily="18" charset="0"/>
              </a:defRPr>
            </a:lvl8pPr>
            <a:lvl9pPr marL="3886200" indent="-228600" eaLnBrk="0" fontAlgn="base" hangingPunct="0">
              <a:spcBef>
                <a:spcPct val="0"/>
              </a:spcBef>
              <a:spcAft>
                <a:spcPct val="0"/>
              </a:spcAft>
              <a:defRPr sz="1400">
                <a:solidFill>
                  <a:schemeClr val="tx1"/>
                </a:solidFill>
                <a:latin typeface="Times" panose="02020603050405020304" pitchFamily="18" charset="0"/>
              </a:defRPr>
            </a:lvl9pPr>
          </a:lstStyle>
          <a:p>
            <a:fld id="{9C23DC40-4527-48D4-88A1-FE971C9DD978}" type="slidenum">
              <a:rPr lang="en-US" altLang="el-GR" sz="1200" smtClean="0"/>
              <a:pPr/>
              <a:t>30</a:t>
            </a:fld>
            <a:endParaRPr lang="en-US" altLang="el-GR" sz="1200"/>
          </a:p>
        </p:txBody>
      </p:sp>
    </p:spTree>
    <p:extLst>
      <p:ext uri="{BB962C8B-B14F-4D97-AF65-F5344CB8AC3E}">
        <p14:creationId xmlns:p14="http://schemas.microsoft.com/office/powerpoint/2010/main" val="3516419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4EE9A19D-BCD0-4C4A-9125-5ED0A83A4EA0}"/>
              </a:ext>
            </a:extLst>
          </p:cNvPr>
          <p:cNvSpPr>
            <a:spLocks noGrp="1" noRot="1" noChangeAspect="1" noTextEdit="1"/>
          </p:cNvSpPr>
          <p:nvPr>
            <p:ph type="sldImg"/>
          </p:nvPr>
        </p:nvSpPr>
        <p:spPr>
          <a:ln/>
        </p:spPr>
      </p:sp>
      <p:sp>
        <p:nvSpPr>
          <p:cNvPr id="134147" name="Notes Placeholder 2">
            <a:extLst>
              <a:ext uri="{FF2B5EF4-FFF2-40B4-BE49-F238E27FC236}">
                <a16:creationId xmlns:a16="http://schemas.microsoft.com/office/drawing/2014/main" id="{DEB1E1A1-09BC-4FC2-AE50-7924861A6E15}"/>
              </a:ext>
            </a:extLst>
          </p:cNvPr>
          <p:cNvSpPr>
            <a:spLocks noGrp="1"/>
          </p:cNvSpPr>
          <p:nvPr>
            <p:ph type="body" idx="1"/>
          </p:nvPr>
        </p:nvSpPr>
        <p:spPr>
          <a:noFill/>
        </p:spPr>
        <p:txBody>
          <a:bodyPr/>
          <a:lstStyle/>
          <a:p>
            <a:r>
              <a:rPr lang="en-US" altLang="el-GR">
                <a:latin typeface="Times" panose="02020603050405020304" pitchFamily="18" charset="0"/>
              </a:rPr>
              <a:t>Have students discuss the difference between someone who just tells everyone what do to and someone who inspires people do to their best. List characteristics of each.</a:t>
            </a:r>
          </a:p>
          <a:p>
            <a:endParaRPr lang="en-US" altLang="el-GR">
              <a:latin typeface="Times" panose="02020603050405020304" pitchFamily="18" charset="0"/>
            </a:endParaRPr>
          </a:p>
        </p:txBody>
      </p:sp>
      <p:sp>
        <p:nvSpPr>
          <p:cNvPr id="134148" name="Slide Number Placeholder 3">
            <a:extLst>
              <a:ext uri="{FF2B5EF4-FFF2-40B4-BE49-F238E27FC236}">
                <a16:creationId xmlns:a16="http://schemas.microsoft.com/office/drawing/2014/main" id="{A2469AC2-AB73-42A2-B328-0A7302D413B5}"/>
              </a:ext>
            </a:extLst>
          </p:cNvPr>
          <p:cNvSpPr>
            <a:spLocks noGrp="1"/>
          </p:cNvSpPr>
          <p:nvPr>
            <p:ph type="sldNum" sz="quarter" idx="5"/>
          </p:nvPr>
        </p:nvSpPr>
        <p:spPr>
          <a:noFill/>
        </p:spPr>
        <p:txBody>
          <a:bodyPr/>
          <a:lstStyle>
            <a:lvl1pPr>
              <a:defRPr sz="1400">
                <a:solidFill>
                  <a:schemeClr val="tx1"/>
                </a:solidFill>
                <a:latin typeface="Times" panose="02020603050405020304" pitchFamily="18" charset="0"/>
              </a:defRPr>
            </a:lvl1pPr>
            <a:lvl2pPr marL="742950" indent="-285750">
              <a:defRPr sz="1400">
                <a:solidFill>
                  <a:schemeClr val="tx1"/>
                </a:solidFill>
                <a:latin typeface="Times" panose="02020603050405020304" pitchFamily="18" charset="0"/>
              </a:defRPr>
            </a:lvl2pPr>
            <a:lvl3pPr marL="1143000" indent="-228600">
              <a:defRPr sz="1400">
                <a:solidFill>
                  <a:schemeClr val="tx1"/>
                </a:solidFill>
                <a:latin typeface="Times" panose="02020603050405020304" pitchFamily="18" charset="0"/>
              </a:defRPr>
            </a:lvl3pPr>
            <a:lvl4pPr marL="1600200" indent="-228600">
              <a:defRPr sz="1400">
                <a:solidFill>
                  <a:schemeClr val="tx1"/>
                </a:solidFill>
                <a:latin typeface="Times" panose="02020603050405020304" pitchFamily="18" charset="0"/>
              </a:defRPr>
            </a:lvl4pPr>
            <a:lvl5pPr marL="2057400" indent="-228600">
              <a:defRPr sz="1400">
                <a:solidFill>
                  <a:schemeClr val="tx1"/>
                </a:solidFill>
                <a:latin typeface="Times" panose="02020603050405020304" pitchFamily="18" charset="0"/>
              </a:defRPr>
            </a:lvl5pPr>
            <a:lvl6pPr marL="2514600" indent="-228600" eaLnBrk="0" fontAlgn="base" hangingPunct="0">
              <a:spcBef>
                <a:spcPct val="0"/>
              </a:spcBef>
              <a:spcAft>
                <a:spcPct val="0"/>
              </a:spcAft>
              <a:defRPr sz="1400">
                <a:solidFill>
                  <a:schemeClr val="tx1"/>
                </a:solidFill>
                <a:latin typeface="Times" panose="02020603050405020304" pitchFamily="18" charset="0"/>
              </a:defRPr>
            </a:lvl6pPr>
            <a:lvl7pPr marL="2971800" indent="-228600" eaLnBrk="0" fontAlgn="base" hangingPunct="0">
              <a:spcBef>
                <a:spcPct val="0"/>
              </a:spcBef>
              <a:spcAft>
                <a:spcPct val="0"/>
              </a:spcAft>
              <a:defRPr sz="1400">
                <a:solidFill>
                  <a:schemeClr val="tx1"/>
                </a:solidFill>
                <a:latin typeface="Times" panose="02020603050405020304" pitchFamily="18" charset="0"/>
              </a:defRPr>
            </a:lvl7pPr>
            <a:lvl8pPr marL="3429000" indent="-228600" eaLnBrk="0" fontAlgn="base" hangingPunct="0">
              <a:spcBef>
                <a:spcPct val="0"/>
              </a:spcBef>
              <a:spcAft>
                <a:spcPct val="0"/>
              </a:spcAft>
              <a:defRPr sz="1400">
                <a:solidFill>
                  <a:schemeClr val="tx1"/>
                </a:solidFill>
                <a:latin typeface="Times" panose="02020603050405020304" pitchFamily="18" charset="0"/>
              </a:defRPr>
            </a:lvl8pPr>
            <a:lvl9pPr marL="3886200" indent="-228600" eaLnBrk="0" fontAlgn="base" hangingPunct="0">
              <a:spcBef>
                <a:spcPct val="0"/>
              </a:spcBef>
              <a:spcAft>
                <a:spcPct val="0"/>
              </a:spcAft>
              <a:defRPr sz="1400">
                <a:solidFill>
                  <a:schemeClr val="tx1"/>
                </a:solidFill>
                <a:latin typeface="Times" panose="02020603050405020304" pitchFamily="18" charset="0"/>
              </a:defRPr>
            </a:lvl9pPr>
          </a:lstStyle>
          <a:p>
            <a:fld id="{6B98B26D-F647-417F-8254-EC5F1ECB5F05}" type="slidenum">
              <a:rPr lang="en-US" altLang="el-GR" sz="1200" smtClean="0"/>
              <a:pPr/>
              <a:t>48</a:t>
            </a:fld>
            <a:endParaRPr lang="en-US" altLang="el-GR" sz="1200"/>
          </a:p>
        </p:txBody>
      </p:sp>
    </p:spTree>
    <p:extLst>
      <p:ext uri="{BB962C8B-B14F-4D97-AF65-F5344CB8AC3E}">
        <p14:creationId xmlns:p14="http://schemas.microsoft.com/office/powerpoint/2010/main" val="4243359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EEDC5080-7637-4FF6-99D7-0EF57A73842B}"/>
              </a:ext>
            </a:extLst>
          </p:cNvPr>
          <p:cNvSpPr>
            <a:spLocks noGrp="1" noRot="1" noChangeAspect="1" noTextEdit="1"/>
          </p:cNvSpPr>
          <p:nvPr>
            <p:ph type="sldImg"/>
          </p:nvPr>
        </p:nvSpPr>
        <p:spPr>
          <a:ln/>
        </p:spPr>
      </p:sp>
      <p:sp>
        <p:nvSpPr>
          <p:cNvPr id="136195" name="Notes Placeholder 2">
            <a:extLst>
              <a:ext uri="{FF2B5EF4-FFF2-40B4-BE49-F238E27FC236}">
                <a16:creationId xmlns:a16="http://schemas.microsoft.com/office/drawing/2014/main" id="{3873CCD2-89D4-4D88-9C8D-194DA2FD5A00}"/>
              </a:ext>
            </a:extLst>
          </p:cNvPr>
          <p:cNvSpPr>
            <a:spLocks noGrp="1"/>
          </p:cNvSpPr>
          <p:nvPr>
            <p:ph type="body" idx="1"/>
          </p:nvPr>
        </p:nvSpPr>
        <p:spPr>
          <a:noFill/>
        </p:spPr>
        <p:txBody>
          <a:bodyPr/>
          <a:lstStyle/>
          <a:p>
            <a:pPr eaLnBrk="1" hangingPunct="1">
              <a:spcBef>
                <a:spcPct val="0"/>
              </a:spcBef>
            </a:pPr>
            <a:r>
              <a:rPr lang="en-US" altLang="el-GR">
                <a:latin typeface="Times" panose="02020603050405020304" pitchFamily="18" charset="0"/>
              </a:rPr>
              <a:t>Do you possess these skills as a leader?</a:t>
            </a:r>
          </a:p>
          <a:p>
            <a:pPr eaLnBrk="1" hangingPunct="1">
              <a:spcBef>
                <a:spcPct val="0"/>
              </a:spcBef>
            </a:pPr>
            <a:endParaRPr lang="en-US" altLang="el-GR">
              <a:latin typeface="Times" panose="02020603050405020304" pitchFamily="18" charset="0"/>
            </a:endParaRPr>
          </a:p>
          <a:p>
            <a:pPr eaLnBrk="1" hangingPunct="1">
              <a:spcBef>
                <a:spcPct val="0"/>
              </a:spcBef>
            </a:pPr>
            <a:r>
              <a:rPr lang="en-US" altLang="el-GR">
                <a:latin typeface="Times" panose="02020603050405020304" pitchFamily="18" charset="0"/>
              </a:rPr>
              <a:t>You may refer to the full article which provides more of an explanation of these skills at:</a:t>
            </a:r>
          </a:p>
          <a:p>
            <a:pPr eaLnBrk="1" hangingPunct="1">
              <a:spcBef>
                <a:spcPct val="0"/>
              </a:spcBef>
            </a:pPr>
            <a:endParaRPr lang="en-US" altLang="el-GR">
              <a:latin typeface="Times" panose="02020603050405020304" pitchFamily="18" charset="0"/>
            </a:endParaRPr>
          </a:p>
          <a:p>
            <a:pPr eaLnBrk="1" hangingPunct="1">
              <a:spcBef>
                <a:spcPct val="0"/>
              </a:spcBef>
            </a:pPr>
            <a:r>
              <a:rPr lang="en-US" altLang="el-GR">
                <a:latin typeface="Times" panose="02020603050405020304" pitchFamily="18" charset="0"/>
              </a:rPr>
              <a:t>Community Tool Box</a:t>
            </a:r>
          </a:p>
          <a:p>
            <a:pPr eaLnBrk="1" hangingPunct="1">
              <a:spcBef>
                <a:spcPct val="0"/>
              </a:spcBef>
            </a:pPr>
            <a:r>
              <a:rPr lang="en-US" altLang="el-GR">
                <a:latin typeface="Times" panose="02020603050405020304" pitchFamily="18" charset="0"/>
              </a:rPr>
              <a:t>Core Functions in Leadership</a:t>
            </a:r>
          </a:p>
          <a:p>
            <a:pPr eaLnBrk="1" hangingPunct="1">
              <a:spcBef>
                <a:spcPct val="0"/>
              </a:spcBef>
            </a:pPr>
            <a:r>
              <a:rPr lang="en-US" altLang="el-GR">
                <a:latin typeface="Times" panose="02020603050405020304" pitchFamily="18" charset="0"/>
              </a:rPr>
              <a:t>http://ctb.ku.edu/en/table-of-contents/leadership/leadership-functions</a:t>
            </a:r>
          </a:p>
          <a:p>
            <a:pPr eaLnBrk="1" hangingPunct="1">
              <a:spcBef>
                <a:spcPct val="0"/>
              </a:spcBef>
            </a:pPr>
            <a:endParaRPr lang="en-US" altLang="el-GR">
              <a:latin typeface="Times" panose="02020603050405020304" pitchFamily="18" charset="0"/>
            </a:endParaRPr>
          </a:p>
        </p:txBody>
      </p:sp>
      <p:sp>
        <p:nvSpPr>
          <p:cNvPr id="136196" name="Slide Number Placeholder 3">
            <a:extLst>
              <a:ext uri="{FF2B5EF4-FFF2-40B4-BE49-F238E27FC236}">
                <a16:creationId xmlns:a16="http://schemas.microsoft.com/office/drawing/2014/main" id="{54A871B1-3BAA-4C09-A1A1-8C8C6D8243DD}"/>
              </a:ext>
            </a:extLst>
          </p:cNvPr>
          <p:cNvSpPr>
            <a:spLocks noGrp="1"/>
          </p:cNvSpPr>
          <p:nvPr>
            <p:ph type="sldNum" sz="quarter" idx="5"/>
          </p:nvPr>
        </p:nvSpPr>
        <p:spPr>
          <a:noFill/>
        </p:spPr>
        <p:txBody>
          <a:bodyPr/>
          <a:lstStyle>
            <a:lvl1pPr>
              <a:defRPr sz="1400">
                <a:solidFill>
                  <a:schemeClr val="tx1"/>
                </a:solidFill>
                <a:latin typeface="Times" panose="02020603050405020304" pitchFamily="18" charset="0"/>
              </a:defRPr>
            </a:lvl1pPr>
            <a:lvl2pPr marL="742950" indent="-285750">
              <a:defRPr sz="1400">
                <a:solidFill>
                  <a:schemeClr val="tx1"/>
                </a:solidFill>
                <a:latin typeface="Times" panose="02020603050405020304" pitchFamily="18" charset="0"/>
              </a:defRPr>
            </a:lvl2pPr>
            <a:lvl3pPr marL="1143000" indent="-228600">
              <a:defRPr sz="1400">
                <a:solidFill>
                  <a:schemeClr val="tx1"/>
                </a:solidFill>
                <a:latin typeface="Times" panose="02020603050405020304" pitchFamily="18" charset="0"/>
              </a:defRPr>
            </a:lvl3pPr>
            <a:lvl4pPr marL="1600200" indent="-228600">
              <a:defRPr sz="1400">
                <a:solidFill>
                  <a:schemeClr val="tx1"/>
                </a:solidFill>
                <a:latin typeface="Times" panose="02020603050405020304" pitchFamily="18" charset="0"/>
              </a:defRPr>
            </a:lvl4pPr>
            <a:lvl5pPr marL="2057400" indent="-228600">
              <a:defRPr sz="1400">
                <a:solidFill>
                  <a:schemeClr val="tx1"/>
                </a:solidFill>
                <a:latin typeface="Times" panose="02020603050405020304" pitchFamily="18" charset="0"/>
              </a:defRPr>
            </a:lvl5pPr>
            <a:lvl6pPr marL="2514600" indent="-228600" eaLnBrk="0" fontAlgn="base" hangingPunct="0">
              <a:spcBef>
                <a:spcPct val="0"/>
              </a:spcBef>
              <a:spcAft>
                <a:spcPct val="0"/>
              </a:spcAft>
              <a:defRPr sz="1400">
                <a:solidFill>
                  <a:schemeClr val="tx1"/>
                </a:solidFill>
                <a:latin typeface="Times" panose="02020603050405020304" pitchFamily="18" charset="0"/>
              </a:defRPr>
            </a:lvl6pPr>
            <a:lvl7pPr marL="2971800" indent="-228600" eaLnBrk="0" fontAlgn="base" hangingPunct="0">
              <a:spcBef>
                <a:spcPct val="0"/>
              </a:spcBef>
              <a:spcAft>
                <a:spcPct val="0"/>
              </a:spcAft>
              <a:defRPr sz="1400">
                <a:solidFill>
                  <a:schemeClr val="tx1"/>
                </a:solidFill>
                <a:latin typeface="Times" panose="02020603050405020304" pitchFamily="18" charset="0"/>
              </a:defRPr>
            </a:lvl7pPr>
            <a:lvl8pPr marL="3429000" indent="-228600" eaLnBrk="0" fontAlgn="base" hangingPunct="0">
              <a:spcBef>
                <a:spcPct val="0"/>
              </a:spcBef>
              <a:spcAft>
                <a:spcPct val="0"/>
              </a:spcAft>
              <a:defRPr sz="1400">
                <a:solidFill>
                  <a:schemeClr val="tx1"/>
                </a:solidFill>
                <a:latin typeface="Times" panose="02020603050405020304" pitchFamily="18" charset="0"/>
              </a:defRPr>
            </a:lvl8pPr>
            <a:lvl9pPr marL="3886200" indent="-228600" eaLnBrk="0" fontAlgn="base" hangingPunct="0">
              <a:spcBef>
                <a:spcPct val="0"/>
              </a:spcBef>
              <a:spcAft>
                <a:spcPct val="0"/>
              </a:spcAft>
              <a:defRPr sz="1400">
                <a:solidFill>
                  <a:schemeClr val="tx1"/>
                </a:solidFill>
                <a:latin typeface="Times" panose="02020603050405020304" pitchFamily="18" charset="0"/>
              </a:defRPr>
            </a:lvl9pPr>
          </a:lstStyle>
          <a:p>
            <a:fld id="{70FFAD08-AC1A-4D52-AD9F-573274A6A84F}" type="slidenum">
              <a:rPr lang="en-US" altLang="el-GR" sz="1200" smtClean="0"/>
              <a:pPr/>
              <a:t>50</a:t>
            </a:fld>
            <a:endParaRPr lang="en-US" altLang="el-GR" sz="1200"/>
          </a:p>
        </p:txBody>
      </p:sp>
    </p:spTree>
    <p:extLst>
      <p:ext uri="{BB962C8B-B14F-4D97-AF65-F5344CB8AC3E}">
        <p14:creationId xmlns:p14="http://schemas.microsoft.com/office/powerpoint/2010/main" val="1507856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4811F1BE-4942-4518-A8D5-77EBFED63EAA}"/>
              </a:ext>
            </a:extLst>
          </p:cNvPr>
          <p:cNvSpPr>
            <a:spLocks noGrp="1" noRot="1" noChangeAspect="1" noTextEdit="1"/>
          </p:cNvSpPr>
          <p:nvPr>
            <p:ph type="sldImg"/>
          </p:nvPr>
        </p:nvSpPr>
        <p:spPr>
          <a:ln/>
        </p:spPr>
      </p:sp>
      <p:sp>
        <p:nvSpPr>
          <p:cNvPr id="3" name="Notes Placeholder 2">
            <a:extLst>
              <a:ext uri="{FF2B5EF4-FFF2-40B4-BE49-F238E27FC236}">
                <a16:creationId xmlns:a16="http://schemas.microsoft.com/office/drawing/2014/main" id="{089162FF-13FB-4F19-8212-5BD09043C54A}"/>
              </a:ext>
            </a:extLst>
          </p:cNvPr>
          <p:cNvSpPr>
            <a:spLocks noGrp="1"/>
          </p:cNvSpPr>
          <p:nvPr>
            <p:ph type="body" idx="1"/>
          </p:nvPr>
        </p:nvSpPr>
        <p:spPr/>
        <p:txBody>
          <a:bodyPr/>
          <a:lstStyle/>
          <a:p>
            <a:pPr eaLnBrk="1" fontAlgn="auto" hangingPunct="1">
              <a:spcBef>
                <a:spcPts val="0"/>
              </a:spcBef>
              <a:spcAft>
                <a:spcPts val="0"/>
              </a:spcAft>
              <a:defRPr/>
            </a:pPr>
            <a:r>
              <a:rPr lang="en-US" dirty="0">
                <a:latin typeface="+mn-lt"/>
              </a:rPr>
              <a:t>This link below is to the full article and will provide additional information of the listed characteristics of leaders.  Advanced students can be given the link or printed article for extra reading or as an enrichment activity.</a:t>
            </a:r>
          </a:p>
          <a:p>
            <a:pPr>
              <a:defRPr/>
            </a:pPr>
            <a:endParaRPr lang="en-US" dirty="0"/>
          </a:p>
          <a:p>
            <a:pPr>
              <a:defRPr/>
            </a:pPr>
            <a:r>
              <a:rPr lang="en-US" dirty="0"/>
              <a:t>Forbes</a:t>
            </a:r>
          </a:p>
          <a:p>
            <a:pPr eaLnBrk="1" fontAlgn="auto" hangingPunct="1">
              <a:spcBef>
                <a:spcPts val="0"/>
              </a:spcBef>
              <a:spcAft>
                <a:spcPts val="0"/>
              </a:spcAft>
              <a:defRPr/>
            </a:pPr>
            <a:r>
              <a:rPr lang="en-US" dirty="0">
                <a:latin typeface="+mn-lt"/>
              </a:rPr>
              <a:t>The Most Successful Leaders Do 15 Things Automatically, Every Day</a:t>
            </a:r>
            <a:endParaRPr lang="en-US" dirty="0"/>
          </a:p>
          <a:p>
            <a:pPr>
              <a:defRPr/>
            </a:pPr>
            <a:r>
              <a:rPr lang="en-US" dirty="0"/>
              <a:t>http://www.forbes.com/sites/glennllopis/2013/02/18/the-most-successful-leaders-do-15-things-automatically-every-day/ </a:t>
            </a:r>
          </a:p>
        </p:txBody>
      </p:sp>
      <p:sp>
        <p:nvSpPr>
          <p:cNvPr id="138244" name="Slide Number Placeholder 3">
            <a:extLst>
              <a:ext uri="{FF2B5EF4-FFF2-40B4-BE49-F238E27FC236}">
                <a16:creationId xmlns:a16="http://schemas.microsoft.com/office/drawing/2014/main" id="{476A7988-05AD-4F43-84CB-6C240E90D7DA}"/>
              </a:ext>
            </a:extLst>
          </p:cNvPr>
          <p:cNvSpPr>
            <a:spLocks noGrp="1"/>
          </p:cNvSpPr>
          <p:nvPr>
            <p:ph type="sldNum" sz="quarter" idx="5"/>
          </p:nvPr>
        </p:nvSpPr>
        <p:spPr>
          <a:noFill/>
        </p:spPr>
        <p:txBody>
          <a:bodyPr/>
          <a:lstStyle>
            <a:lvl1pPr>
              <a:defRPr sz="1400">
                <a:solidFill>
                  <a:schemeClr val="tx1"/>
                </a:solidFill>
                <a:latin typeface="Times" panose="02020603050405020304" pitchFamily="18" charset="0"/>
              </a:defRPr>
            </a:lvl1pPr>
            <a:lvl2pPr marL="742950" indent="-285750">
              <a:defRPr sz="1400">
                <a:solidFill>
                  <a:schemeClr val="tx1"/>
                </a:solidFill>
                <a:latin typeface="Times" panose="02020603050405020304" pitchFamily="18" charset="0"/>
              </a:defRPr>
            </a:lvl2pPr>
            <a:lvl3pPr marL="1143000" indent="-228600">
              <a:defRPr sz="1400">
                <a:solidFill>
                  <a:schemeClr val="tx1"/>
                </a:solidFill>
                <a:latin typeface="Times" panose="02020603050405020304" pitchFamily="18" charset="0"/>
              </a:defRPr>
            </a:lvl3pPr>
            <a:lvl4pPr marL="1600200" indent="-228600">
              <a:defRPr sz="1400">
                <a:solidFill>
                  <a:schemeClr val="tx1"/>
                </a:solidFill>
                <a:latin typeface="Times" panose="02020603050405020304" pitchFamily="18" charset="0"/>
              </a:defRPr>
            </a:lvl4pPr>
            <a:lvl5pPr marL="2057400" indent="-228600">
              <a:defRPr sz="1400">
                <a:solidFill>
                  <a:schemeClr val="tx1"/>
                </a:solidFill>
                <a:latin typeface="Times" panose="02020603050405020304" pitchFamily="18" charset="0"/>
              </a:defRPr>
            </a:lvl5pPr>
            <a:lvl6pPr marL="2514600" indent="-228600" eaLnBrk="0" fontAlgn="base" hangingPunct="0">
              <a:spcBef>
                <a:spcPct val="0"/>
              </a:spcBef>
              <a:spcAft>
                <a:spcPct val="0"/>
              </a:spcAft>
              <a:defRPr sz="1400">
                <a:solidFill>
                  <a:schemeClr val="tx1"/>
                </a:solidFill>
                <a:latin typeface="Times" panose="02020603050405020304" pitchFamily="18" charset="0"/>
              </a:defRPr>
            </a:lvl6pPr>
            <a:lvl7pPr marL="2971800" indent="-228600" eaLnBrk="0" fontAlgn="base" hangingPunct="0">
              <a:spcBef>
                <a:spcPct val="0"/>
              </a:spcBef>
              <a:spcAft>
                <a:spcPct val="0"/>
              </a:spcAft>
              <a:defRPr sz="1400">
                <a:solidFill>
                  <a:schemeClr val="tx1"/>
                </a:solidFill>
                <a:latin typeface="Times" panose="02020603050405020304" pitchFamily="18" charset="0"/>
              </a:defRPr>
            </a:lvl7pPr>
            <a:lvl8pPr marL="3429000" indent="-228600" eaLnBrk="0" fontAlgn="base" hangingPunct="0">
              <a:spcBef>
                <a:spcPct val="0"/>
              </a:spcBef>
              <a:spcAft>
                <a:spcPct val="0"/>
              </a:spcAft>
              <a:defRPr sz="1400">
                <a:solidFill>
                  <a:schemeClr val="tx1"/>
                </a:solidFill>
                <a:latin typeface="Times" panose="02020603050405020304" pitchFamily="18" charset="0"/>
              </a:defRPr>
            </a:lvl8pPr>
            <a:lvl9pPr marL="3886200" indent="-228600" eaLnBrk="0" fontAlgn="base" hangingPunct="0">
              <a:spcBef>
                <a:spcPct val="0"/>
              </a:spcBef>
              <a:spcAft>
                <a:spcPct val="0"/>
              </a:spcAft>
              <a:defRPr sz="1400">
                <a:solidFill>
                  <a:schemeClr val="tx1"/>
                </a:solidFill>
                <a:latin typeface="Times" panose="02020603050405020304" pitchFamily="18" charset="0"/>
              </a:defRPr>
            </a:lvl9pPr>
          </a:lstStyle>
          <a:p>
            <a:fld id="{E63CB342-8490-4BBE-8783-09F1C87B7AF3}" type="slidenum">
              <a:rPr lang="en-US" altLang="el-GR" sz="1200" smtClean="0"/>
              <a:pPr/>
              <a:t>51</a:t>
            </a:fld>
            <a:endParaRPr lang="en-US" altLang="el-GR" sz="1200"/>
          </a:p>
        </p:txBody>
      </p:sp>
    </p:spTree>
    <p:extLst>
      <p:ext uri="{BB962C8B-B14F-4D97-AF65-F5344CB8AC3E}">
        <p14:creationId xmlns:p14="http://schemas.microsoft.com/office/powerpoint/2010/main" val="886639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BD92E8D6-B103-479F-8EB0-11D9DB4C3CDB}"/>
              </a:ext>
            </a:extLst>
          </p:cNvPr>
          <p:cNvSpPr>
            <a:spLocks noGrp="1" noRot="1" noChangeAspect="1" noTextEdit="1"/>
          </p:cNvSpPr>
          <p:nvPr>
            <p:ph type="sldImg"/>
          </p:nvPr>
        </p:nvSpPr>
        <p:spPr>
          <a:ln/>
        </p:spPr>
      </p:sp>
      <p:sp>
        <p:nvSpPr>
          <p:cNvPr id="140291" name="Notes Placeholder 2">
            <a:extLst>
              <a:ext uri="{FF2B5EF4-FFF2-40B4-BE49-F238E27FC236}">
                <a16:creationId xmlns:a16="http://schemas.microsoft.com/office/drawing/2014/main" id="{6E971199-F5D5-43F3-A93E-A94330B63D5C}"/>
              </a:ext>
            </a:extLst>
          </p:cNvPr>
          <p:cNvSpPr>
            <a:spLocks noGrp="1"/>
          </p:cNvSpPr>
          <p:nvPr>
            <p:ph type="body" idx="1"/>
          </p:nvPr>
        </p:nvSpPr>
        <p:spPr>
          <a:noFill/>
        </p:spPr>
        <p:txBody>
          <a:bodyPr/>
          <a:lstStyle/>
          <a:p>
            <a:r>
              <a:rPr lang="en-US" altLang="el-GR">
                <a:latin typeface="Times" panose="02020603050405020304" pitchFamily="18" charset="0"/>
              </a:rPr>
              <a:t>Think about the great leaders of our country or the world. What are some examples of how they exhibit(ed) good leadership skills?</a:t>
            </a:r>
          </a:p>
        </p:txBody>
      </p:sp>
      <p:sp>
        <p:nvSpPr>
          <p:cNvPr id="140292" name="Slide Number Placeholder 3">
            <a:extLst>
              <a:ext uri="{FF2B5EF4-FFF2-40B4-BE49-F238E27FC236}">
                <a16:creationId xmlns:a16="http://schemas.microsoft.com/office/drawing/2014/main" id="{1566D1DF-A208-4FA7-A4AC-0CF117ED016E}"/>
              </a:ext>
            </a:extLst>
          </p:cNvPr>
          <p:cNvSpPr>
            <a:spLocks noGrp="1"/>
          </p:cNvSpPr>
          <p:nvPr>
            <p:ph type="sldNum" sz="quarter" idx="5"/>
          </p:nvPr>
        </p:nvSpPr>
        <p:spPr>
          <a:noFill/>
        </p:spPr>
        <p:txBody>
          <a:bodyPr/>
          <a:lstStyle>
            <a:lvl1pPr>
              <a:defRPr sz="1400">
                <a:solidFill>
                  <a:schemeClr val="tx1"/>
                </a:solidFill>
                <a:latin typeface="Times" panose="02020603050405020304" pitchFamily="18" charset="0"/>
              </a:defRPr>
            </a:lvl1pPr>
            <a:lvl2pPr marL="742950" indent="-285750">
              <a:defRPr sz="1400">
                <a:solidFill>
                  <a:schemeClr val="tx1"/>
                </a:solidFill>
                <a:latin typeface="Times" panose="02020603050405020304" pitchFamily="18" charset="0"/>
              </a:defRPr>
            </a:lvl2pPr>
            <a:lvl3pPr marL="1143000" indent="-228600">
              <a:defRPr sz="1400">
                <a:solidFill>
                  <a:schemeClr val="tx1"/>
                </a:solidFill>
                <a:latin typeface="Times" panose="02020603050405020304" pitchFamily="18" charset="0"/>
              </a:defRPr>
            </a:lvl3pPr>
            <a:lvl4pPr marL="1600200" indent="-228600">
              <a:defRPr sz="1400">
                <a:solidFill>
                  <a:schemeClr val="tx1"/>
                </a:solidFill>
                <a:latin typeface="Times" panose="02020603050405020304" pitchFamily="18" charset="0"/>
              </a:defRPr>
            </a:lvl4pPr>
            <a:lvl5pPr marL="2057400" indent="-228600">
              <a:defRPr sz="1400">
                <a:solidFill>
                  <a:schemeClr val="tx1"/>
                </a:solidFill>
                <a:latin typeface="Times" panose="02020603050405020304" pitchFamily="18" charset="0"/>
              </a:defRPr>
            </a:lvl5pPr>
            <a:lvl6pPr marL="2514600" indent="-228600" eaLnBrk="0" fontAlgn="base" hangingPunct="0">
              <a:spcBef>
                <a:spcPct val="0"/>
              </a:spcBef>
              <a:spcAft>
                <a:spcPct val="0"/>
              </a:spcAft>
              <a:defRPr sz="1400">
                <a:solidFill>
                  <a:schemeClr val="tx1"/>
                </a:solidFill>
                <a:latin typeface="Times" panose="02020603050405020304" pitchFamily="18" charset="0"/>
              </a:defRPr>
            </a:lvl6pPr>
            <a:lvl7pPr marL="2971800" indent="-228600" eaLnBrk="0" fontAlgn="base" hangingPunct="0">
              <a:spcBef>
                <a:spcPct val="0"/>
              </a:spcBef>
              <a:spcAft>
                <a:spcPct val="0"/>
              </a:spcAft>
              <a:defRPr sz="1400">
                <a:solidFill>
                  <a:schemeClr val="tx1"/>
                </a:solidFill>
                <a:latin typeface="Times" panose="02020603050405020304" pitchFamily="18" charset="0"/>
              </a:defRPr>
            </a:lvl7pPr>
            <a:lvl8pPr marL="3429000" indent="-228600" eaLnBrk="0" fontAlgn="base" hangingPunct="0">
              <a:spcBef>
                <a:spcPct val="0"/>
              </a:spcBef>
              <a:spcAft>
                <a:spcPct val="0"/>
              </a:spcAft>
              <a:defRPr sz="1400">
                <a:solidFill>
                  <a:schemeClr val="tx1"/>
                </a:solidFill>
                <a:latin typeface="Times" panose="02020603050405020304" pitchFamily="18" charset="0"/>
              </a:defRPr>
            </a:lvl8pPr>
            <a:lvl9pPr marL="3886200" indent="-228600" eaLnBrk="0" fontAlgn="base" hangingPunct="0">
              <a:spcBef>
                <a:spcPct val="0"/>
              </a:spcBef>
              <a:spcAft>
                <a:spcPct val="0"/>
              </a:spcAft>
              <a:defRPr sz="1400">
                <a:solidFill>
                  <a:schemeClr val="tx1"/>
                </a:solidFill>
                <a:latin typeface="Times" panose="02020603050405020304" pitchFamily="18" charset="0"/>
              </a:defRPr>
            </a:lvl9pPr>
          </a:lstStyle>
          <a:p>
            <a:fld id="{36F8CD50-8089-4F53-84DA-CC2EC4E8DFCB}" type="slidenum">
              <a:rPr lang="en-US" altLang="el-GR" sz="1200" smtClean="0"/>
              <a:pPr/>
              <a:t>52</a:t>
            </a:fld>
            <a:endParaRPr lang="en-US" altLang="el-GR" sz="1200"/>
          </a:p>
        </p:txBody>
      </p:sp>
    </p:spTree>
    <p:extLst>
      <p:ext uri="{BB962C8B-B14F-4D97-AF65-F5344CB8AC3E}">
        <p14:creationId xmlns:p14="http://schemas.microsoft.com/office/powerpoint/2010/main" val="3211769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0DAB63F9-DA11-4099-A4B7-93A8F1B3407F}"/>
              </a:ext>
            </a:extLst>
          </p:cNvPr>
          <p:cNvSpPr>
            <a:spLocks noGrp="1" noChangeArrowheads="1"/>
          </p:cNvSpPr>
          <p:nvPr>
            <p:ph type="sldNum" sz="quarter" idx="5"/>
          </p:nvPr>
        </p:nvSpPr>
        <p:spPr>
          <a:noFill/>
        </p:spPr>
        <p:txBody>
          <a:bodyPr/>
          <a:lstStyle>
            <a:lvl1pPr>
              <a:defRPr sz="1400">
                <a:solidFill>
                  <a:schemeClr val="tx1"/>
                </a:solidFill>
                <a:latin typeface="Times" panose="02020603050405020304" pitchFamily="18" charset="0"/>
              </a:defRPr>
            </a:lvl1pPr>
            <a:lvl2pPr marL="742950" indent="-285750">
              <a:defRPr sz="1400">
                <a:solidFill>
                  <a:schemeClr val="tx1"/>
                </a:solidFill>
                <a:latin typeface="Times" panose="02020603050405020304" pitchFamily="18" charset="0"/>
              </a:defRPr>
            </a:lvl2pPr>
            <a:lvl3pPr marL="1143000" indent="-228600">
              <a:defRPr sz="1400">
                <a:solidFill>
                  <a:schemeClr val="tx1"/>
                </a:solidFill>
                <a:latin typeface="Times" panose="02020603050405020304" pitchFamily="18" charset="0"/>
              </a:defRPr>
            </a:lvl3pPr>
            <a:lvl4pPr marL="1600200" indent="-228600">
              <a:defRPr sz="1400">
                <a:solidFill>
                  <a:schemeClr val="tx1"/>
                </a:solidFill>
                <a:latin typeface="Times" panose="02020603050405020304" pitchFamily="18" charset="0"/>
              </a:defRPr>
            </a:lvl4pPr>
            <a:lvl5pPr marL="2057400" indent="-228600">
              <a:defRPr sz="1400">
                <a:solidFill>
                  <a:schemeClr val="tx1"/>
                </a:solidFill>
                <a:latin typeface="Times" panose="02020603050405020304" pitchFamily="18" charset="0"/>
              </a:defRPr>
            </a:lvl5pPr>
            <a:lvl6pPr marL="2514600" indent="-228600" eaLnBrk="0" fontAlgn="base" hangingPunct="0">
              <a:spcBef>
                <a:spcPct val="0"/>
              </a:spcBef>
              <a:spcAft>
                <a:spcPct val="0"/>
              </a:spcAft>
              <a:defRPr sz="1400">
                <a:solidFill>
                  <a:schemeClr val="tx1"/>
                </a:solidFill>
                <a:latin typeface="Times" panose="02020603050405020304" pitchFamily="18" charset="0"/>
              </a:defRPr>
            </a:lvl6pPr>
            <a:lvl7pPr marL="2971800" indent="-228600" eaLnBrk="0" fontAlgn="base" hangingPunct="0">
              <a:spcBef>
                <a:spcPct val="0"/>
              </a:spcBef>
              <a:spcAft>
                <a:spcPct val="0"/>
              </a:spcAft>
              <a:defRPr sz="1400">
                <a:solidFill>
                  <a:schemeClr val="tx1"/>
                </a:solidFill>
                <a:latin typeface="Times" panose="02020603050405020304" pitchFamily="18" charset="0"/>
              </a:defRPr>
            </a:lvl7pPr>
            <a:lvl8pPr marL="3429000" indent="-228600" eaLnBrk="0" fontAlgn="base" hangingPunct="0">
              <a:spcBef>
                <a:spcPct val="0"/>
              </a:spcBef>
              <a:spcAft>
                <a:spcPct val="0"/>
              </a:spcAft>
              <a:defRPr sz="1400">
                <a:solidFill>
                  <a:schemeClr val="tx1"/>
                </a:solidFill>
                <a:latin typeface="Times" panose="02020603050405020304" pitchFamily="18" charset="0"/>
              </a:defRPr>
            </a:lvl8pPr>
            <a:lvl9pPr marL="3886200" indent="-228600" eaLnBrk="0" fontAlgn="base" hangingPunct="0">
              <a:spcBef>
                <a:spcPct val="0"/>
              </a:spcBef>
              <a:spcAft>
                <a:spcPct val="0"/>
              </a:spcAft>
              <a:defRPr sz="1400">
                <a:solidFill>
                  <a:schemeClr val="tx1"/>
                </a:solidFill>
                <a:latin typeface="Times" panose="02020603050405020304" pitchFamily="18" charset="0"/>
              </a:defRPr>
            </a:lvl9pPr>
          </a:lstStyle>
          <a:p>
            <a:fld id="{A7967039-DCDC-49E5-86BC-E4E6CB74E592}" type="slidenum">
              <a:rPr lang="en-US" altLang="el-GR" sz="1200" smtClean="0"/>
              <a:pPr/>
              <a:t>55</a:t>
            </a:fld>
            <a:endParaRPr lang="en-US" altLang="el-GR" sz="1200"/>
          </a:p>
        </p:txBody>
      </p:sp>
      <p:sp>
        <p:nvSpPr>
          <p:cNvPr id="89091" name="Rectangle 2">
            <a:extLst>
              <a:ext uri="{FF2B5EF4-FFF2-40B4-BE49-F238E27FC236}">
                <a16:creationId xmlns:a16="http://schemas.microsoft.com/office/drawing/2014/main" id="{E71C5A1F-10FB-4142-A453-37CFC565EFB4}"/>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11738D8C-6F66-4150-A6CE-848F138CEA83}"/>
              </a:ext>
            </a:extLst>
          </p:cNvPr>
          <p:cNvSpPr>
            <a:spLocks noGrp="1" noChangeArrowheads="1"/>
          </p:cNvSpPr>
          <p:nvPr>
            <p:ph type="body" idx="1"/>
          </p:nvPr>
        </p:nvSpPr>
        <p:spPr>
          <a:noFill/>
        </p:spPr>
        <p:txBody>
          <a:bodyPr/>
          <a:lstStyle/>
          <a:p>
            <a:endParaRPr lang="en-US" altLang="el-GR">
              <a:latin typeface="Times"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076B157A-92E4-4899-ADCC-D07EB2C9062B}"/>
              </a:ext>
            </a:extLst>
          </p:cNvPr>
          <p:cNvSpPr>
            <a:spLocks noGrp="1" noRot="1" noChangeAspect="1" noTextEdit="1"/>
          </p:cNvSpPr>
          <p:nvPr>
            <p:ph type="sldImg"/>
          </p:nvPr>
        </p:nvSpPr>
        <p:spPr>
          <a:ln/>
        </p:spPr>
      </p:sp>
      <p:sp>
        <p:nvSpPr>
          <p:cNvPr id="3" name="Notes Placeholder 2">
            <a:extLst>
              <a:ext uri="{FF2B5EF4-FFF2-40B4-BE49-F238E27FC236}">
                <a16:creationId xmlns:a16="http://schemas.microsoft.com/office/drawing/2014/main" id="{7BBF0CF6-886C-4954-AEEB-A309C7B04C02}"/>
              </a:ext>
            </a:extLst>
          </p:cNvPr>
          <p:cNvSpPr>
            <a:spLocks noGrp="1"/>
          </p:cNvSpPr>
          <p:nvPr>
            <p:ph type="body" idx="1"/>
          </p:nvPr>
        </p:nvSpPr>
        <p:spPr/>
        <p:txBody>
          <a:bodyPr/>
          <a:lstStyle/>
          <a:p>
            <a:pPr>
              <a:defRPr/>
            </a:pPr>
            <a:r>
              <a:rPr lang="en-US" dirty="0"/>
              <a:t>These are considered soft skills or transferable skills.  These are skills which individuals must develop, refine, practice and reinforce. Why are they called transferable skills? They are called transferable skills because you can transfer them from one situation or career to another. Here is a list of additional transferable skills:</a:t>
            </a:r>
          </a:p>
          <a:p>
            <a:pPr>
              <a:defRPr/>
            </a:pPr>
            <a:endParaRPr lang="en-US" dirty="0"/>
          </a:p>
          <a:p>
            <a:pPr marL="171450" indent="-171450" eaLnBrk="1" fontAlgn="auto" hangingPunct="1">
              <a:spcBef>
                <a:spcPts val="0"/>
              </a:spcBef>
              <a:spcAft>
                <a:spcPts val="0"/>
              </a:spcAft>
              <a:buFont typeface="Arial" panose="020B0604020202020204" pitchFamily="34" charset="0"/>
              <a:buChar char="•"/>
              <a:defRPr/>
            </a:pPr>
            <a:r>
              <a:rPr lang="en-US" dirty="0"/>
              <a:t>Accepting responsibility</a:t>
            </a:r>
          </a:p>
          <a:p>
            <a:pPr marL="171450" indent="-171450">
              <a:buFont typeface="Arial" panose="020B0604020202020204" pitchFamily="34" charset="0"/>
              <a:buChar char="•"/>
              <a:defRPr/>
            </a:pPr>
            <a:r>
              <a:rPr lang="en-US" dirty="0"/>
              <a:t>Completing projects on time</a:t>
            </a:r>
          </a:p>
          <a:p>
            <a:pPr marL="171450" indent="-171450">
              <a:buFont typeface="Arial" panose="020B0604020202020204" pitchFamily="34" charset="0"/>
              <a:buChar char="•"/>
              <a:defRPr/>
            </a:pPr>
            <a:r>
              <a:rPr lang="en-US" dirty="0"/>
              <a:t>Cooperating</a:t>
            </a:r>
          </a:p>
          <a:p>
            <a:pPr marL="171450" indent="-171450">
              <a:buFont typeface="Arial" panose="020B0604020202020204" pitchFamily="34" charset="0"/>
              <a:buChar char="•"/>
              <a:defRPr/>
            </a:pPr>
            <a:r>
              <a:rPr lang="en-US" dirty="0"/>
              <a:t>Decision-making</a:t>
            </a:r>
          </a:p>
          <a:p>
            <a:pPr marL="171450" indent="-171450">
              <a:buFont typeface="Arial" panose="020B0604020202020204" pitchFamily="34" charset="0"/>
              <a:buChar char="•"/>
              <a:defRPr/>
            </a:pPr>
            <a:r>
              <a:rPr lang="en-US" dirty="0"/>
              <a:t>Leadership</a:t>
            </a:r>
          </a:p>
          <a:p>
            <a:pPr marL="171450" indent="-171450">
              <a:buFont typeface="Arial" panose="020B0604020202020204" pitchFamily="34" charset="0"/>
              <a:buChar char="•"/>
              <a:defRPr/>
            </a:pPr>
            <a:r>
              <a:rPr lang="en-US" dirty="0"/>
              <a:t>Management</a:t>
            </a:r>
          </a:p>
          <a:p>
            <a:pPr marL="171450" indent="-171450">
              <a:buFont typeface="Arial" panose="020B0604020202020204" pitchFamily="34" charset="0"/>
              <a:buChar char="•"/>
              <a:defRPr/>
            </a:pPr>
            <a:r>
              <a:rPr lang="en-US" dirty="0"/>
              <a:t>Negotiating</a:t>
            </a:r>
          </a:p>
          <a:p>
            <a:pPr marL="171450" indent="-171450">
              <a:buFont typeface="Arial" panose="020B0604020202020204" pitchFamily="34" charset="0"/>
              <a:buChar char="•"/>
              <a:defRPr/>
            </a:pPr>
            <a:r>
              <a:rPr lang="en-US" dirty="0"/>
              <a:t>Patience with difficult people</a:t>
            </a:r>
          </a:p>
          <a:p>
            <a:pPr marL="171450" indent="-171450">
              <a:buFont typeface="Arial" panose="020B0604020202020204" pitchFamily="34" charset="0"/>
              <a:buChar char="•"/>
              <a:defRPr/>
            </a:pPr>
            <a:r>
              <a:rPr lang="en-US" dirty="0"/>
              <a:t>Problem-solving</a:t>
            </a:r>
          </a:p>
          <a:p>
            <a:pPr marL="171450" indent="-171450">
              <a:buFont typeface="Arial" panose="020B0604020202020204" pitchFamily="34" charset="0"/>
              <a:buChar char="•"/>
              <a:defRPr/>
            </a:pPr>
            <a:r>
              <a:rPr lang="en-US" dirty="0"/>
              <a:t>Setting priorities</a:t>
            </a:r>
          </a:p>
          <a:p>
            <a:pPr marL="171450" indent="-171450">
              <a:buFont typeface="Arial" panose="020B0604020202020204" pitchFamily="34" charset="0"/>
              <a:buChar char="•"/>
              <a:defRPr/>
            </a:pPr>
            <a:r>
              <a:rPr lang="en-US" dirty="0"/>
              <a:t>Tactfulness</a:t>
            </a:r>
          </a:p>
          <a:p>
            <a:pPr marL="171450" indent="-171450">
              <a:buFont typeface="Arial" panose="020B0604020202020204" pitchFamily="34" charset="0"/>
              <a:buChar char="•"/>
              <a:defRPr/>
            </a:pPr>
            <a:endParaRPr lang="en-US" dirty="0"/>
          </a:p>
          <a:p>
            <a:pPr>
              <a:defRPr/>
            </a:pPr>
            <a:r>
              <a:rPr lang="en-US" dirty="0"/>
              <a:t>Can you think of skills you have that you can transfer to many different situations or careers?</a:t>
            </a:r>
          </a:p>
        </p:txBody>
      </p:sp>
      <p:sp>
        <p:nvSpPr>
          <p:cNvPr id="36868" name="Slide Number Placeholder 3">
            <a:extLst>
              <a:ext uri="{FF2B5EF4-FFF2-40B4-BE49-F238E27FC236}">
                <a16:creationId xmlns:a16="http://schemas.microsoft.com/office/drawing/2014/main" id="{AB596FF5-3BBB-4735-BE13-BB6A4AF79951}"/>
              </a:ext>
            </a:extLst>
          </p:cNvPr>
          <p:cNvSpPr>
            <a:spLocks noGrp="1"/>
          </p:cNvSpPr>
          <p:nvPr>
            <p:ph type="sldNum" sz="quarter" idx="5"/>
          </p:nvPr>
        </p:nvSpPr>
        <p:spPr>
          <a:noFill/>
        </p:spPr>
        <p:txBody>
          <a:bodyPr/>
          <a:lstStyle>
            <a:lvl1pPr>
              <a:defRPr sz="1400">
                <a:solidFill>
                  <a:schemeClr val="tx1"/>
                </a:solidFill>
                <a:latin typeface="Times" panose="02020603050405020304" pitchFamily="18" charset="0"/>
              </a:defRPr>
            </a:lvl1pPr>
            <a:lvl2pPr marL="742950" indent="-285750">
              <a:defRPr sz="1400">
                <a:solidFill>
                  <a:schemeClr val="tx1"/>
                </a:solidFill>
                <a:latin typeface="Times" panose="02020603050405020304" pitchFamily="18" charset="0"/>
              </a:defRPr>
            </a:lvl2pPr>
            <a:lvl3pPr marL="1143000" indent="-228600">
              <a:defRPr sz="1400">
                <a:solidFill>
                  <a:schemeClr val="tx1"/>
                </a:solidFill>
                <a:latin typeface="Times" panose="02020603050405020304" pitchFamily="18" charset="0"/>
              </a:defRPr>
            </a:lvl3pPr>
            <a:lvl4pPr marL="1600200" indent="-228600">
              <a:defRPr sz="1400">
                <a:solidFill>
                  <a:schemeClr val="tx1"/>
                </a:solidFill>
                <a:latin typeface="Times" panose="02020603050405020304" pitchFamily="18" charset="0"/>
              </a:defRPr>
            </a:lvl4pPr>
            <a:lvl5pPr marL="2057400" indent="-228600">
              <a:defRPr sz="1400">
                <a:solidFill>
                  <a:schemeClr val="tx1"/>
                </a:solidFill>
                <a:latin typeface="Times" panose="02020603050405020304" pitchFamily="18" charset="0"/>
              </a:defRPr>
            </a:lvl5pPr>
            <a:lvl6pPr marL="2514600" indent="-228600" eaLnBrk="0" fontAlgn="base" hangingPunct="0">
              <a:spcBef>
                <a:spcPct val="0"/>
              </a:spcBef>
              <a:spcAft>
                <a:spcPct val="0"/>
              </a:spcAft>
              <a:defRPr sz="1400">
                <a:solidFill>
                  <a:schemeClr val="tx1"/>
                </a:solidFill>
                <a:latin typeface="Times" panose="02020603050405020304" pitchFamily="18" charset="0"/>
              </a:defRPr>
            </a:lvl6pPr>
            <a:lvl7pPr marL="2971800" indent="-228600" eaLnBrk="0" fontAlgn="base" hangingPunct="0">
              <a:spcBef>
                <a:spcPct val="0"/>
              </a:spcBef>
              <a:spcAft>
                <a:spcPct val="0"/>
              </a:spcAft>
              <a:defRPr sz="1400">
                <a:solidFill>
                  <a:schemeClr val="tx1"/>
                </a:solidFill>
                <a:latin typeface="Times" panose="02020603050405020304" pitchFamily="18" charset="0"/>
              </a:defRPr>
            </a:lvl7pPr>
            <a:lvl8pPr marL="3429000" indent="-228600" eaLnBrk="0" fontAlgn="base" hangingPunct="0">
              <a:spcBef>
                <a:spcPct val="0"/>
              </a:spcBef>
              <a:spcAft>
                <a:spcPct val="0"/>
              </a:spcAft>
              <a:defRPr sz="1400">
                <a:solidFill>
                  <a:schemeClr val="tx1"/>
                </a:solidFill>
                <a:latin typeface="Times" panose="02020603050405020304" pitchFamily="18" charset="0"/>
              </a:defRPr>
            </a:lvl8pPr>
            <a:lvl9pPr marL="3886200" indent="-228600" eaLnBrk="0" fontAlgn="base" hangingPunct="0">
              <a:spcBef>
                <a:spcPct val="0"/>
              </a:spcBef>
              <a:spcAft>
                <a:spcPct val="0"/>
              </a:spcAft>
              <a:defRPr sz="1400">
                <a:solidFill>
                  <a:schemeClr val="tx1"/>
                </a:solidFill>
                <a:latin typeface="Times" panose="02020603050405020304" pitchFamily="18" charset="0"/>
              </a:defRPr>
            </a:lvl9pPr>
          </a:lstStyle>
          <a:p>
            <a:fld id="{0EF07720-164D-4213-A3B9-10D8F8647B48}" type="slidenum">
              <a:rPr lang="en-US" altLang="el-GR" sz="1200" smtClean="0"/>
              <a:pPr/>
              <a:t>8</a:t>
            </a:fld>
            <a:endParaRPr lang="en-US" altLang="el-GR"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19E7EF56-4037-4694-AEA2-9F12F1EF889E}"/>
              </a:ext>
            </a:extLst>
          </p:cNvPr>
          <p:cNvSpPr>
            <a:spLocks noGrp="1" noChangeArrowheads="1"/>
          </p:cNvSpPr>
          <p:nvPr>
            <p:ph type="sldNum" sz="quarter" idx="5"/>
          </p:nvPr>
        </p:nvSpPr>
        <p:spPr>
          <a:noFill/>
        </p:spPr>
        <p:txBody>
          <a:bodyPr/>
          <a:lstStyle>
            <a:lvl1pPr>
              <a:defRPr sz="1400">
                <a:solidFill>
                  <a:schemeClr val="tx1"/>
                </a:solidFill>
                <a:latin typeface="Times" panose="02020603050405020304" pitchFamily="18" charset="0"/>
              </a:defRPr>
            </a:lvl1pPr>
            <a:lvl2pPr marL="742950" indent="-285750">
              <a:defRPr sz="1400">
                <a:solidFill>
                  <a:schemeClr val="tx1"/>
                </a:solidFill>
                <a:latin typeface="Times" panose="02020603050405020304" pitchFamily="18" charset="0"/>
              </a:defRPr>
            </a:lvl2pPr>
            <a:lvl3pPr marL="1143000" indent="-228600">
              <a:defRPr sz="1400">
                <a:solidFill>
                  <a:schemeClr val="tx1"/>
                </a:solidFill>
                <a:latin typeface="Times" panose="02020603050405020304" pitchFamily="18" charset="0"/>
              </a:defRPr>
            </a:lvl3pPr>
            <a:lvl4pPr marL="1600200" indent="-228600">
              <a:defRPr sz="1400">
                <a:solidFill>
                  <a:schemeClr val="tx1"/>
                </a:solidFill>
                <a:latin typeface="Times" panose="02020603050405020304" pitchFamily="18" charset="0"/>
              </a:defRPr>
            </a:lvl4pPr>
            <a:lvl5pPr marL="2057400" indent="-228600">
              <a:defRPr sz="1400">
                <a:solidFill>
                  <a:schemeClr val="tx1"/>
                </a:solidFill>
                <a:latin typeface="Times" panose="02020603050405020304" pitchFamily="18" charset="0"/>
              </a:defRPr>
            </a:lvl5pPr>
            <a:lvl6pPr marL="2514600" indent="-228600" eaLnBrk="0" fontAlgn="base" hangingPunct="0">
              <a:spcBef>
                <a:spcPct val="0"/>
              </a:spcBef>
              <a:spcAft>
                <a:spcPct val="0"/>
              </a:spcAft>
              <a:defRPr sz="1400">
                <a:solidFill>
                  <a:schemeClr val="tx1"/>
                </a:solidFill>
                <a:latin typeface="Times" panose="02020603050405020304" pitchFamily="18" charset="0"/>
              </a:defRPr>
            </a:lvl6pPr>
            <a:lvl7pPr marL="2971800" indent="-228600" eaLnBrk="0" fontAlgn="base" hangingPunct="0">
              <a:spcBef>
                <a:spcPct val="0"/>
              </a:spcBef>
              <a:spcAft>
                <a:spcPct val="0"/>
              </a:spcAft>
              <a:defRPr sz="1400">
                <a:solidFill>
                  <a:schemeClr val="tx1"/>
                </a:solidFill>
                <a:latin typeface="Times" panose="02020603050405020304" pitchFamily="18" charset="0"/>
              </a:defRPr>
            </a:lvl7pPr>
            <a:lvl8pPr marL="3429000" indent="-228600" eaLnBrk="0" fontAlgn="base" hangingPunct="0">
              <a:spcBef>
                <a:spcPct val="0"/>
              </a:spcBef>
              <a:spcAft>
                <a:spcPct val="0"/>
              </a:spcAft>
              <a:defRPr sz="1400">
                <a:solidFill>
                  <a:schemeClr val="tx1"/>
                </a:solidFill>
                <a:latin typeface="Times" panose="02020603050405020304" pitchFamily="18" charset="0"/>
              </a:defRPr>
            </a:lvl8pPr>
            <a:lvl9pPr marL="3886200" indent="-228600" eaLnBrk="0" fontAlgn="base" hangingPunct="0">
              <a:spcBef>
                <a:spcPct val="0"/>
              </a:spcBef>
              <a:spcAft>
                <a:spcPct val="0"/>
              </a:spcAft>
              <a:defRPr sz="1400">
                <a:solidFill>
                  <a:schemeClr val="tx1"/>
                </a:solidFill>
                <a:latin typeface="Times" panose="02020603050405020304" pitchFamily="18" charset="0"/>
              </a:defRPr>
            </a:lvl9pPr>
          </a:lstStyle>
          <a:p>
            <a:fld id="{323877C0-5E87-4BEE-8173-3B05AB8A162C}" type="slidenum">
              <a:rPr lang="en-US" altLang="el-GR" sz="1200" smtClean="0"/>
              <a:pPr/>
              <a:t>56</a:t>
            </a:fld>
            <a:endParaRPr lang="en-US" altLang="el-GR" sz="1200"/>
          </a:p>
        </p:txBody>
      </p:sp>
      <p:sp>
        <p:nvSpPr>
          <p:cNvPr id="91139" name="Rectangle 2">
            <a:extLst>
              <a:ext uri="{FF2B5EF4-FFF2-40B4-BE49-F238E27FC236}">
                <a16:creationId xmlns:a16="http://schemas.microsoft.com/office/drawing/2014/main" id="{B55FE5D6-7085-46E7-A082-CE2002076121}"/>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C4499948-6452-453C-80E7-B532ACA23C18}"/>
              </a:ext>
            </a:extLst>
          </p:cNvPr>
          <p:cNvSpPr>
            <a:spLocks noGrp="1" noChangeArrowheads="1"/>
          </p:cNvSpPr>
          <p:nvPr>
            <p:ph type="body" idx="1"/>
          </p:nvPr>
        </p:nvSpPr>
        <p:spPr>
          <a:noFill/>
        </p:spPr>
        <p:txBody>
          <a:bodyPr/>
          <a:lstStyle/>
          <a:p>
            <a:endParaRPr lang="en-US" altLang="el-GR">
              <a:latin typeface="Times"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1ED8E91A-BBCD-4CFA-AE11-4B4E7FDF6516}"/>
              </a:ext>
            </a:extLst>
          </p:cNvPr>
          <p:cNvSpPr>
            <a:spLocks noGrp="1" noChangeArrowheads="1"/>
          </p:cNvSpPr>
          <p:nvPr>
            <p:ph type="sldNum" sz="quarter" idx="5"/>
          </p:nvPr>
        </p:nvSpPr>
        <p:spPr>
          <a:noFill/>
        </p:spPr>
        <p:txBody>
          <a:bodyPr/>
          <a:lstStyle>
            <a:lvl1pPr>
              <a:defRPr sz="1400">
                <a:solidFill>
                  <a:schemeClr val="tx1"/>
                </a:solidFill>
                <a:latin typeface="Times" panose="02020603050405020304" pitchFamily="18" charset="0"/>
              </a:defRPr>
            </a:lvl1pPr>
            <a:lvl2pPr marL="742950" indent="-285750">
              <a:defRPr sz="1400">
                <a:solidFill>
                  <a:schemeClr val="tx1"/>
                </a:solidFill>
                <a:latin typeface="Times" panose="02020603050405020304" pitchFamily="18" charset="0"/>
              </a:defRPr>
            </a:lvl2pPr>
            <a:lvl3pPr marL="1143000" indent="-228600">
              <a:defRPr sz="1400">
                <a:solidFill>
                  <a:schemeClr val="tx1"/>
                </a:solidFill>
                <a:latin typeface="Times" panose="02020603050405020304" pitchFamily="18" charset="0"/>
              </a:defRPr>
            </a:lvl3pPr>
            <a:lvl4pPr marL="1600200" indent="-228600">
              <a:defRPr sz="1400">
                <a:solidFill>
                  <a:schemeClr val="tx1"/>
                </a:solidFill>
                <a:latin typeface="Times" panose="02020603050405020304" pitchFamily="18" charset="0"/>
              </a:defRPr>
            </a:lvl4pPr>
            <a:lvl5pPr marL="2057400" indent="-228600">
              <a:defRPr sz="1400">
                <a:solidFill>
                  <a:schemeClr val="tx1"/>
                </a:solidFill>
                <a:latin typeface="Times" panose="02020603050405020304" pitchFamily="18" charset="0"/>
              </a:defRPr>
            </a:lvl5pPr>
            <a:lvl6pPr marL="2514600" indent="-228600" eaLnBrk="0" fontAlgn="base" hangingPunct="0">
              <a:spcBef>
                <a:spcPct val="0"/>
              </a:spcBef>
              <a:spcAft>
                <a:spcPct val="0"/>
              </a:spcAft>
              <a:defRPr sz="1400">
                <a:solidFill>
                  <a:schemeClr val="tx1"/>
                </a:solidFill>
                <a:latin typeface="Times" panose="02020603050405020304" pitchFamily="18" charset="0"/>
              </a:defRPr>
            </a:lvl6pPr>
            <a:lvl7pPr marL="2971800" indent="-228600" eaLnBrk="0" fontAlgn="base" hangingPunct="0">
              <a:spcBef>
                <a:spcPct val="0"/>
              </a:spcBef>
              <a:spcAft>
                <a:spcPct val="0"/>
              </a:spcAft>
              <a:defRPr sz="1400">
                <a:solidFill>
                  <a:schemeClr val="tx1"/>
                </a:solidFill>
                <a:latin typeface="Times" panose="02020603050405020304" pitchFamily="18" charset="0"/>
              </a:defRPr>
            </a:lvl7pPr>
            <a:lvl8pPr marL="3429000" indent="-228600" eaLnBrk="0" fontAlgn="base" hangingPunct="0">
              <a:spcBef>
                <a:spcPct val="0"/>
              </a:spcBef>
              <a:spcAft>
                <a:spcPct val="0"/>
              </a:spcAft>
              <a:defRPr sz="1400">
                <a:solidFill>
                  <a:schemeClr val="tx1"/>
                </a:solidFill>
                <a:latin typeface="Times" panose="02020603050405020304" pitchFamily="18" charset="0"/>
              </a:defRPr>
            </a:lvl8pPr>
            <a:lvl9pPr marL="3886200" indent="-228600" eaLnBrk="0" fontAlgn="base" hangingPunct="0">
              <a:spcBef>
                <a:spcPct val="0"/>
              </a:spcBef>
              <a:spcAft>
                <a:spcPct val="0"/>
              </a:spcAft>
              <a:defRPr sz="1400">
                <a:solidFill>
                  <a:schemeClr val="tx1"/>
                </a:solidFill>
                <a:latin typeface="Times" panose="02020603050405020304" pitchFamily="18" charset="0"/>
              </a:defRPr>
            </a:lvl9pPr>
          </a:lstStyle>
          <a:p>
            <a:fld id="{AF4EB169-F453-4BF5-A6CC-7F6CAE61785A}" type="slidenum">
              <a:rPr lang="en-US" altLang="el-GR" sz="1200" smtClean="0"/>
              <a:pPr/>
              <a:t>57</a:t>
            </a:fld>
            <a:endParaRPr lang="en-US" altLang="el-GR" sz="1200"/>
          </a:p>
        </p:txBody>
      </p:sp>
      <p:sp>
        <p:nvSpPr>
          <p:cNvPr id="95235" name="Rectangle 2">
            <a:extLst>
              <a:ext uri="{FF2B5EF4-FFF2-40B4-BE49-F238E27FC236}">
                <a16:creationId xmlns:a16="http://schemas.microsoft.com/office/drawing/2014/main" id="{C3AFF3BA-85E2-4B40-85AC-FEBBF725C92F}"/>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6D3FAB3A-2EB1-4DF9-A074-4FCFB27CEF8B}"/>
              </a:ext>
            </a:extLst>
          </p:cNvPr>
          <p:cNvSpPr>
            <a:spLocks noGrp="1" noChangeArrowheads="1"/>
          </p:cNvSpPr>
          <p:nvPr>
            <p:ph type="body" idx="1"/>
          </p:nvPr>
        </p:nvSpPr>
        <p:spPr>
          <a:noFill/>
        </p:spPr>
        <p:txBody>
          <a:bodyPr/>
          <a:lstStyle/>
          <a:p>
            <a:endParaRPr lang="en-US" altLang="el-GR">
              <a:latin typeface="Times"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B7A7A068-D7DD-48D5-95BC-DF54C998273C}"/>
              </a:ext>
            </a:extLst>
          </p:cNvPr>
          <p:cNvSpPr>
            <a:spLocks noGrp="1" noChangeArrowheads="1"/>
          </p:cNvSpPr>
          <p:nvPr>
            <p:ph type="sldNum" sz="quarter" idx="5"/>
          </p:nvPr>
        </p:nvSpPr>
        <p:spPr>
          <a:noFill/>
        </p:spPr>
        <p:txBody>
          <a:bodyPr/>
          <a:lstStyle>
            <a:lvl1pPr>
              <a:defRPr sz="1400">
                <a:solidFill>
                  <a:schemeClr val="tx1"/>
                </a:solidFill>
                <a:latin typeface="Times" panose="02020603050405020304" pitchFamily="18" charset="0"/>
              </a:defRPr>
            </a:lvl1pPr>
            <a:lvl2pPr marL="742950" indent="-285750">
              <a:defRPr sz="1400">
                <a:solidFill>
                  <a:schemeClr val="tx1"/>
                </a:solidFill>
                <a:latin typeface="Times" panose="02020603050405020304" pitchFamily="18" charset="0"/>
              </a:defRPr>
            </a:lvl2pPr>
            <a:lvl3pPr marL="1143000" indent="-228600">
              <a:defRPr sz="1400">
                <a:solidFill>
                  <a:schemeClr val="tx1"/>
                </a:solidFill>
                <a:latin typeface="Times" panose="02020603050405020304" pitchFamily="18" charset="0"/>
              </a:defRPr>
            </a:lvl3pPr>
            <a:lvl4pPr marL="1600200" indent="-228600">
              <a:defRPr sz="1400">
                <a:solidFill>
                  <a:schemeClr val="tx1"/>
                </a:solidFill>
                <a:latin typeface="Times" panose="02020603050405020304" pitchFamily="18" charset="0"/>
              </a:defRPr>
            </a:lvl4pPr>
            <a:lvl5pPr marL="2057400" indent="-228600">
              <a:defRPr sz="1400">
                <a:solidFill>
                  <a:schemeClr val="tx1"/>
                </a:solidFill>
                <a:latin typeface="Times" panose="02020603050405020304" pitchFamily="18" charset="0"/>
              </a:defRPr>
            </a:lvl5pPr>
            <a:lvl6pPr marL="2514600" indent="-228600" eaLnBrk="0" fontAlgn="base" hangingPunct="0">
              <a:spcBef>
                <a:spcPct val="0"/>
              </a:spcBef>
              <a:spcAft>
                <a:spcPct val="0"/>
              </a:spcAft>
              <a:defRPr sz="1400">
                <a:solidFill>
                  <a:schemeClr val="tx1"/>
                </a:solidFill>
                <a:latin typeface="Times" panose="02020603050405020304" pitchFamily="18" charset="0"/>
              </a:defRPr>
            </a:lvl6pPr>
            <a:lvl7pPr marL="2971800" indent="-228600" eaLnBrk="0" fontAlgn="base" hangingPunct="0">
              <a:spcBef>
                <a:spcPct val="0"/>
              </a:spcBef>
              <a:spcAft>
                <a:spcPct val="0"/>
              </a:spcAft>
              <a:defRPr sz="1400">
                <a:solidFill>
                  <a:schemeClr val="tx1"/>
                </a:solidFill>
                <a:latin typeface="Times" panose="02020603050405020304" pitchFamily="18" charset="0"/>
              </a:defRPr>
            </a:lvl7pPr>
            <a:lvl8pPr marL="3429000" indent="-228600" eaLnBrk="0" fontAlgn="base" hangingPunct="0">
              <a:spcBef>
                <a:spcPct val="0"/>
              </a:spcBef>
              <a:spcAft>
                <a:spcPct val="0"/>
              </a:spcAft>
              <a:defRPr sz="1400">
                <a:solidFill>
                  <a:schemeClr val="tx1"/>
                </a:solidFill>
                <a:latin typeface="Times" panose="02020603050405020304" pitchFamily="18" charset="0"/>
              </a:defRPr>
            </a:lvl8pPr>
            <a:lvl9pPr marL="3886200" indent="-228600" eaLnBrk="0" fontAlgn="base" hangingPunct="0">
              <a:spcBef>
                <a:spcPct val="0"/>
              </a:spcBef>
              <a:spcAft>
                <a:spcPct val="0"/>
              </a:spcAft>
              <a:defRPr sz="1400">
                <a:solidFill>
                  <a:schemeClr val="tx1"/>
                </a:solidFill>
                <a:latin typeface="Times" panose="02020603050405020304" pitchFamily="18" charset="0"/>
              </a:defRPr>
            </a:lvl9pPr>
          </a:lstStyle>
          <a:p>
            <a:fld id="{FDB32A1C-3454-4A84-9BDE-2A5E57A613C0}" type="slidenum">
              <a:rPr lang="en-US" altLang="el-GR" sz="1200" smtClean="0"/>
              <a:pPr/>
              <a:t>58</a:t>
            </a:fld>
            <a:endParaRPr lang="en-US" altLang="el-GR" sz="1200"/>
          </a:p>
        </p:txBody>
      </p:sp>
      <p:sp>
        <p:nvSpPr>
          <p:cNvPr id="97283" name="Rectangle 2">
            <a:extLst>
              <a:ext uri="{FF2B5EF4-FFF2-40B4-BE49-F238E27FC236}">
                <a16:creationId xmlns:a16="http://schemas.microsoft.com/office/drawing/2014/main" id="{57A8E0F1-EEC2-49AC-B851-D8CC5156B4EF}"/>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543245B5-2BD0-402C-BADA-72A0048FCFD8}"/>
              </a:ext>
            </a:extLst>
          </p:cNvPr>
          <p:cNvSpPr>
            <a:spLocks noGrp="1" noChangeArrowheads="1"/>
          </p:cNvSpPr>
          <p:nvPr>
            <p:ph type="body" idx="1"/>
          </p:nvPr>
        </p:nvSpPr>
        <p:spPr>
          <a:noFill/>
        </p:spPr>
        <p:txBody>
          <a:bodyPr/>
          <a:lstStyle/>
          <a:p>
            <a:endParaRPr lang="en-US" altLang="el-GR">
              <a:latin typeface="Times"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9C69C6B5-95E0-40C8-AB40-4E3533C2838F}"/>
              </a:ext>
            </a:extLst>
          </p:cNvPr>
          <p:cNvSpPr>
            <a:spLocks noGrp="1" noChangeArrowheads="1"/>
          </p:cNvSpPr>
          <p:nvPr>
            <p:ph type="sldNum" sz="quarter" idx="5"/>
          </p:nvPr>
        </p:nvSpPr>
        <p:spPr>
          <a:noFill/>
        </p:spPr>
        <p:txBody>
          <a:bodyPr/>
          <a:lstStyle>
            <a:lvl1pPr>
              <a:defRPr sz="1400">
                <a:solidFill>
                  <a:schemeClr val="tx1"/>
                </a:solidFill>
                <a:latin typeface="Times" panose="02020603050405020304" pitchFamily="18" charset="0"/>
              </a:defRPr>
            </a:lvl1pPr>
            <a:lvl2pPr marL="742950" indent="-285750">
              <a:defRPr sz="1400">
                <a:solidFill>
                  <a:schemeClr val="tx1"/>
                </a:solidFill>
                <a:latin typeface="Times" panose="02020603050405020304" pitchFamily="18" charset="0"/>
              </a:defRPr>
            </a:lvl2pPr>
            <a:lvl3pPr marL="1143000" indent="-228600">
              <a:defRPr sz="1400">
                <a:solidFill>
                  <a:schemeClr val="tx1"/>
                </a:solidFill>
                <a:latin typeface="Times" panose="02020603050405020304" pitchFamily="18" charset="0"/>
              </a:defRPr>
            </a:lvl3pPr>
            <a:lvl4pPr marL="1600200" indent="-228600">
              <a:defRPr sz="1400">
                <a:solidFill>
                  <a:schemeClr val="tx1"/>
                </a:solidFill>
                <a:latin typeface="Times" panose="02020603050405020304" pitchFamily="18" charset="0"/>
              </a:defRPr>
            </a:lvl4pPr>
            <a:lvl5pPr marL="2057400" indent="-228600">
              <a:defRPr sz="1400">
                <a:solidFill>
                  <a:schemeClr val="tx1"/>
                </a:solidFill>
                <a:latin typeface="Times" panose="02020603050405020304" pitchFamily="18" charset="0"/>
              </a:defRPr>
            </a:lvl5pPr>
            <a:lvl6pPr marL="2514600" indent="-228600" eaLnBrk="0" fontAlgn="base" hangingPunct="0">
              <a:spcBef>
                <a:spcPct val="0"/>
              </a:spcBef>
              <a:spcAft>
                <a:spcPct val="0"/>
              </a:spcAft>
              <a:defRPr sz="1400">
                <a:solidFill>
                  <a:schemeClr val="tx1"/>
                </a:solidFill>
                <a:latin typeface="Times" panose="02020603050405020304" pitchFamily="18" charset="0"/>
              </a:defRPr>
            </a:lvl6pPr>
            <a:lvl7pPr marL="2971800" indent="-228600" eaLnBrk="0" fontAlgn="base" hangingPunct="0">
              <a:spcBef>
                <a:spcPct val="0"/>
              </a:spcBef>
              <a:spcAft>
                <a:spcPct val="0"/>
              </a:spcAft>
              <a:defRPr sz="1400">
                <a:solidFill>
                  <a:schemeClr val="tx1"/>
                </a:solidFill>
                <a:latin typeface="Times" panose="02020603050405020304" pitchFamily="18" charset="0"/>
              </a:defRPr>
            </a:lvl7pPr>
            <a:lvl8pPr marL="3429000" indent="-228600" eaLnBrk="0" fontAlgn="base" hangingPunct="0">
              <a:spcBef>
                <a:spcPct val="0"/>
              </a:spcBef>
              <a:spcAft>
                <a:spcPct val="0"/>
              </a:spcAft>
              <a:defRPr sz="1400">
                <a:solidFill>
                  <a:schemeClr val="tx1"/>
                </a:solidFill>
                <a:latin typeface="Times" panose="02020603050405020304" pitchFamily="18" charset="0"/>
              </a:defRPr>
            </a:lvl8pPr>
            <a:lvl9pPr marL="3886200" indent="-228600" eaLnBrk="0" fontAlgn="base" hangingPunct="0">
              <a:spcBef>
                <a:spcPct val="0"/>
              </a:spcBef>
              <a:spcAft>
                <a:spcPct val="0"/>
              </a:spcAft>
              <a:defRPr sz="1400">
                <a:solidFill>
                  <a:schemeClr val="tx1"/>
                </a:solidFill>
                <a:latin typeface="Times" panose="02020603050405020304" pitchFamily="18" charset="0"/>
              </a:defRPr>
            </a:lvl9pPr>
          </a:lstStyle>
          <a:p>
            <a:fld id="{34E0FBCE-4705-4EFE-B3A3-5828E1A871B0}" type="slidenum">
              <a:rPr lang="en-US" altLang="el-GR" sz="1200" smtClean="0"/>
              <a:pPr/>
              <a:t>59</a:t>
            </a:fld>
            <a:endParaRPr lang="en-US" altLang="el-GR" sz="1200"/>
          </a:p>
        </p:txBody>
      </p:sp>
      <p:sp>
        <p:nvSpPr>
          <p:cNvPr id="99331" name="Rectangle 2">
            <a:extLst>
              <a:ext uri="{FF2B5EF4-FFF2-40B4-BE49-F238E27FC236}">
                <a16:creationId xmlns:a16="http://schemas.microsoft.com/office/drawing/2014/main" id="{F95B208F-FD09-48D4-B7EF-482732B9376D}"/>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36CFDED9-7758-4785-875E-6664E0C1646A}"/>
              </a:ext>
            </a:extLst>
          </p:cNvPr>
          <p:cNvSpPr>
            <a:spLocks noGrp="1" noChangeArrowheads="1"/>
          </p:cNvSpPr>
          <p:nvPr>
            <p:ph type="body" idx="1"/>
          </p:nvPr>
        </p:nvSpPr>
        <p:spPr>
          <a:noFill/>
        </p:spPr>
        <p:txBody>
          <a:bodyPr/>
          <a:lstStyle/>
          <a:p>
            <a:endParaRPr lang="en-US" altLang="el-GR">
              <a:latin typeface="Times"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7762" name="Shape 186">
            <a:extLst>
              <a:ext uri="{FF2B5EF4-FFF2-40B4-BE49-F238E27FC236}">
                <a16:creationId xmlns:a16="http://schemas.microsoft.com/office/drawing/2014/main" id="{0267F5B2-CBD7-45DC-8385-54C092C2566D}"/>
              </a:ext>
            </a:extLst>
          </p:cNvPr>
          <p:cNvSpPr>
            <a:spLocks noGrp="1" noRot="1" noChangeAspect="1" noChangeArrowheads="1" noTextEdit="1"/>
          </p:cNvSpPr>
          <p:nvPr>
            <p:ph type="sldImg" idx="2"/>
          </p:nvPr>
        </p:nvSpPr>
        <p:spPr>
          <a:noFill/>
          <a:ln/>
        </p:spPr>
      </p:sp>
      <p:sp>
        <p:nvSpPr>
          <p:cNvPr id="117763" name="Shape 187">
            <a:extLst>
              <a:ext uri="{FF2B5EF4-FFF2-40B4-BE49-F238E27FC236}">
                <a16:creationId xmlns:a16="http://schemas.microsoft.com/office/drawing/2014/main" id="{1F0FC778-D78E-4F1D-BB08-2AD0ED6A4BF6}"/>
              </a:ext>
            </a:extLst>
          </p:cNvPr>
          <p:cNvSpPr>
            <a:spLocks noGrp="1"/>
          </p:cNvSpPr>
          <p:nvPr>
            <p:ph type="body" idx="1"/>
          </p:nvPr>
        </p:nvSpPr>
        <p:spPr>
          <a:xfrm>
            <a:off x="685800" y="4424363"/>
            <a:ext cx="5486400" cy="354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endParaRPr lang="el-GR" altLang="el-GR">
              <a:latin typeface="Times"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CA792227-ABE4-4948-A288-4E87E6EF2A93}"/>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7AB0A192-038A-4F20-AC44-FF8F3B6BBBC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tr-TR" altLang="tr-TR">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BE352553-E503-4BC5-B8DA-C09FB9128EF0}"/>
              </a:ext>
            </a:extLst>
          </p:cNvPr>
          <p:cNvSpPr>
            <a:spLocks noGrp="1" noRot="1" noChangeAspect="1" noChangeArrowheads="1" noTextEdit="1"/>
          </p:cNvSpPr>
          <p:nvPr>
            <p:ph type="sldImg"/>
          </p:nvPr>
        </p:nvSpPr>
        <p:spPr>
          <a:ln/>
        </p:spPr>
      </p:sp>
      <p:sp>
        <p:nvSpPr>
          <p:cNvPr id="121859" name="Rectangle 3">
            <a:extLst>
              <a:ext uri="{FF2B5EF4-FFF2-40B4-BE49-F238E27FC236}">
                <a16:creationId xmlns:a16="http://schemas.microsoft.com/office/drawing/2014/main" id="{3BF5CE63-517D-4DAF-818E-74AC848C635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tr-TR" altLang="tr-TR">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C15150E0-3B24-41B7-B5C3-F7EF318AD11D}"/>
              </a:ext>
            </a:extLst>
          </p:cNvPr>
          <p:cNvSpPr>
            <a:spLocks noGrp="1" noRot="1" noChangeAspect="1" noTextEdit="1"/>
          </p:cNvSpPr>
          <p:nvPr>
            <p:ph type="sldImg"/>
          </p:nvPr>
        </p:nvSpPr>
        <p:spPr>
          <a:ln/>
        </p:spPr>
      </p:sp>
      <p:sp>
        <p:nvSpPr>
          <p:cNvPr id="38915" name="Notes Placeholder 2">
            <a:extLst>
              <a:ext uri="{FF2B5EF4-FFF2-40B4-BE49-F238E27FC236}">
                <a16:creationId xmlns:a16="http://schemas.microsoft.com/office/drawing/2014/main" id="{86C0C356-A403-4226-BEE8-D2AED729FEA4}"/>
              </a:ext>
            </a:extLst>
          </p:cNvPr>
          <p:cNvSpPr>
            <a:spLocks noGrp="1"/>
          </p:cNvSpPr>
          <p:nvPr>
            <p:ph type="body" idx="1"/>
          </p:nvPr>
        </p:nvSpPr>
        <p:spPr>
          <a:noFill/>
        </p:spPr>
        <p:txBody>
          <a:bodyPr/>
          <a:lstStyle/>
          <a:p>
            <a:r>
              <a:rPr lang="en-US" altLang="el-GR">
                <a:latin typeface="Times" panose="02020603050405020304" pitchFamily="18" charset="0"/>
              </a:rPr>
              <a:t>To determine whether a decision or action is based on sound workplace ethics, managers and employees should ask these questions. </a:t>
            </a:r>
          </a:p>
          <a:p>
            <a:endParaRPr lang="en-US" altLang="el-GR">
              <a:latin typeface="Times" panose="02020603050405020304" pitchFamily="18" charset="0"/>
            </a:endParaRPr>
          </a:p>
          <a:p>
            <a:r>
              <a:rPr lang="en-US" altLang="el-GR">
                <a:latin typeface="Times" panose="02020603050405020304" pitchFamily="18" charset="0"/>
              </a:rPr>
              <a:t>Are all these valid questions to keep in mind as an employee? Why or why not?</a:t>
            </a:r>
          </a:p>
        </p:txBody>
      </p:sp>
      <p:sp>
        <p:nvSpPr>
          <p:cNvPr id="38916" name="Slide Number Placeholder 3">
            <a:extLst>
              <a:ext uri="{FF2B5EF4-FFF2-40B4-BE49-F238E27FC236}">
                <a16:creationId xmlns:a16="http://schemas.microsoft.com/office/drawing/2014/main" id="{E1F5D3E9-ECCD-419E-BE9B-D6624135FE7C}"/>
              </a:ext>
            </a:extLst>
          </p:cNvPr>
          <p:cNvSpPr>
            <a:spLocks noGrp="1"/>
          </p:cNvSpPr>
          <p:nvPr>
            <p:ph type="sldNum" sz="quarter" idx="5"/>
          </p:nvPr>
        </p:nvSpPr>
        <p:spPr>
          <a:noFill/>
        </p:spPr>
        <p:txBody>
          <a:bodyPr/>
          <a:lstStyle>
            <a:lvl1pPr>
              <a:defRPr sz="1400">
                <a:solidFill>
                  <a:schemeClr val="tx1"/>
                </a:solidFill>
                <a:latin typeface="Times" panose="02020603050405020304" pitchFamily="18" charset="0"/>
              </a:defRPr>
            </a:lvl1pPr>
            <a:lvl2pPr marL="742950" indent="-285750">
              <a:defRPr sz="1400">
                <a:solidFill>
                  <a:schemeClr val="tx1"/>
                </a:solidFill>
                <a:latin typeface="Times" panose="02020603050405020304" pitchFamily="18" charset="0"/>
              </a:defRPr>
            </a:lvl2pPr>
            <a:lvl3pPr marL="1143000" indent="-228600">
              <a:defRPr sz="1400">
                <a:solidFill>
                  <a:schemeClr val="tx1"/>
                </a:solidFill>
                <a:latin typeface="Times" panose="02020603050405020304" pitchFamily="18" charset="0"/>
              </a:defRPr>
            </a:lvl3pPr>
            <a:lvl4pPr marL="1600200" indent="-228600">
              <a:defRPr sz="1400">
                <a:solidFill>
                  <a:schemeClr val="tx1"/>
                </a:solidFill>
                <a:latin typeface="Times" panose="02020603050405020304" pitchFamily="18" charset="0"/>
              </a:defRPr>
            </a:lvl4pPr>
            <a:lvl5pPr marL="2057400" indent="-228600">
              <a:defRPr sz="1400">
                <a:solidFill>
                  <a:schemeClr val="tx1"/>
                </a:solidFill>
                <a:latin typeface="Times" panose="02020603050405020304" pitchFamily="18" charset="0"/>
              </a:defRPr>
            </a:lvl5pPr>
            <a:lvl6pPr marL="2514600" indent="-228600" eaLnBrk="0" fontAlgn="base" hangingPunct="0">
              <a:spcBef>
                <a:spcPct val="0"/>
              </a:spcBef>
              <a:spcAft>
                <a:spcPct val="0"/>
              </a:spcAft>
              <a:defRPr sz="1400">
                <a:solidFill>
                  <a:schemeClr val="tx1"/>
                </a:solidFill>
                <a:latin typeface="Times" panose="02020603050405020304" pitchFamily="18" charset="0"/>
              </a:defRPr>
            </a:lvl6pPr>
            <a:lvl7pPr marL="2971800" indent="-228600" eaLnBrk="0" fontAlgn="base" hangingPunct="0">
              <a:spcBef>
                <a:spcPct val="0"/>
              </a:spcBef>
              <a:spcAft>
                <a:spcPct val="0"/>
              </a:spcAft>
              <a:defRPr sz="1400">
                <a:solidFill>
                  <a:schemeClr val="tx1"/>
                </a:solidFill>
                <a:latin typeface="Times" panose="02020603050405020304" pitchFamily="18" charset="0"/>
              </a:defRPr>
            </a:lvl7pPr>
            <a:lvl8pPr marL="3429000" indent="-228600" eaLnBrk="0" fontAlgn="base" hangingPunct="0">
              <a:spcBef>
                <a:spcPct val="0"/>
              </a:spcBef>
              <a:spcAft>
                <a:spcPct val="0"/>
              </a:spcAft>
              <a:defRPr sz="1400">
                <a:solidFill>
                  <a:schemeClr val="tx1"/>
                </a:solidFill>
                <a:latin typeface="Times" panose="02020603050405020304" pitchFamily="18" charset="0"/>
              </a:defRPr>
            </a:lvl8pPr>
            <a:lvl9pPr marL="3886200" indent="-228600" eaLnBrk="0" fontAlgn="base" hangingPunct="0">
              <a:spcBef>
                <a:spcPct val="0"/>
              </a:spcBef>
              <a:spcAft>
                <a:spcPct val="0"/>
              </a:spcAft>
              <a:defRPr sz="1400">
                <a:solidFill>
                  <a:schemeClr val="tx1"/>
                </a:solidFill>
                <a:latin typeface="Times" panose="02020603050405020304" pitchFamily="18" charset="0"/>
              </a:defRPr>
            </a:lvl9pPr>
          </a:lstStyle>
          <a:p>
            <a:fld id="{7405CFA7-72DC-471E-9A65-1E1D8BAF1331}" type="slidenum">
              <a:rPr lang="en-US" altLang="el-GR" sz="1200" smtClean="0"/>
              <a:pPr/>
              <a:t>9</a:t>
            </a:fld>
            <a:endParaRPr lang="en-US" altLang="el-G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7C15D309-43F8-442C-B392-D78BD057A5E6}"/>
              </a:ext>
            </a:extLst>
          </p:cNvPr>
          <p:cNvSpPr>
            <a:spLocks noGrp="1" noRot="1" noChangeAspect="1" noChangeArrowheads="1" noTextEdit="1"/>
          </p:cNvSpPr>
          <p:nvPr>
            <p:ph type="sldImg"/>
          </p:nvPr>
        </p:nvSpPr>
        <p:spPr>
          <a:ln/>
        </p:spPr>
      </p:sp>
      <p:sp>
        <p:nvSpPr>
          <p:cNvPr id="105475" name="Rectangle 3">
            <a:extLst>
              <a:ext uri="{FF2B5EF4-FFF2-40B4-BE49-F238E27FC236}">
                <a16:creationId xmlns:a16="http://schemas.microsoft.com/office/drawing/2014/main" id="{BB2955FB-10B7-430C-B25E-507C2C3E802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a:latin typeface="Arial" panose="020B0604020202020204" pitchFamily="34" charset="0"/>
            </a:endParaRPr>
          </a:p>
        </p:txBody>
      </p:sp>
    </p:spTree>
    <p:extLst>
      <p:ext uri="{BB962C8B-B14F-4D97-AF65-F5344CB8AC3E}">
        <p14:creationId xmlns:p14="http://schemas.microsoft.com/office/powerpoint/2010/main" val="932153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9754C962-A6ED-4D61-992E-A86C6B4A61A1}"/>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F8D457A1-01B7-424E-877F-1AA238690DB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a:latin typeface="Arial" panose="020B0604020202020204" pitchFamily="34" charset="0"/>
            </a:endParaRPr>
          </a:p>
        </p:txBody>
      </p:sp>
    </p:spTree>
    <p:extLst>
      <p:ext uri="{BB962C8B-B14F-4D97-AF65-F5344CB8AC3E}">
        <p14:creationId xmlns:p14="http://schemas.microsoft.com/office/powerpoint/2010/main" val="4132346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3F5F1436-4384-44E4-99B4-3B67B4990C03}"/>
              </a:ext>
            </a:extLst>
          </p:cNvPr>
          <p:cNvSpPr>
            <a:spLocks noGrp="1" noRot="1" noChangeAspect="1" noChangeArrowheads="1" noTextEdit="1"/>
          </p:cNvSpPr>
          <p:nvPr>
            <p:ph type="sldImg"/>
          </p:nvPr>
        </p:nvSpPr>
        <p:spPr>
          <a:ln/>
        </p:spPr>
      </p:sp>
      <p:sp>
        <p:nvSpPr>
          <p:cNvPr id="109571" name="Rectangle 3">
            <a:extLst>
              <a:ext uri="{FF2B5EF4-FFF2-40B4-BE49-F238E27FC236}">
                <a16:creationId xmlns:a16="http://schemas.microsoft.com/office/drawing/2014/main" id="{F4524898-FB86-48D8-978C-BB0449CBF98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a:latin typeface="Arial" panose="020B0604020202020204" pitchFamily="34" charset="0"/>
            </a:endParaRPr>
          </a:p>
        </p:txBody>
      </p:sp>
    </p:spTree>
    <p:extLst>
      <p:ext uri="{BB962C8B-B14F-4D97-AF65-F5344CB8AC3E}">
        <p14:creationId xmlns:p14="http://schemas.microsoft.com/office/powerpoint/2010/main" val="2532472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603001A6-B834-473A-8472-E78B2FC596A8}"/>
              </a:ext>
            </a:extLst>
          </p:cNvPr>
          <p:cNvSpPr>
            <a:spLocks noGrp="1" noRot="1" noChangeAspect="1" noChangeArrowheads="1" noTextEdit="1"/>
          </p:cNvSpPr>
          <p:nvPr>
            <p:ph type="sldImg"/>
          </p:nvPr>
        </p:nvSpPr>
        <p:spPr>
          <a:ln/>
        </p:spPr>
      </p:sp>
      <p:sp>
        <p:nvSpPr>
          <p:cNvPr id="111619" name="Rectangle 3">
            <a:extLst>
              <a:ext uri="{FF2B5EF4-FFF2-40B4-BE49-F238E27FC236}">
                <a16:creationId xmlns:a16="http://schemas.microsoft.com/office/drawing/2014/main" id="{0E1FEF45-11F8-49C5-98CF-A89E0A6B165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a:latin typeface="Arial" panose="020B0604020202020204" pitchFamily="34" charset="0"/>
            </a:endParaRPr>
          </a:p>
        </p:txBody>
      </p:sp>
    </p:spTree>
    <p:extLst>
      <p:ext uri="{BB962C8B-B14F-4D97-AF65-F5344CB8AC3E}">
        <p14:creationId xmlns:p14="http://schemas.microsoft.com/office/powerpoint/2010/main" val="2853113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2A8DB552-FDA6-411B-AAEF-3871AB8145D4}"/>
              </a:ext>
            </a:extLst>
          </p:cNvPr>
          <p:cNvSpPr>
            <a:spLocks noGrp="1" noRot="1" noChangeAspect="1" noChangeArrowheads="1" noTextEdit="1"/>
          </p:cNvSpPr>
          <p:nvPr>
            <p:ph type="sldImg"/>
          </p:nvPr>
        </p:nvSpPr>
        <p:spPr>
          <a:ln/>
        </p:spPr>
      </p:sp>
      <p:sp>
        <p:nvSpPr>
          <p:cNvPr id="113667" name="Rectangle 3">
            <a:extLst>
              <a:ext uri="{FF2B5EF4-FFF2-40B4-BE49-F238E27FC236}">
                <a16:creationId xmlns:a16="http://schemas.microsoft.com/office/drawing/2014/main" id="{F0B0E847-26C1-4C92-BD2F-3D4CA9386C0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a:latin typeface="Arial" panose="020B0604020202020204" pitchFamily="34" charset="0"/>
            </a:endParaRPr>
          </a:p>
        </p:txBody>
      </p:sp>
    </p:spTree>
    <p:extLst>
      <p:ext uri="{BB962C8B-B14F-4D97-AF65-F5344CB8AC3E}">
        <p14:creationId xmlns:p14="http://schemas.microsoft.com/office/powerpoint/2010/main" val="2748099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C384F434-2D2B-40A7-AB35-0CC3EB1D2687}"/>
              </a:ext>
            </a:extLst>
          </p:cNvPr>
          <p:cNvSpPr>
            <a:spLocks noGrp="1" noRot="1" noChangeAspect="1" noChangeArrowheads="1" noTextEdit="1"/>
          </p:cNvSpPr>
          <p:nvPr>
            <p:ph type="sldImg"/>
          </p:nvPr>
        </p:nvSpPr>
        <p:spPr>
          <a:ln/>
        </p:spPr>
      </p:sp>
      <p:sp>
        <p:nvSpPr>
          <p:cNvPr id="117763" name="Rectangle 3">
            <a:extLst>
              <a:ext uri="{FF2B5EF4-FFF2-40B4-BE49-F238E27FC236}">
                <a16:creationId xmlns:a16="http://schemas.microsoft.com/office/drawing/2014/main" id="{205A21AD-143C-4001-915C-B45BEB9BAF7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a:latin typeface="Arial" panose="020B0604020202020204" pitchFamily="34" charset="0"/>
            </a:endParaRPr>
          </a:p>
        </p:txBody>
      </p:sp>
    </p:spTree>
    <p:extLst>
      <p:ext uri="{BB962C8B-B14F-4D97-AF65-F5344CB8AC3E}">
        <p14:creationId xmlns:p14="http://schemas.microsoft.com/office/powerpoint/2010/main" val="632104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n-US"/>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n-US"/>
          </a:p>
        </p:txBody>
      </p:sp>
      <p:sp>
        <p:nvSpPr>
          <p:cNvPr id="6" name="Slide Number Placeholder 5"/>
          <p:cNvSpPr>
            <a:spLocks noGrp="1"/>
          </p:cNvSpPr>
          <p:nvPr>
            <p:ph type="sldNum" sz="quarter" idx="12"/>
          </p:nvPr>
        </p:nvSpPr>
        <p:spPr>
          <a:xfrm>
            <a:off x="6817317" y="5054602"/>
            <a:ext cx="413483" cy="279400"/>
          </a:xfrm>
        </p:spPr>
        <p:txBody>
          <a:bodyPr/>
          <a:lstStyle/>
          <a:p>
            <a:pPr>
              <a:defRPr/>
            </a:pPr>
            <a:fld id="{36C50A3E-CB5F-48D9-9266-15A308194877}" type="slidenum">
              <a:rPr lang="en-US" altLang="el-GR" smtClean="0"/>
              <a:pPr>
                <a:defRPr/>
              </a:pPr>
              <a:t>‹#›</a:t>
            </a:fld>
            <a:endParaRPr lang="en-US" altLang="el-GR"/>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711571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6C50A3E-CB5F-48D9-9266-15A308194877}" type="slidenum">
              <a:rPr lang="en-US" altLang="el-GR" smtClean="0"/>
              <a:pPr>
                <a:defRPr/>
              </a:pPr>
              <a:t>‹#›</a:t>
            </a:fld>
            <a:endParaRPr lang="en-US" altLang="el-GR"/>
          </a:p>
        </p:txBody>
      </p:sp>
    </p:spTree>
    <p:extLst>
      <p:ext uri="{BB962C8B-B14F-4D97-AF65-F5344CB8AC3E}">
        <p14:creationId xmlns:p14="http://schemas.microsoft.com/office/powerpoint/2010/main" val="2483020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6C50A3E-CB5F-48D9-9266-15A308194877}" type="slidenum">
              <a:rPr lang="en-US" altLang="el-GR" smtClean="0"/>
              <a:pPr>
                <a:defRPr/>
              </a:pPr>
              <a:t>‹#›</a:t>
            </a:fld>
            <a:endParaRPr lang="en-US" altLang="el-GR"/>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2073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6C50A3E-CB5F-48D9-9266-15A308194877}" type="slidenum">
              <a:rPr lang="en-US" altLang="el-GR" smtClean="0"/>
              <a:pPr>
                <a:defRPr/>
              </a:pPr>
              <a:t>‹#›</a:t>
            </a:fld>
            <a:endParaRPr lang="en-US" altLang="el-GR"/>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9672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6C50A3E-CB5F-48D9-9266-15A308194877}" type="slidenum">
              <a:rPr lang="en-US" altLang="el-GR" smtClean="0"/>
              <a:pPr>
                <a:defRPr/>
              </a:pPr>
              <a:t>‹#›</a:t>
            </a:fld>
            <a:endParaRPr lang="en-US" altLang="el-GR"/>
          </a:p>
        </p:txBody>
      </p:sp>
    </p:spTree>
    <p:extLst>
      <p:ext uri="{BB962C8B-B14F-4D97-AF65-F5344CB8AC3E}">
        <p14:creationId xmlns:p14="http://schemas.microsoft.com/office/powerpoint/2010/main" val="1345546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6C50A3E-CB5F-48D9-9266-15A308194877}" type="slidenum">
              <a:rPr lang="en-US" altLang="el-GR" smtClean="0"/>
              <a:pPr>
                <a:defRPr/>
              </a:pPr>
              <a:t>‹#›</a:t>
            </a:fld>
            <a:endParaRPr lang="en-US" altLang="el-GR"/>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6816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6C50A3E-CB5F-48D9-9266-15A308194877}" type="slidenum">
              <a:rPr lang="en-US" altLang="el-GR" smtClean="0"/>
              <a:pPr>
                <a:defRPr/>
              </a:pPr>
              <a:t>‹#›</a:t>
            </a:fld>
            <a:endParaRPr lang="en-US" altLang="el-GR"/>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3471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6C50A3E-CB5F-48D9-9266-15A308194877}" type="slidenum">
              <a:rPr lang="en-US" altLang="el-GR" smtClean="0"/>
              <a:pPr>
                <a:defRPr/>
              </a:pPr>
              <a:t>‹#›</a:t>
            </a:fld>
            <a:endParaRPr lang="en-US" altLang="el-GR"/>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5944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6C50A3E-CB5F-48D9-9266-15A308194877}" type="slidenum">
              <a:rPr lang="en-US" altLang="el-GR" smtClean="0"/>
              <a:pPr>
                <a:defRPr/>
              </a:pPr>
              <a:t>‹#›</a:t>
            </a:fld>
            <a:endParaRPr lang="en-US" altLang="el-GR"/>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6005337"/>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eldias">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0425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ClipArt">
  <p:cSld name="Τίτλος, Κείμενο και Clip Art">
    <p:spTree>
      <p:nvGrpSpPr>
        <p:cNvPr id="1" name=""/>
        <p:cNvGrpSpPr/>
        <p:nvPr/>
      </p:nvGrpSpPr>
      <p:grpSpPr>
        <a:xfrm>
          <a:off x="0" y="0"/>
          <a:ext cx="0" cy="0"/>
          <a:chOff x="0" y="0"/>
          <a:chExt cx="0" cy="0"/>
        </a:xfrm>
      </p:grpSpPr>
      <p:sp>
        <p:nvSpPr>
          <p:cNvPr id="2" name="Τίτλος 1"/>
          <p:cNvSpPr>
            <a:spLocks noGrp="1"/>
          </p:cNvSpPr>
          <p:nvPr>
            <p:ph type="title"/>
          </p:nvPr>
        </p:nvSpPr>
        <p:spPr>
          <a:xfrm>
            <a:off x="406400" y="228600"/>
            <a:ext cx="7772400" cy="1143000"/>
          </a:xfrm>
        </p:spPr>
        <p:txBody>
          <a:bodyPr/>
          <a:lstStyle/>
          <a:p>
            <a:r>
              <a:rPr lang="el-GR"/>
              <a:t>Στυλ κύριου τίτλου</a:t>
            </a:r>
          </a:p>
        </p:txBody>
      </p:sp>
      <p:sp>
        <p:nvSpPr>
          <p:cNvPr id="3" name="Θέση κειμένου 2"/>
          <p:cNvSpPr>
            <a:spLocks noGrp="1"/>
          </p:cNvSpPr>
          <p:nvPr>
            <p:ph type="body" sz="half" idx="1"/>
          </p:nvPr>
        </p:nvSpPr>
        <p:spPr>
          <a:xfrm>
            <a:off x="457200" y="1885950"/>
            <a:ext cx="4013200" cy="4171950"/>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Σύμβολο κράτησης θέσης ηλεκτρονικής εικόνας 3"/>
          <p:cNvSpPr>
            <a:spLocks noGrp="1"/>
          </p:cNvSpPr>
          <p:nvPr>
            <p:ph type="clipArt" sz="half" idx="2"/>
          </p:nvPr>
        </p:nvSpPr>
        <p:spPr>
          <a:xfrm>
            <a:off x="4622800" y="1885950"/>
            <a:ext cx="4013200" cy="4171950"/>
          </a:xfrm>
        </p:spPr>
        <p:txBody>
          <a:bodyPr/>
          <a:lstStyle/>
          <a:p>
            <a:pPr lvl="0"/>
            <a:endParaRPr lang="el-GR" noProof="0"/>
          </a:p>
        </p:txBody>
      </p:sp>
      <p:sp>
        <p:nvSpPr>
          <p:cNvPr id="5" name="Θέση ημερομηνίας 4">
            <a:extLst>
              <a:ext uri="{FF2B5EF4-FFF2-40B4-BE49-F238E27FC236}">
                <a16:creationId xmlns:a16="http://schemas.microsoft.com/office/drawing/2014/main" id="{A275D942-545D-4A90-8EDD-751E6FC943D9}"/>
              </a:ext>
            </a:extLst>
          </p:cNvPr>
          <p:cNvSpPr>
            <a:spLocks noGrp="1"/>
          </p:cNvSpPr>
          <p:nvPr>
            <p:ph type="dt" sz="half" idx="10"/>
          </p:nvPr>
        </p:nvSpPr>
        <p:spPr>
          <a:xfrm>
            <a:off x="431800" y="6229350"/>
            <a:ext cx="1905000" cy="457200"/>
          </a:xfrm>
        </p:spPr>
        <p:txBody>
          <a:bodyPr/>
          <a:lstStyle>
            <a:lvl1pPr>
              <a:defRPr/>
            </a:lvl1pPr>
          </a:lstStyle>
          <a:p>
            <a:pPr>
              <a:defRPr/>
            </a:pPr>
            <a:endParaRPr lang="en-US" altLang="el-GR"/>
          </a:p>
        </p:txBody>
      </p:sp>
      <p:sp>
        <p:nvSpPr>
          <p:cNvPr id="6" name="Θέση υποσέλιδου 5">
            <a:extLst>
              <a:ext uri="{FF2B5EF4-FFF2-40B4-BE49-F238E27FC236}">
                <a16:creationId xmlns:a16="http://schemas.microsoft.com/office/drawing/2014/main" id="{8489DEB8-2D2F-433D-BD35-5057887DEE36}"/>
              </a:ext>
            </a:extLst>
          </p:cNvPr>
          <p:cNvSpPr>
            <a:spLocks noGrp="1"/>
          </p:cNvSpPr>
          <p:nvPr>
            <p:ph type="ftr" sz="quarter" idx="11"/>
          </p:nvPr>
        </p:nvSpPr>
        <p:spPr>
          <a:xfrm>
            <a:off x="3124200" y="6229350"/>
            <a:ext cx="2895600" cy="457200"/>
          </a:xfrm>
        </p:spPr>
        <p:txBody>
          <a:bodyPr/>
          <a:lstStyle>
            <a:lvl1pPr>
              <a:defRPr/>
            </a:lvl1pPr>
          </a:lstStyle>
          <a:p>
            <a:pPr>
              <a:defRPr/>
            </a:pPr>
            <a:endParaRPr lang="en-US" altLang="el-GR"/>
          </a:p>
        </p:txBody>
      </p:sp>
      <p:sp>
        <p:nvSpPr>
          <p:cNvPr id="7" name="Θέση αριθμού διαφάνειας 6">
            <a:extLst>
              <a:ext uri="{FF2B5EF4-FFF2-40B4-BE49-F238E27FC236}">
                <a16:creationId xmlns:a16="http://schemas.microsoft.com/office/drawing/2014/main" id="{334B49C2-ABCF-4FFA-AF4C-F1516FC71751}"/>
              </a:ext>
            </a:extLst>
          </p:cNvPr>
          <p:cNvSpPr>
            <a:spLocks noGrp="1"/>
          </p:cNvSpPr>
          <p:nvPr>
            <p:ph type="sldNum" sz="quarter" idx="12"/>
          </p:nvPr>
        </p:nvSpPr>
        <p:spPr>
          <a:xfrm>
            <a:off x="6731000" y="6229350"/>
            <a:ext cx="1905000" cy="457200"/>
          </a:xfrm>
        </p:spPr>
        <p:txBody>
          <a:bodyPr/>
          <a:lstStyle>
            <a:lvl1pPr>
              <a:defRPr/>
            </a:lvl1pPr>
          </a:lstStyle>
          <a:p>
            <a:pPr>
              <a:defRPr/>
            </a:pPr>
            <a:fld id="{AE39C77E-79CA-495A-A725-01E08CAF3922}" type="slidenum">
              <a:rPr lang="en-US" altLang="el-GR"/>
              <a:pPr>
                <a:defRPr/>
              </a:pPr>
              <a:t>‹#›</a:t>
            </a:fld>
            <a:endParaRPr lang="en-US" altLang="el-GR"/>
          </a:p>
        </p:txBody>
      </p:sp>
    </p:spTree>
    <p:extLst>
      <p:ext uri="{BB962C8B-B14F-4D97-AF65-F5344CB8AC3E}">
        <p14:creationId xmlns:p14="http://schemas.microsoft.com/office/powerpoint/2010/main" val="3337298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6C50A3E-CB5F-48D9-9266-15A308194877}" type="slidenum">
              <a:rPr lang="en-US" altLang="el-GR" smtClean="0"/>
              <a:pPr>
                <a:defRPr/>
              </a:pPr>
              <a:t>‹#›</a:t>
            </a:fld>
            <a:endParaRPr lang="en-US" altLang="el-GR"/>
          </a:p>
        </p:txBody>
      </p:sp>
    </p:spTree>
    <p:extLst>
      <p:ext uri="{BB962C8B-B14F-4D97-AF65-F5344CB8AC3E}">
        <p14:creationId xmlns:p14="http://schemas.microsoft.com/office/powerpoint/2010/main" val="40844470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2"/>
        <p:cNvGrpSpPr/>
        <p:nvPr/>
      </p:nvGrpSpPr>
      <p:grpSpPr>
        <a:xfrm>
          <a:off x="0" y="0"/>
          <a:ext cx="0" cy="0"/>
          <a:chOff x="0" y="0"/>
          <a:chExt cx="0" cy="0"/>
        </a:xfrm>
      </p:grpSpPr>
      <p:sp>
        <p:nvSpPr>
          <p:cNvPr id="15" name="Shape 15"/>
          <p:cNvSpPr txBox="1">
            <a:spLocks noGrp="1"/>
          </p:cNvSpPr>
          <p:nvPr>
            <p:ph type="title"/>
          </p:nvPr>
        </p:nvSpPr>
        <p:spPr>
          <a:xfrm>
            <a:off x="457200" y="274637"/>
            <a:ext cx="8229600" cy="1143000"/>
          </a:xfrm>
          <a:prstGeom prst="rect">
            <a:avLst/>
          </a:prstGeom>
          <a:noFill/>
          <a:ln>
            <a:noFill/>
          </a:ln>
        </p:spPr>
        <p:txBody>
          <a:bodyPr/>
          <a:lstStyle>
            <a:lvl1pPr rtl="0">
              <a:defRPr sz="3600"/>
            </a:lvl1pPr>
            <a:lvl2pPr rtl="0">
              <a:defRPr sz="3600"/>
            </a:lvl2pPr>
            <a:lvl3pPr rtl="0">
              <a:defRPr sz="3600"/>
            </a:lvl3pPr>
            <a:lvl4pPr rtl="0">
              <a:defRPr sz="3600"/>
            </a:lvl4pPr>
            <a:lvl5pPr rtl="0">
              <a:defRPr sz="3600"/>
            </a:lvl5pPr>
            <a:lvl6pPr rtl="0">
              <a:defRPr sz="3600"/>
            </a:lvl6pPr>
            <a:lvl7pPr rtl="0">
              <a:defRPr sz="3600"/>
            </a:lvl7pPr>
            <a:lvl8pPr rtl="0">
              <a:defRPr sz="3600"/>
            </a:lvl8pPr>
            <a:lvl9pPr rtl="0">
              <a:defRPr sz="3600"/>
            </a:lvl9pPr>
          </a:lstStyle>
          <a:p>
            <a:endParaRPr/>
          </a:p>
        </p:txBody>
      </p:sp>
      <p:sp>
        <p:nvSpPr>
          <p:cNvPr id="16" name="Shape 16"/>
          <p:cNvSpPr txBox="1">
            <a:spLocks noGrp="1"/>
          </p:cNvSpPr>
          <p:nvPr>
            <p:ph type="body" idx="1"/>
          </p:nvPr>
        </p:nvSpPr>
        <p:spPr>
          <a:xfrm>
            <a:off x="457200" y="1600200"/>
            <a:ext cx="8229600" cy="4967700"/>
          </a:xfrm>
          <a:prstGeom prst="rect">
            <a:avLst/>
          </a:prstGeom>
          <a:noFill/>
          <a:ln>
            <a:noFill/>
          </a:ln>
        </p:spPr>
        <p:txBody>
          <a:bodyPr/>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extLst>
      <p:ext uri="{BB962C8B-B14F-4D97-AF65-F5344CB8AC3E}">
        <p14:creationId xmlns:p14="http://schemas.microsoft.com/office/powerpoint/2010/main" val="191364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6C50A3E-CB5F-48D9-9266-15A308194877}" type="slidenum">
              <a:rPr lang="en-US" altLang="el-GR" smtClean="0"/>
              <a:pPr>
                <a:defRPr/>
              </a:pPr>
              <a:t>‹#›</a:t>
            </a:fld>
            <a:endParaRPr lang="en-US" altLang="el-GR"/>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994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6C50A3E-CB5F-48D9-9266-15A308194877}" type="slidenum">
              <a:rPr lang="en-US" altLang="el-GR" smtClean="0"/>
              <a:pPr>
                <a:defRPr/>
              </a:pPr>
              <a:t>‹#›</a:t>
            </a:fld>
            <a:endParaRPr lang="en-US" altLang="el-GR"/>
          </a:p>
        </p:txBody>
      </p:sp>
    </p:spTree>
    <p:extLst>
      <p:ext uri="{BB962C8B-B14F-4D97-AF65-F5344CB8AC3E}">
        <p14:creationId xmlns:p14="http://schemas.microsoft.com/office/powerpoint/2010/main" val="3214725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6C50A3E-CB5F-48D9-9266-15A308194877}" type="slidenum">
              <a:rPr lang="en-US" altLang="el-GR" smtClean="0"/>
              <a:pPr>
                <a:defRPr/>
              </a:pPr>
              <a:t>‹#›</a:t>
            </a:fld>
            <a:endParaRPr lang="en-US" altLang="el-GR"/>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9621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6C50A3E-CB5F-48D9-9266-15A308194877}" type="slidenum">
              <a:rPr lang="en-US" altLang="el-GR" smtClean="0"/>
              <a:pPr>
                <a:defRPr/>
              </a:pPr>
              <a:t>‹#›</a:t>
            </a:fld>
            <a:endParaRPr lang="en-US" altLang="el-GR"/>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4667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6C50A3E-CB5F-48D9-9266-15A308194877}" type="slidenum">
              <a:rPr lang="en-US" altLang="el-GR" smtClean="0"/>
              <a:pPr>
                <a:defRPr/>
              </a:pPr>
              <a:t>‹#›</a:t>
            </a:fld>
            <a:endParaRPr lang="en-US" altLang="el-GR"/>
          </a:p>
        </p:txBody>
      </p:sp>
    </p:spTree>
    <p:extLst>
      <p:ext uri="{BB962C8B-B14F-4D97-AF65-F5344CB8AC3E}">
        <p14:creationId xmlns:p14="http://schemas.microsoft.com/office/powerpoint/2010/main" val="224196254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6C50A3E-CB5F-48D9-9266-15A308194877}" type="slidenum">
              <a:rPr lang="en-US" altLang="el-GR" smtClean="0"/>
              <a:pPr>
                <a:defRPr/>
              </a:pPr>
              <a:t>‹#›</a:t>
            </a:fld>
            <a:endParaRPr lang="en-US" altLang="el-GR"/>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027874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6C50A3E-CB5F-48D9-9266-15A308194877}" type="slidenum">
              <a:rPr lang="en-US" altLang="el-GR" smtClean="0"/>
              <a:pPr>
                <a:defRPr/>
              </a:pPr>
              <a:t>‹#›</a:t>
            </a:fld>
            <a:endParaRPr lang="en-US" altLang="el-GR"/>
          </a:p>
        </p:txBody>
      </p:sp>
    </p:spTree>
    <p:extLst>
      <p:ext uri="{BB962C8B-B14F-4D97-AF65-F5344CB8AC3E}">
        <p14:creationId xmlns:p14="http://schemas.microsoft.com/office/powerpoint/2010/main" val="273001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3">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3">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36C50A3E-CB5F-48D9-9266-15A308194877}" type="slidenum">
              <a:rPr lang="en-US" altLang="el-GR" smtClean="0"/>
              <a:pPr>
                <a:defRPr/>
              </a:pPr>
              <a:t>‹#›</a:t>
            </a:fld>
            <a:endParaRPr lang="en-US" altLang="el-GR"/>
          </a:p>
        </p:txBody>
      </p:sp>
    </p:spTree>
    <p:extLst>
      <p:ext uri="{BB962C8B-B14F-4D97-AF65-F5344CB8AC3E}">
        <p14:creationId xmlns:p14="http://schemas.microsoft.com/office/powerpoint/2010/main" val="2494366265"/>
      </p:ext>
    </p:extLst>
  </p:cSld>
  <p:clrMap bg1="lt1" tx1="dk1" bg2="lt2" tx2="dk2" accent1="accent1" accent2="accent2" accent3="accent3" accent4="accent4" accent5="accent5" accent6="accent6" hlink="hlink" folHlink="folHlink"/>
  <p:sldLayoutIdLst>
    <p:sldLayoutId id="2147488953" r:id="rId1"/>
    <p:sldLayoutId id="2147488954" r:id="rId2"/>
    <p:sldLayoutId id="2147488955" r:id="rId3"/>
    <p:sldLayoutId id="2147488956" r:id="rId4"/>
    <p:sldLayoutId id="2147488957" r:id="rId5"/>
    <p:sldLayoutId id="2147488958" r:id="rId6"/>
    <p:sldLayoutId id="2147488959" r:id="rId7"/>
    <p:sldLayoutId id="2147488960" r:id="rId8"/>
    <p:sldLayoutId id="2147488961" r:id="rId9"/>
    <p:sldLayoutId id="2147488962" r:id="rId10"/>
    <p:sldLayoutId id="2147488963" r:id="rId11"/>
    <p:sldLayoutId id="2147488964" r:id="rId12"/>
    <p:sldLayoutId id="2147488965" r:id="rId13"/>
    <p:sldLayoutId id="2147488966" r:id="rId14"/>
    <p:sldLayoutId id="2147488967" r:id="rId15"/>
    <p:sldLayoutId id="2147488968" r:id="rId16"/>
    <p:sldLayoutId id="2147488969" r:id="rId17"/>
    <p:sldLayoutId id="2147488970" r:id="rId18"/>
    <p:sldLayoutId id="2147488971" r:id="rId19"/>
    <p:sldLayoutId id="2147488972" r:id="rId20"/>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9.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603" y="496088"/>
            <a:ext cx="2867411"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009" y="609600"/>
            <a:ext cx="2664004"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4578" name="Τίτλος 1">
            <a:extLst>
              <a:ext uri="{FF2B5EF4-FFF2-40B4-BE49-F238E27FC236}">
                <a16:creationId xmlns:a16="http://schemas.microsoft.com/office/drawing/2014/main" id="{559743E5-1E53-46CD-9E7F-24EF6909D75A}"/>
              </a:ext>
            </a:extLst>
          </p:cNvPr>
          <p:cNvSpPr>
            <a:spLocks noGrp="1"/>
          </p:cNvSpPr>
          <p:nvPr>
            <p:ph type="title"/>
          </p:nvPr>
        </p:nvSpPr>
        <p:spPr>
          <a:xfrm>
            <a:off x="791699" y="1055077"/>
            <a:ext cx="1899682" cy="4794578"/>
          </a:xfrm>
        </p:spPr>
        <p:txBody>
          <a:bodyPr>
            <a:normAutofit/>
          </a:bodyPr>
          <a:lstStyle/>
          <a:p>
            <a:r>
              <a:rPr lang="en-US" altLang="en-US">
                <a:solidFill>
                  <a:srgbClr val="262626"/>
                </a:solidFill>
              </a:rPr>
              <a:t>Main points:</a:t>
            </a:r>
            <a:endParaRPr lang="el-GR" altLang="en-US">
              <a:solidFill>
                <a:srgbClr val="262626"/>
              </a:solidFill>
            </a:endParaRPr>
          </a:p>
        </p:txBody>
      </p:sp>
      <p:sp useBgFill="1">
        <p:nvSpPr>
          <p:cNvPr id="195" name="Rectangle 194">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9039" y="-2"/>
            <a:ext cx="5654961"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581" name="Θέση περιεχομένου 2">
            <a:extLst>
              <a:ext uri="{FF2B5EF4-FFF2-40B4-BE49-F238E27FC236}">
                <a16:creationId xmlns:a16="http://schemas.microsoft.com/office/drawing/2014/main" id="{D70C1ABF-D7D6-4DED-A927-E20EFF2E9E12}"/>
              </a:ext>
            </a:extLst>
          </p:cNvPr>
          <p:cNvGraphicFramePr>
            <a:graphicFrameLocks noGrp="1"/>
          </p:cNvGraphicFramePr>
          <p:nvPr>
            <p:ph idx="1"/>
            <p:extLst>
              <p:ext uri="{D42A27DB-BD31-4B8C-83A1-F6EECF244321}">
                <p14:modId xmlns:p14="http://schemas.microsoft.com/office/powerpoint/2010/main" val="731162963"/>
              </p:ext>
            </p:extLst>
          </p:nvPr>
        </p:nvGraphicFramePr>
        <p:xfrm>
          <a:off x="4102554" y="804670"/>
          <a:ext cx="4435656"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3F515E3-B932-4984-817F-8D060CCA9C30}"/>
              </a:ext>
            </a:extLst>
          </p:cNvPr>
          <p:cNvSpPr>
            <a:spLocks noGrp="1" noChangeArrowheads="1"/>
          </p:cNvSpPr>
          <p:nvPr>
            <p:ph type="title"/>
          </p:nvPr>
        </p:nvSpPr>
        <p:spPr/>
        <p:txBody>
          <a:bodyPr/>
          <a:lstStyle/>
          <a:p>
            <a:pPr algn="ctr" eaLnBrk="1" hangingPunct="1"/>
            <a:r>
              <a:rPr lang="en-US" altLang="el-GR" sz="6000" b="1"/>
              <a:t>Adjustment</a:t>
            </a:r>
          </a:p>
        </p:txBody>
      </p:sp>
      <p:sp>
        <p:nvSpPr>
          <p:cNvPr id="18435" name="Rectangle 3">
            <a:extLst>
              <a:ext uri="{FF2B5EF4-FFF2-40B4-BE49-F238E27FC236}">
                <a16:creationId xmlns:a16="http://schemas.microsoft.com/office/drawing/2014/main" id="{66ACF043-0C15-4557-B446-BB9E56CD66E2}"/>
              </a:ext>
            </a:extLst>
          </p:cNvPr>
          <p:cNvSpPr>
            <a:spLocks noGrp="1" noChangeArrowheads="1"/>
          </p:cNvSpPr>
          <p:nvPr>
            <p:ph idx="1"/>
          </p:nvPr>
        </p:nvSpPr>
        <p:spPr>
          <a:xfrm>
            <a:off x="1447800" y="2543297"/>
            <a:ext cx="7112000" cy="4191000"/>
          </a:xfrm>
        </p:spPr>
        <p:txBody>
          <a:bodyPr/>
          <a:lstStyle/>
          <a:p>
            <a:pPr eaLnBrk="1" hangingPunct="1"/>
            <a:r>
              <a:rPr lang="en-US" altLang="el-GR" b="1" dirty="0"/>
              <a:t>Revisions of the initial rules and goals</a:t>
            </a:r>
          </a:p>
          <a:p>
            <a:pPr eaLnBrk="1" hangingPunct="1"/>
            <a:r>
              <a:rPr lang="en-US" altLang="el-GR" b="1" dirty="0"/>
              <a:t>A reality check of what can be accomplished</a:t>
            </a:r>
          </a:p>
          <a:p>
            <a:pPr eaLnBrk="1" hangingPunct="1"/>
            <a:r>
              <a:rPr lang="en-US" altLang="el-GR" b="1" dirty="0"/>
              <a:t>Tensions usually come up here, must reach consensus, usually about personalities</a:t>
            </a:r>
          </a:p>
          <a:p>
            <a:pPr eaLnBrk="1" hangingPunct="1"/>
            <a:r>
              <a:rPr lang="en-US" altLang="el-GR" b="1" dirty="0"/>
              <a:t> Breakpoint comes when the team gets mired in discussions about what to do and who should do what...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out)">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box(out)">
                                      <p:cBhvr>
                                        <p:cTn id="12" dur="500"/>
                                        <p:tgtEl>
                                          <p:spTgt spid="18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box(out)">
                                      <p:cBhvr>
                                        <p:cTn id="17" dur="500"/>
                                        <p:tgtEl>
                                          <p:spTgt spid="184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box(out)">
                                      <p:cBhvr>
                                        <p:cTn id="22" dur="500"/>
                                        <p:tgtEl>
                                          <p:spTgt spid="1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4C7630F-56B9-4ED4-91E4-BAC73223AC11}"/>
              </a:ext>
            </a:extLst>
          </p:cNvPr>
          <p:cNvSpPr>
            <a:spLocks noGrp="1" noChangeArrowheads="1"/>
          </p:cNvSpPr>
          <p:nvPr>
            <p:ph type="title"/>
          </p:nvPr>
        </p:nvSpPr>
        <p:spPr/>
        <p:txBody>
          <a:bodyPr/>
          <a:lstStyle/>
          <a:p>
            <a:pPr algn="ctr" eaLnBrk="1" hangingPunct="1"/>
            <a:r>
              <a:rPr lang="en-US" altLang="el-GR" sz="6000" b="1"/>
              <a:t>Development</a:t>
            </a:r>
          </a:p>
        </p:txBody>
      </p:sp>
      <p:sp>
        <p:nvSpPr>
          <p:cNvPr id="19459" name="Rectangle 3">
            <a:extLst>
              <a:ext uri="{FF2B5EF4-FFF2-40B4-BE49-F238E27FC236}">
                <a16:creationId xmlns:a16="http://schemas.microsoft.com/office/drawing/2014/main" id="{6A945F76-1408-4E97-9959-6D115F5750CF}"/>
              </a:ext>
            </a:extLst>
          </p:cNvPr>
          <p:cNvSpPr>
            <a:spLocks noGrp="1" noChangeArrowheads="1"/>
          </p:cNvSpPr>
          <p:nvPr>
            <p:ph idx="1"/>
          </p:nvPr>
        </p:nvSpPr>
        <p:spPr>
          <a:xfrm>
            <a:off x="1371600" y="2819400"/>
            <a:ext cx="2971800" cy="2438400"/>
          </a:xfrm>
        </p:spPr>
        <p:txBody>
          <a:bodyPr/>
          <a:lstStyle/>
          <a:p>
            <a:pPr eaLnBrk="1" hangingPunct="1">
              <a:defRPr/>
            </a:pPr>
            <a:r>
              <a:rPr lang="en-US" altLang="el-GR" b="1" dirty="0"/>
              <a:t>Cohesion</a:t>
            </a:r>
          </a:p>
          <a:p>
            <a:pPr eaLnBrk="1" hangingPunct="1">
              <a:defRPr/>
            </a:pPr>
            <a:endParaRPr lang="en-US" altLang="el-GR" b="1" dirty="0"/>
          </a:p>
          <a:p>
            <a:pPr marL="0" indent="0" eaLnBrk="1" hangingPunct="1">
              <a:buFont typeface="Wingdings 3" panose="05040102010807070707" pitchFamily="18" charset="2"/>
              <a:buNone/>
              <a:defRPr/>
            </a:pPr>
            <a:endParaRPr lang="en-US" altLang="el-GR" b="1" dirty="0"/>
          </a:p>
          <a:p>
            <a:pPr eaLnBrk="1" hangingPunct="1">
              <a:defRPr/>
            </a:pPr>
            <a:r>
              <a:rPr lang="en-US" altLang="el-GR" b="1" dirty="0"/>
              <a:t>Reinforcement</a:t>
            </a:r>
          </a:p>
        </p:txBody>
      </p:sp>
      <p:pic>
        <p:nvPicPr>
          <p:cNvPr id="40964" name="Εικόνα 1">
            <a:extLst>
              <a:ext uri="{FF2B5EF4-FFF2-40B4-BE49-F238E27FC236}">
                <a16:creationId xmlns:a16="http://schemas.microsoft.com/office/drawing/2014/main" id="{4ADF5FEF-B57A-47C5-9618-53A92DAA0F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570825"/>
            <a:ext cx="4268788"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strips(downLeft)">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9459">
                                            <p:txEl>
                                              <p:pRg st="3" end="3"/>
                                            </p:txEl>
                                          </p:spTgt>
                                        </p:tgtEl>
                                        <p:attrNameLst>
                                          <p:attrName>style.visibility</p:attrName>
                                        </p:attrNameLst>
                                      </p:cBhvr>
                                      <p:to>
                                        <p:strVal val="visible"/>
                                      </p:to>
                                    </p:set>
                                    <p:animEffect transition="in" filter="strips(downLeft)">
                                      <p:cBhvr>
                                        <p:cTn id="12" dur="500"/>
                                        <p:tgtEl>
                                          <p:spTgt spid="19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E608AD9-89F3-4121-AD25-6E0757B5E085}"/>
              </a:ext>
            </a:extLst>
          </p:cNvPr>
          <p:cNvSpPr>
            <a:spLocks noGrp="1" noChangeArrowheads="1"/>
          </p:cNvSpPr>
          <p:nvPr>
            <p:ph type="title"/>
          </p:nvPr>
        </p:nvSpPr>
        <p:spPr>
          <a:xfrm>
            <a:off x="381000" y="626986"/>
            <a:ext cx="7772400" cy="1143000"/>
          </a:xfrm>
        </p:spPr>
        <p:txBody>
          <a:bodyPr/>
          <a:lstStyle/>
          <a:p>
            <a:pPr algn="ctr" eaLnBrk="1" hangingPunct="1"/>
            <a:r>
              <a:rPr lang="en-US" altLang="el-GR" sz="6000" b="1" dirty="0"/>
              <a:t>Cohesion</a:t>
            </a:r>
          </a:p>
        </p:txBody>
      </p:sp>
      <p:sp>
        <p:nvSpPr>
          <p:cNvPr id="20483" name="Rectangle 3">
            <a:extLst>
              <a:ext uri="{FF2B5EF4-FFF2-40B4-BE49-F238E27FC236}">
                <a16:creationId xmlns:a16="http://schemas.microsoft.com/office/drawing/2014/main" id="{5328E494-2D2F-4AA6-BF3A-CD0C71F9235F}"/>
              </a:ext>
            </a:extLst>
          </p:cNvPr>
          <p:cNvSpPr>
            <a:spLocks noGrp="1" noChangeArrowheads="1"/>
          </p:cNvSpPr>
          <p:nvPr>
            <p:ph type="body" sz="half" idx="1"/>
          </p:nvPr>
        </p:nvSpPr>
        <p:spPr>
          <a:xfrm>
            <a:off x="914400" y="2514600"/>
            <a:ext cx="4191000" cy="3924300"/>
          </a:xfrm>
        </p:spPr>
        <p:txBody>
          <a:bodyPr/>
          <a:lstStyle/>
          <a:p>
            <a:pPr eaLnBrk="1" hangingPunct="1"/>
            <a:r>
              <a:rPr lang="en-US" altLang="el-GR" sz="2000" b="1" dirty="0"/>
              <a:t>Comes together as a team </a:t>
            </a:r>
          </a:p>
          <a:p>
            <a:pPr eaLnBrk="1" hangingPunct="1"/>
            <a:r>
              <a:rPr lang="en-US" altLang="el-GR" sz="2000" b="1" dirty="0"/>
              <a:t>High energy</a:t>
            </a:r>
          </a:p>
          <a:p>
            <a:pPr eaLnBrk="1" hangingPunct="1"/>
            <a:r>
              <a:rPr lang="en-US" altLang="el-GR" sz="2000" b="1" dirty="0"/>
              <a:t>High interest</a:t>
            </a:r>
          </a:p>
          <a:p>
            <a:pPr eaLnBrk="1" hangingPunct="1"/>
            <a:r>
              <a:rPr lang="en-US" altLang="el-GR" sz="2000" b="1" dirty="0"/>
              <a:t>Progress is made</a:t>
            </a:r>
          </a:p>
          <a:p>
            <a:pPr eaLnBrk="1" hangingPunct="1"/>
            <a:r>
              <a:rPr lang="en-US" altLang="el-GR" sz="2000" b="1" dirty="0"/>
              <a:t>Team is  supportive</a:t>
            </a:r>
          </a:p>
          <a:p>
            <a:pPr eaLnBrk="1" hangingPunct="1"/>
            <a:r>
              <a:rPr lang="en-US" altLang="el-GR" sz="2000" b="1" dirty="0"/>
              <a:t>Develop  relationships</a:t>
            </a:r>
          </a:p>
        </p:txBody>
      </p:sp>
      <p:pic>
        <p:nvPicPr>
          <p:cNvPr id="41988" name="Εικόνα 3">
            <a:extLst>
              <a:ext uri="{FF2B5EF4-FFF2-40B4-BE49-F238E27FC236}">
                <a16:creationId xmlns:a16="http://schemas.microsoft.com/office/drawing/2014/main" id="{DD546BAB-7B3C-460D-B98F-53D9BD0670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168371"/>
            <a:ext cx="449580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box(out)">
                                      <p:cBhvr>
                                        <p:cTn id="7" dur="500"/>
                                        <p:tgtEl>
                                          <p:spTgt spid="20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box(out)">
                                      <p:cBhvr>
                                        <p:cTn id="12" dur="500"/>
                                        <p:tgtEl>
                                          <p:spTgt spid="204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box(out)">
                                      <p:cBhvr>
                                        <p:cTn id="17" dur="500"/>
                                        <p:tgtEl>
                                          <p:spTgt spid="204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0483">
                                            <p:txEl>
                                              <p:pRg st="3" end="3"/>
                                            </p:txEl>
                                          </p:spTgt>
                                        </p:tgtEl>
                                        <p:attrNameLst>
                                          <p:attrName>style.visibility</p:attrName>
                                        </p:attrNameLst>
                                      </p:cBhvr>
                                      <p:to>
                                        <p:strVal val="visible"/>
                                      </p:to>
                                    </p:set>
                                    <p:animEffect transition="in" filter="box(out)">
                                      <p:cBhvr>
                                        <p:cTn id="22" dur="500"/>
                                        <p:tgtEl>
                                          <p:spTgt spid="204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0483">
                                            <p:txEl>
                                              <p:pRg st="4" end="4"/>
                                            </p:txEl>
                                          </p:spTgt>
                                        </p:tgtEl>
                                        <p:attrNameLst>
                                          <p:attrName>style.visibility</p:attrName>
                                        </p:attrNameLst>
                                      </p:cBhvr>
                                      <p:to>
                                        <p:strVal val="visible"/>
                                      </p:to>
                                    </p:set>
                                    <p:animEffect transition="in" filter="box(out)">
                                      <p:cBhvr>
                                        <p:cTn id="27" dur="500"/>
                                        <p:tgtEl>
                                          <p:spTgt spid="204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0483">
                                            <p:txEl>
                                              <p:pRg st="5" end="5"/>
                                            </p:txEl>
                                          </p:spTgt>
                                        </p:tgtEl>
                                        <p:attrNameLst>
                                          <p:attrName>style.visibility</p:attrName>
                                        </p:attrNameLst>
                                      </p:cBhvr>
                                      <p:to>
                                        <p:strVal val="visible"/>
                                      </p:to>
                                    </p:set>
                                    <p:animEffect transition="in" filter="box(out)">
                                      <p:cBhvr>
                                        <p:cTn id="32" dur="500"/>
                                        <p:tgtEl>
                                          <p:spTgt spid="20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C07BD63-7DE6-44C6-B21D-E0F1070A9B5B}"/>
              </a:ext>
            </a:extLst>
          </p:cNvPr>
          <p:cNvSpPr>
            <a:spLocks noGrp="1" noChangeArrowheads="1"/>
          </p:cNvSpPr>
          <p:nvPr>
            <p:ph type="title"/>
          </p:nvPr>
        </p:nvSpPr>
        <p:spPr/>
        <p:txBody>
          <a:bodyPr/>
          <a:lstStyle/>
          <a:p>
            <a:pPr algn="ctr" eaLnBrk="1" hangingPunct="1"/>
            <a:r>
              <a:rPr lang="en-US" altLang="el-GR" sz="6000" b="1"/>
              <a:t>Reinforcement</a:t>
            </a:r>
          </a:p>
        </p:txBody>
      </p:sp>
      <p:sp>
        <p:nvSpPr>
          <p:cNvPr id="21507" name="Rectangle 3">
            <a:extLst>
              <a:ext uri="{FF2B5EF4-FFF2-40B4-BE49-F238E27FC236}">
                <a16:creationId xmlns:a16="http://schemas.microsoft.com/office/drawing/2014/main" id="{B2A99939-FF42-406C-B390-65BE3501BD54}"/>
              </a:ext>
            </a:extLst>
          </p:cNvPr>
          <p:cNvSpPr>
            <a:spLocks noGrp="1" noChangeArrowheads="1"/>
          </p:cNvSpPr>
          <p:nvPr>
            <p:ph idx="1"/>
          </p:nvPr>
        </p:nvSpPr>
        <p:spPr/>
        <p:txBody>
          <a:bodyPr/>
          <a:lstStyle/>
          <a:p>
            <a:pPr eaLnBrk="1" hangingPunct="1"/>
            <a:r>
              <a:rPr lang="en-US" altLang="el-GR" b="1"/>
              <a:t> Cohesion builds</a:t>
            </a:r>
          </a:p>
          <a:p>
            <a:pPr eaLnBrk="1" hangingPunct="1"/>
            <a:r>
              <a:rPr lang="en-US" altLang="el-GR" b="1"/>
              <a:t> Homogeneity builds</a:t>
            </a:r>
          </a:p>
          <a:p>
            <a:pPr eaLnBrk="1" hangingPunct="1"/>
            <a:r>
              <a:rPr lang="en-US" altLang="el-GR" b="1"/>
              <a:t> Team members are comfortable with each other </a:t>
            </a:r>
          </a:p>
          <a:p>
            <a:pPr eaLnBrk="1" hangingPunct="1"/>
            <a:r>
              <a:rPr lang="en-US" altLang="el-GR" b="1"/>
              <a:t> Start to be interested in self-preservation and self-perpetuation</a:t>
            </a:r>
          </a:p>
          <a:p>
            <a:pPr eaLnBrk="1" hangingPunct="1"/>
            <a:r>
              <a:rPr lang="en-US" altLang="el-GR" b="1"/>
              <a:t> Goals should be on creativity and exploration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down)">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down)">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down)">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down)">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checkerboard(down)">
                                      <p:cBhvr>
                                        <p:cTn id="27" dur="500"/>
                                        <p:tgtEl>
                                          <p:spTgt spid="21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0CAF9ECE-733C-4837-8EA5-499A7A433911}"/>
              </a:ext>
            </a:extLst>
          </p:cNvPr>
          <p:cNvSpPr>
            <a:spLocks noGrp="1" noChangeArrowheads="1"/>
          </p:cNvSpPr>
          <p:nvPr>
            <p:ph type="title"/>
          </p:nvPr>
        </p:nvSpPr>
        <p:spPr>
          <a:xfrm>
            <a:off x="381000" y="457200"/>
            <a:ext cx="7772400" cy="1143000"/>
          </a:xfrm>
        </p:spPr>
        <p:txBody>
          <a:bodyPr/>
          <a:lstStyle/>
          <a:p>
            <a:pPr algn="ctr" eaLnBrk="1" hangingPunct="1"/>
            <a:r>
              <a:rPr lang="en-US" altLang="el-GR" sz="6000" b="1" dirty="0"/>
              <a:t>Renewal</a:t>
            </a:r>
          </a:p>
        </p:txBody>
      </p:sp>
      <p:sp>
        <p:nvSpPr>
          <p:cNvPr id="22531" name="Rectangle 3">
            <a:extLst>
              <a:ext uri="{FF2B5EF4-FFF2-40B4-BE49-F238E27FC236}">
                <a16:creationId xmlns:a16="http://schemas.microsoft.com/office/drawing/2014/main" id="{6FD2EFB7-0150-4442-AB95-E1ECF390F8F4}"/>
              </a:ext>
            </a:extLst>
          </p:cNvPr>
          <p:cNvSpPr>
            <a:spLocks noGrp="1" noChangeArrowheads="1"/>
          </p:cNvSpPr>
          <p:nvPr>
            <p:ph type="body" sz="half" idx="1"/>
          </p:nvPr>
        </p:nvSpPr>
        <p:spPr>
          <a:xfrm>
            <a:off x="1828800" y="2228850"/>
            <a:ext cx="5867400" cy="4171950"/>
          </a:xfrm>
        </p:spPr>
        <p:txBody>
          <a:bodyPr/>
          <a:lstStyle/>
          <a:p>
            <a:pPr eaLnBrk="1" hangingPunct="1"/>
            <a:r>
              <a:rPr lang="en-US" altLang="el-GR" sz="3600" b="1" dirty="0"/>
              <a:t>Learning </a:t>
            </a:r>
          </a:p>
          <a:p>
            <a:pPr marL="0" indent="0" eaLnBrk="1" hangingPunct="1">
              <a:buNone/>
            </a:pPr>
            <a:endParaRPr lang="en-US" altLang="el-GR" sz="3600" b="1" dirty="0"/>
          </a:p>
          <a:p>
            <a:pPr eaLnBrk="1" hangingPunct="1"/>
            <a:r>
              <a:rPr lang="en-US" altLang="el-GR" sz="3600" b="1" dirty="0"/>
              <a:t>Transformation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p:cTn id="7" dur="1000" fill="hold"/>
                                        <p:tgtEl>
                                          <p:spTgt spid="2253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253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253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2531">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anim calcmode="lin" valueType="num">
                                      <p:cBhvr>
                                        <p:cTn id="15" dur="1000" fill="hold"/>
                                        <p:tgtEl>
                                          <p:spTgt spid="22531">
                                            <p:txEl>
                                              <p:pRg st="2" end="2"/>
                                            </p:txEl>
                                          </p:spTgt>
                                        </p:tgtEl>
                                        <p:attrNameLst>
                                          <p:attrName>ppt_w</p:attrName>
                                        </p:attrNameLst>
                                      </p:cBhvr>
                                      <p:tavLst>
                                        <p:tav tm="0">
                                          <p:val>
                                            <p:fltVal val="0"/>
                                          </p:val>
                                        </p:tav>
                                        <p:tav tm="100000">
                                          <p:val>
                                            <p:strVal val="#ppt_w"/>
                                          </p:val>
                                        </p:tav>
                                      </p:tavLst>
                                    </p:anim>
                                    <p:anim calcmode="lin" valueType="num">
                                      <p:cBhvr>
                                        <p:cTn id="16" dur="1000" fill="hold"/>
                                        <p:tgtEl>
                                          <p:spTgt spid="22531">
                                            <p:txEl>
                                              <p:pRg st="2" end="2"/>
                                            </p:txEl>
                                          </p:spTgt>
                                        </p:tgtEl>
                                        <p:attrNameLst>
                                          <p:attrName>ppt_h</p:attrName>
                                        </p:attrNameLst>
                                      </p:cBhvr>
                                      <p:tavLst>
                                        <p:tav tm="0">
                                          <p:val>
                                            <p:fltVal val="0"/>
                                          </p:val>
                                        </p:tav>
                                        <p:tav tm="100000">
                                          <p:val>
                                            <p:strVal val="#ppt_h"/>
                                          </p:val>
                                        </p:tav>
                                      </p:tavLst>
                                    </p:anim>
                                    <p:anim calcmode="lin" valueType="num">
                                      <p:cBhvr>
                                        <p:cTn id="17" dur="1000" fill="hold"/>
                                        <p:tgtEl>
                                          <p:spTgt spid="22531">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2531">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BDFBDE6-4A78-462B-8F28-F26AEFEC8B24}"/>
              </a:ext>
            </a:extLst>
          </p:cNvPr>
          <p:cNvSpPr>
            <a:spLocks noGrp="1" noChangeArrowheads="1"/>
          </p:cNvSpPr>
          <p:nvPr>
            <p:ph type="title"/>
          </p:nvPr>
        </p:nvSpPr>
        <p:spPr/>
        <p:txBody>
          <a:bodyPr/>
          <a:lstStyle/>
          <a:p>
            <a:pPr algn="ctr" eaLnBrk="1" hangingPunct="1"/>
            <a:r>
              <a:rPr lang="en-US" altLang="el-GR" sz="6000" b="1"/>
              <a:t>Learning</a:t>
            </a:r>
          </a:p>
        </p:txBody>
      </p:sp>
      <p:sp>
        <p:nvSpPr>
          <p:cNvPr id="23555" name="Rectangle 3">
            <a:extLst>
              <a:ext uri="{FF2B5EF4-FFF2-40B4-BE49-F238E27FC236}">
                <a16:creationId xmlns:a16="http://schemas.microsoft.com/office/drawing/2014/main" id="{BF0D284E-AEA3-457D-9BFA-973E51F10D7F}"/>
              </a:ext>
            </a:extLst>
          </p:cNvPr>
          <p:cNvSpPr>
            <a:spLocks noGrp="1" noChangeArrowheads="1"/>
          </p:cNvSpPr>
          <p:nvPr>
            <p:ph idx="1"/>
          </p:nvPr>
        </p:nvSpPr>
        <p:spPr/>
        <p:txBody>
          <a:bodyPr/>
          <a:lstStyle/>
          <a:p>
            <a:pPr eaLnBrk="1" hangingPunct="1"/>
            <a:r>
              <a:rPr lang="en-US" altLang="el-GR" b="1"/>
              <a:t>Team learns new skills</a:t>
            </a:r>
          </a:p>
          <a:p>
            <a:pPr eaLnBrk="1" hangingPunct="1"/>
            <a:r>
              <a:rPr lang="en-US" altLang="el-GR" b="1"/>
              <a:t>Build relationships to accomplish task </a:t>
            </a:r>
          </a:p>
          <a:p>
            <a:pPr eaLnBrk="1" hangingPunct="1"/>
            <a:r>
              <a:rPr lang="en-US" altLang="el-GR" b="1"/>
              <a:t>Commitment and mutual accountability </a:t>
            </a:r>
          </a:p>
          <a:p>
            <a:pPr eaLnBrk="1" hangingPunct="1"/>
            <a:r>
              <a:rPr lang="en-US" altLang="el-GR" b="1"/>
              <a:t>Now, team may be confrontational over issues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arn(outHorizontal)">
                                      <p:cBhvr>
                                        <p:cTn id="7" dur="500"/>
                                        <p:tgtEl>
                                          <p:spTgt spid="23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barn(outHorizontal)">
                                      <p:cBhvr>
                                        <p:cTn id="12" dur="500"/>
                                        <p:tgtEl>
                                          <p:spTgt spid="23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barn(outHorizontal)">
                                      <p:cBhvr>
                                        <p:cTn id="17" dur="500"/>
                                        <p:tgtEl>
                                          <p:spTgt spid="23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23555">
                                            <p:txEl>
                                              <p:pRg st="3" end="3"/>
                                            </p:txEl>
                                          </p:spTgt>
                                        </p:tgtEl>
                                        <p:attrNameLst>
                                          <p:attrName>style.visibility</p:attrName>
                                        </p:attrNameLst>
                                      </p:cBhvr>
                                      <p:to>
                                        <p:strVal val="visible"/>
                                      </p:to>
                                    </p:set>
                                    <p:animEffect transition="in" filter="barn(outHorizontal)">
                                      <p:cBhvr>
                                        <p:cTn id="22" dur="500"/>
                                        <p:tgtEl>
                                          <p:spTgt spid="23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AA3A396-C703-4399-9E76-BC1CF2798F12}"/>
              </a:ext>
            </a:extLst>
          </p:cNvPr>
          <p:cNvSpPr>
            <a:spLocks noGrp="1" noChangeArrowheads="1"/>
          </p:cNvSpPr>
          <p:nvPr>
            <p:ph type="title"/>
          </p:nvPr>
        </p:nvSpPr>
        <p:spPr/>
        <p:txBody>
          <a:bodyPr>
            <a:normAutofit/>
          </a:bodyPr>
          <a:lstStyle/>
          <a:p>
            <a:pPr algn="ctr" eaLnBrk="1" hangingPunct="1"/>
            <a:r>
              <a:rPr lang="en-US" altLang="el-GR" sz="6000" b="1"/>
              <a:t>Transformation</a:t>
            </a:r>
          </a:p>
        </p:txBody>
      </p:sp>
      <p:sp>
        <p:nvSpPr>
          <p:cNvPr id="24579" name="Rectangle 3">
            <a:extLst>
              <a:ext uri="{FF2B5EF4-FFF2-40B4-BE49-F238E27FC236}">
                <a16:creationId xmlns:a16="http://schemas.microsoft.com/office/drawing/2014/main" id="{C54A4CCC-4E42-4CCC-B768-9DFA65DD27CF}"/>
              </a:ext>
            </a:extLst>
          </p:cNvPr>
          <p:cNvSpPr>
            <a:spLocks noGrp="1" noChangeArrowheads="1"/>
          </p:cNvSpPr>
          <p:nvPr>
            <p:ph idx="1"/>
          </p:nvPr>
        </p:nvSpPr>
        <p:spPr/>
        <p:txBody>
          <a:bodyPr/>
          <a:lstStyle/>
          <a:p>
            <a:pPr eaLnBrk="1" hangingPunct="1"/>
            <a:r>
              <a:rPr lang="en-US" altLang="el-GR" b="1"/>
              <a:t>Results are produced from team activities</a:t>
            </a:r>
          </a:p>
          <a:p>
            <a:pPr eaLnBrk="1" hangingPunct="1"/>
            <a:r>
              <a:rPr lang="en-US" altLang="el-GR" b="1"/>
              <a:t> Innovative</a:t>
            </a:r>
          </a:p>
          <a:p>
            <a:pPr eaLnBrk="1" hangingPunct="1"/>
            <a:r>
              <a:rPr lang="en-US" altLang="el-GR" b="1"/>
              <a:t> To sustain energy, must stress and press the team</a:t>
            </a:r>
          </a:p>
          <a:p>
            <a:pPr eaLnBrk="1" hangingPunct="1"/>
            <a:r>
              <a:rPr lang="en-US" altLang="el-GR" b="1"/>
              <a:t>Needs new challenges, new members, new tasks, new relationships 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p:cTn id="7" dur="500" fill="hold"/>
                                        <p:tgtEl>
                                          <p:spTgt spid="24579">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24579">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24579">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2457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24579">
                                            <p:txEl>
                                              <p:pRg st="1" end="1"/>
                                            </p:txEl>
                                          </p:spTgt>
                                        </p:tgtEl>
                                        <p:attrNameLst>
                                          <p:attrName>style.visibility</p:attrName>
                                        </p:attrNameLst>
                                      </p:cBhvr>
                                      <p:to>
                                        <p:strVal val="visible"/>
                                      </p:to>
                                    </p:set>
                                    <p:anim calcmode="lin" valueType="num">
                                      <p:cBhvr>
                                        <p:cTn id="15" dur="500" fill="hold"/>
                                        <p:tgtEl>
                                          <p:spTgt spid="24579">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24579">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24579">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24579">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24579">
                                            <p:txEl>
                                              <p:pRg st="2" end="2"/>
                                            </p:txEl>
                                          </p:spTgt>
                                        </p:tgtEl>
                                        <p:attrNameLst>
                                          <p:attrName>style.visibility</p:attrName>
                                        </p:attrNameLst>
                                      </p:cBhvr>
                                      <p:to>
                                        <p:strVal val="visible"/>
                                      </p:to>
                                    </p:set>
                                    <p:anim calcmode="lin" valueType="num">
                                      <p:cBhvr>
                                        <p:cTn id="23" dur="500" fill="hold"/>
                                        <p:tgtEl>
                                          <p:spTgt spid="24579">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24579">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24579">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24579">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24579">
                                            <p:txEl>
                                              <p:pRg st="3" end="3"/>
                                            </p:txEl>
                                          </p:spTgt>
                                        </p:tgtEl>
                                        <p:attrNameLst>
                                          <p:attrName>style.visibility</p:attrName>
                                        </p:attrNameLst>
                                      </p:cBhvr>
                                      <p:to>
                                        <p:strVal val="visible"/>
                                      </p:to>
                                    </p:set>
                                    <p:anim calcmode="lin" valueType="num">
                                      <p:cBhvr>
                                        <p:cTn id="31" dur="500" fill="hold"/>
                                        <p:tgtEl>
                                          <p:spTgt spid="24579">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24579">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24579">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24579">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D42322A-9D76-42B8-BFAC-D07A26EB949E}"/>
              </a:ext>
            </a:extLst>
          </p:cNvPr>
          <p:cNvSpPr>
            <a:spLocks noGrp="1" noChangeArrowheads="1"/>
          </p:cNvSpPr>
          <p:nvPr>
            <p:ph type="title"/>
          </p:nvPr>
        </p:nvSpPr>
        <p:spPr>
          <a:xfrm>
            <a:off x="1172632" y="533400"/>
            <a:ext cx="6798735" cy="1303867"/>
          </a:xfrm>
        </p:spPr>
        <p:txBody>
          <a:bodyPr/>
          <a:lstStyle/>
          <a:p>
            <a:pPr algn="ctr" eaLnBrk="1" hangingPunct="1"/>
            <a:r>
              <a:rPr lang="en-US" altLang="el-GR" sz="6000" b="1" dirty="0"/>
              <a:t>Team Culture</a:t>
            </a:r>
          </a:p>
        </p:txBody>
      </p:sp>
      <p:sp>
        <p:nvSpPr>
          <p:cNvPr id="30723" name="Rectangle 3">
            <a:extLst>
              <a:ext uri="{FF2B5EF4-FFF2-40B4-BE49-F238E27FC236}">
                <a16:creationId xmlns:a16="http://schemas.microsoft.com/office/drawing/2014/main" id="{5294B9B7-5D1C-4D43-8A6D-E5FD58C8665D}"/>
              </a:ext>
            </a:extLst>
          </p:cNvPr>
          <p:cNvSpPr>
            <a:spLocks noChangeArrowheads="1"/>
          </p:cNvSpPr>
          <p:nvPr/>
        </p:nvSpPr>
        <p:spPr bwMode="auto">
          <a:xfrm>
            <a:off x="685800" y="1981200"/>
            <a:ext cx="4114800" cy="762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l-GR" sz="4000">
                <a:solidFill>
                  <a:schemeClr val="tx1"/>
                </a:solidFill>
                <a:latin typeface="Times" panose="02020603050405020304" pitchFamily="18" charset="0"/>
              </a:rPr>
              <a:t>Team Values</a:t>
            </a:r>
          </a:p>
        </p:txBody>
      </p:sp>
      <p:sp>
        <p:nvSpPr>
          <p:cNvPr id="30724" name="Rectangle 4">
            <a:extLst>
              <a:ext uri="{FF2B5EF4-FFF2-40B4-BE49-F238E27FC236}">
                <a16:creationId xmlns:a16="http://schemas.microsoft.com/office/drawing/2014/main" id="{5DCE4D27-BC7A-4F81-8D55-ECB8C450D6EA}"/>
              </a:ext>
            </a:extLst>
          </p:cNvPr>
          <p:cNvSpPr>
            <a:spLocks noChangeArrowheads="1"/>
          </p:cNvSpPr>
          <p:nvPr/>
        </p:nvSpPr>
        <p:spPr bwMode="auto">
          <a:xfrm>
            <a:off x="2438400" y="3200400"/>
            <a:ext cx="3429000" cy="1143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l-GR" sz="4000">
                <a:solidFill>
                  <a:schemeClr val="tx1"/>
                </a:solidFill>
                <a:latin typeface="Times" panose="02020603050405020304" pitchFamily="18" charset="0"/>
              </a:rPr>
              <a:t>Team Rituals</a:t>
            </a:r>
          </a:p>
        </p:txBody>
      </p:sp>
      <p:sp>
        <p:nvSpPr>
          <p:cNvPr id="30725" name="Rectangle 5">
            <a:extLst>
              <a:ext uri="{FF2B5EF4-FFF2-40B4-BE49-F238E27FC236}">
                <a16:creationId xmlns:a16="http://schemas.microsoft.com/office/drawing/2014/main" id="{2574DA56-AF5D-42D0-A656-DBDEB97195C2}"/>
              </a:ext>
            </a:extLst>
          </p:cNvPr>
          <p:cNvSpPr>
            <a:spLocks noChangeArrowheads="1"/>
          </p:cNvSpPr>
          <p:nvPr/>
        </p:nvSpPr>
        <p:spPr bwMode="auto">
          <a:xfrm>
            <a:off x="4724400" y="4800600"/>
            <a:ext cx="3810000" cy="13716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l-GR" sz="4000">
                <a:solidFill>
                  <a:schemeClr val="tx1"/>
                </a:solidFill>
                <a:latin typeface="Times" panose="02020603050405020304" pitchFamily="18" charset="0"/>
              </a:rPr>
              <a:t>Team Learning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anim calcmode="lin" valueType="num">
                                      <p:cBhvr additive="base">
                                        <p:cTn id="7" dur="500" fill="hold"/>
                                        <p:tgtEl>
                                          <p:spTgt spid="30723"/>
                                        </p:tgtEl>
                                        <p:attrNameLst>
                                          <p:attrName>ppt_x</p:attrName>
                                        </p:attrNameLst>
                                      </p:cBhvr>
                                      <p:tavLst>
                                        <p:tav tm="0">
                                          <p:val>
                                            <p:strVal val="0-#ppt_w/2"/>
                                          </p:val>
                                        </p:tav>
                                        <p:tav tm="100000">
                                          <p:val>
                                            <p:strVal val="#ppt_x"/>
                                          </p:val>
                                        </p:tav>
                                      </p:tavLst>
                                    </p:anim>
                                    <p:anim calcmode="lin" valueType="num">
                                      <p:cBhvr additive="base">
                                        <p:cTn id="8" dur="500" fill="hold"/>
                                        <p:tgtEl>
                                          <p:spTgt spid="307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4"/>
                                        </p:tgtEl>
                                        <p:attrNameLst>
                                          <p:attrName>style.visibility</p:attrName>
                                        </p:attrNameLst>
                                      </p:cBhvr>
                                      <p:to>
                                        <p:strVal val="visible"/>
                                      </p:to>
                                    </p:set>
                                    <p:anim calcmode="lin" valueType="num">
                                      <p:cBhvr additive="base">
                                        <p:cTn id="13" dur="500" fill="hold"/>
                                        <p:tgtEl>
                                          <p:spTgt spid="30724"/>
                                        </p:tgtEl>
                                        <p:attrNameLst>
                                          <p:attrName>ppt_x</p:attrName>
                                        </p:attrNameLst>
                                      </p:cBhvr>
                                      <p:tavLst>
                                        <p:tav tm="0">
                                          <p:val>
                                            <p:strVal val="0-#ppt_w/2"/>
                                          </p:val>
                                        </p:tav>
                                        <p:tav tm="100000">
                                          <p:val>
                                            <p:strVal val="#ppt_x"/>
                                          </p:val>
                                        </p:tav>
                                      </p:tavLst>
                                    </p:anim>
                                    <p:anim calcmode="lin" valueType="num">
                                      <p:cBhvr additive="base">
                                        <p:cTn id="14" dur="500" fill="hold"/>
                                        <p:tgtEl>
                                          <p:spTgt spid="3072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25"/>
                                        </p:tgtEl>
                                        <p:attrNameLst>
                                          <p:attrName>style.visibility</p:attrName>
                                        </p:attrNameLst>
                                      </p:cBhvr>
                                      <p:to>
                                        <p:strVal val="visible"/>
                                      </p:to>
                                    </p:set>
                                    <p:anim calcmode="lin" valueType="num">
                                      <p:cBhvr additive="base">
                                        <p:cTn id="19" dur="500" fill="hold"/>
                                        <p:tgtEl>
                                          <p:spTgt spid="30725"/>
                                        </p:tgtEl>
                                        <p:attrNameLst>
                                          <p:attrName>ppt_x</p:attrName>
                                        </p:attrNameLst>
                                      </p:cBhvr>
                                      <p:tavLst>
                                        <p:tav tm="0">
                                          <p:val>
                                            <p:strVal val="0-#ppt_w/2"/>
                                          </p:val>
                                        </p:tav>
                                        <p:tav tm="100000">
                                          <p:val>
                                            <p:strVal val="#ppt_x"/>
                                          </p:val>
                                        </p:tav>
                                      </p:tavLst>
                                    </p:anim>
                                    <p:anim calcmode="lin" valueType="num">
                                      <p:cBhvr additive="base">
                                        <p:cTn id="20" dur="500" fill="hold"/>
                                        <p:tgtEl>
                                          <p:spTgt spid="307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nimBg="1" autoUpdateAnimBg="0"/>
      <p:bldP spid="30724" grpId="0" animBg="1" autoUpdateAnimBg="0"/>
      <p:bldP spid="30725"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AA7B1EEA-0B58-46F4-926C-E1F5789223A9}"/>
              </a:ext>
            </a:extLst>
          </p:cNvPr>
          <p:cNvSpPr>
            <a:spLocks noGrp="1" noChangeArrowheads="1"/>
          </p:cNvSpPr>
          <p:nvPr>
            <p:ph type="title"/>
          </p:nvPr>
        </p:nvSpPr>
        <p:spPr/>
        <p:txBody>
          <a:bodyPr/>
          <a:lstStyle/>
          <a:p>
            <a:pPr algn="ctr" eaLnBrk="1" hangingPunct="1"/>
            <a:r>
              <a:rPr lang="en-US" altLang="el-GR" sz="6000" b="1"/>
              <a:t>Team Rituals</a:t>
            </a:r>
          </a:p>
        </p:txBody>
      </p:sp>
      <p:sp>
        <p:nvSpPr>
          <p:cNvPr id="32771" name="Rectangle 3">
            <a:extLst>
              <a:ext uri="{FF2B5EF4-FFF2-40B4-BE49-F238E27FC236}">
                <a16:creationId xmlns:a16="http://schemas.microsoft.com/office/drawing/2014/main" id="{64006FF9-EF7C-4BA9-B0C2-07C886412129}"/>
              </a:ext>
            </a:extLst>
          </p:cNvPr>
          <p:cNvSpPr>
            <a:spLocks noGrp="1" noChangeArrowheads="1"/>
          </p:cNvSpPr>
          <p:nvPr>
            <p:ph idx="1"/>
          </p:nvPr>
        </p:nvSpPr>
        <p:spPr>
          <a:xfrm>
            <a:off x="1066800" y="2590800"/>
            <a:ext cx="6705600" cy="3124200"/>
          </a:xfrm>
        </p:spPr>
        <p:txBody>
          <a:bodyPr/>
          <a:lstStyle/>
          <a:p>
            <a:pPr eaLnBrk="1" hangingPunct="1"/>
            <a:r>
              <a:rPr lang="en-US" altLang="el-GR" b="1" dirty="0"/>
              <a:t> How to add new members</a:t>
            </a:r>
          </a:p>
          <a:p>
            <a:pPr eaLnBrk="1" hangingPunct="1"/>
            <a:r>
              <a:rPr lang="en-US" altLang="el-GR" b="1" dirty="0"/>
              <a:t> How to provide information to new members</a:t>
            </a:r>
          </a:p>
          <a:p>
            <a:pPr eaLnBrk="1" hangingPunct="1"/>
            <a:r>
              <a:rPr lang="en-US" altLang="el-GR" b="1" dirty="0"/>
              <a:t> How a member exists</a:t>
            </a:r>
          </a:p>
          <a:p>
            <a:pPr eaLnBrk="1" hangingPunct="1"/>
            <a:r>
              <a:rPr lang="en-US" altLang="el-GR" b="1" dirty="0"/>
              <a:t> Work rituals</a:t>
            </a:r>
          </a:p>
          <a:p>
            <a:pPr eaLnBrk="1" hangingPunct="1"/>
            <a:r>
              <a:rPr lang="en-US" altLang="el-GR" b="1" dirty="0"/>
              <a:t> How the team celebrates!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347E52E4-A654-4750-AB86-F0EA0CA9BF78}"/>
              </a:ext>
            </a:extLst>
          </p:cNvPr>
          <p:cNvSpPr>
            <a:spLocks noGrp="1" noChangeArrowheads="1"/>
          </p:cNvSpPr>
          <p:nvPr>
            <p:ph type="title"/>
          </p:nvPr>
        </p:nvSpPr>
        <p:spPr/>
        <p:txBody>
          <a:bodyPr/>
          <a:lstStyle/>
          <a:p>
            <a:pPr algn="ctr" eaLnBrk="1" hangingPunct="1"/>
            <a:r>
              <a:rPr lang="en-US" altLang="el-GR" sz="6000" b="1"/>
              <a:t>Team Learning</a:t>
            </a:r>
          </a:p>
        </p:txBody>
      </p:sp>
      <p:sp>
        <p:nvSpPr>
          <p:cNvPr id="33795" name="Rectangle 3">
            <a:extLst>
              <a:ext uri="{FF2B5EF4-FFF2-40B4-BE49-F238E27FC236}">
                <a16:creationId xmlns:a16="http://schemas.microsoft.com/office/drawing/2014/main" id="{34B14D85-C064-4D0B-82F1-149BF3065E19}"/>
              </a:ext>
            </a:extLst>
          </p:cNvPr>
          <p:cNvSpPr>
            <a:spLocks noGrp="1" noChangeArrowheads="1"/>
          </p:cNvSpPr>
          <p:nvPr>
            <p:ph idx="1"/>
          </p:nvPr>
        </p:nvSpPr>
        <p:spPr>
          <a:xfrm>
            <a:off x="1066800" y="2438400"/>
            <a:ext cx="7569200" cy="3067050"/>
          </a:xfrm>
        </p:spPr>
        <p:txBody>
          <a:bodyPr/>
          <a:lstStyle/>
          <a:p>
            <a:pPr eaLnBrk="1" hangingPunct="1"/>
            <a:r>
              <a:rPr lang="en-US" altLang="el-GR"/>
              <a:t> </a:t>
            </a:r>
            <a:r>
              <a:rPr lang="en-US" altLang="el-GR" b="1"/>
              <a:t>Continuous improvement process</a:t>
            </a:r>
          </a:p>
          <a:p>
            <a:pPr eaLnBrk="1" hangingPunct="1"/>
            <a:r>
              <a:rPr lang="en-US" altLang="el-GR" b="1"/>
              <a:t> How team resolves conflict</a:t>
            </a:r>
          </a:p>
          <a:p>
            <a:pPr eaLnBrk="1" hangingPunct="1"/>
            <a:r>
              <a:rPr lang="en-US" altLang="el-GR" b="1"/>
              <a:t> How the team handles diversity</a:t>
            </a:r>
          </a:p>
          <a:p>
            <a:pPr eaLnBrk="1" hangingPunct="1"/>
            <a:r>
              <a:rPr lang="en-US" altLang="el-GR" b="1"/>
              <a:t> Harness team creativity</a:t>
            </a:r>
            <a:endParaRPr lang="en-US" altLang="el-G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p:cTn id="7" dur="1000" fill="hold"/>
                                        <p:tgtEl>
                                          <p:spTgt spid="3379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379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3795">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3795">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33795">
                                            <p:txEl>
                                              <p:pRg st="1" end="1"/>
                                            </p:txEl>
                                          </p:spTgt>
                                        </p:tgtEl>
                                        <p:attrNameLst>
                                          <p:attrName>style.visibility</p:attrName>
                                        </p:attrNameLst>
                                      </p:cBhvr>
                                      <p:to>
                                        <p:strVal val="visible"/>
                                      </p:to>
                                    </p:set>
                                    <p:anim calcmode="lin" valueType="num">
                                      <p:cBhvr>
                                        <p:cTn id="15" dur="1000" fill="hold"/>
                                        <p:tgtEl>
                                          <p:spTgt spid="33795">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3795">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3795">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3795">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33795">
                                            <p:txEl>
                                              <p:pRg st="2" end="2"/>
                                            </p:txEl>
                                          </p:spTgt>
                                        </p:tgtEl>
                                        <p:attrNameLst>
                                          <p:attrName>style.visibility</p:attrName>
                                        </p:attrNameLst>
                                      </p:cBhvr>
                                      <p:to>
                                        <p:strVal val="visible"/>
                                      </p:to>
                                    </p:set>
                                    <p:anim calcmode="lin" valueType="num">
                                      <p:cBhvr>
                                        <p:cTn id="23" dur="1000" fill="hold"/>
                                        <p:tgtEl>
                                          <p:spTgt spid="33795">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3795">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3795">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33795">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33795">
                                            <p:txEl>
                                              <p:pRg st="3" end="3"/>
                                            </p:txEl>
                                          </p:spTgt>
                                        </p:tgtEl>
                                        <p:attrNameLst>
                                          <p:attrName>style.visibility</p:attrName>
                                        </p:attrNameLst>
                                      </p:cBhvr>
                                      <p:to>
                                        <p:strVal val="visible"/>
                                      </p:to>
                                    </p:set>
                                    <p:anim calcmode="lin" valueType="num">
                                      <p:cBhvr>
                                        <p:cTn id="31" dur="1000" fill="hold"/>
                                        <p:tgtEl>
                                          <p:spTgt spid="33795">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3795">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3795">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33795">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008F-179A-4317-B84B-00C403BA5A63}"/>
              </a:ext>
            </a:extLst>
          </p:cNvPr>
          <p:cNvSpPr>
            <a:spLocks noGrp="1"/>
          </p:cNvSpPr>
          <p:nvPr>
            <p:ph type="title"/>
          </p:nvPr>
        </p:nvSpPr>
        <p:spPr/>
        <p:txBody>
          <a:bodyPr>
            <a:prstTxWarp prst="textWave2">
              <a:avLst/>
            </a:prstTxWarp>
          </a:bodyPr>
          <a:lstStyle/>
          <a:p>
            <a:pPr eaLnBrk="1" hangingPunct="1">
              <a:defRPr/>
            </a:pPr>
            <a:r>
              <a:rPr lang="en-US" dirty="0"/>
              <a:t>TEAM</a:t>
            </a:r>
          </a:p>
        </p:txBody>
      </p:sp>
      <p:sp>
        <p:nvSpPr>
          <p:cNvPr id="3" name="Content Placeholder 2">
            <a:extLst>
              <a:ext uri="{FF2B5EF4-FFF2-40B4-BE49-F238E27FC236}">
                <a16:creationId xmlns:a16="http://schemas.microsoft.com/office/drawing/2014/main" id="{999B0791-4673-4D28-B501-53E94A62ADD2}"/>
              </a:ext>
            </a:extLst>
          </p:cNvPr>
          <p:cNvSpPr>
            <a:spLocks noGrp="1"/>
          </p:cNvSpPr>
          <p:nvPr>
            <p:ph idx="1"/>
          </p:nvPr>
        </p:nvSpPr>
        <p:spPr>
          <a:xfrm>
            <a:off x="2325688" y="2925763"/>
            <a:ext cx="4916487" cy="2344737"/>
          </a:xfrm>
        </p:spPr>
        <p:txBody>
          <a:bodyPr>
            <a:normAutofit/>
          </a:bodyPr>
          <a:lstStyle/>
          <a:p>
            <a:pPr eaLnBrk="1" hangingPunct="1">
              <a:defRPr/>
            </a:pPr>
            <a:r>
              <a:rPr lang="en-US" sz="2400" b="1" spc="450" dirty="0"/>
              <a:t>T----Together </a:t>
            </a:r>
          </a:p>
          <a:p>
            <a:pPr eaLnBrk="1" hangingPunct="1">
              <a:defRPr/>
            </a:pPr>
            <a:r>
              <a:rPr lang="en-US" sz="2400" b="1" spc="450" dirty="0"/>
              <a:t>E----Everyone </a:t>
            </a:r>
          </a:p>
          <a:p>
            <a:pPr eaLnBrk="1" hangingPunct="1">
              <a:defRPr/>
            </a:pPr>
            <a:r>
              <a:rPr lang="en-US" sz="2400" b="1" spc="450" dirty="0"/>
              <a:t>A----Achieves </a:t>
            </a:r>
          </a:p>
          <a:p>
            <a:pPr eaLnBrk="1" hangingPunct="1">
              <a:defRPr/>
            </a:pPr>
            <a:r>
              <a:rPr lang="en-US" sz="2400" b="1" spc="450" dirty="0"/>
              <a:t>M----More</a:t>
            </a:r>
          </a:p>
        </p:txBody>
      </p:sp>
      <p:sp>
        <p:nvSpPr>
          <p:cNvPr id="4" name="Slide Number Placeholder 3">
            <a:extLst>
              <a:ext uri="{FF2B5EF4-FFF2-40B4-BE49-F238E27FC236}">
                <a16:creationId xmlns:a16="http://schemas.microsoft.com/office/drawing/2014/main" id="{22D8075E-CEDB-4BDB-A5A7-92A1F84A57B4}"/>
              </a:ext>
            </a:extLst>
          </p:cNvPr>
          <p:cNvSpPr>
            <a:spLocks noGrp="1"/>
          </p:cNvSpPr>
          <p:nvPr>
            <p:ph type="sldNum" sz="quarter" idx="12"/>
          </p:nvPr>
        </p:nvSpPr>
        <p:spPr/>
        <p:txBody>
          <a:bodyPr/>
          <a:lstStyle/>
          <a:p>
            <a:pPr>
              <a:defRPr/>
            </a:pPr>
            <a:fld id="{769395BE-A809-4685-9054-3FCB1AB671B0}" type="slidenum">
              <a:rPr lang="en-US" sz="825" smtClean="0">
                <a:latin typeface="+mj-lt"/>
              </a:rPr>
              <a:pPr>
                <a:defRPr/>
              </a:pPr>
              <a:t>2</a:t>
            </a:fld>
            <a:endParaRPr lang="en-US" sz="825"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Slide Number Placeholder 3">
            <a:extLst>
              <a:ext uri="{FF2B5EF4-FFF2-40B4-BE49-F238E27FC236}">
                <a16:creationId xmlns:a16="http://schemas.microsoft.com/office/drawing/2014/main" id="{FEDCE9C8-A61E-4C26-AADE-6D6857DBE0F3}"/>
              </a:ext>
            </a:extLst>
          </p:cNvPr>
          <p:cNvSpPr>
            <a:spLocks noGrp="1"/>
          </p:cNvSpPr>
          <p:nvPr>
            <p:ph type="sldNum" sz="quarter" idx="12"/>
          </p:nvPr>
        </p:nvSpPr>
        <p:spPr>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fld id="{9F09434A-B0FD-425F-A44F-877F062C5F2D}" type="slidenum">
              <a:rPr lang="en-US" altLang="tr-TR" sz="1400" smtClean="0">
                <a:solidFill>
                  <a:schemeClr val="tx1"/>
                </a:solidFill>
                <a:latin typeface="Arial" panose="020B0604020202020204" pitchFamily="34" charset="0"/>
              </a:rPr>
              <a:pPr eaLnBrk="1" hangingPunct="1">
                <a:spcBef>
                  <a:spcPct val="0"/>
                </a:spcBef>
                <a:buClrTx/>
                <a:buFontTx/>
                <a:buNone/>
              </a:pPr>
              <a:t>20</a:t>
            </a:fld>
            <a:endParaRPr lang="en-US" altLang="tr-TR" sz="1400">
              <a:solidFill>
                <a:schemeClr val="tx1"/>
              </a:solidFill>
              <a:latin typeface="Arial" panose="020B0604020202020204" pitchFamily="34" charset="0"/>
            </a:endParaRPr>
          </a:p>
        </p:txBody>
      </p:sp>
      <p:sp>
        <p:nvSpPr>
          <p:cNvPr id="104451" name="Rectangle 2">
            <a:extLst>
              <a:ext uri="{FF2B5EF4-FFF2-40B4-BE49-F238E27FC236}">
                <a16:creationId xmlns:a16="http://schemas.microsoft.com/office/drawing/2014/main" id="{6F97C4D5-0C27-4BAD-8989-D8917CF38F05}"/>
              </a:ext>
            </a:extLst>
          </p:cNvPr>
          <p:cNvSpPr>
            <a:spLocks noGrp="1" noChangeArrowheads="1"/>
          </p:cNvSpPr>
          <p:nvPr>
            <p:ph type="title" idx="4294967295"/>
          </p:nvPr>
        </p:nvSpPr>
        <p:spPr>
          <a:xfrm>
            <a:off x="915194" y="838200"/>
            <a:ext cx="7313612" cy="803275"/>
          </a:xfrm>
        </p:spPr>
        <p:txBody>
          <a:bodyPr/>
          <a:lstStyle/>
          <a:p>
            <a:pPr eaLnBrk="1" hangingPunct="1"/>
            <a:r>
              <a:rPr lang="en-US" altLang="tr-TR" sz="3200" b="1"/>
              <a:t>TEAMS AND PERFORMANCE</a:t>
            </a:r>
            <a:endParaRPr lang="en-US" altLang="tr-TR" b="1"/>
          </a:p>
        </p:txBody>
      </p:sp>
      <p:sp>
        <p:nvSpPr>
          <p:cNvPr id="18436" name="Rectangle 3">
            <a:extLst>
              <a:ext uri="{FF2B5EF4-FFF2-40B4-BE49-F238E27FC236}">
                <a16:creationId xmlns:a16="http://schemas.microsoft.com/office/drawing/2014/main" id="{7358E209-21CB-4737-8F6F-E746887ECBDE}"/>
              </a:ext>
            </a:extLst>
          </p:cNvPr>
          <p:cNvSpPr>
            <a:spLocks noGrp="1" noChangeArrowheads="1"/>
          </p:cNvSpPr>
          <p:nvPr>
            <p:ph type="body" idx="4294967295"/>
          </p:nvPr>
        </p:nvSpPr>
        <p:spPr>
          <a:xfrm>
            <a:off x="1066800" y="2600218"/>
            <a:ext cx="6637337" cy="3421062"/>
          </a:xfrm>
        </p:spPr>
        <p:txBody>
          <a:bodyPr/>
          <a:lstStyle/>
          <a:p>
            <a:pPr eaLnBrk="1" hangingPunct="1"/>
            <a:r>
              <a:rPr lang="en-US" altLang="tr-TR" b="1" dirty="0">
                <a:solidFill>
                  <a:srgbClr val="FF0066"/>
                </a:solidFill>
              </a:rPr>
              <a:t>Synergy</a:t>
            </a:r>
            <a:r>
              <a:rPr lang="en-US" altLang="tr-TR" dirty="0">
                <a:solidFill>
                  <a:schemeClr val="tx2"/>
                </a:solidFill>
              </a:rPr>
              <a:t>-</a:t>
            </a:r>
            <a:r>
              <a:rPr lang="tr-TR" altLang="tr-TR" dirty="0">
                <a:solidFill>
                  <a:schemeClr val="tx2"/>
                </a:solidFill>
              </a:rPr>
              <a:t> </a:t>
            </a:r>
            <a:r>
              <a:rPr lang="en-US" altLang="tr-TR" dirty="0"/>
              <a:t>two or more individuals working together toward a specific effort</a:t>
            </a:r>
            <a:endParaRPr lang="en-US" altLang="tr-TR" b="1" dirty="0"/>
          </a:p>
          <a:p>
            <a:pPr eaLnBrk="1" hangingPunct="1"/>
            <a:r>
              <a:rPr lang="en-US" altLang="tr-TR" dirty="0">
                <a:solidFill>
                  <a:schemeClr val="tx2"/>
                </a:solidFill>
              </a:rPr>
              <a:t>Teams-</a:t>
            </a:r>
            <a:r>
              <a:rPr lang="en-US" altLang="tr-TR" dirty="0"/>
              <a:t>a group of people linked to a common purpose</a:t>
            </a:r>
          </a:p>
          <a:p>
            <a:pPr lvl="1" eaLnBrk="1" hangingPunct="1"/>
            <a:r>
              <a:rPr lang="en-US" altLang="tr-TR" dirty="0"/>
              <a:t>In a team setting, members share accountability and responsibility</a:t>
            </a:r>
          </a:p>
        </p:txBody>
      </p:sp>
    </p:spTree>
    <p:extLst>
      <p:ext uri="{BB962C8B-B14F-4D97-AF65-F5344CB8AC3E}">
        <p14:creationId xmlns:p14="http://schemas.microsoft.com/office/powerpoint/2010/main" val="14930684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 calcmode="lin" valueType="num">
                                      <p:cBhvr additive="base">
                                        <p:cTn id="7" dur="500" fill="hold"/>
                                        <p:tgtEl>
                                          <p:spTgt spid="1843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6">
                                            <p:txEl>
                                              <p:pRg st="1" end="1"/>
                                            </p:txEl>
                                          </p:spTgt>
                                        </p:tgtEl>
                                        <p:attrNameLst>
                                          <p:attrName>style.visibility</p:attrName>
                                        </p:attrNameLst>
                                      </p:cBhvr>
                                      <p:to>
                                        <p:strVal val="visible"/>
                                      </p:to>
                                    </p:set>
                                    <p:anim calcmode="lin" valueType="num">
                                      <p:cBhvr additive="base">
                                        <p:cTn id="13" dur="500" fill="hold"/>
                                        <p:tgtEl>
                                          <p:spTgt spid="1843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6">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8436">
                                            <p:txEl>
                                              <p:pRg st="2" end="2"/>
                                            </p:txEl>
                                          </p:spTgt>
                                        </p:tgtEl>
                                        <p:attrNameLst>
                                          <p:attrName>style.visibility</p:attrName>
                                        </p:attrNameLst>
                                      </p:cBhvr>
                                      <p:to>
                                        <p:strVal val="visible"/>
                                      </p:to>
                                    </p:set>
                                    <p:anim calcmode="lin" valueType="num">
                                      <p:cBhvr additive="base">
                                        <p:cTn id="17" dur="500" fill="hold"/>
                                        <p:tgtEl>
                                          <p:spTgt spid="1843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843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Slide Number Placeholder 3">
            <a:extLst>
              <a:ext uri="{FF2B5EF4-FFF2-40B4-BE49-F238E27FC236}">
                <a16:creationId xmlns:a16="http://schemas.microsoft.com/office/drawing/2014/main" id="{BCE56DC7-6FFC-4753-B7EB-73313EC40571}"/>
              </a:ext>
            </a:extLst>
          </p:cNvPr>
          <p:cNvSpPr>
            <a:spLocks noGrp="1"/>
          </p:cNvSpPr>
          <p:nvPr>
            <p:ph type="sldNum" sz="quarter" idx="12"/>
          </p:nvPr>
        </p:nvSpPr>
        <p:spPr>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fld id="{F97B3987-4684-42FA-84E8-8B4DE07494C1}" type="slidenum">
              <a:rPr lang="en-US" altLang="tr-TR" sz="1400" smtClean="0">
                <a:solidFill>
                  <a:schemeClr val="tx1"/>
                </a:solidFill>
                <a:latin typeface="Arial" panose="020B0604020202020204" pitchFamily="34" charset="0"/>
              </a:rPr>
              <a:pPr eaLnBrk="1" hangingPunct="1">
                <a:spcBef>
                  <a:spcPct val="0"/>
                </a:spcBef>
                <a:buClrTx/>
                <a:buFontTx/>
                <a:buNone/>
              </a:pPr>
              <a:t>21</a:t>
            </a:fld>
            <a:endParaRPr lang="en-US" altLang="tr-TR" sz="1400">
              <a:solidFill>
                <a:schemeClr val="tx1"/>
              </a:solidFill>
              <a:latin typeface="Arial" panose="020B0604020202020204" pitchFamily="34" charset="0"/>
            </a:endParaRPr>
          </a:p>
        </p:txBody>
      </p:sp>
      <p:sp>
        <p:nvSpPr>
          <p:cNvPr id="106499" name="Rectangle 2">
            <a:extLst>
              <a:ext uri="{FF2B5EF4-FFF2-40B4-BE49-F238E27FC236}">
                <a16:creationId xmlns:a16="http://schemas.microsoft.com/office/drawing/2014/main" id="{88AA019F-9394-491F-A951-CF3BAFEC268D}"/>
              </a:ext>
            </a:extLst>
          </p:cNvPr>
          <p:cNvSpPr>
            <a:spLocks noGrp="1" noChangeArrowheads="1"/>
          </p:cNvSpPr>
          <p:nvPr>
            <p:ph type="title" idx="4294967295"/>
          </p:nvPr>
        </p:nvSpPr>
        <p:spPr>
          <a:xfrm>
            <a:off x="609600" y="612035"/>
            <a:ext cx="7366000" cy="1143000"/>
          </a:xfrm>
        </p:spPr>
        <p:txBody>
          <a:bodyPr/>
          <a:lstStyle/>
          <a:p>
            <a:pPr eaLnBrk="1" hangingPunct="1"/>
            <a:r>
              <a:rPr lang="en-US" altLang="tr-TR" sz="2800" b="1" dirty="0"/>
              <a:t>TEAMS AND PERFORMANCE </a:t>
            </a:r>
            <a:br>
              <a:rPr lang="en-US" altLang="tr-TR" sz="2800" b="1" dirty="0"/>
            </a:br>
            <a:r>
              <a:rPr lang="en-US" altLang="tr-TR" sz="2800" b="1" dirty="0"/>
              <a:t>Types of Teams</a:t>
            </a:r>
          </a:p>
        </p:txBody>
      </p:sp>
      <p:sp>
        <p:nvSpPr>
          <p:cNvPr id="19460" name="Rectangle 3">
            <a:extLst>
              <a:ext uri="{FF2B5EF4-FFF2-40B4-BE49-F238E27FC236}">
                <a16:creationId xmlns:a16="http://schemas.microsoft.com/office/drawing/2014/main" id="{5F1F763B-BA68-47CA-A19F-F9C063051B96}"/>
              </a:ext>
            </a:extLst>
          </p:cNvPr>
          <p:cNvSpPr>
            <a:spLocks noGrp="1" noChangeArrowheads="1"/>
          </p:cNvSpPr>
          <p:nvPr>
            <p:ph type="body" idx="4294967295"/>
          </p:nvPr>
        </p:nvSpPr>
        <p:spPr>
          <a:xfrm>
            <a:off x="1143000" y="2054225"/>
            <a:ext cx="7924800" cy="4191000"/>
          </a:xfrm>
        </p:spPr>
        <p:txBody>
          <a:bodyPr/>
          <a:lstStyle/>
          <a:p>
            <a:pPr eaLnBrk="1" hangingPunct="1">
              <a:lnSpc>
                <a:spcPct val="90000"/>
              </a:lnSpc>
            </a:pPr>
            <a:r>
              <a:rPr lang="en-US" altLang="tr-TR" sz="3100" b="1" dirty="0">
                <a:solidFill>
                  <a:schemeClr val="tx2"/>
                </a:solidFill>
              </a:rPr>
              <a:t>Formal: </a:t>
            </a:r>
            <a:r>
              <a:rPr lang="en-US" altLang="tr-TR" sz="3100" dirty="0"/>
              <a:t>developed within the formal organizational structure</a:t>
            </a:r>
          </a:p>
          <a:p>
            <a:pPr marL="669925" lvl="1" indent="-325438" eaLnBrk="1" hangingPunct="1">
              <a:lnSpc>
                <a:spcPct val="90000"/>
              </a:lnSpc>
            </a:pPr>
            <a:r>
              <a:rPr lang="en-US" altLang="tr-TR" sz="2700" b="1" dirty="0">
                <a:solidFill>
                  <a:schemeClr val="tx2"/>
                </a:solidFill>
              </a:rPr>
              <a:t>Functional </a:t>
            </a:r>
            <a:r>
              <a:rPr lang="en-US" altLang="tr-TR" sz="2700" dirty="0"/>
              <a:t>(within a department)</a:t>
            </a:r>
            <a:endParaRPr lang="en-US" altLang="tr-TR" sz="2700" b="1" dirty="0">
              <a:solidFill>
                <a:schemeClr val="tx2"/>
              </a:solidFill>
            </a:endParaRPr>
          </a:p>
          <a:p>
            <a:pPr marL="669925" lvl="1" indent="-325438" eaLnBrk="1" hangingPunct="1">
              <a:lnSpc>
                <a:spcPct val="90000"/>
              </a:lnSpc>
            </a:pPr>
            <a:r>
              <a:rPr lang="en-US" altLang="tr-TR" sz="2700" b="1" dirty="0">
                <a:solidFill>
                  <a:schemeClr val="tx2"/>
                </a:solidFill>
              </a:rPr>
              <a:t>Cross-functional</a:t>
            </a:r>
            <a:r>
              <a:rPr lang="en-US" altLang="tr-TR" sz="2700" dirty="0"/>
              <a:t> (different departments)</a:t>
            </a:r>
            <a:endParaRPr lang="en-US" altLang="tr-TR" sz="2700" b="1" dirty="0">
              <a:solidFill>
                <a:schemeClr val="tx2"/>
              </a:solidFill>
            </a:endParaRPr>
          </a:p>
          <a:p>
            <a:pPr eaLnBrk="1" hangingPunct="1">
              <a:lnSpc>
                <a:spcPct val="90000"/>
              </a:lnSpc>
            </a:pPr>
            <a:r>
              <a:rPr lang="en-US" altLang="tr-TR" sz="3100" b="1" dirty="0">
                <a:solidFill>
                  <a:schemeClr val="tx2"/>
                </a:solidFill>
              </a:rPr>
              <a:t>Informal: </a:t>
            </a:r>
            <a:r>
              <a:rPr lang="en-US" altLang="tr-TR" sz="3100" dirty="0"/>
              <a:t>individuals who get together outside the formal structure </a:t>
            </a:r>
          </a:p>
          <a:p>
            <a:pPr eaLnBrk="1" hangingPunct="1">
              <a:lnSpc>
                <a:spcPct val="90000"/>
              </a:lnSpc>
            </a:pPr>
            <a:r>
              <a:rPr lang="en-US" altLang="tr-TR" sz="3100" b="1" dirty="0"/>
              <a:t>Virtual teams: </a:t>
            </a:r>
            <a:r>
              <a:rPr lang="en-US" altLang="tr-TR" sz="3100" dirty="0"/>
              <a:t>function through electronic means</a:t>
            </a:r>
          </a:p>
        </p:txBody>
      </p:sp>
    </p:spTree>
    <p:extLst>
      <p:ext uri="{BB962C8B-B14F-4D97-AF65-F5344CB8AC3E}">
        <p14:creationId xmlns:p14="http://schemas.microsoft.com/office/powerpoint/2010/main" val="2832260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 calcmode="lin" valueType="num">
                                      <p:cBhvr additive="base">
                                        <p:cTn id="7" dur="500" fill="hold"/>
                                        <p:tgtEl>
                                          <p:spTgt spid="1946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460">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460">
                                            <p:txEl>
                                              <p:pRg st="1" end="1"/>
                                            </p:txEl>
                                          </p:spTgt>
                                        </p:tgtEl>
                                        <p:attrNameLst>
                                          <p:attrName>style.visibility</p:attrName>
                                        </p:attrNameLst>
                                      </p:cBhvr>
                                      <p:to>
                                        <p:strVal val="visible"/>
                                      </p:to>
                                    </p:set>
                                    <p:anim calcmode="lin" valueType="num">
                                      <p:cBhvr additive="base">
                                        <p:cTn id="11" dur="500" fill="hold"/>
                                        <p:tgtEl>
                                          <p:spTgt spid="19460">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9460">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9460">
                                            <p:txEl>
                                              <p:pRg st="2" end="2"/>
                                            </p:txEl>
                                          </p:spTgt>
                                        </p:tgtEl>
                                        <p:attrNameLst>
                                          <p:attrName>style.visibility</p:attrName>
                                        </p:attrNameLst>
                                      </p:cBhvr>
                                      <p:to>
                                        <p:strVal val="visible"/>
                                      </p:to>
                                    </p:set>
                                    <p:anim calcmode="lin" valueType="num">
                                      <p:cBhvr additive="base">
                                        <p:cTn id="15" dur="500" fill="hold"/>
                                        <p:tgtEl>
                                          <p:spTgt spid="19460">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46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9460">
                                            <p:txEl>
                                              <p:pRg st="3" end="3"/>
                                            </p:txEl>
                                          </p:spTgt>
                                        </p:tgtEl>
                                        <p:attrNameLst>
                                          <p:attrName>style.visibility</p:attrName>
                                        </p:attrNameLst>
                                      </p:cBhvr>
                                      <p:to>
                                        <p:strVal val="visible"/>
                                      </p:to>
                                    </p:set>
                                    <p:anim calcmode="lin" valueType="num">
                                      <p:cBhvr additive="base">
                                        <p:cTn id="21" dur="500" fill="hold"/>
                                        <p:tgtEl>
                                          <p:spTgt spid="19460">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946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9460">
                                            <p:txEl>
                                              <p:pRg st="4" end="4"/>
                                            </p:txEl>
                                          </p:spTgt>
                                        </p:tgtEl>
                                        <p:attrNameLst>
                                          <p:attrName>style.visibility</p:attrName>
                                        </p:attrNameLst>
                                      </p:cBhvr>
                                      <p:to>
                                        <p:strVal val="visible"/>
                                      </p:to>
                                    </p:set>
                                    <p:anim calcmode="lin" valueType="num">
                                      <p:cBhvr additive="base">
                                        <p:cTn id="27" dur="500" fill="hold"/>
                                        <p:tgtEl>
                                          <p:spTgt spid="19460">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946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3">
            <a:extLst>
              <a:ext uri="{FF2B5EF4-FFF2-40B4-BE49-F238E27FC236}">
                <a16:creationId xmlns:a16="http://schemas.microsoft.com/office/drawing/2014/main" id="{E4B8906C-C98F-4899-8F96-CBCE92F35A72}"/>
              </a:ext>
            </a:extLst>
          </p:cNvPr>
          <p:cNvSpPr>
            <a:spLocks noGrp="1"/>
          </p:cNvSpPr>
          <p:nvPr>
            <p:ph type="sldNum" sz="quarter" idx="12"/>
          </p:nvPr>
        </p:nvSpPr>
        <p:spPr>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fld id="{B7D65340-E9DE-4327-9812-819E9D9CB9EF}" type="slidenum">
              <a:rPr lang="en-US" altLang="tr-TR" sz="1400" smtClean="0">
                <a:solidFill>
                  <a:schemeClr val="tx1"/>
                </a:solidFill>
                <a:latin typeface="Arial" panose="020B0604020202020204" pitchFamily="34" charset="0"/>
              </a:rPr>
              <a:pPr eaLnBrk="1" hangingPunct="1">
                <a:spcBef>
                  <a:spcPct val="0"/>
                </a:spcBef>
                <a:buClrTx/>
                <a:buFontTx/>
                <a:buNone/>
              </a:pPr>
              <a:t>22</a:t>
            </a:fld>
            <a:endParaRPr lang="en-US" altLang="tr-TR" sz="1400">
              <a:solidFill>
                <a:schemeClr val="tx1"/>
              </a:solidFill>
              <a:latin typeface="Arial" panose="020B0604020202020204" pitchFamily="34" charset="0"/>
            </a:endParaRPr>
          </a:p>
        </p:txBody>
      </p:sp>
      <p:sp>
        <p:nvSpPr>
          <p:cNvPr id="108547" name="Rectangle 2">
            <a:extLst>
              <a:ext uri="{FF2B5EF4-FFF2-40B4-BE49-F238E27FC236}">
                <a16:creationId xmlns:a16="http://schemas.microsoft.com/office/drawing/2014/main" id="{C64C14BB-0783-4194-A260-A32A8F662A63}"/>
              </a:ext>
            </a:extLst>
          </p:cNvPr>
          <p:cNvSpPr>
            <a:spLocks noGrp="1" noChangeArrowheads="1"/>
          </p:cNvSpPr>
          <p:nvPr>
            <p:ph type="title" idx="4294967295"/>
          </p:nvPr>
        </p:nvSpPr>
        <p:spPr>
          <a:xfrm>
            <a:off x="1178756" y="522302"/>
            <a:ext cx="7366000" cy="1143000"/>
          </a:xfrm>
        </p:spPr>
        <p:txBody>
          <a:bodyPr/>
          <a:lstStyle/>
          <a:p>
            <a:pPr eaLnBrk="1" hangingPunct="1"/>
            <a:r>
              <a:rPr lang="en-US" altLang="tr-TR" sz="2800" b="1" dirty="0"/>
              <a:t>TEAMS AND PERFORMANCE </a:t>
            </a:r>
            <a:br>
              <a:rPr lang="en-US" altLang="tr-TR" sz="2800" b="1" dirty="0"/>
            </a:br>
            <a:r>
              <a:rPr lang="en-US" altLang="tr-TR" sz="2800" b="1" dirty="0"/>
              <a:t>Stages of Team Development</a:t>
            </a:r>
          </a:p>
        </p:txBody>
      </p:sp>
      <p:grpSp>
        <p:nvGrpSpPr>
          <p:cNvPr id="108548" name="Group 32">
            <a:extLst>
              <a:ext uri="{FF2B5EF4-FFF2-40B4-BE49-F238E27FC236}">
                <a16:creationId xmlns:a16="http://schemas.microsoft.com/office/drawing/2014/main" id="{B46539DA-321B-45A8-8BF2-970FA18553D7}"/>
              </a:ext>
            </a:extLst>
          </p:cNvPr>
          <p:cNvGrpSpPr>
            <a:grpSpLocks/>
          </p:cNvGrpSpPr>
          <p:nvPr/>
        </p:nvGrpSpPr>
        <p:grpSpPr bwMode="auto">
          <a:xfrm>
            <a:off x="1028699" y="2201524"/>
            <a:ext cx="7391400" cy="2995613"/>
            <a:chOff x="864" y="1056"/>
            <a:chExt cx="3360" cy="1723"/>
          </a:xfrm>
        </p:grpSpPr>
        <p:sp>
          <p:nvSpPr>
            <p:cNvPr id="108554" name="Text Box 26">
              <a:extLst>
                <a:ext uri="{FF2B5EF4-FFF2-40B4-BE49-F238E27FC236}">
                  <a16:creationId xmlns:a16="http://schemas.microsoft.com/office/drawing/2014/main" id="{8738E820-F8EC-4399-A107-B4300E0EF7BB}"/>
                </a:ext>
              </a:extLst>
            </p:cNvPr>
            <p:cNvSpPr txBox="1">
              <a:spLocks noChangeArrowheads="1"/>
            </p:cNvSpPr>
            <p:nvPr/>
          </p:nvSpPr>
          <p:spPr bwMode="auto">
            <a:xfrm>
              <a:off x="2256" y="1056"/>
              <a:ext cx="768" cy="21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a:spcBef>
                  <a:spcPct val="50000"/>
                </a:spcBef>
                <a:buClrTx/>
                <a:buFontTx/>
                <a:buNone/>
              </a:pPr>
              <a:r>
                <a:rPr lang="en-US" altLang="tr-TR" sz="1800">
                  <a:solidFill>
                    <a:schemeClr val="bg1"/>
                  </a:solidFill>
                  <a:latin typeface="Arial" panose="020B0604020202020204" pitchFamily="34" charset="0"/>
                  <a:cs typeface="Arial" panose="020B0604020202020204" pitchFamily="34" charset="0"/>
                </a:rPr>
                <a:t>FORMING</a:t>
              </a:r>
            </a:p>
          </p:txBody>
        </p:sp>
        <p:sp>
          <p:nvSpPr>
            <p:cNvPr id="108555" name="Text Box 27">
              <a:extLst>
                <a:ext uri="{FF2B5EF4-FFF2-40B4-BE49-F238E27FC236}">
                  <a16:creationId xmlns:a16="http://schemas.microsoft.com/office/drawing/2014/main" id="{6EB51147-D59A-4C8E-8994-53A9BD38D86D}"/>
                </a:ext>
              </a:extLst>
            </p:cNvPr>
            <p:cNvSpPr txBox="1">
              <a:spLocks noChangeArrowheads="1"/>
            </p:cNvSpPr>
            <p:nvPr/>
          </p:nvSpPr>
          <p:spPr bwMode="auto">
            <a:xfrm>
              <a:off x="3456" y="1584"/>
              <a:ext cx="768" cy="211"/>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a:spcBef>
                  <a:spcPct val="50000"/>
                </a:spcBef>
                <a:buClrTx/>
                <a:buFontTx/>
                <a:buNone/>
              </a:pPr>
              <a:r>
                <a:rPr lang="en-US" altLang="tr-TR" sz="1800" dirty="0">
                  <a:solidFill>
                    <a:schemeClr val="tx1"/>
                  </a:solidFill>
                  <a:latin typeface="Arial" panose="020B0604020202020204" pitchFamily="34" charset="0"/>
                  <a:cs typeface="Arial" panose="020B0604020202020204" pitchFamily="34" charset="0"/>
                </a:rPr>
                <a:t>STORMING</a:t>
              </a:r>
            </a:p>
          </p:txBody>
        </p:sp>
        <p:sp>
          <p:nvSpPr>
            <p:cNvPr id="108556" name="Text Box 28">
              <a:extLst>
                <a:ext uri="{FF2B5EF4-FFF2-40B4-BE49-F238E27FC236}">
                  <a16:creationId xmlns:a16="http://schemas.microsoft.com/office/drawing/2014/main" id="{741395D5-84DA-4087-8AEC-FBAC46051BCD}"/>
                </a:ext>
              </a:extLst>
            </p:cNvPr>
            <p:cNvSpPr txBox="1">
              <a:spLocks noChangeArrowheads="1"/>
            </p:cNvSpPr>
            <p:nvPr/>
          </p:nvSpPr>
          <p:spPr bwMode="auto">
            <a:xfrm>
              <a:off x="3312" y="2568"/>
              <a:ext cx="768" cy="21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a:spcBef>
                  <a:spcPct val="50000"/>
                </a:spcBef>
                <a:buClrTx/>
                <a:buFontTx/>
                <a:buNone/>
              </a:pPr>
              <a:r>
                <a:rPr lang="en-US" altLang="tr-TR" sz="1800">
                  <a:solidFill>
                    <a:schemeClr val="bg1"/>
                  </a:solidFill>
                  <a:latin typeface="Arial" panose="020B0604020202020204" pitchFamily="34" charset="0"/>
                  <a:cs typeface="Arial" panose="020B0604020202020204" pitchFamily="34" charset="0"/>
                </a:rPr>
                <a:t>NORMING</a:t>
              </a:r>
            </a:p>
          </p:txBody>
        </p:sp>
        <p:sp>
          <p:nvSpPr>
            <p:cNvPr id="108557" name="Text Box 29">
              <a:extLst>
                <a:ext uri="{FF2B5EF4-FFF2-40B4-BE49-F238E27FC236}">
                  <a16:creationId xmlns:a16="http://schemas.microsoft.com/office/drawing/2014/main" id="{A3BE2F0D-8A89-4B87-A529-9A3D0349281F}"/>
                </a:ext>
              </a:extLst>
            </p:cNvPr>
            <p:cNvSpPr txBox="1">
              <a:spLocks noChangeArrowheads="1"/>
            </p:cNvSpPr>
            <p:nvPr/>
          </p:nvSpPr>
          <p:spPr bwMode="auto">
            <a:xfrm>
              <a:off x="1296" y="2568"/>
              <a:ext cx="864" cy="211"/>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a:spcBef>
                  <a:spcPct val="50000"/>
                </a:spcBef>
                <a:buClrTx/>
                <a:buFontTx/>
                <a:buNone/>
              </a:pPr>
              <a:r>
                <a:rPr lang="en-US" altLang="tr-TR" sz="1800">
                  <a:solidFill>
                    <a:schemeClr val="tx1"/>
                  </a:solidFill>
                  <a:latin typeface="Arial" panose="020B0604020202020204" pitchFamily="34" charset="0"/>
                  <a:cs typeface="Arial" panose="020B0604020202020204" pitchFamily="34" charset="0"/>
                </a:rPr>
                <a:t>PERFORMING</a:t>
              </a:r>
            </a:p>
          </p:txBody>
        </p:sp>
        <p:sp>
          <p:nvSpPr>
            <p:cNvPr id="108558" name="Text Box 30">
              <a:extLst>
                <a:ext uri="{FF2B5EF4-FFF2-40B4-BE49-F238E27FC236}">
                  <a16:creationId xmlns:a16="http://schemas.microsoft.com/office/drawing/2014/main" id="{590FA663-0DF5-4C4A-AE76-63B5E658CA82}"/>
                </a:ext>
              </a:extLst>
            </p:cNvPr>
            <p:cNvSpPr txBox="1">
              <a:spLocks noChangeArrowheads="1"/>
            </p:cNvSpPr>
            <p:nvPr/>
          </p:nvSpPr>
          <p:spPr bwMode="auto">
            <a:xfrm>
              <a:off x="864" y="1584"/>
              <a:ext cx="864" cy="21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a:spcBef>
                  <a:spcPct val="50000"/>
                </a:spcBef>
                <a:buClrTx/>
                <a:buFontTx/>
                <a:buNone/>
              </a:pPr>
              <a:r>
                <a:rPr lang="en-US" altLang="tr-TR" sz="1800">
                  <a:solidFill>
                    <a:schemeClr val="tx1"/>
                  </a:solidFill>
                  <a:latin typeface="Arial" panose="020B0604020202020204" pitchFamily="34" charset="0"/>
                  <a:cs typeface="Arial" panose="020B0604020202020204" pitchFamily="34" charset="0"/>
                </a:rPr>
                <a:t>ADJOURNING</a:t>
              </a:r>
            </a:p>
          </p:txBody>
        </p:sp>
      </p:grpSp>
      <p:sp>
        <p:nvSpPr>
          <p:cNvPr id="108549" name="AutoShape 33">
            <a:extLst>
              <a:ext uri="{FF2B5EF4-FFF2-40B4-BE49-F238E27FC236}">
                <a16:creationId xmlns:a16="http://schemas.microsoft.com/office/drawing/2014/main" id="{AB91B2C1-C64B-4F54-9050-9BB607226CEC}"/>
              </a:ext>
            </a:extLst>
          </p:cNvPr>
          <p:cNvSpPr>
            <a:spLocks noChangeArrowheads="1"/>
          </p:cNvSpPr>
          <p:nvPr/>
        </p:nvSpPr>
        <p:spPr bwMode="auto">
          <a:xfrm rot="1798899">
            <a:off x="5638800" y="2590800"/>
            <a:ext cx="533400" cy="3810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00"/>
          </a:solidFill>
          <a:ln w="9525">
            <a:solidFill>
              <a:schemeClr val="tx1"/>
            </a:solidFill>
            <a:miter lim="800000"/>
            <a:headEnd/>
            <a:tailEnd/>
          </a:ln>
        </p:spPr>
        <p:txBody>
          <a:bodyPr wrap="none" anchor="ctr"/>
          <a:lstStyle/>
          <a:p>
            <a:endParaRPr lang="en-US"/>
          </a:p>
        </p:txBody>
      </p:sp>
      <p:sp>
        <p:nvSpPr>
          <p:cNvPr id="108550" name="AutoShape 34">
            <a:extLst>
              <a:ext uri="{FF2B5EF4-FFF2-40B4-BE49-F238E27FC236}">
                <a16:creationId xmlns:a16="http://schemas.microsoft.com/office/drawing/2014/main" id="{6C2EE500-7507-41EA-ABDD-084BD1EFBDDA}"/>
              </a:ext>
            </a:extLst>
          </p:cNvPr>
          <p:cNvSpPr>
            <a:spLocks noChangeArrowheads="1"/>
          </p:cNvSpPr>
          <p:nvPr/>
        </p:nvSpPr>
        <p:spPr bwMode="auto">
          <a:xfrm rot="6707014">
            <a:off x="6477000" y="3810000"/>
            <a:ext cx="533400" cy="3810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00"/>
          </a:solidFill>
          <a:ln w="9525">
            <a:solidFill>
              <a:schemeClr val="tx1"/>
            </a:solidFill>
            <a:miter lim="800000"/>
            <a:headEnd/>
            <a:tailEnd/>
          </a:ln>
        </p:spPr>
        <p:txBody>
          <a:bodyPr wrap="none" anchor="ctr"/>
          <a:lstStyle/>
          <a:p>
            <a:endParaRPr lang="en-US"/>
          </a:p>
        </p:txBody>
      </p:sp>
      <p:sp>
        <p:nvSpPr>
          <p:cNvPr id="108551" name="AutoShape 35">
            <a:extLst>
              <a:ext uri="{FF2B5EF4-FFF2-40B4-BE49-F238E27FC236}">
                <a16:creationId xmlns:a16="http://schemas.microsoft.com/office/drawing/2014/main" id="{3E5A0FA4-C6EB-4E8B-B3CA-DB5F7BF2E1D1}"/>
              </a:ext>
            </a:extLst>
          </p:cNvPr>
          <p:cNvSpPr>
            <a:spLocks noChangeArrowheads="1"/>
          </p:cNvSpPr>
          <p:nvPr/>
        </p:nvSpPr>
        <p:spPr bwMode="auto">
          <a:xfrm rot="10800000">
            <a:off x="4724400" y="4800600"/>
            <a:ext cx="533400" cy="3810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00"/>
          </a:solidFill>
          <a:ln w="9525">
            <a:solidFill>
              <a:schemeClr val="tx1"/>
            </a:solidFill>
            <a:miter lim="800000"/>
            <a:headEnd/>
            <a:tailEnd/>
          </a:ln>
        </p:spPr>
        <p:txBody>
          <a:bodyPr wrap="none" anchor="ctr"/>
          <a:lstStyle/>
          <a:p>
            <a:endParaRPr lang="en-US"/>
          </a:p>
        </p:txBody>
      </p:sp>
      <p:sp>
        <p:nvSpPr>
          <p:cNvPr id="108552" name="AutoShape 36">
            <a:extLst>
              <a:ext uri="{FF2B5EF4-FFF2-40B4-BE49-F238E27FC236}">
                <a16:creationId xmlns:a16="http://schemas.microsoft.com/office/drawing/2014/main" id="{616C4007-FECD-4A20-93C2-5AAA4D674131}"/>
              </a:ext>
            </a:extLst>
          </p:cNvPr>
          <p:cNvSpPr>
            <a:spLocks noChangeArrowheads="1"/>
          </p:cNvSpPr>
          <p:nvPr/>
        </p:nvSpPr>
        <p:spPr bwMode="auto">
          <a:xfrm rot="-6275150">
            <a:off x="2514600" y="3886200"/>
            <a:ext cx="533400" cy="3810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00"/>
          </a:solidFill>
          <a:ln w="9525">
            <a:solidFill>
              <a:schemeClr val="tx1"/>
            </a:solidFill>
            <a:miter lim="800000"/>
            <a:headEnd/>
            <a:tailEnd/>
          </a:ln>
        </p:spPr>
        <p:txBody>
          <a:bodyPr wrap="none" anchor="ctr"/>
          <a:lstStyle/>
          <a:p>
            <a:endParaRPr lang="en-US"/>
          </a:p>
        </p:txBody>
      </p:sp>
      <p:sp>
        <p:nvSpPr>
          <p:cNvPr id="108553" name="AutoShape 37">
            <a:extLst>
              <a:ext uri="{FF2B5EF4-FFF2-40B4-BE49-F238E27FC236}">
                <a16:creationId xmlns:a16="http://schemas.microsoft.com/office/drawing/2014/main" id="{1602C4B2-CE91-4642-B673-4B2AE5ECAA8D}"/>
              </a:ext>
            </a:extLst>
          </p:cNvPr>
          <p:cNvSpPr>
            <a:spLocks noChangeArrowheads="1"/>
          </p:cNvSpPr>
          <p:nvPr/>
        </p:nvSpPr>
        <p:spPr bwMode="auto">
          <a:xfrm rot="-1405983">
            <a:off x="3429000" y="2514600"/>
            <a:ext cx="533400" cy="3810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00"/>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1524826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Slide Number Placeholder 3">
            <a:extLst>
              <a:ext uri="{FF2B5EF4-FFF2-40B4-BE49-F238E27FC236}">
                <a16:creationId xmlns:a16="http://schemas.microsoft.com/office/drawing/2014/main" id="{B3875449-A70D-4F77-9F96-F99891DB7E4D}"/>
              </a:ext>
            </a:extLst>
          </p:cNvPr>
          <p:cNvSpPr>
            <a:spLocks noGrp="1"/>
          </p:cNvSpPr>
          <p:nvPr>
            <p:ph type="sldNum" sz="quarter" idx="12"/>
          </p:nvPr>
        </p:nvSpPr>
        <p:spPr>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fld id="{1B25A8E1-B48F-4030-B62F-2E2EAC1A7C5D}" type="slidenum">
              <a:rPr lang="en-US" altLang="tr-TR" sz="1400" smtClean="0">
                <a:solidFill>
                  <a:schemeClr val="tx1"/>
                </a:solidFill>
                <a:latin typeface="Arial" panose="020B0604020202020204" pitchFamily="34" charset="0"/>
              </a:rPr>
              <a:pPr eaLnBrk="1" hangingPunct="1">
                <a:spcBef>
                  <a:spcPct val="0"/>
                </a:spcBef>
                <a:buClrTx/>
                <a:buFontTx/>
                <a:buNone/>
              </a:pPr>
              <a:t>23</a:t>
            </a:fld>
            <a:endParaRPr lang="en-US" altLang="tr-TR" sz="1400">
              <a:solidFill>
                <a:schemeClr val="tx1"/>
              </a:solidFill>
              <a:latin typeface="Arial" panose="020B0604020202020204" pitchFamily="34" charset="0"/>
            </a:endParaRPr>
          </a:p>
        </p:txBody>
      </p:sp>
      <p:sp>
        <p:nvSpPr>
          <p:cNvPr id="110595" name="Title 1">
            <a:extLst>
              <a:ext uri="{FF2B5EF4-FFF2-40B4-BE49-F238E27FC236}">
                <a16:creationId xmlns:a16="http://schemas.microsoft.com/office/drawing/2014/main" id="{E45F2995-6081-4D64-9638-3BECBA26CD8F}"/>
              </a:ext>
            </a:extLst>
          </p:cNvPr>
          <p:cNvSpPr>
            <a:spLocks noGrp="1"/>
          </p:cNvSpPr>
          <p:nvPr>
            <p:ph type="title" idx="4294967295"/>
          </p:nvPr>
        </p:nvSpPr>
        <p:spPr>
          <a:xfrm>
            <a:off x="1030288" y="689173"/>
            <a:ext cx="6589712" cy="1281112"/>
          </a:xfrm>
        </p:spPr>
        <p:txBody>
          <a:bodyPr/>
          <a:lstStyle/>
          <a:p>
            <a:pPr eaLnBrk="1" hangingPunct="1"/>
            <a:r>
              <a:rPr lang="en-US" altLang="tr-TR" sz="2400" b="1" dirty="0"/>
              <a:t>TEAMS AND PERFORMANCE</a:t>
            </a:r>
            <a:br>
              <a:rPr lang="en-US" altLang="tr-TR" sz="2400" b="1" dirty="0"/>
            </a:br>
            <a:r>
              <a:rPr lang="en-US" altLang="tr-TR" sz="2400" b="1" dirty="0"/>
              <a:t>Stages of Team Development</a:t>
            </a:r>
          </a:p>
        </p:txBody>
      </p:sp>
      <p:sp>
        <p:nvSpPr>
          <p:cNvPr id="21508" name="Text Placeholder 2">
            <a:extLst>
              <a:ext uri="{FF2B5EF4-FFF2-40B4-BE49-F238E27FC236}">
                <a16:creationId xmlns:a16="http://schemas.microsoft.com/office/drawing/2014/main" id="{876B3B4F-BD70-405D-BB14-7272608F0774}"/>
              </a:ext>
            </a:extLst>
          </p:cNvPr>
          <p:cNvSpPr>
            <a:spLocks noGrp="1"/>
          </p:cNvSpPr>
          <p:nvPr>
            <p:ph type="body" sz="half" idx="4294967295"/>
          </p:nvPr>
        </p:nvSpPr>
        <p:spPr>
          <a:xfrm>
            <a:off x="1219200" y="2141140"/>
            <a:ext cx="7086600" cy="3762375"/>
          </a:xfrm>
        </p:spPr>
        <p:txBody>
          <a:bodyPr>
            <a:normAutofit fontScale="92500" lnSpcReduction="10000"/>
          </a:bodyPr>
          <a:lstStyle/>
          <a:p>
            <a:pPr eaLnBrk="1" hangingPunct="1"/>
            <a:r>
              <a:rPr lang="en-US" altLang="tr-TR" sz="2500" b="1" dirty="0"/>
              <a:t>Forming stage</a:t>
            </a:r>
            <a:r>
              <a:rPr lang="en-US" altLang="tr-TR" sz="2500" dirty="0"/>
              <a:t>: getting to know and form initial opinions about team members</a:t>
            </a:r>
          </a:p>
          <a:p>
            <a:pPr eaLnBrk="1" hangingPunct="1"/>
            <a:r>
              <a:rPr lang="en-US" altLang="tr-TR" sz="2500" b="1" dirty="0"/>
              <a:t>Storming stage</a:t>
            </a:r>
            <a:r>
              <a:rPr lang="en-US" altLang="tr-TR" sz="2500" dirty="0"/>
              <a:t>: some team members begin to have conflict with each other</a:t>
            </a:r>
          </a:p>
          <a:p>
            <a:pPr eaLnBrk="1" hangingPunct="1"/>
            <a:r>
              <a:rPr lang="en-US" altLang="tr-TR" sz="2500" b="1" dirty="0"/>
              <a:t>Norming stage</a:t>
            </a:r>
            <a:r>
              <a:rPr lang="en-US" altLang="tr-TR" sz="2500" dirty="0"/>
              <a:t>: team members accept each other and overcome the conflict</a:t>
            </a:r>
          </a:p>
          <a:p>
            <a:pPr eaLnBrk="1" hangingPunct="1"/>
            <a:r>
              <a:rPr lang="en-US" altLang="tr-TR" sz="2500" b="1" dirty="0"/>
              <a:t>Performing stage</a:t>
            </a:r>
            <a:r>
              <a:rPr lang="en-US" altLang="tr-TR" sz="2500" dirty="0"/>
              <a:t>: team works on task</a:t>
            </a:r>
          </a:p>
          <a:p>
            <a:pPr eaLnBrk="1" hangingPunct="1"/>
            <a:r>
              <a:rPr lang="en-US" altLang="tr-TR" sz="2500" b="1" dirty="0"/>
              <a:t>Adjourning stage</a:t>
            </a:r>
            <a:r>
              <a:rPr lang="en-US" altLang="tr-TR" sz="2500" dirty="0"/>
              <a:t>: team completes task and brings closure to the project</a:t>
            </a:r>
          </a:p>
        </p:txBody>
      </p:sp>
    </p:spTree>
    <p:extLst>
      <p:ext uri="{BB962C8B-B14F-4D97-AF65-F5344CB8AC3E}">
        <p14:creationId xmlns:p14="http://schemas.microsoft.com/office/powerpoint/2010/main" val="14416269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anim calcmode="lin" valueType="num">
                                      <p:cBhvr additive="base">
                                        <p:cTn id="7" dur="500" fill="hold"/>
                                        <p:tgtEl>
                                          <p:spTgt spid="2150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50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8">
                                            <p:txEl>
                                              <p:pRg st="1" end="1"/>
                                            </p:txEl>
                                          </p:spTgt>
                                        </p:tgtEl>
                                        <p:attrNameLst>
                                          <p:attrName>style.visibility</p:attrName>
                                        </p:attrNameLst>
                                      </p:cBhvr>
                                      <p:to>
                                        <p:strVal val="visible"/>
                                      </p:to>
                                    </p:set>
                                    <p:anim calcmode="lin" valueType="num">
                                      <p:cBhvr additive="base">
                                        <p:cTn id="13" dur="500" fill="hold"/>
                                        <p:tgtEl>
                                          <p:spTgt spid="2150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50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508">
                                            <p:txEl>
                                              <p:pRg st="2" end="2"/>
                                            </p:txEl>
                                          </p:spTgt>
                                        </p:tgtEl>
                                        <p:attrNameLst>
                                          <p:attrName>style.visibility</p:attrName>
                                        </p:attrNameLst>
                                      </p:cBhvr>
                                      <p:to>
                                        <p:strVal val="visible"/>
                                      </p:to>
                                    </p:set>
                                    <p:anim calcmode="lin" valueType="num">
                                      <p:cBhvr additive="base">
                                        <p:cTn id="19" dur="500" fill="hold"/>
                                        <p:tgtEl>
                                          <p:spTgt spid="2150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50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508">
                                            <p:txEl>
                                              <p:pRg st="3" end="3"/>
                                            </p:txEl>
                                          </p:spTgt>
                                        </p:tgtEl>
                                        <p:attrNameLst>
                                          <p:attrName>style.visibility</p:attrName>
                                        </p:attrNameLst>
                                      </p:cBhvr>
                                      <p:to>
                                        <p:strVal val="visible"/>
                                      </p:to>
                                    </p:set>
                                    <p:anim calcmode="lin" valueType="num">
                                      <p:cBhvr additive="base">
                                        <p:cTn id="25" dur="500" fill="hold"/>
                                        <p:tgtEl>
                                          <p:spTgt spid="2150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50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508">
                                            <p:txEl>
                                              <p:pRg st="4" end="4"/>
                                            </p:txEl>
                                          </p:spTgt>
                                        </p:tgtEl>
                                        <p:attrNameLst>
                                          <p:attrName>style.visibility</p:attrName>
                                        </p:attrNameLst>
                                      </p:cBhvr>
                                      <p:to>
                                        <p:strVal val="visible"/>
                                      </p:to>
                                    </p:set>
                                    <p:anim calcmode="lin" valueType="num">
                                      <p:cBhvr additive="base">
                                        <p:cTn id="31" dur="500" fill="hold"/>
                                        <p:tgtEl>
                                          <p:spTgt spid="2150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50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Slide Number Placeholder 3">
            <a:extLst>
              <a:ext uri="{FF2B5EF4-FFF2-40B4-BE49-F238E27FC236}">
                <a16:creationId xmlns:a16="http://schemas.microsoft.com/office/drawing/2014/main" id="{9FCC039F-C638-40AC-87E6-5C7B7D27A893}"/>
              </a:ext>
            </a:extLst>
          </p:cNvPr>
          <p:cNvSpPr>
            <a:spLocks noGrp="1"/>
          </p:cNvSpPr>
          <p:nvPr>
            <p:ph type="sldNum" sz="quarter" idx="12"/>
          </p:nvPr>
        </p:nvSpPr>
        <p:spPr>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fld id="{6DE4BD9B-D3A8-495E-A4DF-0FCA4A0044E3}" type="slidenum">
              <a:rPr lang="en-US" altLang="tr-TR" sz="1400" smtClean="0">
                <a:solidFill>
                  <a:schemeClr val="tx1"/>
                </a:solidFill>
                <a:latin typeface="Arial" panose="020B0604020202020204" pitchFamily="34" charset="0"/>
              </a:rPr>
              <a:pPr eaLnBrk="1" hangingPunct="1">
                <a:spcBef>
                  <a:spcPct val="0"/>
                </a:spcBef>
                <a:buClrTx/>
                <a:buFontTx/>
                <a:buNone/>
              </a:pPr>
              <a:t>24</a:t>
            </a:fld>
            <a:endParaRPr lang="en-US" altLang="tr-TR" sz="1400">
              <a:solidFill>
                <a:schemeClr val="tx1"/>
              </a:solidFill>
              <a:latin typeface="Arial" panose="020B0604020202020204" pitchFamily="34" charset="0"/>
            </a:endParaRPr>
          </a:p>
        </p:txBody>
      </p:sp>
      <p:sp>
        <p:nvSpPr>
          <p:cNvPr id="112643" name="Rectangle 2">
            <a:extLst>
              <a:ext uri="{FF2B5EF4-FFF2-40B4-BE49-F238E27FC236}">
                <a16:creationId xmlns:a16="http://schemas.microsoft.com/office/drawing/2014/main" id="{B6C9308A-1986-4496-97F4-025EB2298186}"/>
              </a:ext>
            </a:extLst>
          </p:cNvPr>
          <p:cNvSpPr>
            <a:spLocks noGrp="1" noChangeArrowheads="1"/>
          </p:cNvSpPr>
          <p:nvPr>
            <p:ph type="title" idx="4294967295"/>
          </p:nvPr>
        </p:nvSpPr>
        <p:spPr>
          <a:xfrm>
            <a:off x="889000" y="483262"/>
            <a:ext cx="7366000" cy="1143000"/>
          </a:xfrm>
        </p:spPr>
        <p:txBody>
          <a:bodyPr/>
          <a:lstStyle/>
          <a:p>
            <a:pPr eaLnBrk="1" hangingPunct="1"/>
            <a:r>
              <a:rPr lang="en-US" altLang="tr-TR" sz="2800" b="1" dirty="0"/>
              <a:t>CHARACTERISTICS OF A TEAM MEMBER</a:t>
            </a:r>
          </a:p>
        </p:txBody>
      </p:sp>
      <p:sp>
        <p:nvSpPr>
          <p:cNvPr id="22532" name="Rectangle 3">
            <a:extLst>
              <a:ext uri="{FF2B5EF4-FFF2-40B4-BE49-F238E27FC236}">
                <a16:creationId xmlns:a16="http://schemas.microsoft.com/office/drawing/2014/main" id="{D747A9FE-EB1B-4F58-B862-ED30AB09C3B6}"/>
              </a:ext>
            </a:extLst>
          </p:cNvPr>
          <p:cNvSpPr>
            <a:spLocks noGrp="1" noChangeArrowheads="1"/>
          </p:cNvSpPr>
          <p:nvPr>
            <p:ph type="body" idx="4294967295"/>
          </p:nvPr>
        </p:nvSpPr>
        <p:spPr>
          <a:xfrm>
            <a:off x="1389856" y="1981200"/>
            <a:ext cx="6364287" cy="3611563"/>
          </a:xfrm>
        </p:spPr>
        <p:txBody>
          <a:bodyPr>
            <a:normAutofit lnSpcReduction="10000"/>
          </a:bodyPr>
          <a:lstStyle/>
          <a:p>
            <a:pPr eaLnBrk="1" hangingPunct="1"/>
            <a:r>
              <a:rPr lang="en-US" altLang="tr-TR" dirty="0"/>
              <a:t>Know team goals and objectives</a:t>
            </a:r>
          </a:p>
          <a:p>
            <a:pPr eaLnBrk="1" hangingPunct="1"/>
            <a:r>
              <a:rPr lang="en-US" altLang="tr-TR" dirty="0"/>
              <a:t>Every activity should contribute to team goals and objectives</a:t>
            </a:r>
          </a:p>
          <a:p>
            <a:pPr eaLnBrk="1" hangingPunct="1"/>
            <a:r>
              <a:rPr lang="en-US" altLang="tr-TR" b="1" dirty="0">
                <a:solidFill>
                  <a:schemeClr val="tx2"/>
                </a:solidFill>
              </a:rPr>
              <a:t>Team member characteristics:</a:t>
            </a:r>
          </a:p>
          <a:p>
            <a:pPr marL="669925" lvl="1" indent="-325438" eaLnBrk="1" hangingPunct="1"/>
            <a:r>
              <a:rPr lang="en-US" altLang="tr-TR" dirty="0"/>
              <a:t>Trustworthy</a:t>
            </a:r>
          </a:p>
          <a:p>
            <a:pPr marL="669925" lvl="1" indent="-325438" eaLnBrk="1" hangingPunct="1"/>
            <a:r>
              <a:rPr lang="en-US" altLang="tr-TR" dirty="0"/>
              <a:t>Performer</a:t>
            </a:r>
          </a:p>
          <a:p>
            <a:pPr marL="669925" lvl="1" indent="-325438" eaLnBrk="1" hangingPunct="1"/>
            <a:r>
              <a:rPr lang="en-US" altLang="tr-TR" dirty="0"/>
              <a:t>Efficient</a:t>
            </a:r>
          </a:p>
          <a:p>
            <a:pPr marL="669925" lvl="1" indent="-325438" eaLnBrk="1" hangingPunct="1"/>
            <a:r>
              <a:rPr lang="en-US" altLang="tr-TR" dirty="0"/>
              <a:t>Communicator</a:t>
            </a:r>
          </a:p>
        </p:txBody>
      </p:sp>
    </p:spTree>
    <p:extLst>
      <p:ext uri="{BB962C8B-B14F-4D97-AF65-F5344CB8AC3E}">
        <p14:creationId xmlns:p14="http://schemas.microsoft.com/office/powerpoint/2010/main" val="2925630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 calcmode="lin" valueType="num">
                                      <p:cBhvr additive="base">
                                        <p:cTn id="7" dur="500" fill="hold"/>
                                        <p:tgtEl>
                                          <p:spTgt spid="2253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532">
                                            <p:txEl>
                                              <p:pRg st="1" end="1"/>
                                            </p:txEl>
                                          </p:spTgt>
                                        </p:tgtEl>
                                        <p:attrNameLst>
                                          <p:attrName>style.visibility</p:attrName>
                                        </p:attrNameLst>
                                      </p:cBhvr>
                                      <p:to>
                                        <p:strVal val="visible"/>
                                      </p:to>
                                    </p:set>
                                    <p:anim calcmode="lin" valueType="num">
                                      <p:cBhvr additive="base">
                                        <p:cTn id="13" dur="500" fill="hold"/>
                                        <p:tgtEl>
                                          <p:spTgt spid="2253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53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532">
                                            <p:txEl>
                                              <p:pRg st="2" end="2"/>
                                            </p:txEl>
                                          </p:spTgt>
                                        </p:tgtEl>
                                        <p:attrNameLst>
                                          <p:attrName>style.visibility</p:attrName>
                                        </p:attrNameLst>
                                      </p:cBhvr>
                                      <p:to>
                                        <p:strVal val="visible"/>
                                      </p:to>
                                    </p:set>
                                    <p:anim calcmode="lin" valueType="num">
                                      <p:cBhvr additive="base">
                                        <p:cTn id="19" dur="500" fill="hold"/>
                                        <p:tgtEl>
                                          <p:spTgt spid="2253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532">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2532">
                                            <p:txEl>
                                              <p:pRg st="3" end="3"/>
                                            </p:txEl>
                                          </p:spTgt>
                                        </p:tgtEl>
                                        <p:attrNameLst>
                                          <p:attrName>style.visibility</p:attrName>
                                        </p:attrNameLst>
                                      </p:cBhvr>
                                      <p:to>
                                        <p:strVal val="visible"/>
                                      </p:to>
                                    </p:set>
                                    <p:anim calcmode="lin" valueType="num">
                                      <p:cBhvr additive="base">
                                        <p:cTn id="23" dur="500" fill="hold"/>
                                        <p:tgtEl>
                                          <p:spTgt spid="22532">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2532">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2532">
                                            <p:txEl>
                                              <p:pRg st="4" end="4"/>
                                            </p:txEl>
                                          </p:spTgt>
                                        </p:tgtEl>
                                        <p:attrNameLst>
                                          <p:attrName>style.visibility</p:attrName>
                                        </p:attrNameLst>
                                      </p:cBhvr>
                                      <p:to>
                                        <p:strVal val="visible"/>
                                      </p:to>
                                    </p:set>
                                    <p:anim calcmode="lin" valueType="num">
                                      <p:cBhvr additive="base">
                                        <p:cTn id="27" dur="500" fill="hold"/>
                                        <p:tgtEl>
                                          <p:spTgt spid="22532">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2532">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2532">
                                            <p:txEl>
                                              <p:pRg st="5" end="5"/>
                                            </p:txEl>
                                          </p:spTgt>
                                        </p:tgtEl>
                                        <p:attrNameLst>
                                          <p:attrName>style.visibility</p:attrName>
                                        </p:attrNameLst>
                                      </p:cBhvr>
                                      <p:to>
                                        <p:strVal val="visible"/>
                                      </p:to>
                                    </p:set>
                                    <p:anim calcmode="lin" valueType="num">
                                      <p:cBhvr additive="base">
                                        <p:cTn id="31" dur="500" fill="hold"/>
                                        <p:tgtEl>
                                          <p:spTgt spid="22532">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532">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2532">
                                            <p:txEl>
                                              <p:pRg st="6" end="6"/>
                                            </p:txEl>
                                          </p:spTgt>
                                        </p:tgtEl>
                                        <p:attrNameLst>
                                          <p:attrName>style.visibility</p:attrName>
                                        </p:attrNameLst>
                                      </p:cBhvr>
                                      <p:to>
                                        <p:strVal val="visible"/>
                                      </p:to>
                                    </p:set>
                                    <p:anim calcmode="lin" valueType="num">
                                      <p:cBhvr additive="base">
                                        <p:cTn id="35" dur="500" fill="hold"/>
                                        <p:tgtEl>
                                          <p:spTgt spid="22532">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253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Slide Number Placeholder 3">
            <a:extLst>
              <a:ext uri="{FF2B5EF4-FFF2-40B4-BE49-F238E27FC236}">
                <a16:creationId xmlns:a16="http://schemas.microsoft.com/office/drawing/2014/main" id="{FA4E0963-AB49-4F64-A61F-E15EB8C3F625}"/>
              </a:ext>
            </a:extLst>
          </p:cNvPr>
          <p:cNvSpPr>
            <a:spLocks noGrp="1"/>
          </p:cNvSpPr>
          <p:nvPr>
            <p:ph type="sldNum" sz="quarter" idx="12"/>
          </p:nvPr>
        </p:nvSpPr>
        <p:spPr>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fld id="{FD8C438F-308B-4E4C-94E5-23C02A2F3F69}" type="slidenum">
              <a:rPr lang="en-US" altLang="tr-TR" sz="1400" smtClean="0">
                <a:solidFill>
                  <a:schemeClr val="tx1"/>
                </a:solidFill>
                <a:latin typeface="Arial" panose="020B0604020202020204" pitchFamily="34" charset="0"/>
              </a:rPr>
              <a:pPr eaLnBrk="1" hangingPunct="1">
                <a:spcBef>
                  <a:spcPct val="0"/>
                </a:spcBef>
                <a:buClrTx/>
                <a:buFontTx/>
                <a:buNone/>
              </a:pPr>
              <a:t>25</a:t>
            </a:fld>
            <a:endParaRPr lang="en-US" altLang="tr-TR" sz="1400">
              <a:solidFill>
                <a:schemeClr val="tx1"/>
              </a:solidFill>
              <a:latin typeface="Arial" panose="020B0604020202020204" pitchFamily="34" charset="0"/>
            </a:endParaRPr>
          </a:p>
        </p:txBody>
      </p:sp>
      <p:sp>
        <p:nvSpPr>
          <p:cNvPr id="116739" name="Rectangle 2">
            <a:extLst>
              <a:ext uri="{FF2B5EF4-FFF2-40B4-BE49-F238E27FC236}">
                <a16:creationId xmlns:a16="http://schemas.microsoft.com/office/drawing/2014/main" id="{7785A58D-3416-45A9-9053-82B98490624F}"/>
              </a:ext>
            </a:extLst>
          </p:cNvPr>
          <p:cNvSpPr>
            <a:spLocks noGrp="1" noChangeArrowheads="1"/>
          </p:cNvSpPr>
          <p:nvPr>
            <p:ph type="title" idx="4294967295"/>
          </p:nvPr>
        </p:nvSpPr>
        <p:spPr>
          <a:xfrm>
            <a:off x="533400" y="1143000"/>
            <a:ext cx="8077200" cy="1600200"/>
          </a:xfrm>
        </p:spPr>
        <p:txBody>
          <a:bodyPr/>
          <a:lstStyle/>
          <a:p>
            <a:pPr eaLnBrk="1" hangingPunct="1"/>
            <a:r>
              <a:rPr lang="en-US" altLang="tr-TR" sz="2800" b="1" dirty="0"/>
              <a:t>CHARACTERISTICS OF A GOOD TEAM MEMBER - Teams &amp; Conflict</a:t>
            </a:r>
          </a:p>
        </p:txBody>
      </p:sp>
      <p:sp>
        <p:nvSpPr>
          <p:cNvPr id="24580" name="Rectangle 3">
            <a:extLst>
              <a:ext uri="{FF2B5EF4-FFF2-40B4-BE49-F238E27FC236}">
                <a16:creationId xmlns:a16="http://schemas.microsoft.com/office/drawing/2014/main" id="{82BA71F8-94C3-4FEB-BFC4-0C85775FBB21}"/>
              </a:ext>
            </a:extLst>
          </p:cNvPr>
          <p:cNvSpPr>
            <a:spLocks noGrp="1" noChangeArrowheads="1"/>
          </p:cNvSpPr>
          <p:nvPr>
            <p:ph type="body" idx="4294967295"/>
          </p:nvPr>
        </p:nvSpPr>
        <p:spPr>
          <a:xfrm>
            <a:off x="866313" y="3124200"/>
            <a:ext cx="7848600" cy="3733800"/>
          </a:xfrm>
        </p:spPr>
        <p:txBody>
          <a:bodyPr/>
          <a:lstStyle/>
          <a:p>
            <a:pPr eaLnBrk="1" hangingPunct="1"/>
            <a:r>
              <a:rPr lang="en-US" altLang="tr-TR" dirty="0"/>
              <a:t>Do not make assumptions</a:t>
            </a:r>
          </a:p>
          <a:p>
            <a:pPr eaLnBrk="1" hangingPunct="1"/>
            <a:r>
              <a:rPr lang="en-US" altLang="tr-TR" dirty="0"/>
              <a:t>If you disagree with the team, voice your opinion and state why</a:t>
            </a:r>
          </a:p>
          <a:p>
            <a:pPr eaLnBrk="1" hangingPunct="1"/>
            <a:r>
              <a:rPr lang="en-US" altLang="tr-TR" dirty="0"/>
              <a:t>If the team decides to go in a direction other than what you wanted, respect and support the team’s decision</a:t>
            </a:r>
          </a:p>
          <a:p>
            <a:pPr eaLnBrk="1" hangingPunct="1"/>
            <a:endParaRPr lang="en-US" altLang="tr-TR" dirty="0"/>
          </a:p>
        </p:txBody>
      </p:sp>
    </p:spTree>
    <p:extLst>
      <p:ext uri="{BB962C8B-B14F-4D97-AF65-F5344CB8AC3E}">
        <p14:creationId xmlns:p14="http://schemas.microsoft.com/office/powerpoint/2010/main" val="17438299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 calcmode="lin" valueType="num">
                                      <p:cBhvr additive="base">
                                        <p:cTn id="7" dur="500" fill="hold"/>
                                        <p:tgtEl>
                                          <p:spTgt spid="2458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8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80">
                                            <p:txEl>
                                              <p:pRg st="1" end="1"/>
                                            </p:txEl>
                                          </p:spTgt>
                                        </p:tgtEl>
                                        <p:attrNameLst>
                                          <p:attrName>style.visibility</p:attrName>
                                        </p:attrNameLst>
                                      </p:cBhvr>
                                      <p:to>
                                        <p:strVal val="visible"/>
                                      </p:to>
                                    </p:set>
                                    <p:anim calcmode="lin" valueType="num">
                                      <p:cBhvr additive="base">
                                        <p:cTn id="13" dur="500" fill="hold"/>
                                        <p:tgtEl>
                                          <p:spTgt spid="2458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8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580">
                                            <p:txEl>
                                              <p:pRg st="2" end="2"/>
                                            </p:txEl>
                                          </p:spTgt>
                                        </p:tgtEl>
                                        <p:attrNameLst>
                                          <p:attrName>style.visibility</p:attrName>
                                        </p:attrNameLst>
                                      </p:cBhvr>
                                      <p:to>
                                        <p:strVal val="visible"/>
                                      </p:to>
                                    </p:set>
                                    <p:anim calcmode="lin" valueType="num">
                                      <p:cBhvr additive="base">
                                        <p:cTn id="19" dur="500" fill="hold"/>
                                        <p:tgtEl>
                                          <p:spTgt spid="2458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8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Slide Number Placeholder 3">
            <a:extLst>
              <a:ext uri="{FF2B5EF4-FFF2-40B4-BE49-F238E27FC236}">
                <a16:creationId xmlns:a16="http://schemas.microsoft.com/office/drawing/2014/main" id="{1EF18C21-4DC8-48CA-B3A6-007FB39A117D}"/>
              </a:ext>
            </a:extLst>
          </p:cNvPr>
          <p:cNvSpPr>
            <a:spLocks noGrp="1"/>
          </p:cNvSpPr>
          <p:nvPr>
            <p:ph type="sldNum" sz="quarter" idx="12"/>
          </p:nvPr>
        </p:nvSpPr>
        <p:spPr>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fld id="{8D7413DA-B470-4EC9-8FAB-3CA77CDBF1CA}" type="slidenum">
              <a:rPr lang="en-US" altLang="tr-TR" sz="1400" smtClean="0">
                <a:solidFill>
                  <a:schemeClr val="tx1"/>
                </a:solidFill>
                <a:latin typeface="Arial" panose="020B0604020202020204" pitchFamily="34" charset="0"/>
              </a:rPr>
              <a:pPr eaLnBrk="1" hangingPunct="1">
                <a:spcBef>
                  <a:spcPct val="0"/>
                </a:spcBef>
                <a:buClrTx/>
                <a:buFontTx/>
                <a:buNone/>
              </a:pPr>
              <a:t>26</a:t>
            </a:fld>
            <a:endParaRPr lang="en-US" altLang="tr-TR" sz="1400">
              <a:solidFill>
                <a:schemeClr val="tx1"/>
              </a:solidFill>
              <a:latin typeface="Arial" panose="020B0604020202020204" pitchFamily="34" charset="0"/>
            </a:endParaRPr>
          </a:p>
        </p:txBody>
      </p:sp>
      <p:sp>
        <p:nvSpPr>
          <p:cNvPr id="118787" name="Rectangle 2">
            <a:extLst>
              <a:ext uri="{FF2B5EF4-FFF2-40B4-BE49-F238E27FC236}">
                <a16:creationId xmlns:a16="http://schemas.microsoft.com/office/drawing/2014/main" id="{E7419C9D-6BF0-4509-A49D-CA649D6D8D60}"/>
              </a:ext>
            </a:extLst>
          </p:cNvPr>
          <p:cNvSpPr>
            <a:spLocks noGrp="1" noChangeArrowheads="1"/>
          </p:cNvSpPr>
          <p:nvPr>
            <p:ph type="title" idx="4294967295"/>
          </p:nvPr>
        </p:nvSpPr>
        <p:spPr>
          <a:xfrm>
            <a:off x="381000" y="762000"/>
            <a:ext cx="8001000" cy="1066800"/>
          </a:xfrm>
        </p:spPr>
        <p:txBody>
          <a:bodyPr/>
          <a:lstStyle/>
          <a:p>
            <a:pPr eaLnBrk="1" hangingPunct="1"/>
            <a:r>
              <a:rPr lang="en-US" altLang="tr-TR" sz="3200" b="1" dirty="0"/>
              <a:t>CHARACTERISTICS OF A TEAM MEMBER - The Problem Member</a:t>
            </a:r>
          </a:p>
        </p:txBody>
      </p:sp>
      <p:sp>
        <p:nvSpPr>
          <p:cNvPr id="25604" name="Rectangle 3">
            <a:extLst>
              <a:ext uri="{FF2B5EF4-FFF2-40B4-BE49-F238E27FC236}">
                <a16:creationId xmlns:a16="http://schemas.microsoft.com/office/drawing/2014/main" id="{49D2A8B8-49C3-41AF-BB28-9BF656854174}"/>
              </a:ext>
            </a:extLst>
          </p:cNvPr>
          <p:cNvSpPr>
            <a:spLocks noGrp="1" noChangeArrowheads="1"/>
          </p:cNvSpPr>
          <p:nvPr>
            <p:ph type="body" idx="4294967295"/>
          </p:nvPr>
        </p:nvSpPr>
        <p:spPr>
          <a:xfrm>
            <a:off x="1371600" y="2611438"/>
            <a:ext cx="6907212" cy="3484562"/>
          </a:xfrm>
        </p:spPr>
        <p:txBody>
          <a:bodyPr/>
          <a:lstStyle/>
          <a:p>
            <a:pPr eaLnBrk="1" hangingPunct="1"/>
            <a:r>
              <a:rPr lang="en-US" altLang="tr-TR" dirty="0"/>
              <a:t>Trust as a foundation</a:t>
            </a:r>
          </a:p>
          <a:p>
            <a:pPr eaLnBrk="1" hangingPunct="1"/>
            <a:r>
              <a:rPr lang="en-US" altLang="tr-TR" dirty="0"/>
              <a:t>Do not dump work on others</a:t>
            </a:r>
          </a:p>
          <a:p>
            <a:pPr eaLnBrk="1" hangingPunct="1"/>
            <a:r>
              <a:rPr lang="en-US" altLang="tr-TR" dirty="0"/>
              <a:t>Work around a lazy team member</a:t>
            </a:r>
          </a:p>
          <a:p>
            <a:pPr eaLnBrk="1" hangingPunct="1"/>
            <a:r>
              <a:rPr lang="en-US" altLang="tr-TR" dirty="0"/>
              <a:t>Team will eventually dismiss a poor performer</a:t>
            </a:r>
          </a:p>
          <a:p>
            <a:pPr eaLnBrk="1" hangingPunct="1"/>
            <a:r>
              <a:rPr lang="en-US" altLang="tr-TR" dirty="0"/>
              <a:t>Address performance issues in a respectful and diplomatic manner</a:t>
            </a:r>
          </a:p>
        </p:txBody>
      </p:sp>
    </p:spTree>
    <p:extLst>
      <p:ext uri="{BB962C8B-B14F-4D97-AF65-F5344CB8AC3E}">
        <p14:creationId xmlns:p14="http://schemas.microsoft.com/office/powerpoint/2010/main" val="702339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anim calcmode="lin" valueType="num">
                                      <p:cBhvr additive="base">
                                        <p:cTn id="7" dur="500" fill="hold"/>
                                        <p:tgtEl>
                                          <p:spTgt spid="2560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60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4">
                                            <p:txEl>
                                              <p:pRg st="1" end="1"/>
                                            </p:txEl>
                                          </p:spTgt>
                                        </p:tgtEl>
                                        <p:attrNameLst>
                                          <p:attrName>style.visibility</p:attrName>
                                        </p:attrNameLst>
                                      </p:cBhvr>
                                      <p:to>
                                        <p:strVal val="visible"/>
                                      </p:to>
                                    </p:set>
                                    <p:anim calcmode="lin" valueType="num">
                                      <p:cBhvr additive="base">
                                        <p:cTn id="13" dur="500" fill="hold"/>
                                        <p:tgtEl>
                                          <p:spTgt spid="2560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60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604">
                                            <p:txEl>
                                              <p:pRg st="2" end="2"/>
                                            </p:txEl>
                                          </p:spTgt>
                                        </p:tgtEl>
                                        <p:attrNameLst>
                                          <p:attrName>style.visibility</p:attrName>
                                        </p:attrNameLst>
                                      </p:cBhvr>
                                      <p:to>
                                        <p:strVal val="visible"/>
                                      </p:to>
                                    </p:set>
                                    <p:anim calcmode="lin" valueType="num">
                                      <p:cBhvr additive="base">
                                        <p:cTn id="19" dur="500" fill="hold"/>
                                        <p:tgtEl>
                                          <p:spTgt spid="2560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60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604">
                                            <p:txEl>
                                              <p:pRg st="3" end="3"/>
                                            </p:txEl>
                                          </p:spTgt>
                                        </p:tgtEl>
                                        <p:attrNameLst>
                                          <p:attrName>style.visibility</p:attrName>
                                        </p:attrNameLst>
                                      </p:cBhvr>
                                      <p:to>
                                        <p:strVal val="visible"/>
                                      </p:to>
                                    </p:set>
                                    <p:anim calcmode="lin" valueType="num">
                                      <p:cBhvr additive="base">
                                        <p:cTn id="25" dur="500" fill="hold"/>
                                        <p:tgtEl>
                                          <p:spTgt spid="2560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60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604">
                                            <p:txEl>
                                              <p:pRg st="4" end="4"/>
                                            </p:txEl>
                                          </p:spTgt>
                                        </p:tgtEl>
                                        <p:attrNameLst>
                                          <p:attrName>style.visibility</p:attrName>
                                        </p:attrNameLst>
                                      </p:cBhvr>
                                      <p:to>
                                        <p:strVal val="visible"/>
                                      </p:to>
                                    </p:set>
                                    <p:anim calcmode="lin" valueType="num">
                                      <p:cBhvr additive="base">
                                        <p:cTn id="31" dur="500" fill="hold"/>
                                        <p:tgtEl>
                                          <p:spTgt spid="2560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60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Slide Number Placeholder 3">
            <a:extLst>
              <a:ext uri="{FF2B5EF4-FFF2-40B4-BE49-F238E27FC236}">
                <a16:creationId xmlns:a16="http://schemas.microsoft.com/office/drawing/2014/main" id="{A883D73C-436E-4E66-8183-1626A41B54BD}"/>
              </a:ext>
            </a:extLst>
          </p:cNvPr>
          <p:cNvSpPr>
            <a:spLocks noGrp="1"/>
          </p:cNvSpPr>
          <p:nvPr>
            <p:ph type="sldNum" sz="quarter" idx="12"/>
          </p:nvPr>
        </p:nvSpPr>
        <p:spPr>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fld id="{6CC3AB75-F6BF-489E-B183-789A8B96560D}" type="slidenum">
              <a:rPr lang="en-US" altLang="tr-TR" sz="1400" smtClean="0">
                <a:solidFill>
                  <a:schemeClr val="tx1"/>
                </a:solidFill>
                <a:latin typeface="Arial" panose="020B0604020202020204" pitchFamily="34" charset="0"/>
              </a:rPr>
              <a:pPr eaLnBrk="1" hangingPunct="1">
                <a:spcBef>
                  <a:spcPct val="0"/>
                </a:spcBef>
                <a:buClrTx/>
                <a:buFontTx/>
                <a:buNone/>
              </a:pPr>
              <a:t>27</a:t>
            </a:fld>
            <a:endParaRPr lang="en-US" altLang="tr-TR" sz="1400">
              <a:solidFill>
                <a:schemeClr val="tx1"/>
              </a:solidFill>
              <a:latin typeface="Arial" panose="020B0604020202020204" pitchFamily="34" charset="0"/>
            </a:endParaRPr>
          </a:p>
        </p:txBody>
      </p:sp>
      <p:sp>
        <p:nvSpPr>
          <p:cNvPr id="23556" name="Rectangle 3">
            <a:extLst>
              <a:ext uri="{FF2B5EF4-FFF2-40B4-BE49-F238E27FC236}">
                <a16:creationId xmlns:a16="http://schemas.microsoft.com/office/drawing/2014/main" id="{09A30519-F003-4AE0-8F13-2BCF88477340}"/>
              </a:ext>
            </a:extLst>
          </p:cNvPr>
          <p:cNvSpPr>
            <a:spLocks noGrp="1" noChangeArrowheads="1"/>
          </p:cNvSpPr>
          <p:nvPr>
            <p:ph type="body" idx="4294967295"/>
          </p:nvPr>
        </p:nvSpPr>
        <p:spPr>
          <a:xfrm>
            <a:off x="838200" y="2233474"/>
            <a:ext cx="7772400" cy="4648200"/>
          </a:xfrm>
        </p:spPr>
        <p:txBody>
          <a:bodyPr/>
          <a:lstStyle/>
          <a:p>
            <a:pPr eaLnBrk="1" hangingPunct="1"/>
            <a:r>
              <a:rPr lang="en-US" altLang="tr-TR" sz="3000" b="1" dirty="0">
                <a:solidFill>
                  <a:srgbClr val="FF0066"/>
                </a:solidFill>
              </a:rPr>
              <a:t>Brainstorming</a:t>
            </a:r>
            <a:r>
              <a:rPr lang="en-US" altLang="tr-TR" sz="3000" dirty="0"/>
              <a:t>: a problem-solving method that involves identifying alternatives that allow members to freely add ideas while other members withhold comments on the alternatives</a:t>
            </a:r>
            <a:endParaRPr lang="en-US" altLang="tr-TR" sz="3000" b="1" dirty="0">
              <a:solidFill>
                <a:schemeClr val="tx2"/>
              </a:solidFill>
            </a:endParaRPr>
          </a:p>
          <a:p>
            <a:pPr eaLnBrk="1" hangingPunct="1"/>
            <a:endParaRPr lang="en-US" altLang="tr-TR" sz="3000" b="1" dirty="0">
              <a:solidFill>
                <a:schemeClr val="tx2"/>
              </a:solidFill>
            </a:endParaRPr>
          </a:p>
        </p:txBody>
      </p:sp>
    </p:spTree>
    <p:extLst>
      <p:ext uri="{BB962C8B-B14F-4D97-AF65-F5344CB8AC3E}">
        <p14:creationId xmlns:p14="http://schemas.microsoft.com/office/powerpoint/2010/main" val="3855722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 calcmode="lin" valueType="num">
                                      <p:cBhvr additive="base">
                                        <p:cTn id="7" dur="500" fill="hold"/>
                                        <p:tgtEl>
                                          <p:spTgt spid="2355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55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a:extLst>
              <a:ext uri="{FF2B5EF4-FFF2-40B4-BE49-F238E27FC236}">
                <a16:creationId xmlns:a16="http://schemas.microsoft.com/office/drawing/2014/main" id="{7295AB2D-3225-467B-8E81-AE45E1C259E0}"/>
              </a:ext>
            </a:extLst>
          </p:cNvPr>
          <p:cNvSpPr>
            <a:spLocks noGrp="1"/>
          </p:cNvSpPr>
          <p:nvPr>
            <p:ph type="title"/>
          </p:nvPr>
        </p:nvSpPr>
        <p:spPr>
          <a:xfrm>
            <a:off x="1112838" y="1474788"/>
            <a:ext cx="7513637" cy="1312862"/>
          </a:xfrm>
        </p:spPr>
        <p:txBody>
          <a:bodyPr>
            <a:normAutofit/>
          </a:bodyPr>
          <a:lstStyle/>
          <a:p>
            <a:pPr eaLnBrk="1" hangingPunct="1"/>
            <a:r>
              <a:rPr lang="en-US" altLang="el-GR"/>
              <a:t>                      Why work in teams?</a:t>
            </a:r>
          </a:p>
        </p:txBody>
      </p:sp>
      <p:sp>
        <p:nvSpPr>
          <p:cNvPr id="3" name="Content Placeholder 2">
            <a:extLst>
              <a:ext uri="{FF2B5EF4-FFF2-40B4-BE49-F238E27FC236}">
                <a16:creationId xmlns:a16="http://schemas.microsoft.com/office/drawing/2014/main" id="{0EEAB19F-3894-48C9-B627-61318BFA5E2F}"/>
              </a:ext>
            </a:extLst>
          </p:cNvPr>
          <p:cNvSpPr>
            <a:spLocks noGrp="1"/>
          </p:cNvSpPr>
          <p:nvPr>
            <p:ph idx="1"/>
          </p:nvPr>
        </p:nvSpPr>
        <p:spPr>
          <a:xfrm>
            <a:off x="1112838" y="3276600"/>
            <a:ext cx="6798736" cy="3444997"/>
          </a:xfrm>
        </p:spPr>
        <p:txBody>
          <a:bodyPr/>
          <a:lstStyle/>
          <a:p>
            <a:pPr eaLnBrk="1" hangingPunct="1">
              <a:defRPr/>
            </a:pPr>
            <a:r>
              <a:rPr lang="en-US" sz="2400" dirty="0"/>
              <a:t>We all can learn from each other</a:t>
            </a:r>
          </a:p>
          <a:p>
            <a:pPr eaLnBrk="1" hangingPunct="1">
              <a:defRPr/>
            </a:pPr>
            <a:r>
              <a:rPr lang="en-US" sz="2400" dirty="0"/>
              <a:t>Teams can be more effective than individuals when working on complex projects </a:t>
            </a:r>
          </a:p>
          <a:p>
            <a:pPr eaLnBrk="1" hangingPunct="1">
              <a:defRPr/>
            </a:pPr>
            <a:r>
              <a:rPr lang="en-US" sz="2400" dirty="0"/>
              <a:t>Teamwork helps develop interpersonal skills</a:t>
            </a:r>
          </a:p>
          <a:p>
            <a:pPr marL="0" indent="0" eaLnBrk="1" hangingPunct="1">
              <a:buFont typeface="Wingdings 3" panose="05040102010807070707" pitchFamily="18" charset="2"/>
              <a:buNone/>
              <a:defRPr/>
            </a:pPr>
            <a:endParaRPr lang="en-US" dirty="0"/>
          </a:p>
        </p:txBody>
      </p:sp>
      <p:sp>
        <p:nvSpPr>
          <p:cNvPr id="124932" name="Slide Number Placeholder 3">
            <a:extLst>
              <a:ext uri="{FF2B5EF4-FFF2-40B4-BE49-F238E27FC236}">
                <a16:creationId xmlns:a16="http://schemas.microsoft.com/office/drawing/2014/main" id="{8DF3CB61-0A13-4789-A898-13B946A46A1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28472B6D-4ED2-4C17-A812-D43C3DCE39D7}" type="slidenum">
              <a:rPr lang="en-US" altLang="el-GR" smtClean="0">
                <a:solidFill>
                  <a:srgbClr val="FEFFFF"/>
                </a:solidFill>
                <a:latin typeface="Times" panose="02020603050405020304" pitchFamily="18" charset="0"/>
              </a:rPr>
              <a:pPr>
                <a:spcBef>
                  <a:spcPct val="0"/>
                </a:spcBef>
                <a:buClrTx/>
                <a:buFontTx/>
                <a:buNone/>
              </a:pPr>
              <a:t>28</a:t>
            </a:fld>
            <a:endParaRPr lang="en-US" altLang="el-GR">
              <a:solidFill>
                <a:srgbClr val="FEFFFF"/>
              </a:solidFill>
              <a:latin typeface="Times" panose="02020603050405020304" pitchFamily="18" charset="0"/>
            </a:endParaRPr>
          </a:p>
        </p:txBody>
      </p:sp>
      <p:pic>
        <p:nvPicPr>
          <p:cNvPr id="5" name="Picture 4">
            <a:extLst>
              <a:ext uri="{FF2B5EF4-FFF2-40B4-BE49-F238E27FC236}">
                <a16:creationId xmlns:a16="http://schemas.microsoft.com/office/drawing/2014/main" id="{1D012068-984E-435E-84A9-5C747FC759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762000"/>
            <a:ext cx="2316344" cy="1635918"/>
          </a:xfrm>
          <a:prstGeom prst="rect">
            <a:avLst/>
          </a:prstGeom>
          <a:effectLst>
            <a:softEdge rad="317500"/>
          </a:effectLst>
        </p:spPr>
      </p:pic>
    </p:spTree>
    <p:extLst>
      <p:ext uri="{BB962C8B-B14F-4D97-AF65-F5344CB8AC3E}">
        <p14:creationId xmlns:p14="http://schemas.microsoft.com/office/powerpoint/2010/main" val="3675606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a:extLst>
              <a:ext uri="{FF2B5EF4-FFF2-40B4-BE49-F238E27FC236}">
                <a16:creationId xmlns:a16="http://schemas.microsoft.com/office/drawing/2014/main" id="{264910C2-BE63-42B2-A63E-E9E4A33B4A06}"/>
              </a:ext>
            </a:extLst>
          </p:cNvPr>
          <p:cNvSpPr>
            <a:spLocks noGrp="1"/>
          </p:cNvSpPr>
          <p:nvPr>
            <p:ph type="title"/>
          </p:nvPr>
        </p:nvSpPr>
        <p:spPr>
          <a:xfrm>
            <a:off x="1112838" y="1042988"/>
            <a:ext cx="7513637" cy="1314450"/>
          </a:xfrm>
        </p:spPr>
        <p:txBody>
          <a:bodyPr/>
          <a:lstStyle/>
          <a:p>
            <a:pPr eaLnBrk="1" hangingPunct="1"/>
            <a:r>
              <a:rPr lang="en-US" altLang="el-GR"/>
              <a:t>Effective Team Members  </a:t>
            </a:r>
          </a:p>
        </p:txBody>
      </p:sp>
      <p:sp>
        <p:nvSpPr>
          <p:cNvPr id="3" name="Content Placeholder 2">
            <a:extLst>
              <a:ext uri="{FF2B5EF4-FFF2-40B4-BE49-F238E27FC236}">
                <a16:creationId xmlns:a16="http://schemas.microsoft.com/office/drawing/2014/main" id="{3E5C96D9-8D63-4A71-B775-653659F58C81}"/>
              </a:ext>
            </a:extLst>
          </p:cNvPr>
          <p:cNvSpPr>
            <a:spLocks noGrp="1"/>
          </p:cNvSpPr>
          <p:nvPr>
            <p:ph idx="1"/>
          </p:nvPr>
        </p:nvSpPr>
        <p:spPr>
          <a:xfrm>
            <a:off x="1112838" y="2762969"/>
            <a:ext cx="7100887" cy="3213100"/>
          </a:xfrm>
        </p:spPr>
        <p:txBody>
          <a:bodyPr>
            <a:normAutofit/>
          </a:bodyPr>
          <a:lstStyle/>
          <a:p>
            <a:pPr eaLnBrk="1" hangingPunct="1">
              <a:defRPr/>
            </a:pPr>
            <a:r>
              <a:rPr lang="en-US" sz="2400" dirty="0"/>
              <a:t>Are good communicators</a:t>
            </a:r>
          </a:p>
          <a:p>
            <a:pPr eaLnBrk="1" hangingPunct="1">
              <a:defRPr/>
            </a:pPr>
            <a:r>
              <a:rPr lang="en-US" sz="2400" dirty="0"/>
              <a:t>Are reliable</a:t>
            </a:r>
          </a:p>
          <a:p>
            <a:pPr eaLnBrk="1" hangingPunct="1">
              <a:defRPr/>
            </a:pPr>
            <a:r>
              <a:rPr lang="en-US" sz="2400" dirty="0"/>
              <a:t>Are respectful of other team members</a:t>
            </a:r>
          </a:p>
          <a:p>
            <a:pPr eaLnBrk="1" hangingPunct="1">
              <a:defRPr/>
            </a:pPr>
            <a:r>
              <a:rPr lang="en-US" sz="2400" dirty="0"/>
              <a:t>Cooperate and pitch in to accomplish the goal</a:t>
            </a:r>
          </a:p>
          <a:p>
            <a:pPr eaLnBrk="1" hangingPunct="1">
              <a:defRPr/>
            </a:pPr>
            <a:r>
              <a:rPr lang="en-US" sz="2400" dirty="0"/>
              <a:t>Expect success---have a positive, “can do” attitude</a:t>
            </a:r>
          </a:p>
          <a:p>
            <a:pPr eaLnBrk="1" hangingPunct="1">
              <a:defRPr/>
            </a:pPr>
            <a:r>
              <a:rPr lang="en-US" sz="2400" dirty="0"/>
              <a:t>Work to find solutions to problems</a:t>
            </a:r>
          </a:p>
        </p:txBody>
      </p:sp>
      <p:sp>
        <p:nvSpPr>
          <p:cNvPr id="4" name="Slide Number Placeholder 3">
            <a:extLst>
              <a:ext uri="{FF2B5EF4-FFF2-40B4-BE49-F238E27FC236}">
                <a16:creationId xmlns:a16="http://schemas.microsoft.com/office/drawing/2014/main" id="{9CA6EFAC-8BA0-44AC-8844-11001C5A48E2}"/>
              </a:ext>
            </a:extLst>
          </p:cNvPr>
          <p:cNvSpPr>
            <a:spLocks noGrp="1"/>
          </p:cNvSpPr>
          <p:nvPr>
            <p:ph type="sldNum" sz="quarter" idx="12"/>
          </p:nvPr>
        </p:nvSpPr>
        <p:spPr/>
        <p:txBody>
          <a:bodyPr/>
          <a:lstStyle/>
          <a:p>
            <a:pPr>
              <a:defRPr/>
            </a:pPr>
            <a:fld id="{29F6E51F-51B9-4334-87DF-3E052A487E4B}" type="slidenum">
              <a:rPr lang="en-US" sz="825" smtClean="0">
                <a:latin typeface="+mj-lt"/>
              </a:rPr>
              <a:pPr>
                <a:defRPr/>
              </a:pPr>
              <a:t>29</a:t>
            </a:fld>
            <a:endParaRPr lang="en-US" sz="825" dirty="0">
              <a:latin typeface="+mj-lt"/>
            </a:endParaRPr>
          </a:p>
        </p:txBody>
      </p:sp>
    </p:spTree>
    <p:extLst>
      <p:ext uri="{BB962C8B-B14F-4D97-AF65-F5344CB8AC3E}">
        <p14:creationId xmlns:p14="http://schemas.microsoft.com/office/powerpoint/2010/main" val="326205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Τίτλος 1">
            <a:extLst>
              <a:ext uri="{FF2B5EF4-FFF2-40B4-BE49-F238E27FC236}">
                <a16:creationId xmlns:a16="http://schemas.microsoft.com/office/drawing/2014/main" id="{DA785519-3C8B-47C3-B86F-EF2F064E3FF4}"/>
              </a:ext>
            </a:extLst>
          </p:cNvPr>
          <p:cNvSpPr>
            <a:spLocks noGrp="1"/>
          </p:cNvSpPr>
          <p:nvPr>
            <p:ph type="title"/>
          </p:nvPr>
        </p:nvSpPr>
        <p:spPr/>
        <p:txBody>
          <a:bodyPr/>
          <a:lstStyle/>
          <a:p>
            <a:r>
              <a:rPr lang="en-US" altLang="en-US"/>
              <a:t>Leader is one among all</a:t>
            </a:r>
            <a:endParaRPr lang="el-GR" altLang="en-US"/>
          </a:p>
        </p:txBody>
      </p:sp>
      <p:pic>
        <p:nvPicPr>
          <p:cNvPr id="30723" name="Θέση περιεχομένου 3">
            <a:extLst>
              <a:ext uri="{FF2B5EF4-FFF2-40B4-BE49-F238E27FC236}">
                <a16:creationId xmlns:a16="http://schemas.microsoft.com/office/drawing/2014/main" id="{E2DD7623-1C69-46A0-B495-DFD8BE12C2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1981" y="3413125"/>
            <a:ext cx="2847975" cy="1600200"/>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a:extLst>
              <a:ext uri="{FF2B5EF4-FFF2-40B4-BE49-F238E27FC236}">
                <a16:creationId xmlns:a16="http://schemas.microsoft.com/office/drawing/2014/main" id="{DC194C3F-3403-4C66-B84F-128778BE81D4}"/>
              </a:ext>
            </a:extLst>
          </p:cNvPr>
          <p:cNvSpPr>
            <a:spLocks noGrp="1"/>
          </p:cNvSpPr>
          <p:nvPr>
            <p:ph type="title"/>
          </p:nvPr>
        </p:nvSpPr>
        <p:spPr>
          <a:xfrm>
            <a:off x="-152400" y="1066800"/>
            <a:ext cx="7513637" cy="1314450"/>
          </a:xfrm>
        </p:spPr>
        <p:txBody>
          <a:bodyPr/>
          <a:lstStyle/>
          <a:p>
            <a:pPr eaLnBrk="1" hangingPunct="1"/>
            <a:r>
              <a:rPr lang="en-US" altLang="el-GR" dirty="0"/>
              <a:t>      </a:t>
            </a:r>
            <a:r>
              <a:rPr lang="en-US" altLang="el-GR" sz="3300" dirty="0"/>
              <a:t>Not So Effective Team Members</a:t>
            </a:r>
          </a:p>
        </p:txBody>
      </p:sp>
      <p:sp>
        <p:nvSpPr>
          <p:cNvPr id="3" name="Content Placeholder 2">
            <a:extLst>
              <a:ext uri="{FF2B5EF4-FFF2-40B4-BE49-F238E27FC236}">
                <a16:creationId xmlns:a16="http://schemas.microsoft.com/office/drawing/2014/main" id="{24DEE510-7D9A-4128-A8FC-99FBC2A2AEBB}"/>
              </a:ext>
            </a:extLst>
          </p:cNvPr>
          <p:cNvSpPr>
            <a:spLocks noGrp="1"/>
          </p:cNvSpPr>
          <p:nvPr>
            <p:ph idx="1"/>
          </p:nvPr>
        </p:nvSpPr>
        <p:spPr>
          <a:xfrm>
            <a:off x="1171576" y="2901157"/>
            <a:ext cx="6804025" cy="3113087"/>
          </a:xfrm>
        </p:spPr>
        <p:txBody>
          <a:bodyPr>
            <a:normAutofit fontScale="92500" lnSpcReduction="10000"/>
          </a:bodyPr>
          <a:lstStyle/>
          <a:p>
            <a:pPr marL="0" indent="0" eaLnBrk="1" hangingPunct="1">
              <a:buFont typeface="Wingdings 3" panose="05040102010807070707" pitchFamily="18" charset="2"/>
              <a:buNone/>
              <a:defRPr/>
            </a:pPr>
            <a:r>
              <a:rPr lang="en-US" sz="2250" dirty="0"/>
              <a:t>Team members who are not effective are often:</a:t>
            </a:r>
          </a:p>
          <a:p>
            <a:pPr eaLnBrk="1" hangingPunct="1">
              <a:defRPr/>
            </a:pPr>
            <a:r>
              <a:rPr lang="en-US" sz="2250" dirty="0"/>
              <a:t>Aggressive</a:t>
            </a:r>
          </a:p>
          <a:p>
            <a:pPr eaLnBrk="1" hangingPunct="1">
              <a:defRPr/>
            </a:pPr>
            <a:r>
              <a:rPr lang="en-US" sz="2250" dirty="0"/>
              <a:t>Dominating</a:t>
            </a:r>
          </a:p>
          <a:p>
            <a:pPr eaLnBrk="1" hangingPunct="1">
              <a:defRPr/>
            </a:pPr>
            <a:r>
              <a:rPr lang="en-US" sz="2250" dirty="0"/>
              <a:t>Individuals who disrupt the work and/or do not </a:t>
            </a:r>
          </a:p>
          <a:p>
            <a:pPr marL="0" indent="0" eaLnBrk="1" hangingPunct="1">
              <a:buFont typeface="Wingdings 3" panose="05040102010807070707" pitchFamily="18" charset="2"/>
              <a:buNone/>
              <a:defRPr/>
            </a:pPr>
            <a:r>
              <a:rPr lang="en-US" sz="2250" dirty="0"/>
              <a:t>   take the project seriously </a:t>
            </a:r>
          </a:p>
          <a:p>
            <a:pPr eaLnBrk="1" hangingPunct="1">
              <a:defRPr/>
            </a:pPr>
            <a:r>
              <a:rPr lang="en-US" sz="2250" dirty="0"/>
              <a:t>Lazy and/or not dependable</a:t>
            </a:r>
          </a:p>
          <a:p>
            <a:pPr eaLnBrk="1" hangingPunct="1">
              <a:defRPr/>
            </a:pPr>
            <a:r>
              <a:rPr lang="en-US" sz="2250" dirty="0"/>
              <a:t>Withdrawn and/or afraid to contribute</a:t>
            </a:r>
          </a:p>
        </p:txBody>
      </p:sp>
      <p:sp>
        <p:nvSpPr>
          <p:cNvPr id="5" name="Slide Number Placeholder 4">
            <a:extLst>
              <a:ext uri="{FF2B5EF4-FFF2-40B4-BE49-F238E27FC236}">
                <a16:creationId xmlns:a16="http://schemas.microsoft.com/office/drawing/2014/main" id="{988C91A9-4BF2-448B-A1EB-EF0D8901569B}"/>
              </a:ext>
            </a:extLst>
          </p:cNvPr>
          <p:cNvSpPr>
            <a:spLocks noGrp="1"/>
          </p:cNvSpPr>
          <p:nvPr>
            <p:ph type="sldNum" sz="quarter" idx="12"/>
          </p:nvPr>
        </p:nvSpPr>
        <p:spPr/>
        <p:txBody>
          <a:bodyPr/>
          <a:lstStyle/>
          <a:p>
            <a:pPr>
              <a:defRPr/>
            </a:pPr>
            <a:fld id="{328FBA0D-FA92-42E4-8C07-73DF6A56BE64}" type="slidenum">
              <a:rPr lang="en-US" sz="825" smtClean="0">
                <a:latin typeface="+mj-lt"/>
              </a:rPr>
              <a:pPr>
                <a:defRPr/>
              </a:pPr>
              <a:t>30</a:t>
            </a:fld>
            <a:endParaRPr lang="en-US" sz="825" dirty="0">
              <a:latin typeface="+mj-lt"/>
            </a:endParaRPr>
          </a:p>
        </p:txBody>
      </p:sp>
    </p:spTree>
    <p:extLst>
      <p:ext uri="{BB962C8B-B14F-4D97-AF65-F5344CB8AC3E}">
        <p14:creationId xmlns:p14="http://schemas.microsoft.com/office/powerpoint/2010/main" val="3161693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bg>
      <p:bgPr>
        <a:blipFill dpi="0" rotWithShape="1">
          <a:blip r:embed="rId2">
            <a:alphaModFix amt="76000"/>
            <a:lum/>
          </a:blip>
          <a:srcRect/>
          <a:stretch>
            <a:fillRect/>
          </a:stretch>
        </a:blipFill>
        <a:effectLst/>
      </p:bgPr>
    </p:bg>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E33DBCF2-118D-4099-AB76-C2432A44C20B}"/>
              </a:ext>
            </a:extLst>
          </p:cNvPr>
          <p:cNvSpPr>
            <a:spLocks noGrp="1" noChangeArrowheads="1"/>
          </p:cNvSpPr>
          <p:nvPr>
            <p:ph type="title"/>
          </p:nvPr>
        </p:nvSpPr>
        <p:spPr>
          <a:xfrm>
            <a:off x="762000" y="2514600"/>
            <a:ext cx="7391400" cy="1524000"/>
          </a:xfrm>
          <a:noFill/>
        </p:spPr>
        <p:txBody>
          <a:bodyPr>
            <a:normAutofit/>
          </a:bodyPr>
          <a:lstStyle/>
          <a:p>
            <a:pPr eaLnBrk="1" hangingPunct="1"/>
            <a:r>
              <a:rPr lang="en-US" altLang="el-GR" sz="6000" dirty="0"/>
              <a:t>Leadership</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14E3C539-E9A1-4EC6-AFB8-7867964CDA03}"/>
              </a:ext>
            </a:extLst>
          </p:cNvPr>
          <p:cNvSpPr>
            <a:spLocks noGrp="1"/>
          </p:cNvSpPr>
          <p:nvPr>
            <p:ph type="title"/>
          </p:nvPr>
        </p:nvSpPr>
        <p:spPr>
          <a:xfrm>
            <a:off x="628650" y="838200"/>
            <a:ext cx="7886700" cy="1325563"/>
          </a:xfrm>
        </p:spPr>
        <p:txBody>
          <a:bodyPr/>
          <a:lstStyle/>
          <a:p>
            <a:pPr eaLnBrk="1" hangingPunct="1"/>
            <a:r>
              <a:rPr lang="en-US" altLang="el-GR" dirty="0"/>
              <a:t>Conceptions of Leadership:</a:t>
            </a:r>
          </a:p>
        </p:txBody>
      </p:sp>
      <p:sp>
        <p:nvSpPr>
          <p:cNvPr id="53251" name="Content Placeholder 2">
            <a:extLst>
              <a:ext uri="{FF2B5EF4-FFF2-40B4-BE49-F238E27FC236}">
                <a16:creationId xmlns:a16="http://schemas.microsoft.com/office/drawing/2014/main" id="{CE101C63-C47D-4DD2-9C83-1097CFBB3E63}"/>
              </a:ext>
            </a:extLst>
          </p:cNvPr>
          <p:cNvSpPr>
            <a:spLocks noGrp="1"/>
          </p:cNvSpPr>
          <p:nvPr>
            <p:ph idx="1"/>
          </p:nvPr>
        </p:nvSpPr>
        <p:spPr>
          <a:xfrm>
            <a:off x="914400" y="2667000"/>
            <a:ext cx="7581900" cy="4344987"/>
          </a:xfrm>
        </p:spPr>
        <p:txBody>
          <a:bodyPr/>
          <a:lstStyle/>
          <a:p>
            <a:pPr eaLnBrk="1" hangingPunct="1">
              <a:spcBef>
                <a:spcPts val="0"/>
              </a:spcBef>
            </a:pPr>
            <a:r>
              <a:rPr lang="en-US" altLang="el-GR" dirty="0"/>
              <a:t>Exercising power.</a:t>
            </a:r>
          </a:p>
          <a:p>
            <a:pPr eaLnBrk="1" hangingPunct="1">
              <a:spcBef>
                <a:spcPts val="0"/>
              </a:spcBef>
            </a:pPr>
            <a:r>
              <a:rPr lang="en-US" altLang="el-GR" dirty="0"/>
              <a:t>Gaining and exercising the privileges of high status.</a:t>
            </a:r>
          </a:p>
          <a:p>
            <a:pPr eaLnBrk="1" hangingPunct="1">
              <a:spcBef>
                <a:spcPts val="0"/>
              </a:spcBef>
            </a:pPr>
            <a:r>
              <a:rPr lang="en-US" altLang="el-GR" dirty="0"/>
              <a:t>Being the boss.</a:t>
            </a:r>
          </a:p>
          <a:p>
            <a:pPr eaLnBrk="1" hangingPunct="1">
              <a:spcBef>
                <a:spcPts val="0"/>
              </a:spcBef>
            </a:pPr>
            <a:r>
              <a:rPr lang="en-US" altLang="el-GR" dirty="0"/>
              <a:t>Task orientation.</a:t>
            </a:r>
          </a:p>
          <a:p>
            <a:pPr eaLnBrk="1" hangingPunct="1">
              <a:spcBef>
                <a:spcPts val="0"/>
              </a:spcBef>
            </a:pPr>
            <a:r>
              <a:rPr lang="en-US" altLang="el-GR" dirty="0"/>
              <a:t>Taking care of people.</a:t>
            </a:r>
          </a:p>
          <a:p>
            <a:pPr eaLnBrk="1" hangingPunct="1">
              <a:spcBef>
                <a:spcPts val="0"/>
              </a:spcBef>
            </a:pPr>
            <a:r>
              <a:rPr lang="en-US" altLang="el-GR" dirty="0"/>
              <a:t>Empowerment.</a:t>
            </a:r>
          </a:p>
          <a:p>
            <a:pPr eaLnBrk="1" hangingPunct="1">
              <a:spcBef>
                <a:spcPts val="0"/>
              </a:spcBef>
            </a:pPr>
            <a:r>
              <a:rPr lang="en-US" altLang="el-GR" dirty="0"/>
              <a:t>Providing moral leadership.</a:t>
            </a:r>
          </a:p>
          <a:p>
            <a:pPr eaLnBrk="1" hangingPunct="1">
              <a:spcBef>
                <a:spcPts val="0"/>
              </a:spcBef>
            </a:pPr>
            <a:r>
              <a:rPr lang="en-US" altLang="el-GR" dirty="0"/>
              <a:t>Providing and working toward a vision.</a:t>
            </a:r>
          </a:p>
          <a:p>
            <a:pPr eaLnBrk="1" hangingPunct="1">
              <a:buFont typeface="Arial" panose="020B0604020202020204" pitchFamily="34" charset="0"/>
              <a:buNone/>
            </a:pPr>
            <a:endParaRPr lang="en-US" altLang="el-GR" dirty="0"/>
          </a:p>
          <a:p>
            <a:pPr eaLnBrk="1" hangingPunct="1"/>
            <a:endParaRPr lang="en-US" altLang="el-G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95DAD749-43CB-492E-9B9E-22BC3E431AB7}"/>
              </a:ext>
            </a:extLst>
          </p:cNvPr>
          <p:cNvSpPr>
            <a:spLocks noGrp="1"/>
          </p:cNvSpPr>
          <p:nvPr>
            <p:ph type="title"/>
          </p:nvPr>
        </p:nvSpPr>
        <p:spPr>
          <a:xfrm>
            <a:off x="781050" y="1447800"/>
            <a:ext cx="7886700" cy="1325563"/>
          </a:xfrm>
        </p:spPr>
        <p:txBody>
          <a:bodyPr/>
          <a:lstStyle/>
          <a:p>
            <a:pPr eaLnBrk="1" hangingPunct="1"/>
            <a:r>
              <a:rPr lang="en-US" altLang="el-GR"/>
              <a:t>What is leadership style?</a:t>
            </a:r>
          </a:p>
        </p:txBody>
      </p:sp>
      <p:sp>
        <p:nvSpPr>
          <p:cNvPr id="11267" name="Content Placeholder 2">
            <a:extLst>
              <a:ext uri="{FF2B5EF4-FFF2-40B4-BE49-F238E27FC236}">
                <a16:creationId xmlns:a16="http://schemas.microsoft.com/office/drawing/2014/main" id="{928C2BF5-1B77-4A46-9F4E-B0484845265A}"/>
              </a:ext>
            </a:extLst>
          </p:cNvPr>
          <p:cNvSpPr>
            <a:spLocks noGrp="1"/>
          </p:cNvSpPr>
          <p:nvPr>
            <p:ph idx="1"/>
          </p:nvPr>
        </p:nvSpPr>
        <p:spPr>
          <a:xfrm>
            <a:off x="533400" y="2819400"/>
            <a:ext cx="8077200" cy="2027238"/>
          </a:xfrm>
        </p:spPr>
        <p:txBody>
          <a:bodyPr rtlCol="0">
            <a:normAutofit/>
          </a:bodyPr>
          <a:lstStyle/>
          <a:p>
            <a:pPr marL="0" indent="0" algn="ctr" eaLnBrk="1" fontAlgn="auto" hangingPunct="1">
              <a:spcAft>
                <a:spcPts val="0"/>
              </a:spcAft>
              <a:buFont typeface="Arial" panose="020B0604020202020204" pitchFamily="34" charset="0"/>
              <a:buNone/>
              <a:defRPr/>
            </a:pPr>
            <a:r>
              <a:rPr lang="en-US" dirty="0">
                <a:solidFill>
                  <a:srgbClr val="4CB29A"/>
                </a:solidFill>
              </a:rPr>
              <a:t>Leaders’ styles encompass how they relate to others within and outside the organization, how they view themselves and their position, and—to a large extent—whether or not they are successful as leaders.</a:t>
            </a:r>
          </a:p>
          <a:p>
            <a:pPr eaLnBrk="1" fontAlgn="auto" hangingPunct="1">
              <a:spcAft>
                <a:spcPts val="0"/>
              </a:spcAft>
              <a:buFont typeface="Wingdings 3" charset="2"/>
              <a:buChar char=""/>
              <a:defRPr/>
            </a:pPr>
            <a:endParaRPr lang="en-US" dirty="0">
              <a:solidFill>
                <a:schemeClr val="tx1">
                  <a:lumMod val="75000"/>
                  <a:lumOff val="25000"/>
                </a:schemeClr>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D6F21853-D807-45D2-B30B-9C32D19D34BB}"/>
              </a:ext>
            </a:extLst>
          </p:cNvPr>
          <p:cNvSpPr>
            <a:spLocks noGrp="1"/>
          </p:cNvSpPr>
          <p:nvPr>
            <p:ph type="title"/>
          </p:nvPr>
        </p:nvSpPr>
        <p:spPr>
          <a:xfrm>
            <a:off x="838200" y="716301"/>
            <a:ext cx="7277100" cy="1325563"/>
          </a:xfrm>
        </p:spPr>
        <p:txBody>
          <a:bodyPr>
            <a:normAutofit/>
          </a:bodyPr>
          <a:lstStyle/>
          <a:p>
            <a:pPr eaLnBrk="1" hangingPunct="1"/>
            <a:r>
              <a:rPr lang="en-US" altLang="el-GR" dirty="0"/>
              <a:t>How do you determine what is an appropriate style?</a:t>
            </a:r>
          </a:p>
        </p:txBody>
      </p:sp>
      <p:sp>
        <p:nvSpPr>
          <p:cNvPr id="55299" name="Content Placeholder 2">
            <a:extLst>
              <a:ext uri="{FF2B5EF4-FFF2-40B4-BE49-F238E27FC236}">
                <a16:creationId xmlns:a16="http://schemas.microsoft.com/office/drawing/2014/main" id="{8402544C-2AC6-4BAF-9AD0-3B7DF917DC5F}"/>
              </a:ext>
            </a:extLst>
          </p:cNvPr>
          <p:cNvSpPr>
            <a:spLocks noGrp="1"/>
          </p:cNvSpPr>
          <p:nvPr>
            <p:ph idx="1"/>
          </p:nvPr>
        </p:nvSpPr>
        <p:spPr>
          <a:xfrm>
            <a:off x="781050" y="2558711"/>
            <a:ext cx="7581900" cy="3582988"/>
          </a:xfrm>
        </p:spPr>
        <p:txBody>
          <a:bodyPr/>
          <a:lstStyle/>
          <a:p>
            <a:pPr eaLnBrk="1" hangingPunct="1"/>
            <a:r>
              <a:rPr lang="en-US" altLang="el-GR" dirty="0"/>
              <a:t>Good leaders usually have a style that they consciously use most of the time, but they're not rigid. They change as necessary to deal with whatever comes up. </a:t>
            </a:r>
          </a:p>
          <a:p>
            <a:pPr eaLnBrk="1" hangingPunct="1"/>
            <a:r>
              <a:rPr lang="en-US" altLang="el-GR" dirty="0"/>
              <a:t>Be consistent with what people in the organization expect.</a:t>
            </a:r>
          </a:p>
          <a:p>
            <a:pPr eaLnBrk="1" hangingPunct="1"/>
            <a:r>
              <a:rPr lang="en-US" altLang="el-GR" dirty="0"/>
              <a:t>Your style needs to be consistent with the goals, mission, and philosophy of your organization.</a:t>
            </a:r>
          </a:p>
          <a:p>
            <a:pPr eaLnBrk="1" hangingPunct="1"/>
            <a:endParaRPr lang="en-US" altLang="el-G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B0ACD45-2FA8-40AC-A084-08AA7935798B}"/>
              </a:ext>
            </a:extLst>
          </p:cNvPr>
          <p:cNvSpPr>
            <a:spLocks noGrp="1" noChangeArrowheads="1"/>
          </p:cNvSpPr>
          <p:nvPr>
            <p:ph type="title"/>
          </p:nvPr>
        </p:nvSpPr>
        <p:spPr/>
        <p:txBody>
          <a:bodyPr>
            <a:normAutofit fontScale="90000"/>
          </a:bodyPr>
          <a:lstStyle/>
          <a:p>
            <a:pPr eaLnBrk="1" hangingPunct="1"/>
            <a:r>
              <a:rPr lang="en-US" altLang="el-GR"/>
              <a:t>Analysis of leadership effectiveness</a:t>
            </a:r>
          </a:p>
        </p:txBody>
      </p:sp>
      <p:sp>
        <p:nvSpPr>
          <p:cNvPr id="1027" name="Rectangle 3">
            <a:extLst>
              <a:ext uri="{FF2B5EF4-FFF2-40B4-BE49-F238E27FC236}">
                <a16:creationId xmlns:a16="http://schemas.microsoft.com/office/drawing/2014/main" id="{2D1393F4-4645-494B-BCB4-240468B8D64C}"/>
              </a:ext>
            </a:extLst>
          </p:cNvPr>
          <p:cNvSpPr>
            <a:spLocks noGrp="1" noChangeArrowheads="1"/>
          </p:cNvSpPr>
          <p:nvPr>
            <p:ph idx="1"/>
          </p:nvPr>
        </p:nvSpPr>
        <p:spPr/>
        <p:txBody>
          <a:bodyPr/>
          <a:lstStyle/>
          <a:p>
            <a:pPr marL="609600" indent="-609600" eaLnBrk="1" hangingPunct="1">
              <a:buFont typeface="Times" panose="02020603050405020304" pitchFamily="18" charset="0"/>
              <a:buAutoNum type="arabicPeriod"/>
            </a:pPr>
            <a:r>
              <a:rPr lang="en-US" altLang="el-GR"/>
              <a:t>Define and measure </a:t>
            </a:r>
            <a:r>
              <a:rPr lang="en-US" altLang="el-GR" i="1"/>
              <a:t>some</a:t>
            </a:r>
            <a:r>
              <a:rPr lang="en-US" altLang="el-GR"/>
              <a:t> criteria of organizational effectiveness</a:t>
            </a:r>
          </a:p>
          <a:p>
            <a:pPr marL="609600" indent="-609600" eaLnBrk="1" hangingPunct="1">
              <a:buFont typeface="Times" panose="02020603050405020304" pitchFamily="18" charset="0"/>
              <a:buAutoNum type="arabicPeriod"/>
            </a:pPr>
            <a:r>
              <a:rPr lang="en-US" altLang="el-GR"/>
              <a:t>Assess leadership </a:t>
            </a:r>
            <a:r>
              <a:rPr lang="en-US" altLang="el-GR" i="1"/>
              <a:t>style</a:t>
            </a:r>
            <a:r>
              <a:rPr lang="en-US" altLang="el-GR"/>
              <a:t> of organization’s leaders</a:t>
            </a:r>
          </a:p>
          <a:p>
            <a:pPr marL="609600" indent="-609600" eaLnBrk="1" hangingPunct="1">
              <a:buFont typeface="Times" panose="02020603050405020304" pitchFamily="18" charset="0"/>
              <a:buAutoNum type="arabicPeriod"/>
            </a:pPr>
            <a:r>
              <a:rPr lang="en-US" altLang="el-GR"/>
              <a:t>Attempt to correlate organizational performance with leadership styles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2727424" presetClass="entr" presetSubtype="138713424" fill="hold" grpId="0" nodeType="clickEffect">
                                  <p:stCondLst>
                                    <p:cond delay="0"/>
                                  </p:stCondLst>
                                  <p:childTnLst>
                                    <p:set>
                                      <p:cBhvr>
                                        <p:cTn id="6" dur="1" fill="hold">
                                          <p:stCondLst>
                                            <p:cond delay="499"/>
                                          </p:stCondLst>
                                        </p:cTn>
                                        <p:tgtEl>
                                          <p:spTgt spid="1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2727424" presetClass="entr" presetSubtype="138713424" fill="hold" grpId="0" nodeType="clickEffect">
                                  <p:stCondLst>
                                    <p:cond delay="0"/>
                                  </p:stCondLst>
                                  <p:childTnLst>
                                    <p:set>
                                      <p:cBhvr>
                                        <p:cTn id="10" dur="1" fill="hold">
                                          <p:stCondLst>
                                            <p:cond delay="499"/>
                                          </p:stCondLst>
                                        </p:cTn>
                                        <p:tgtEl>
                                          <p:spTgt spid="10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22727424" presetClass="entr" presetSubtype="138713424" fill="hold" grpId="0" nodeType="clickEffect">
                                  <p:stCondLst>
                                    <p:cond delay="0"/>
                                  </p:stCondLst>
                                  <p:childTnLst>
                                    <p:set>
                                      <p:cBhvr>
                                        <p:cTn id="14" dur="1" fill="hold">
                                          <p:stCondLst>
                                            <p:cond delay="499"/>
                                          </p:stCondLst>
                                        </p:cTn>
                                        <p:tgtEl>
                                          <p:spTgt spid="10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8AAFD49C-6E4D-4FA8-A6BC-421A7BCE3FC5}"/>
              </a:ext>
            </a:extLst>
          </p:cNvPr>
          <p:cNvSpPr>
            <a:spLocks noGrp="1" noChangeArrowheads="1"/>
          </p:cNvSpPr>
          <p:nvPr>
            <p:ph type="title"/>
          </p:nvPr>
        </p:nvSpPr>
        <p:spPr/>
        <p:txBody>
          <a:bodyPr/>
          <a:lstStyle/>
          <a:p>
            <a:pPr eaLnBrk="1" hangingPunct="1"/>
            <a:r>
              <a:rPr lang="en-US" altLang="el-GR"/>
              <a:t>How important is a leader?</a:t>
            </a:r>
          </a:p>
        </p:txBody>
      </p:sp>
      <p:sp>
        <p:nvSpPr>
          <p:cNvPr id="58371" name="Rectangle 3">
            <a:extLst>
              <a:ext uri="{FF2B5EF4-FFF2-40B4-BE49-F238E27FC236}">
                <a16:creationId xmlns:a16="http://schemas.microsoft.com/office/drawing/2014/main" id="{9534D355-0DD9-42F8-8675-7B9CE6BA4874}"/>
              </a:ext>
            </a:extLst>
          </p:cNvPr>
          <p:cNvSpPr>
            <a:spLocks noGrp="1" noChangeArrowheads="1"/>
          </p:cNvSpPr>
          <p:nvPr>
            <p:ph idx="1"/>
          </p:nvPr>
        </p:nvSpPr>
        <p:spPr/>
        <p:txBody>
          <a:bodyPr/>
          <a:lstStyle/>
          <a:p>
            <a:pPr eaLnBrk="1" hangingPunct="1"/>
            <a:r>
              <a:rPr lang="en-US" altLang="el-GR"/>
              <a:t>In most cases, people will perform at about 60% of their potential with </a:t>
            </a:r>
            <a:r>
              <a:rPr lang="en-US" altLang="el-GR" u="sng"/>
              <a:t>no leadership at all</a:t>
            </a:r>
          </a:p>
          <a:p>
            <a:pPr eaLnBrk="1" hangingPunct="1"/>
            <a:r>
              <a:rPr lang="en-US" altLang="el-GR"/>
              <a:t>Thus, an </a:t>
            </a:r>
            <a:r>
              <a:rPr lang="en-US" altLang="el-GR" u="sng"/>
              <a:t>additional 40% can be realized</a:t>
            </a:r>
            <a:r>
              <a:rPr lang="en-US" altLang="el-GR"/>
              <a:t> if effective leadership is available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8EBE914-5D6B-45F8-89D6-2D045D1A4494}"/>
              </a:ext>
            </a:extLst>
          </p:cNvPr>
          <p:cNvSpPr>
            <a:spLocks noChangeArrowheads="1"/>
          </p:cNvSpPr>
          <p:nvPr/>
        </p:nvSpPr>
        <p:spPr bwMode="auto">
          <a:xfrm>
            <a:off x="6248400" y="2057400"/>
            <a:ext cx="1905000" cy="167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a:spcBef>
                <a:spcPct val="0"/>
              </a:spcBef>
              <a:buClrTx/>
              <a:buFontTx/>
              <a:buNone/>
            </a:pPr>
            <a:r>
              <a:rPr lang="en-US" altLang="el-GR" sz="2400">
                <a:solidFill>
                  <a:schemeClr val="tx1"/>
                </a:solidFill>
                <a:latin typeface="Times" panose="02020603050405020304" pitchFamily="18" charset="0"/>
              </a:rPr>
              <a:t>40%</a:t>
            </a:r>
          </a:p>
        </p:txBody>
      </p:sp>
      <p:sp>
        <p:nvSpPr>
          <p:cNvPr id="59395" name="Rectangle 3">
            <a:extLst>
              <a:ext uri="{FF2B5EF4-FFF2-40B4-BE49-F238E27FC236}">
                <a16:creationId xmlns:a16="http://schemas.microsoft.com/office/drawing/2014/main" id="{8CAA81E3-0864-40A2-A5AC-ADD6B6A12834}"/>
              </a:ext>
            </a:extLst>
          </p:cNvPr>
          <p:cNvSpPr>
            <a:spLocks noChangeArrowheads="1"/>
          </p:cNvSpPr>
          <p:nvPr/>
        </p:nvSpPr>
        <p:spPr bwMode="auto">
          <a:xfrm>
            <a:off x="6248400" y="3733800"/>
            <a:ext cx="1905000" cy="2286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a:spcBef>
                <a:spcPct val="0"/>
              </a:spcBef>
              <a:buClrTx/>
              <a:buFontTx/>
              <a:buNone/>
            </a:pPr>
            <a:r>
              <a:rPr lang="en-US" altLang="el-GR" sz="2400">
                <a:solidFill>
                  <a:schemeClr val="tx1"/>
                </a:solidFill>
                <a:latin typeface="Times" panose="02020603050405020304" pitchFamily="18" charset="0"/>
              </a:rPr>
              <a:t>60%</a:t>
            </a:r>
          </a:p>
        </p:txBody>
      </p:sp>
      <p:sp>
        <p:nvSpPr>
          <p:cNvPr id="59396" name="Text Box 7">
            <a:extLst>
              <a:ext uri="{FF2B5EF4-FFF2-40B4-BE49-F238E27FC236}">
                <a16:creationId xmlns:a16="http://schemas.microsoft.com/office/drawing/2014/main" id="{C80B2AD5-8566-4B61-919B-5C2F4DFE07AE}"/>
              </a:ext>
            </a:extLst>
          </p:cNvPr>
          <p:cNvSpPr txBox="1">
            <a:spLocks noChangeArrowheads="1"/>
          </p:cNvSpPr>
          <p:nvPr/>
        </p:nvSpPr>
        <p:spPr bwMode="auto">
          <a:xfrm>
            <a:off x="6553200" y="838200"/>
            <a:ext cx="14160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l-GR" sz="2400">
                <a:solidFill>
                  <a:schemeClr val="tx1"/>
                </a:solidFill>
                <a:latin typeface="Times" panose="02020603050405020304" pitchFamily="18" charset="0"/>
              </a:rPr>
              <a:t>capability</a:t>
            </a:r>
          </a:p>
          <a:p>
            <a:pPr>
              <a:spcBef>
                <a:spcPct val="0"/>
              </a:spcBef>
              <a:buClrTx/>
              <a:buFontTx/>
              <a:buNone/>
            </a:pPr>
            <a:r>
              <a:rPr lang="en-US" altLang="el-GR" sz="2400">
                <a:solidFill>
                  <a:schemeClr val="tx1"/>
                </a:solidFill>
                <a:latin typeface="Times" panose="02020603050405020304" pitchFamily="18" charset="0"/>
              </a:rPr>
              <a:t>utilization</a:t>
            </a:r>
          </a:p>
        </p:txBody>
      </p:sp>
      <p:sp>
        <p:nvSpPr>
          <p:cNvPr id="59397" name="Text Box 8">
            <a:extLst>
              <a:ext uri="{FF2B5EF4-FFF2-40B4-BE49-F238E27FC236}">
                <a16:creationId xmlns:a16="http://schemas.microsoft.com/office/drawing/2014/main" id="{63908735-DC8B-4D89-B2E4-5636C5948A92}"/>
              </a:ext>
            </a:extLst>
          </p:cNvPr>
          <p:cNvSpPr txBox="1">
            <a:spLocks noChangeArrowheads="1"/>
          </p:cNvSpPr>
          <p:nvPr/>
        </p:nvSpPr>
        <p:spPr bwMode="auto">
          <a:xfrm>
            <a:off x="1600200" y="2438400"/>
            <a:ext cx="39719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l-GR" sz="2400">
                <a:solidFill>
                  <a:schemeClr val="tx1"/>
                </a:solidFill>
                <a:latin typeface="Times" panose="02020603050405020304" pitchFamily="18" charset="0"/>
              </a:rPr>
              <a:t>Contribution due to leadership </a:t>
            </a:r>
          </a:p>
          <a:p>
            <a:pPr>
              <a:spcBef>
                <a:spcPct val="0"/>
              </a:spcBef>
              <a:buClrTx/>
              <a:buFontTx/>
              <a:buNone/>
            </a:pPr>
            <a:r>
              <a:rPr lang="en-US" altLang="el-GR" sz="2400">
                <a:solidFill>
                  <a:schemeClr val="tx1"/>
                </a:solidFill>
                <a:latin typeface="Times" panose="02020603050405020304" pitchFamily="18" charset="0"/>
              </a:rPr>
              <a:t>ability of manager</a:t>
            </a:r>
          </a:p>
        </p:txBody>
      </p:sp>
      <p:sp>
        <p:nvSpPr>
          <p:cNvPr id="59398" name="Text Box 9">
            <a:extLst>
              <a:ext uri="{FF2B5EF4-FFF2-40B4-BE49-F238E27FC236}">
                <a16:creationId xmlns:a16="http://schemas.microsoft.com/office/drawing/2014/main" id="{498C1612-4D79-49E2-AF80-99290A2F5681}"/>
              </a:ext>
            </a:extLst>
          </p:cNvPr>
          <p:cNvSpPr txBox="1">
            <a:spLocks noChangeArrowheads="1"/>
          </p:cNvSpPr>
          <p:nvPr/>
        </p:nvSpPr>
        <p:spPr bwMode="auto">
          <a:xfrm>
            <a:off x="1600200" y="4419600"/>
            <a:ext cx="42941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l-GR" sz="2400">
                <a:solidFill>
                  <a:schemeClr val="tx1"/>
                </a:solidFill>
                <a:latin typeface="Times" panose="02020603050405020304" pitchFamily="18" charset="0"/>
              </a:rPr>
              <a:t>Default contribution due to </a:t>
            </a:r>
          </a:p>
          <a:p>
            <a:pPr>
              <a:spcBef>
                <a:spcPct val="0"/>
              </a:spcBef>
              <a:buClrTx/>
              <a:buFontTx/>
              <a:buNone/>
            </a:pPr>
            <a:r>
              <a:rPr lang="en-US" altLang="el-GR" sz="2400">
                <a:solidFill>
                  <a:schemeClr val="tx1"/>
                </a:solidFill>
                <a:latin typeface="Times" panose="02020603050405020304" pitchFamily="18" charset="0"/>
              </a:rPr>
              <a:t>need for a job, peer pressure, etc.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5FB7292-F16A-446C-98A8-D84DD9CF2CEA}"/>
              </a:ext>
            </a:extLst>
          </p:cNvPr>
          <p:cNvSpPr>
            <a:spLocks noGrp="1" noChangeArrowheads="1"/>
          </p:cNvSpPr>
          <p:nvPr>
            <p:ph type="title"/>
          </p:nvPr>
        </p:nvSpPr>
        <p:spPr/>
        <p:txBody>
          <a:bodyPr>
            <a:normAutofit fontScale="90000"/>
          </a:bodyPr>
          <a:lstStyle/>
          <a:p>
            <a:pPr eaLnBrk="1" hangingPunct="1"/>
            <a:r>
              <a:rPr lang="en-US" altLang="el-GR"/>
              <a:t>The 2 dimensions of management</a:t>
            </a:r>
          </a:p>
        </p:txBody>
      </p:sp>
      <p:sp>
        <p:nvSpPr>
          <p:cNvPr id="9219" name="Rectangle 3">
            <a:extLst>
              <a:ext uri="{FF2B5EF4-FFF2-40B4-BE49-F238E27FC236}">
                <a16:creationId xmlns:a16="http://schemas.microsoft.com/office/drawing/2014/main" id="{0A172902-626F-4CEF-96F0-FDEB8A1AF7B1}"/>
              </a:ext>
            </a:extLst>
          </p:cNvPr>
          <p:cNvSpPr>
            <a:spLocks noGrp="1" noChangeArrowheads="1"/>
          </p:cNvSpPr>
          <p:nvPr>
            <p:ph idx="1"/>
          </p:nvPr>
        </p:nvSpPr>
        <p:spPr/>
        <p:txBody>
          <a:bodyPr/>
          <a:lstStyle/>
          <a:p>
            <a:pPr marL="609600" indent="-609600" eaLnBrk="1" hangingPunct="1">
              <a:buFont typeface="Times" panose="02020603050405020304" pitchFamily="18" charset="0"/>
              <a:buAutoNum type="arabicPeriod"/>
            </a:pPr>
            <a:r>
              <a:rPr lang="en-US" altLang="el-GR"/>
              <a:t>Economic or productivity-based</a:t>
            </a:r>
          </a:p>
          <a:p>
            <a:pPr marL="990600" lvl="1" indent="-533400" eaLnBrk="1" hangingPunct="1">
              <a:buFont typeface="Wingdings" panose="05000000000000000000" pitchFamily="2" charset="2"/>
              <a:buChar char="§"/>
            </a:pPr>
            <a:r>
              <a:rPr lang="en-US" altLang="el-GR"/>
              <a:t>“concern for production”</a:t>
            </a:r>
          </a:p>
          <a:p>
            <a:pPr marL="609600" indent="-609600" eaLnBrk="1" hangingPunct="1">
              <a:buFont typeface="Times" panose="02020603050405020304" pitchFamily="18" charset="0"/>
              <a:buAutoNum type="arabicPeriod"/>
            </a:pPr>
            <a:r>
              <a:rPr lang="en-US" altLang="el-GR"/>
              <a:t>Employee condition and morale</a:t>
            </a:r>
          </a:p>
          <a:p>
            <a:pPr marL="990600" lvl="1" indent="-533400" eaLnBrk="1" hangingPunct="1">
              <a:buFont typeface="Wingdings" panose="05000000000000000000" pitchFamily="2" charset="2"/>
              <a:buChar char="§"/>
            </a:pPr>
            <a:r>
              <a:rPr lang="en-US" altLang="el-GR"/>
              <a:t>“concern for people”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2858112" presetClass="entr" presetSubtype="13871364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par>
                                <p:cTn id="7" presetID="122858112" presetClass="entr" presetSubtype="138713640" fill="hold" grpId="0" nodeType="withEffect">
                                  <p:stCondLst>
                                    <p:cond delay="0"/>
                                  </p:stCondLst>
                                  <p:childTnLst>
                                    <p:set>
                                      <p:cBhvr>
                                        <p:cTn id="8" dur="1" fill="hold">
                                          <p:stCondLst>
                                            <p:cond delay="499"/>
                                          </p:stCondLst>
                                        </p:cTn>
                                        <p:tgtEl>
                                          <p:spTgt spid="921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22858112" presetClass="entr" presetSubtype="138713640" fill="hold" grpId="0" nodeType="clickEffect">
                                  <p:stCondLst>
                                    <p:cond delay="0"/>
                                  </p:stCondLst>
                                  <p:childTnLst>
                                    <p:set>
                                      <p:cBhvr>
                                        <p:cTn id="12" dur="1" fill="hold">
                                          <p:stCondLst>
                                            <p:cond delay="499"/>
                                          </p:stCondLst>
                                        </p:cTn>
                                        <p:tgtEl>
                                          <p:spTgt spid="9219">
                                            <p:txEl>
                                              <p:pRg st="2" end="2"/>
                                            </p:txEl>
                                          </p:spTgt>
                                        </p:tgtEl>
                                        <p:attrNameLst>
                                          <p:attrName>style.visibility</p:attrName>
                                        </p:attrNameLst>
                                      </p:cBhvr>
                                      <p:to>
                                        <p:strVal val="visible"/>
                                      </p:to>
                                    </p:set>
                                  </p:childTnLst>
                                </p:cTn>
                              </p:par>
                              <p:par>
                                <p:cTn id="13" presetID="122858112" presetClass="entr" presetSubtype="138713640" fill="hold" grpId="0" nodeType="withEffect">
                                  <p:stCondLst>
                                    <p:cond delay="0"/>
                                  </p:stCondLst>
                                  <p:childTnLst>
                                    <p:set>
                                      <p:cBhvr>
                                        <p:cTn id="14" dur="1" fill="hold">
                                          <p:stCondLst>
                                            <p:cond delay="499"/>
                                          </p:stCondLst>
                                        </p:cTn>
                                        <p:tgtEl>
                                          <p:spTgt spid="9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D25BB95-35C1-4AFE-A5CE-314D327DE6B9}"/>
              </a:ext>
            </a:extLst>
          </p:cNvPr>
          <p:cNvSpPr>
            <a:spLocks noGrp="1" noChangeArrowheads="1"/>
          </p:cNvSpPr>
          <p:nvPr>
            <p:ph type="title"/>
          </p:nvPr>
        </p:nvSpPr>
        <p:spPr/>
        <p:txBody>
          <a:bodyPr>
            <a:normAutofit fontScale="90000"/>
          </a:bodyPr>
          <a:lstStyle/>
          <a:p>
            <a:pPr eaLnBrk="1" hangingPunct="1"/>
            <a:r>
              <a:rPr lang="en-US" altLang="el-GR"/>
              <a:t>The 2 dimensions of management</a:t>
            </a:r>
          </a:p>
        </p:txBody>
      </p:sp>
      <p:sp>
        <p:nvSpPr>
          <p:cNvPr id="61443" name="Rectangle 3">
            <a:extLst>
              <a:ext uri="{FF2B5EF4-FFF2-40B4-BE49-F238E27FC236}">
                <a16:creationId xmlns:a16="http://schemas.microsoft.com/office/drawing/2014/main" id="{45990A33-7BC6-49DD-A6A3-4072C6E7C19C}"/>
              </a:ext>
            </a:extLst>
          </p:cNvPr>
          <p:cNvSpPr>
            <a:spLocks noGrp="1" noChangeArrowheads="1"/>
          </p:cNvSpPr>
          <p:nvPr>
            <p:ph idx="1"/>
          </p:nvPr>
        </p:nvSpPr>
        <p:spPr/>
        <p:txBody>
          <a:bodyPr/>
          <a:lstStyle/>
          <a:p>
            <a:pPr marL="609600" indent="-609600" eaLnBrk="1" hangingPunct="1">
              <a:buFont typeface="Wingdings" panose="05000000000000000000" pitchFamily="2" charset="2"/>
              <a:buNone/>
            </a:pPr>
            <a:r>
              <a:rPr lang="en-US" altLang="el-GR"/>
              <a:t>These can also be thought of as:</a:t>
            </a:r>
          </a:p>
          <a:p>
            <a:pPr marL="609600" indent="-609600" eaLnBrk="1" hangingPunct="1">
              <a:buFont typeface="Times" panose="02020603050405020304" pitchFamily="18" charset="0"/>
              <a:buAutoNum type="arabicPeriod"/>
            </a:pPr>
            <a:r>
              <a:rPr lang="en-US" altLang="el-GR" u="sng"/>
              <a:t>Initiating structure </a:t>
            </a:r>
            <a:r>
              <a:rPr lang="en-US" altLang="el-GR"/>
              <a:t> (get it done)</a:t>
            </a:r>
          </a:p>
          <a:p>
            <a:pPr marL="609600" indent="-609600" eaLnBrk="1" hangingPunct="1">
              <a:buFont typeface="Times" panose="02020603050405020304" pitchFamily="18" charset="0"/>
              <a:buAutoNum type="arabicPeriod"/>
            </a:pPr>
            <a:r>
              <a:rPr lang="en-US" altLang="el-GR" u="sng"/>
              <a:t>Consideration</a:t>
            </a:r>
            <a:r>
              <a:rPr lang="en-US" altLang="el-GR"/>
              <a:t> (human condition)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505AE1E-76E6-45DE-AE28-8187440B9271}"/>
              </a:ext>
            </a:extLst>
          </p:cNvPr>
          <p:cNvSpPr>
            <a:spLocks noGrp="1" noChangeArrowheads="1"/>
          </p:cNvSpPr>
          <p:nvPr>
            <p:ph type="title" idx="4294967295"/>
          </p:nvPr>
        </p:nvSpPr>
        <p:spPr>
          <a:xfrm>
            <a:off x="0" y="327476"/>
            <a:ext cx="7772400" cy="1143000"/>
          </a:xfrm>
        </p:spPr>
        <p:txBody>
          <a:bodyPr/>
          <a:lstStyle/>
          <a:p>
            <a:pPr algn="ctr" eaLnBrk="1" hangingPunct="1"/>
            <a:r>
              <a:rPr lang="en-US" altLang="el-GR" sz="5400" b="1" dirty="0"/>
              <a:t>Team Process</a:t>
            </a:r>
          </a:p>
        </p:txBody>
      </p:sp>
      <p:graphicFrame>
        <p:nvGraphicFramePr>
          <p:cNvPr id="31747" name="Object 3">
            <a:extLst>
              <a:ext uri="{FF2B5EF4-FFF2-40B4-BE49-F238E27FC236}">
                <a16:creationId xmlns:a16="http://schemas.microsoft.com/office/drawing/2014/main" id="{2B1D4CF3-AEDF-444C-9E76-DC432DEA1DE5}"/>
              </a:ext>
            </a:extLst>
          </p:cNvPr>
          <p:cNvGraphicFramePr>
            <a:graphicFrameLocks noChangeAspect="1"/>
          </p:cNvGraphicFramePr>
          <p:nvPr/>
        </p:nvGraphicFramePr>
        <p:xfrm>
          <a:off x="2971800" y="2362200"/>
          <a:ext cx="3244850" cy="3390900"/>
        </p:xfrm>
        <a:graphic>
          <a:graphicData uri="http://schemas.openxmlformats.org/presentationml/2006/ole">
            <mc:AlternateContent xmlns:mc="http://schemas.openxmlformats.org/markup-compatibility/2006">
              <mc:Choice xmlns:v="urn:schemas-microsoft-com:vml" Requires="v">
                <p:oleObj spid="_x0000_s31770" name="Clip" r:id="rId3" imgW="3244850" imgH="3390900" progId="MS_ClipArt_Gallery.2">
                  <p:embed/>
                </p:oleObj>
              </mc:Choice>
              <mc:Fallback>
                <p:oleObj name="Clip" r:id="rId3" imgW="3244850" imgH="339090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362200"/>
                        <a:ext cx="3244850" cy="339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4" name="Rectangle 4">
            <a:extLst>
              <a:ext uri="{FF2B5EF4-FFF2-40B4-BE49-F238E27FC236}">
                <a16:creationId xmlns:a16="http://schemas.microsoft.com/office/drawing/2014/main" id="{C2EE0344-F0CC-4C1D-B824-34F72A7DAEAD}"/>
              </a:ext>
            </a:extLst>
          </p:cNvPr>
          <p:cNvSpPr>
            <a:spLocks noChangeArrowheads="1"/>
          </p:cNvSpPr>
          <p:nvPr/>
        </p:nvSpPr>
        <p:spPr bwMode="auto">
          <a:xfrm>
            <a:off x="5943600" y="2209800"/>
            <a:ext cx="2819400" cy="1447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l-GR" sz="4400">
                <a:solidFill>
                  <a:schemeClr val="tx1"/>
                </a:solidFill>
                <a:latin typeface="Times" panose="02020603050405020304" pitchFamily="18" charset="0"/>
              </a:rPr>
              <a:t>Formation</a:t>
            </a:r>
          </a:p>
        </p:txBody>
      </p:sp>
      <p:sp>
        <p:nvSpPr>
          <p:cNvPr id="15365" name="Rectangle 5">
            <a:extLst>
              <a:ext uri="{FF2B5EF4-FFF2-40B4-BE49-F238E27FC236}">
                <a16:creationId xmlns:a16="http://schemas.microsoft.com/office/drawing/2014/main" id="{D40A8C0D-2DE4-4D8E-85D0-6D98CA812B0A}"/>
              </a:ext>
            </a:extLst>
          </p:cNvPr>
          <p:cNvSpPr>
            <a:spLocks noChangeArrowheads="1"/>
          </p:cNvSpPr>
          <p:nvPr/>
        </p:nvSpPr>
        <p:spPr bwMode="auto">
          <a:xfrm>
            <a:off x="0" y="2209800"/>
            <a:ext cx="3124200" cy="13716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l-GR" sz="4400">
                <a:solidFill>
                  <a:schemeClr val="tx1"/>
                </a:solidFill>
                <a:latin typeface="Times" panose="02020603050405020304" pitchFamily="18" charset="0"/>
              </a:rPr>
              <a:t>Development</a:t>
            </a:r>
            <a:endParaRPr lang="en-US" altLang="el-GR" sz="4000">
              <a:solidFill>
                <a:schemeClr val="tx1"/>
              </a:solidFill>
              <a:latin typeface="Times" panose="02020603050405020304" pitchFamily="18" charset="0"/>
            </a:endParaRPr>
          </a:p>
        </p:txBody>
      </p:sp>
      <p:sp>
        <p:nvSpPr>
          <p:cNvPr id="15366" name="Rectangle 6">
            <a:extLst>
              <a:ext uri="{FF2B5EF4-FFF2-40B4-BE49-F238E27FC236}">
                <a16:creationId xmlns:a16="http://schemas.microsoft.com/office/drawing/2014/main" id="{7C56A0A1-20C9-4529-9CEF-08DD5210D0F0}"/>
              </a:ext>
            </a:extLst>
          </p:cNvPr>
          <p:cNvSpPr>
            <a:spLocks noChangeArrowheads="1"/>
          </p:cNvSpPr>
          <p:nvPr/>
        </p:nvSpPr>
        <p:spPr bwMode="auto">
          <a:xfrm>
            <a:off x="3505200" y="5715000"/>
            <a:ext cx="2286000" cy="685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l-GR" sz="4400">
                <a:solidFill>
                  <a:schemeClr val="tx1"/>
                </a:solidFill>
                <a:latin typeface="Times" panose="02020603050405020304" pitchFamily="18" charset="0"/>
              </a:rPr>
              <a:t>Renewal</a:t>
            </a:r>
          </a:p>
        </p:txBody>
      </p:sp>
      <p:sp>
        <p:nvSpPr>
          <p:cNvPr id="15371" name="Rectangle 11">
            <a:extLst>
              <a:ext uri="{FF2B5EF4-FFF2-40B4-BE49-F238E27FC236}">
                <a16:creationId xmlns:a16="http://schemas.microsoft.com/office/drawing/2014/main" id="{B7B49760-9BAA-4BB8-BED6-2C77EC231E1A}"/>
              </a:ext>
            </a:extLst>
          </p:cNvPr>
          <p:cNvSpPr>
            <a:spLocks noChangeArrowheads="1"/>
          </p:cNvSpPr>
          <p:nvPr/>
        </p:nvSpPr>
        <p:spPr bwMode="auto">
          <a:xfrm>
            <a:off x="6400800" y="4038600"/>
            <a:ext cx="2209800" cy="533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l-GR" sz="2400">
                <a:solidFill>
                  <a:schemeClr val="tx1"/>
                </a:solidFill>
                <a:latin typeface="Times" panose="02020603050405020304" pitchFamily="18" charset="0"/>
              </a:rPr>
              <a:t>Definition</a:t>
            </a:r>
          </a:p>
        </p:txBody>
      </p:sp>
      <p:sp>
        <p:nvSpPr>
          <p:cNvPr id="15372" name="Rectangle 12">
            <a:extLst>
              <a:ext uri="{FF2B5EF4-FFF2-40B4-BE49-F238E27FC236}">
                <a16:creationId xmlns:a16="http://schemas.microsoft.com/office/drawing/2014/main" id="{2C89CECE-084E-4457-9AD7-4DDFC0638497}"/>
              </a:ext>
            </a:extLst>
          </p:cNvPr>
          <p:cNvSpPr>
            <a:spLocks noChangeArrowheads="1"/>
          </p:cNvSpPr>
          <p:nvPr/>
        </p:nvSpPr>
        <p:spPr bwMode="auto">
          <a:xfrm>
            <a:off x="5181600" y="1981200"/>
            <a:ext cx="1828800"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l-GR" sz="2400">
                <a:solidFill>
                  <a:schemeClr val="tx1"/>
                </a:solidFill>
                <a:latin typeface="Times" panose="02020603050405020304" pitchFamily="18" charset="0"/>
              </a:rPr>
              <a:t>Adjustment</a:t>
            </a:r>
          </a:p>
        </p:txBody>
      </p:sp>
      <p:sp>
        <p:nvSpPr>
          <p:cNvPr id="31753" name="AutoShape 13">
            <a:extLst>
              <a:ext uri="{FF2B5EF4-FFF2-40B4-BE49-F238E27FC236}">
                <a16:creationId xmlns:a16="http://schemas.microsoft.com/office/drawing/2014/main" id="{EBB5BD26-B312-42F4-A297-076A7D9FADF8}"/>
              </a:ext>
            </a:extLst>
          </p:cNvPr>
          <p:cNvSpPr>
            <a:spLocks noChangeArrowheads="1"/>
          </p:cNvSpPr>
          <p:nvPr/>
        </p:nvSpPr>
        <p:spPr bwMode="auto">
          <a:xfrm rot="-3096267">
            <a:off x="3714751" y="1398587"/>
            <a:ext cx="1268412" cy="1268413"/>
          </a:xfrm>
          <a:prstGeom prst="irregularSeal2">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l-GR" altLang="el-GR">
              <a:solidFill>
                <a:schemeClr val="tx1"/>
              </a:solidFill>
              <a:latin typeface="Times" panose="02020603050405020304" pitchFamily="18" charset="0"/>
            </a:endParaRPr>
          </a:p>
        </p:txBody>
      </p:sp>
      <p:sp>
        <p:nvSpPr>
          <p:cNvPr id="31754" name="AutoShape 14">
            <a:extLst>
              <a:ext uri="{FF2B5EF4-FFF2-40B4-BE49-F238E27FC236}">
                <a16:creationId xmlns:a16="http://schemas.microsoft.com/office/drawing/2014/main" id="{D71A5DDA-C3DF-4963-BAFF-1FA8D8BAA54C}"/>
              </a:ext>
            </a:extLst>
          </p:cNvPr>
          <p:cNvSpPr>
            <a:spLocks noChangeArrowheads="1"/>
          </p:cNvSpPr>
          <p:nvPr/>
        </p:nvSpPr>
        <p:spPr bwMode="auto">
          <a:xfrm rot="591865">
            <a:off x="2057400" y="4572000"/>
            <a:ext cx="1752600" cy="1447800"/>
          </a:xfrm>
          <a:prstGeom prst="irregularSeal2">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l-GR" altLang="el-GR">
              <a:solidFill>
                <a:schemeClr val="tx1"/>
              </a:solidFill>
              <a:latin typeface="Times" panose="02020603050405020304" pitchFamily="18" charset="0"/>
            </a:endParaRPr>
          </a:p>
        </p:txBody>
      </p:sp>
      <p:sp>
        <p:nvSpPr>
          <p:cNvPr id="31755" name="AutoShape 15">
            <a:extLst>
              <a:ext uri="{FF2B5EF4-FFF2-40B4-BE49-F238E27FC236}">
                <a16:creationId xmlns:a16="http://schemas.microsoft.com/office/drawing/2014/main" id="{424148A8-D492-4795-928B-4AF8C1F65B5E}"/>
              </a:ext>
            </a:extLst>
          </p:cNvPr>
          <p:cNvSpPr>
            <a:spLocks noChangeArrowheads="1"/>
          </p:cNvSpPr>
          <p:nvPr/>
        </p:nvSpPr>
        <p:spPr bwMode="auto">
          <a:xfrm rot="3270049">
            <a:off x="5600700" y="4610100"/>
            <a:ext cx="2057400" cy="1524000"/>
          </a:xfrm>
          <a:prstGeom prst="irregularSeal2">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l-GR" altLang="el-GR">
              <a:solidFill>
                <a:schemeClr val="tx1"/>
              </a:solidFill>
              <a:latin typeface="Times" panose="02020603050405020304" pitchFamily="18" charset="0"/>
            </a:endParaRPr>
          </a:p>
        </p:txBody>
      </p:sp>
      <p:sp>
        <p:nvSpPr>
          <p:cNvPr id="15376" name="Rectangle 16">
            <a:extLst>
              <a:ext uri="{FF2B5EF4-FFF2-40B4-BE49-F238E27FC236}">
                <a16:creationId xmlns:a16="http://schemas.microsoft.com/office/drawing/2014/main" id="{DB212427-CF9C-42A0-A6AA-4B16CEA94C9E}"/>
              </a:ext>
            </a:extLst>
          </p:cNvPr>
          <p:cNvSpPr>
            <a:spLocks noChangeArrowheads="1"/>
          </p:cNvSpPr>
          <p:nvPr/>
        </p:nvSpPr>
        <p:spPr bwMode="auto">
          <a:xfrm>
            <a:off x="1662113" y="1749425"/>
            <a:ext cx="2133600" cy="381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l-GR" sz="2400">
                <a:solidFill>
                  <a:schemeClr val="tx1"/>
                </a:solidFill>
                <a:latin typeface="Times" panose="02020603050405020304" pitchFamily="18" charset="0"/>
              </a:rPr>
              <a:t>Cohesion</a:t>
            </a:r>
          </a:p>
        </p:txBody>
      </p:sp>
      <p:sp>
        <p:nvSpPr>
          <p:cNvPr id="15377" name="Rectangle 17">
            <a:extLst>
              <a:ext uri="{FF2B5EF4-FFF2-40B4-BE49-F238E27FC236}">
                <a16:creationId xmlns:a16="http://schemas.microsoft.com/office/drawing/2014/main" id="{A33ACFBF-7C94-4FE5-956C-71C2027C85B1}"/>
              </a:ext>
            </a:extLst>
          </p:cNvPr>
          <p:cNvSpPr>
            <a:spLocks noChangeArrowheads="1"/>
          </p:cNvSpPr>
          <p:nvPr/>
        </p:nvSpPr>
        <p:spPr bwMode="auto">
          <a:xfrm>
            <a:off x="685800" y="3733800"/>
            <a:ext cx="2209800" cy="762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l-GR" sz="2400">
                <a:solidFill>
                  <a:schemeClr val="tx1"/>
                </a:solidFill>
                <a:latin typeface="Times" panose="02020603050405020304" pitchFamily="18" charset="0"/>
              </a:rPr>
              <a:t>Reinforcement</a:t>
            </a:r>
          </a:p>
        </p:txBody>
      </p:sp>
      <p:sp>
        <p:nvSpPr>
          <p:cNvPr id="15378" name="Rectangle 18">
            <a:extLst>
              <a:ext uri="{FF2B5EF4-FFF2-40B4-BE49-F238E27FC236}">
                <a16:creationId xmlns:a16="http://schemas.microsoft.com/office/drawing/2014/main" id="{452C816B-1A67-4C2C-9CDD-3AD3B35FD15A}"/>
              </a:ext>
            </a:extLst>
          </p:cNvPr>
          <p:cNvSpPr>
            <a:spLocks noChangeArrowheads="1"/>
          </p:cNvSpPr>
          <p:nvPr/>
        </p:nvSpPr>
        <p:spPr bwMode="auto">
          <a:xfrm>
            <a:off x="1600200" y="6172200"/>
            <a:ext cx="1752600" cy="304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l-GR" sz="2400">
                <a:solidFill>
                  <a:schemeClr val="tx1"/>
                </a:solidFill>
                <a:latin typeface="Times" panose="02020603050405020304" pitchFamily="18" charset="0"/>
              </a:rPr>
              <a:t>Learning</a:t>
            </a:r>
          </a:p>
        </p:txBody>
      </p:sp>
      <p:sp>
        <p:nvSpPr>
          <p:cNvPr id="15379" name="Rectangle 19">
            <a:extLst>
              <a:ext uri="{FF2B5EF4-FFF2-40B4-BE49-F238E27FC236}">
                <a16:creationId xmlns:a16="http://schemas.microsoft.com/office/drawing/2014/main" id="{CC8588A6-7D4E-4C6A-A085-D2395B863D76}"/>
              </a:ext>
            </a:extLst>
          </p:cNvPr>
          <p:cNvSpPr>
            <a:spLocks noChangeArrowheads="1"/>
          </p:cNvSpPr>
          <p:nvPr/>
        </p:nvSpPr>
        <p:spPr bwMode="auto">
          <a:xfrm>
            <a:off x="5562600" y="6477000"/>
            <a:ext cx="2438400" cy="381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l-GR" sz="2400">
                <a:solidFill>
                  <a:schemeClr val="tx1"/>
                </a:solidFill>
                <a:latin typeface="Times" panose="02020603050405020304" pitchFamily="18" charset="0"/>
              </a:rPr>
              <a:t>Transformation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1+#ppt_w/2"/>
                                          </p:val>
                                        </p:tav>
                                        <p:tav tm="100000">
                                          <p:val>
                                            <p:strVal val="#ppt_x"/>
                                          </p:val>
                                        </p:tav>
                                      </p:tavLst>
                                    </p:anim>
                                    <p:anim calcmode="lin" valueType="num">
                                      <p:cBhvr additive="base">
                                        <p:cTn id="8"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71"/>
                                        </p:tgtEl>
                                        <p:attrNameLst>
                                          <p:attrName>style.visibility</p:attrName>
                                        </p:attrNameLst>
                                      </p:cBhvr>
                                      <p:to>
                                        <p:strVal val="visible"/>
                                      </p:to>
                                    </p:set>
                                    <p:anim calcmode="lin" valueType="num">
                                      <p:cBhvr additive="base">
                                        <p:cTn id="13" dur="500" fill="hold"/>
                                        <p:tgtEl>
                                          <p:spTgt spid="15371"/>
                                        </p:tgtEl>
                                        <p:attrNameLst>
                                          <p:attrName>ppt_x</p:attrName>
                                        </p:attrNameLst>
                                      </p:cBhvr>
                                      <p:tavLst>
                                        <p:tav tm="0">
                                          <p:val>
                                            <p:strVal val="0-#ppt_w/2"/>
                                          </p:val>
                                        </p:tav>
                                        <p:tav tm="100000">
                                          <p:val>
                                            <p:strVal val="#ppt_x"/>
                                          </p:val>
                                        </p:tav>
                                      </p:tavLst>
                                    </p:anim>
                                    <p:anim calcmode="lin" valueType="num">
                                      <p:cBhvr additive="base">
                                        <p:cTn id="14" dur="500" fill="hold"/>
                                        <p:tgtEl>
                                          <p:spTgt spid="1537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72"/>
                                        </p:tgtEl>
                                        <p:attrNameLst>
                                          <p:attrName>style.visibility</p:attrName>
                                        </p:attrNameLst>
                                      </p:cBhvr>
                                      <p:to>
                                        <p:strVal val="visible"/>
                                      </p:to>
                                    </p:set>
                                    <p:anim calcmode="lin" valueType="num">
                                      <p:cBhvr additive="base">
                                        <p:cTn id="19" dur="500" fill="hold"/>
                                        <p:tgtEl>
                                          <p:spTgt spid="15372"/>
                                        </p:tgtEl>
                                        <p:attrNameLst>
                                          <p:attrName>ppt_x</p:attrName>
                                        </p:attrNameLst>
                                      </p:cBhvr>
                                      <p:tavLst>
                                        <p:tav tm="0">
                                          <p:val>
                                            <p:strVal val="0-#ppt_w/2"/>
                                          </p:val>
                                        </p:tav>
                                        <p:tav tm="100000">
                                          <p:val>
                                            <p:strVal val="#ppt_x"/>
                                          </p:val>
                                        </p:tav>
                                      </p:tavLst>
                                    </p:anim>
                                    <p:anim calcmode="lin" valueType="num">
                                      <p:cBhvr additive="base">
                                        <p:cTn id="20" dur="500" fill="hold"/>
                                        <p:tgtEl>
                                          <p:spTgt spid="1537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365"/>
                                        </p:tgtEl>
                                        <p:attrNameLst>
                                          <p:attrName>style.visibility</p:attrName>
                                        </p:attrNameLst>
                                      </p:cBhvr>
                                      <p:to>
                                        <p:strVal val="visible"/>
                                      </p:to>
                                    </p:set>
                                    <p:anim calcmode="lin" valueType="num">
                                      <p:cBhvr additive="base">
                                        <p:cTn id="25" dur="500" fill="hold"/>
                                        <p:tgtEl>
                                          <p:spTgt spid="15365"/>
                                        </p:tgtEl>
                                        <p:attrNameLst>
                                          <p:attrName>ppt_x</p:attrName>
                                        </p:attrNameLst>
                                      </p:cBhvr>
                                      <p:tavLst>
                                        <p:tav tm="0">
                                          <p:val>
                                            <p:strVal val="0-#ppt_w/2"/>
                                          </p:val>
                                        </p:tav>
                                        <p:tav tm="100000">
                                          <p:val>
                                            <p:strVal val="#ppt_x"/>
                                          </p:val>
                                        </p:tav>
                                      </p:tavLst>
                                    </p:anim>
                                    <p:anim calcmode="lin" valueType="num">
                                      <p:cBhvr additive="base">
                                        <p:cTn id="26" dur="500" fill="hold"/>
                                        <p:tgtEl>
                                          <p:spTgt spid="1536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376"/>
                                        </p:tgtEl>
                                        <p:attrNameLst>
                                          <p:attrName>style.visibility</p:attrName>
                                        </p:attrNameLst>
                                      </p:cBhvr>
                                      <p:to>
                                        <p:strVal val="visible"/>
                                      </p:to>
                                    </p:set>
                                    <p:anim calcmode="lin" valueType="num">
                                      <p:cBhvr additive="base">
                                        <p:cTn id="31" dur="500" fill="hold"/>
                                        <p:tgtEl>
                                          <p:spTgt spid="15376"/>
                                        </p:tgtEl>
                                        <p:attrNameLst>
                                          <p:attrName>ppt_x</p:attrName>
                                        </p:attrNameLst>
                                      </p:cBhvr>
                                      <p:tavLst>
                                        <p:tav tm="0">
                                          <p:val>
                                            <p:strVal val="0-#ppt_w/2"/>
                                          </p:val>
                                        </p:tav>
                                        <p:tav tm="100000">
                                          <p:val>
                                            <p:strVal val="#ppt_x"/>
                                          </p:val>
                                        </p:tav>
                                      </p:tavLst>
                                    </p:anim>
                                    <p:anim calcmode="lin" valueType="num">
                                      <p:cBhvr additive="base">
                                        <p:cTn id="32" dur="500" fill="hold"/>
                                        <p:tgtEl>
                                          <p:spTgt spid="1537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377"/>
                                        </p:tgtEl>
                                        <p:attrNameLst>
                                          <p:attrName>style.visibility</p:attrName>
                                        </p:attrNameLst>
                                      </p:cBhvr>
                                      <p:to>
                                        <p:strVal val="visible"/>
                                      </p:to>
                                    </p:set>
                                    <p:anim calcmode="lin" valueType="num">
                                      <p:cBhvr additive="base">
                                        <p:cTn id="37" dur="500" fill="hold"/>
                                        <p:tgtEl>
                                          <p:spTgt spid="15377"/>
                                        </p:tgtEl>
                                        <p:attrNameLst>
                                          <p:attrName>ppt_x</p:attrName>
                                        </p:attrNameLst>
                                      </p:cBhvr>
                                      <p:tavLst>
                                        <p:tav tm="0">
                                          <p:val>
                                            <p:strVal val="0-#ppt_w/2"/>
                                          </p:val>
                                        </p:tav>
                                        <p:tav tm="100000">
                                          <p:val>
                                            <p:strVal val="#ppt_x"/>
                                          </p:val>
                                        </p:tav>
                                      </p:tavLst>
                                    </p:anim>
                                    <p:anim calcmode="lin" valueType="num">
                                      <p:cBhvr additive="base">
                                        <p:cTn id="38" dur="500" fill="hold"/>
                                        <p:tgtEl>
                                          <p:spTgt spid="1537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366"/>
                                        </p:tgtEl>
                                        <p:attrNameLst>
                                          <p:attrName>style.visibility</p:attrName>
                                        </p:attrNameLst>
                                      </p:cBhvr>
                                      <p:to>
                                        <p:strVal val="visible"/>
                                      </p:to>
                                    </p:set>
                                    <p:anim calcmode="lin" valueType="num">
                                      <p:cBhvr additive="base">
                                        <p:cTn id="43" dur="500" fill="hold"/>
                                        <p:tgtEl>
                                          <p:spTgt spid="15366"/>
                                        </p:tgtEl>
                                        <p:attrNameLst>
                                          <p:attrName>ppt_x</p:attrName>
                                        </p:attrNameLst>
                                      </p:cBhvr>
                                      <p:tavLst>
                                        <p:tav tm="0">
                                          <p:val>
                                            <p:strVal val="#ppt_x"/>
                                          </p:val>
                                        </p:tav>
                                        <p:tav tm="100000">
                                          <p:val>
                                            <p:strVal val="#ppt_x"/>
                                          </p:val>
                                        </p:tav>
                                      </p:tavLst>
                                    </p:anim>
                                    <p:anim calcmode="lin" valueType="num">
                                      <p:cBhvr additive="base">
                                        <p:cTn id="44"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12" fill="hold" grpId="0" nodeType="clickEffect">
                                  <p:stCondLst>
                                    <p:cond delay="0"/>
                                  </p:stCondLst>
                                  <p:childTnLst>
                                    <p:set>
                                      <p:cBhvr>
                                        <p:cTn id="48" dur="1" fill="hold">
                                          <p:stCondLst>
                                            <p:cond delay="0"/>
                                          </p:stCondLst>
                                        </p:cTn>
                                        <p:tgtEl>
                                          <p:spTgt spid="15378"/>
                                        </p:tgtEl>
                                        <p:attrNameLst>
                                          <p:attrName>style.visibility</p:attrName>
                                        </p:attrNameLst>
                                      </p:cBhvr>
                                      <p:to>
                                        <p:strVal val="visible"/>
                                      </p:to>
                                    </p:set>
                                    <p:anim calcmode="lin" valueType="num">
                                      <p:cBhvr additive="base">
                                        <p:cTn id="49" dur="500" fill="hold"/>
                                        <p:tgtEl>
                                          <p:spTgt spid="15378"/>
                                        </p:tgtEl>
                                        <p:attrNameLst>
                                          <p:attrName>ppt_x</p:attrName>
                                        </p:attrNameLst>
                                      </p:cBhvr>
                                      <p:tavLst>
                                        <p:tav tm="0">
                                          <p:val>
                                            <p:strVal val="0-#ppt_w/2"/>
                                          </p:val>
                                        </p:tav>
                                        <p:tav tm="100000">
                                          <p:val>
                                            <p:strVal val="#ppt_x"/>
                                          </p:val>
                                        </p:tav>
                                      </p:tavLst>
                                    </p:anim>
                                    <p:anim calcmode="lin" valueType="num">
                                      <p:cBhvr additive="base">
                                        <p:cTn id="50" dur="500" fill="hold"/>
                                        <p:tgtEl>
                                          <p:spTgt spid="15378"/>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6" fill="hold" grpId="0" nodeType="clickEffect">
                                  <p:stCondLst>
                                    <p:cond delay="0"/>
                                  </p:stCondLst>
                                  <p:childTnLst>
                                    <p:set>
                                      <p:cBhvr>
                                        <p:cTn id="54" dur="1" fill="hold">
                                          <p:stCondLst>
                                            <p:cond delay="0"/>
                                          </p:stCondLst>
                                        </p:cTn>
                                        <p:tgtEl>
                                          <p:spTgt spid="15379"/>
                                        </p:tgtEl>
                                        <p:attrNameLst>
                                          <p:attrName>style.visibility</p:attrName>
                                        </p:attrNameLst>
                                      </p:cBhvr>
                                      <p:to>
                                        <p:strVal val="visible"/>
                                      </p:to>
                                    </p:set>
                                    <p:anim calcmode="lin" valueType="num">
                                      <p:cBhvr additive="base">
                                        <p:cTn id="55" dur="500" fill="hold"/>
                                        <p:tgtEl>
                                          <p:spTgt spid="15379"/>
                                        </p:tgtEl>
                                        <p:attrNameLst>
                                          <p:attrName>ppt_x</p:attrName>
                                        </p:attrNameLst>
                                      </p:cBhvr>
                                      <p:tavLst>
                                        <p:tav tm="0">
                                          <p:val>
                                            <p:strVal val="1+#ppt_w/2"/>
                                          </p:val>
                                        </p:tav>
                                        <p:tav tm="100000">
                                          <p:val>
                                            <p:strVal val="#ppt_x"/>
                                          </p:val>
                                        </p:tav>
                                      </p:tavLst>
                                    </p:anim>
                                    <p:anim calcmode="lin" valueType="num">
                                      <p:cBhvr additive="base">
                                        <p:cTn id="56" dur="500" fill="hold"/>
                                        <p:tgtEl>
                                          <p:spTgt spid="153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autoUpdateAnimBg="0"/>
      <p:bldP spid="15365" grpId="0" animBg="1" autoUpdateAnimBg="0"/>
      <p:bldP spid="15366" grpId="0" animBg="1" autoUpdateAnimBg="0"/>
      <p:bldP spid="15371" grpId="0" animBg="1" autoUpdateAnimBg="0"/>
      <p:bldP spid="15372" grpId="0" animBg="1" autoUpdateAnimBg="0"/>
      <p:bldP spid="15376" grpId="0" animBg="1" autoUpdateAnimBg="0"/>
      <p:bldP spid="15377" grpId="0" animBg="1" autoUpdateAnimBg="0"/>
      <p:bldP spid="15378" grpId="0" animBg="1" autoUpdateAnimBg="0"/>
      <p:bldP spid="15379"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Line 2">
            <a:extLst>
              <a:ext uri="{FF2B5EF4-FFF2-40B4-BE49-F238E27FC236}">
                <a16:creationId xmlns:a16="http://schemas.microsoft.com/office/drawing/2014/main" id="{8210D0EB-3146-449B-AF73-E95B08EFB3E2}"/>
              </a:ext>
            </a:extLst>
          </p:cNvPr>
          <p:cNvSpPr>
            <a:spLocks noChangeShapeType="1"/>
          </p:cNvSpPr>
          <p:nvPr/>
        </p:nvSpPr>
        <p:spPr bwMode="auto">
          <a:xfrm flipV="1">
            <a:off x="3124200" y="2133600"/>
            <a:ext cx="0" cy="3657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7" name="Line 3">
            <a:extLst>
              <a:ext uri="{FF2B5EF4-FFF2-40B4-BE49-F238E27FC236}">
                <a16:creationId xmlns:a16="http://schemas.microsoft.com/office/drawing/2014/main" id="{0376E4E7-B24A-4144-88C8-8F7FBEFFCDBC}"/>
              </a:ext>
            </a:extLst>
          </p:cNvPr>
          <p:cNvSpPr>
            <a:spLocks noChangeShapeType="1"/>
          </p:cNvSpPr>
          <p:nvPr/>
        </p:nvSpPr>
        <p:spPr bwMode="auto">
          <a:xfrm>
            <a:off x="3124200" y="5791200"/>
            <a:ext cx="3810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8" name="Text Box 4">
            <a:extLst>
              <a:ext uri="{FF2B5EF4-FFF2-40B4-BE49-F238E27FC236}">
                <a16:creationId xmlns:a16="http://schemas.microsoft.com/office/drawing/2014/main" id="{8DEE564F-E18E-475B-AA5E-358F63829DD2}"/>
              </a:ext>
            </a:extLst>
          </p:cNvPr>
          <p:cNvSpPr txBox="1">
            <a:spLocks noChangeArrowheads="1"/>
          </p:cNvSpPr>
          <p:nvPr/>
        </p:nvSpPr>
        <p:spPr bwMode="auto">
          <a:xfrm>
            <a:off x="3962400" y="5943600"/>
            <a:ext cx="2060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l-GR" sz="2000">
                <a:solidFill>
                  <a:schemeClr val="tx1"/>
                </a:solidFill>
                <a:latin typeface="Times" panose="02020603050405020304" pitchFamily="18" charset="0"/>
              </a:rPr>
              <a:t>Initiating structure</a:t>
            </a:r>
          </a:p>
        </p:txBody>
      </p:sp>
      <p:sp>
        <p:nvSpPr>
          <p:cNvPr id="62469" name="Text Box 5">
            <a:extLst>
              <a:ext uri="{FF2B5EF4-FFF2-40B4-BE49-F238E27FC236}">
                <a16:creationId xmlns:a16="http://schemas.microsoft.com/office/drawing/2014/main" id="{800A682A-EC62-4EFB-B9F6-A7321255005D}"/>
              </a:ext>
            </a:extLst>
          </p:cNvPr>
          <p:cNvSpPr txBox="1">
            <a:spLocks noChangeArrowheads="1"/>
          </p:cNvSpPr>
          <p:nvPr/>
        </p:nvSpPr>
        <p:spPr bwMode="auto">
          <a:xfrm>
            <a:off x="1219200" y="3505200"/>
            <a:ext cx="1606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l-GR" sz="2000" dirty="0">
                <a:solidFill>
                  <a:schemeClr val="tx1"/>
                </a:solidFill>
                <a:latin typeface="Times" panose="02020603050405020304" pitchFamily="18" charset="0"/>
              </a:rPr>
              <a:t>Consideration</a:t>
            </a:r>
          </a:p>
        </p:txBody>
      </p:sp>
      <p:sp>
        <p:nvSpPr>
          <p:cNvPr id="62470" name="Text Box 6">
            <a:extLst>
              <a:ext uri="{FF2B5EF4-FFF2-40B4-BE49-F238E27FC236}">
                <a16:creationId xmlns:a16="http://schemas.microsoft.com/office/drawing/2014/main" id="{9BF96FAB-3E31-4AE7-B5CA-EFC721F185A9}"/>
              </a:ext>
            </a:extLst>
          </p:cNvPr>
          <p:cNvSpPr txBox="1">
            <a:spLocks noChangeArrowheads="1"/>
          </p:cNvSpPr>
          <p:nvPr/>
        </p:nvSpPr>
        <p:spPr bwMode="auto">
          <a:xfrm>
            <a:off x="3336925" y="516572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l-GR" sz="2400">
                <a:solidFill>
                  <a:schemeClr val="tx1"/>
                </a:solidFill>
                <a:latin typeface="Times" panose="02020603050405020304" pitchFamily="18" charset="0"/>
              </a:rPr>
              <a:t>X</a:t>
            </a:r>
          </a:p>
        </p:txBody>
      </p:sp>
      <p:sp>
        <p:nvSpPr>
          <p:cNvPr id="62471" name="Text Box 7">
            <a:extLst>
              <a:ext uri="{FF2B5EF4-FFF2-40B4-BE49-F238E27FC236}">
                <a16:creationId xmlns:a16="http://schemas.microsoft.com/office/drawing/2014/main" id="{1045E44E-4B45-4E0D-8FF7-B16B03234EAF}"/>
              </a:ext>
            </a:extLst>
          </p:cNvPr>
          <p:cNvSpPr txBox="1">
            <a:spLocks noChangeArrowheads="1"/>
          </p:cNvSpPr>
          <p:nvPr/>
        </p:nvSpPr>
        <p:spPr bwMode="auto">
          <a:xfrm>
            <a:off x="6172200" y="51816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l-GR" sz="2400">
                <a:solidFill>
                  <a:schemeClr val="tx1"/>
                </a:solidFill>
                <a:latin typeface="Times" panose="02020603050405020304" pitchFamily="18" charset="0"/>
              </a:rPr>
              <a:t>X</a:t>
            </a:r>
          </a:p>
        </p:txBody>
      </p:sp>
      <p:sp>
        <p:nvSpPr>
          <p:cNvPr id="62472" name="Text Box 8">
            <a:extLst>
              <a:ext uri="{FF2B5EF4-FFF2-40B4-BE49-F238E27FC236}">
                <a16:creationId xmlns:a16="http://schemas.microsoft.com/office/drawing/2014/main" id="{D4EB1953-7329-44FE-88F3-B3BD8568C174}"/>
              </a:ext>
            </a:extLst>
          </p:cNvPr>
          <p:cNvSpPr txBox="1">
            <a:spLocks noChangeArrowheads="1"/>
          </p:cNvSpPr>
          <p:nvPr/>
        </p:nvSpPr>
        <p:spPr bwMode="auto">
          <a:xfrm>
            <a:off x="6232525" y="227012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l-GR" sz="2400">
                <a:solidFill>
                  <a:schemeClr val="tx1"/>
                </a:solidFill>
                <a:latin typeface="Times" panose="02020603050405020304" pitchFamily="18" charset="0"/>
              </a:rPr>
              <a:t>X</a:t>
            </a:r>
          </a:p>
        </p:txBody>
      </p:sp>
      <p:sp>
        <p:nvSpPr>
          <p:cNvPr id="62473" name="Text Box 9">
            <a:extLst>
              <a:ext uri="{FF2B5EF4-FFF2-40B4-BE49-F238E27FC236}">
                <a16:creationId xmlns:a16="http://schemas.microsoft.com/office/drawing/2014/main" id="{9A7D9E28-8DF4-498D-8A9D-1947937906FF}"/>
              </a:ext>
            </a:extLst>
          </p:cNvPr>
          <p:cNvSpPr txBox="1">
            <a:spLocks noChangeArrowheads="1"/>
          </p:cNvSpPr>
          <p:nvPr/>
        </p:nvSpPr>
        <p:spPr bwMode="auto">
          <a:xfrm>
            <a:off x="3413125" y="227012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l-GR" sz="2400">
                <a:solidFill>
                  <a:schemeClr val="tx1"/>
                </a:solidFill>
                <a:latin typeface="Times" panose="02020603050405020304" pitchFamily="18" charset="0"/>
              </a:rPr>
              <a:t>X</a:t>
            </a:r>
          </a:p>
        </p:txBody>
      </p:sp>
      <p:sp>
        <p:nvSpPr>
          <p:cNvPr id="62474" name="Rectangle 10">
            <a:extLst>
              <a:ext uri="{FF2B5EF4-FFF2-40B4-BE49-F238E27FC236}">
                <a16:creationId xmlns:a16="http://schemas.microsoft.com/office/drawing/2014/main" id="{F64443AB-391E-4E75-B048-189C657AB4EA}"/>
              </a:ext>
            </a:extLst>
          </p:cNvPr>
          <p:cNvSpPr>
            <a:spLocks noGrp="1" noChangeArrowheads="1"/>
          </p:cNvSpPr>
          <p:nvPr>
            <p:ph type="title"/>
          </p:nvPr>
        </p:nvSpPr>
        <p:spPr/>
        <p:txBody>
          <a:bodyPr/>
          <a:lstStyle/>
          <a:p>
            <a:pPr eaLnBrk="1" hangingPunct="1"/>
            <a:r>
              <a:rPr lang="en-US" altLang="el-GR"/>
              <a:t>Styles of leadership</a:t>
            </a:r>
          </a:p>
        </p:txBody>
      </p:sp>
      <p:sp>
        <p:nvSpPr>
          <p:cNvPr id="62475" name="Text Box 11">
            <a:extLst>
              <a:ext uri="{FF2B5EF4-FFF2-40B4-BE49-F238E27FC236}">
                <a16:creationId xmlns:a16="http://schemas.microsoft.com/office/drawing/2014/main" id="{7EA569A7-8B31-4BEE-9AE2-B3A60B235159}"/>
              </a:ext>
            </a:extLst>
          </p:cNvPr>
          <p:cNvSpPr txBox="1">
            <a:spLocks noChangeArrowheads="1"/>
          </p:cNvSpPr>
          <p:nvPr/>
        </p:nvSpPr>
        <p:spPr bwMode="auto">
          <a:xfrm>
            <a:off x="4784725" y="348932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l-GR" sz="2400" dirty="0">
                <a:solidFill>
                  <a:schemeClr val="tx1"/>
                </a:solidFill>
                <a:latin typeface="Times" panose="02020603050405020304" pitchFamily="18" charset="0"/>
              </a:rPr>
              <a:t>X</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42BFFC37-74B1-4D67-9294-5D40EE47F68E}"/>
              </a:ext>
            </a:extLst>
          </p:cNvPr>
          <p:cNvSpPr>
            <a:spLocks noGrp="1" noChangeArrowheads="1"/>
          </p:cNvSpPr>
          <p:nvPr>
            <p:ph type="title"/>
          </p:nvPr>
        </p:nvSpPr>
        <p:spPr/>
        <p:txBody>
          <a:bodyPr/>
          <a:lstStyle/>
          <a:p>
            <a:pPr eaLnBrk="1" hangingPunct="1"/>
            <a:r>
              <a:rPr lang="en-US" altLang="el-GR"/>
              <a:t>Styles of leadership</a:t>
            </a:r>
          </a:p>
        </p:txBody>
      </p:sp>
      <p:sp>
        <p:nvSpPr>
          <p:cNvPr id="63491" name="Rectangle 3">
            <a:extLst>
              <a:ext uri="{FF2B5EF4-FFF2-40B4-BE49-F238E27FC236}">
                <a16:creationId xmlns:a16="http://schemas.microsoft.com/office/drawing/2014/main" id="{C8BCDEC1-4DF3-4C37-8AFD-44E6198DAC0C}"/>
              </a:ext>
            </a:extLst>
          </p:cNvPr>
          <p:cNvSpPr>
            <a:spLocks noChangeArrowheads="1"/>
          </p:cNvSpPr>
          <p:nvPr/>
        </p:nvSpPr>
        <p:spPr bwMode="auto">
          <a:xfrm>
            <a:off x="2590800" y="1981200"/>
            <a:ext cx="4648200" cy="4495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a:spcBef>
                <a:spcPct val="0"/>
              </a:spcBef>
              <a:buClrTx/>
              <a:buFontTx/>
              <a:buNone/>
            </a:pPr>
            <a:endParaRPr lang="el-GR" altLang="el-GR" sz="2400">
              <a:solidFill>
                <a:schemeClr val="tx1"/>
              </a:solidFill>
              <a:latin typeface="Times" panose="02020603050405020304" pitchFamily="18" charset="0"/>
            </a:endParaRPr>
          </a:p>
        </p:txBody>
      </p:sp>
      <p:sp>
        <p:nvSpPr>
          <p:cNvPr id="63492" name="Line 5">
            <a:extLst>
              <a:ext uri="{FF2B5EF4-FFF2-40B4-BE49-F238E27FC236}">
                <a16:creationId xmlns:a16="http://schemas.microsoft.com/office/drawing/2014/main" id="{75B2631C-A767-42E8-805B-9E18BDE2FC96}"/>
              </a:ext>
            </a:extLst>
          </p:cNvPr>
          <p:cNvSpPr>
            <a:spLocks noChangeShapeType="1"/>
          </p:cNvSpPr>
          <p:nvPr/>
        </p:nvSpPr>
        <p:spPr bwMode="auto">
          <a:xfrm>
            <a:off x="4953000" y="1981200"/>
            <a:ext cx="0" cy="449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3" name="Line 6">
            <a:extLst>
              <a:ext uri="{FF2B5EF4-FFF2-40B4-BE49-F238E27FC236}">
                <a16:creationId xmlns:a16="http://schemas.microsoft.com/office/drawing/2014/main" id="{FEDFF37B-36F2-41CD-93AC-6C8B6D2389EF}"/>
              </a:ext>
            </a:extLst>
          </p:cNvPr>
          <p:cNvSpPr>
            <a:spLocks noChangeShapeType="1"/>
          </p:cNvSpPr>
          <p:nvPr/>
        </p:nvSpPr>
        <p:spPr bwMode="auto">
          <a:xfrm>
            <a:off x="2590800" y="4191000"/>
            <a:ext cx="4648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4" name="Text Box 7">
            <a:extLst>
              <a:ext uri="{FF2B5EF4-FFF2-40B4-BE49-F238E27FC236}">
                <a16:creationId xmlns:a16="http://schemas.microsoft.com/office/drawing/2014/main" id="{6D40C526-1546-4D85-BB90-B55B5372BBB9}"/>
              </a:ext>
            </a:extLst>
          </p:cNvPr>
          <p:cNvSpPr txBox="1">
            <a:spLocks noChangeArrowheads="1"/>
          </p:cNvSpPr>
          <p:nvPr/>
        </p:nvSpPr>
        <p:spPr bwMode="auto">
          <a:xfrm>
            <a:off x="3657600" y="6461125"/>
            <a:ext cx="3429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l-GR" sz="2000">
                <a:solidFill>
                  <a:schemeClr val="tx1"/>
                </a:solidFill>
                <a:latin typeface="Times" panose="02020603050405020304" pitchFamily="18" charset="0"/>
              </a:rPr>
              <a:t>concern for production  </a:t>
            </a:r>
            <a:r>
              <a:rPr lang="en-US" altLang="el-GR" sz="2000">
                <a:solidFill>
                  <a:schemeClr val="tx1"/>
                </a:solidFill>
                <a:latin typeface="Times" panose="02020603050405020304" pitchFamily="18" charset="0"/>
                <a:sym typeface="Symbol" panose="05050102010706020507" pitchFamily="18" charset="2"/>
              </a:rPr>
              <a:t></a:t>
            </a:r>
            <a:endParaRPr lang="en-US" altLang="el-GR" sz="2000">
              <a:solidFill>
                <a:schemeClr val="tx1"/>
              </a:solidFill>
              <a:latin typeface="Times" panose="02020603050405020304" pitchFamily="18" charset="0"/>
            </a:endParaRPr>
          </a:p>
        </p:txBody>
      </p:sp>
      <p:sp>
        <p:nvSpPr>
          <p:cNvPr id="63495" name="Text Box 8">
            <a:extLst>
              <a:ext uri="{FF2B5EF4-FFF2-40B4-BE49-F238E27FC236}">
                <a16:creationId xmlns:a16="http://schemas.microsoft.com/office/drawing/2014/main" id="{B2BF4F6A-D913-4517-B190-548C616D0134}"/>
              </a:ext>
            </a:extLst>
          </p:cNvPr>
          <p:cNvSpPr txBox="1">
            <a:spLocks noChangeArrowheads="1"/>
          </p:cNvSpPr>
          <p:nvPr/>
        </p:nvSpPr>
        <p:spPr bwMode="auto">
          <a:xfrm>
            <a:off x="838200" y="3657600"/>
            <a:ext cx="1409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a:spcBef>
                <a:spcPct val="0"/>
              </a:spcBef>
              <a:buClrTx/>
              <a:buFontTx/>
              <a:buNone/>
            </a:pPr>
            <a:r>
              <a:rPr lang="en-US" altLang="el-GR" sz="2000">
                <a:solidFill>
                  <a:schemeClr val="tx1"/>
                </a:solidFill>
                <a:latin typeface="Times" panose="02020603050405020304" pitchFamily="18" charset="0"/>
              </a:rPr>
              <a:t>concern for </a:t>
            </a:r>
          </a:p>
          <a:p>
            <a:pPr algn="ctr">
              <a:spcBef>
                <a:spcPct val="0"/>
              </a:spcBef>
              <a:buClrTx/>
              <a:buFontTx/>
              <a:buNone/>
            </a:pPr>
            <a:r>
              <a:rPr lang="en-US" altLang="el-GR" sz="2000">
                <a:solidFill>
                  <a:schemeClr val="tx1"/>
                </a:solidFill>
                <a:latin typeface="Times" panose="02020603050405020304" pitchFamily="18" charset="0"/>
              </a:rPr>
              <a:t>people</a:t>
            </a:r>
            <a:endParaRPr lang="en-US" altLang="el-GR" sz="2400">
              <a:solidFill>
                <a:schemeClr val="tx1"/>
              </a:solidFill>
              <a:latin typeface="Times" panose="02020603050405020304" pitchFamily="18" charset="0"/>
            </a:endParaRPr>
          </a:p>
        </p:txBody>
      </p:sp>
      <p:sp>
        <p:nvSpPr>
          <p:cNvPr id="63496" name="Text Box 9">
            <a:extLst>
              <a:ext uri="{FF2B5EF4-FFF2-40B4-BE49-F238E27FC236}">
                <a16:creationId xmlns:a16="http://schemas.microsoft.com/office/drawing/2014/main" id="{5C0481D9-524D-49F1-8940-BB75A0EF8CB1}"/>
              </a:ext>
            </a:extLst>
          </p:cNvPr>
          <p:cNvSpPr txBox="1">
            <a:spLocks noChangeArrowheads="1"/>
          </p:cNvSpPr>
          <p:nvPr/>
        </p:nvSpPr>
        <p:spPr bwMode="auto">
          <a:xfrm rot="-5458334">
            <a:off x="1358106" y="3137694"/>
            <a:ext cx="484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l-GR" sz="2400">
                <a:solidFill>
                  <a:schemeClr val="tx1"/>
                </a:solidFill>
                <a:latin typeface="Times" panose="02020603050405020304" pitchFamily="18" charset="0"/>
                <a:sym typeface="Symbol" panose="05050102010706020507" pitchFamily="18" charset="2"/>
              </a:rPr>
              <a:t></a:t>
            </a:r>
            <a:endParaRPr lang="en-US" altLang="el-GR" sz="2400">
              <a:solidFill>
                <a:schemeClr val="tx1"/>
              </a:solidFill>
              <a:latin typeface="Times" panose="02020603050405020304" pitchFamily="18" charset="0"/>
            </a:endParaRPr>
          </a:p>
        </p:txBody>
      </p:sp>
      <p:sp>
        <p:nvSpPr>
          <p:cNvPr id="63497" name="Text Box 11">
            <a:extLst>
              <a:ext uri="{FF2B5EF4-FFF2-40B4-BE49-F238E27FC236}">
                <a16:creationId xmlns:a16="http://schemas.microsoft.com/office/drawing/2014/main" id="{9CB8E5D3-27DA-4524-96F1-70EA7339968A}"/>
              </a:ext>
            </a:extLst>
          </p:cNvPr>
          <p:cNvSpPr txBox="1">
            <a:spLocks noChangeArrowheads="1"/>
          </p:cNvSpPr>
          <p:nvPr/>
        </p:nvSpPr>
        <p:spPr bwMode="auto">
          <a:xfrm>
            <a:off x="3124200" y="4953000"/>
            <a:ext cx="13652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a:spcBef>
                <a:spcPct val="0"/>
              </a:spcBef>
              <a:buClrTx/>
              <a:buFontTx/>
              <a:buNone/>
            </a:pPr>
            <a:r>
              <a:rPr lang="en-US" altLang="el-GR" sz="1800">
                <a:solidFill>
                  <a:schemeClr val="tx1"/>
                </a:solidFill>
                <a:latin typeface="Times" panose="02020603050405020304" pitchFamily="18" charset="0"/>
              </a:rPr>
              <a:t>Laissez-faire</a:t>
            </a:r>
          </a:p>
          <a:p>
            <a:pPr algn="ctr">
              <a:spcBef>
                <a:spcPct val="0"/>
              </a:spcBef>
              <a:buClrTx/>
              <a:buFontTx/>
              <a:buNone/>
            </a:pPr>
            <a:r>
              <a:rPr lang="en-US" altLang="el-GR" sz="1800">
                <a:solidFill>
                  <a:schemeClr val="tx1"/>
                </a:solidFill>
                <a:latin typeface="Times" panose="02020603050405020304" pitchFamily="18" charset="0"/>
              </a:rPr>
              <a:t>Leader</a:t>
            </a:r>
          </a:p>
          <a:p>
            <a:pPr algn="ctr">
              <a:spcBef>
                <a:spcPct val="0"/>
              </a:spcBef>
              <a:buClrTx/>
              <a:buFontTx/>
              <a:buNone/>
            </a:pPr>
            <a:r>
              <a:rPr lang="en-US" altLang="el-GR" sz="1800" b="1">
                <a:solidFill>
                  <a:schemeClr val="tx1"/>
                </a:solidFill>
                <a:latin typeface="Times" panose="02020603050405020304" pitchFamily="18" charset="0"/>
              </a:rPr>
              <a:t>(L)</a:t>
            </a:r>
            <a:endParaRPr lang="en-US" altLang="el-GR" sz="1800">
              <a:solidFill>
                <a:schemeClr val="tx1"/>
              </a:solidFill>
              <a:latin typeface="Times" panose="02020603050405020304" pitchFamily="18" charset="0"/>
            </a:endParaRPr>
          </a:p>
        </p:txBody>
      </p:sp>
      <p:sp>
        <p:nvSpPr>
          <p:cNvPr id="63498" name="Text Box 12">
            <a:extLst>
              <a:ext uri="{FF2B5EF4-FFF2-40B4-BE49-F238E27FC236}">
                <a16:creationId xmlns:a16="http://schemas.microsoft.com/office/drawing/2014/main" id="{0CD44EEC-2A46-404B-8A09-A2896366B126}"/>
              </a:ext>
            </a:extLst>
          </p:cNvPr>
          <p:cNvSpPr txBox="1">
            <a:spLocks noChangeArrowheads="1"/>
          </p:cNvSpPr>
          <p:nvPr/>
        </p:nvSpPr>
        <p:spPr bwMode="auto">
          <a:xfrm>
            <a:off x="3200400" y="2667000"/>
            <a:ext cx="12255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a:spcBef>
                <a:spcPct val="0"/>
              </a:spcBef>
              <a:buClrTx/>
              <a:buFontTx/>
              <a:buNone/>
            </a:pPr>
            <a:r>
              <a:rPr lang="en-US" altLang="el-GR" sz="1800">
                <a:solidFill>
                  <a:schemeClr val="tx1"/>
                </a:solidFill>
                <a:latin typeface="Times" panose="02020603050405020304" pitchFamily="18" charset="0"/>
              </a:rPr>
              <a:t>Benevolent</a:t>
            </a:r>
          </a:p>
          <a:p>
            <a:pPr algn="ctr">
              <a:spcBef>
                <a:spcPct val="0"/>
              </a:spcBef>
              <a:buClrTx/>
              <a:buFontTx/>
              <a:buNone/>
            </a:pPr>
            <a:r>
              <a:rPr lang="en-US" altLang="el-GR" sz="1800">
                <a:solidFill>
                  <a:schemeClr val="tx1"/>
                </a:solidFill>
                <a:latin typeface="Times" panose="02020603050405020304" pitchFamily="18" charset="0"/>
              </a:rPr>
              <a:t>Leader</a:t>
            </a:r>
          </a:p>
          <a:p>
            <a:pPr algn="ctr">
              <a:spcBef>
                <a:spcPct val="0"/>
              </a:spcBef>
              <a:buClrTx/>
              <a:buFontTx/>
              <a:buNone/>
            </a:pPr>
            <a:r>
              <a:rPr lang="en-US" altLang="el-GR" sz="1800" b="1">
                <a:solidFill>
                  <a:schemeClr val="tx1"/>
                </a:solidFill>
                <a:latin typeface="Times" panose="02020603050405020304" pitchFamily="18" charset="0"/>
              </a:rPr>
              <a:t>(Y)</a:t>
            </a:r>
            <a:endParaRPr lang="en-US" altLang="el-GR" sz="1800">
              <a:solidFill>
                <a:schemeClr val="tx1"/>
              </a:solidFill>
              <a:latin typeface="Times" panose="02020603050405020304" pitchFamily="18" charset="0"/>
            </a:endParaRPr>
          </a:p>
        </p:txBody>
      </p:sp>
      <p:sp>
        <p:nvSpPr>
          <p:cNvPr id="63499" name="Text Box 13">
            <a:extLst>
              <a:ext uri="{FF2B5EF4-FFF2-40B4-BE49-F238E27FC236}">
                <a16:creationId xmlns:a16="http://schemas.microsoft.com/office/drawing/2014/main" id="{A0400993-2A8C-4972-894E-4685AA31D7B5}"/>
              </a:ext>
            </a:extLst>
          </p:cNvPr>
          <p:cNvSpPr txBox="1">
            <a:spLocks noChangeArrowheads="1"/>
          </p:cNvSpPr>
          <p:nvPr/>
        </p:nvSpPr>
        <p:spPr bwMode="auto">
          <a:xfrm>
            <a:off x="5638800" y="4953000"/>
            <a:ext cx="11493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a:spcBef>
                <a:spcPct val="0"/>
              </a:spcBef>
              <a:buClrTx/>
              <a:buFontTx/>
              <a:buNone/>
            </a:pPr>
            <a:r>
              <a:rPr lang="en-US" altLang="el-GR" sz="1800">
                <a:solidFill>
                  <a:schemeClr val="tx1"/>
                </a:solidFill>
                <a:latin typeface="Times" panose="02020603050405020304" pitchFamily="18" charset="0"/>
              </a:rPr>
              <a:t>Autocratic</a:t>
            </a:r>
          </a:p>
          <a:p>
            <a:pPr algn="ctr">
              <a:spcBef>
                <a:spcPct val="0"/>
              </a:spcBef>
              <a:buClrTx/>
              <a:buFontTx/>
              <a:buNone/>
            </a:pPr>
            <a:r>
              <a:rPr lang="en-US" altLang="el-GR" sz="1800">
                <a:solidFill>
                  <a:schemeClr val="tx1"/>
                </a:solidFill>
                <a:latin typeface="Times" panose="02020603050405020304" pitchFamily="18" charset="0"/>
              </a:rPr>
              <a:t>Leader</a:t>
            </a:r>
          </a:p>
          <a:p>
            <a:pPr algn="ctr">
              <a:spcBef>
                <a:spcPct val="0"/>
              </a:spcBef>
              <a:buClrTx/>
              <a:buFontTx/>
              <a:buNone/>
            </a:pPr>
            <a:r>
              <a:rPr lang="en-US" altLang="el-GR" sz="1800" b="1">
                <a:solidFill>
                  <a:schemeClr val="tx1"/>
                </a:solidFill>
                <a:latin typeface="Times" panose="02020603050405020304" pitchFamily="18" charset="0"/>
              </a:rPr>
              <a:t>(X)</a:t>
            </a:r>
            <a:endParaRPr lang="en-US" altLang="el-GR" sz="1800">
              <a:solidFill>
                <a:schemeClr val="tx1"/>
              </a:solidFill>
              <a:latin typeface="Times" panose="02020603050405020304" pitchFamily="18" charset="0"/>
            </a:endParaRPr>
          </a:p>
        </p:txBody>
      </p:sp>
      <p:sp>
        <p:nvSpPr>
          <p:cNvPr id="63500" name="Text Box 14">
            <a:extLst>
              <a:ext uri="{FF2B5EF4-FFF2-40B4-BE49-F238E27FC236}">
                <a16:creationId xmlns:a16="http://schemas.microsoft.com/office/drawing/2014/main" id="{63CC7C33-5BF3-411A-85E1-D462A987A50E}"/>
              </a:ext>
            </a:extLst>
          </p:cNvPr>
          <p:cNvSpPr txBox="1">
            <a:spLocks noChangeArrowheads="1"/>
          </p:cNvSpPr>
          <p:nvPr/>
        </p:nvSpPr>
        <p:spPr bwMode="auto">
          <a:xfrm>
            <a:off x="5715000" y="2667000"/>
            <a:ext cx="8191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a:spcBef>
                <a:spcPct val="0"/>
              </a:spcBef>
              <a:buClrTx/>
              <a:buFontTx/>
              <a:buNone/>
            </a:pPr>
            <a:r>
              <a:rPr lang="en-US" altLang="el-GR" sz="1800">
                <a:solidFill>
                  <a:schemeClr val="tx1"/>
                </a:solidFill>
                <a:latin typeface="Times" panose="02020603050405020304" pitchFamily="18" charset="0"/>
              </a:rPr>
              <a:t>Team </a:t>
            </a:r>
          </a:p>
          <a:p>
            <a:pPr algn="ctr">
              <a:spcBef>
                <a:spcPct val="0"/>
              </a:spcBef>
              <a:buClrTx/>
              <a:buFontTx/>
              <a:buNone/>
            </a:pPr>
            <a:r>
              <a:rPr lang="en-US" altLang="el-GR" sz="1800">
                <a:solidFill>
                  <a:schemeClr val="tx1"/>
                </a:solidFill>
                <a:latin typeface="Times" panose="02020603050405020304" pitchFamily="18" charset="0"/>
              </a:rPr>
              <a:t>Leader</a:t>
            </a:r>
          </a:p>
          <a:p>
            <a:pPr algn="ctr">
              <a:spcBef>
                <a:spcPct val="0"/>
              </a:spcBef>
              <a:buClrTx/>
              <a:buFontTx/>
              <a:buNone/>
            </a:pPr>
            <a:r>
              <a:rPr lang="en-US" altLang="el-GR" sz="1800" b="1">
                <a:solidFill>
                  <a:schemeClr val="tx1"/>
                </a:solidFill>
                <a:latin typeface="Times" panose="02020603050405020304" pitchFamily="18" charset="0"/>
              </a:rPr>
              <a:t>(Z)</a:t>
            </a:r>
            <a:endParaRPr lang="en-US" altLang="el-GR" sz="1800">
              <a:solidFill>
                <a:schemeClr val="tx1"/>
              </a:solidFill>
              <a:latin typeface="Times" panose="02020603050405020304" pitchFamily="18" charset="0"/>
            </a:endParaRPr>
          </a:p>
        </p:txBody>
      </p:sp>
      <p:sp>
        <p:nvSpPr>
          <p:cNvPr id="63501" name="Text Box 15">
            <a:extLst>
              <a:ext uri="{FF2B5EF4-FFF2-40B4-BE49-F238E27FC236}">
                <a16:creationId xmlns:a16="http://schemas.microsoft.com/office/drawing/2014/main" id="{1FF6FCD2-6020-480A-BB0C-3BE855AB4AC3}"/>
              </a:ext>
            </a:extLst>
          </p:cNvPr>
          <p:cNvSpPr txBox="1">
            <a:spLocks noChangeArrowheads="1"/>
          </p:cNvSpPr>
          <p:nvPr/>
        </p:nvSpPr>
        <p:spPr bwMode="auto">
          <a:xfrm>
            <a:off x="2270125" y="192722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l-GR" b="1">
                <a:solidFill>
                  <a:schemeClr val="tx1"/>
                </a:solidFill>
                <a:latin typeface="Times" panose="02020603050405020304" pitchFamily="18" charset="0"/>
              </a:rPr>
              <a:t>9</a:t>
            </a:r>
          </a:p>
        </p:txBody>
      </p:sp>
      <p:sp>
        <p:nvSpPr>
          <p:cNvPr id="63502" name="Text Box 16">
            <a:extLst>
              <a:ext uri="{FF2B5EF4-FFF2-40B4-BE49-F238E27FC236}">
                <a16:creationId xmlns:a16="http://schemas.microsoft.com/office/drawing/2014/main" id="{0BE064B8-39F6-462B-A5CF-5C643B7DAD90}"/>
              </a:ext>
            </a:extLst>
          </p:cNvPr>
          <p:cNvSpPr txBox="1">
            <a:spLocks noChangeArrowheads="1"/>
          </p:cNvSpPr>
          <p:nvPr/>
        </p:nvSpPr>
        <p:spPr bwMode="auto">
          <a:xfrm>
            <a:off x="7010400" y="6477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l-GR" b="1">
                <a:solidFill>
                  <a:schemeClr val="tx1"/>
                </a:solidFill>
                <a:latin typeface="Times" panose="02020603050405020304" pitchFamily="18" charset="0"/>
              </a:rPr>
              <a:t>9</a:t>
            </a:r>
          </a:p>
        </p:txBody>
      </p:sp>
      <p:sp>
        <p:nvSpPr>
          <p:cNvPr id="63503" name="Text Box 17">
            <a:extLst>
              <a:ext uri="{FF2B5EF4-FFF2-40B4-BE49-F238E27FC236}">
                <a16:creationId xmlns:a16="http://schemas.microsoft.com/office/drawing/2014/main" id="{19BEBE52-CEBB-4F71-A51E-151E63141162}"/>
              </a:ext>
            </a:extLst>
          </p:cNvPr>
          <p:cNvSpPr txBox="1">
            <a:spLocks noChangeArrowheads="1"/>
          </p:cNvSpPr>
          <p:nvPr/>
        </p:nvSpPr>
        <p:spPr bwMode="auto">
          <a:xfrm>
            <a:off x="2286000" y="640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l-GR" b="1">
                <a:solidFill>
                  <a:schemeClr val="tx1"/>
                </a:solidFill>
                <a:latin typeface="Times" panose="02020603050405020304" pitchFamily="18" charset="0"/>
              </a:rPr>
              <a:t>1</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0466E2D-CDA1-42E1-837C-7275FCECF232}"/>
              </a:ext>
            </a:extLst>
          </p:cNvPr>
          <p:cNvSpPr>
            <a:spLocks noGrp="1" noChangeArrowheads="1"/>
          </p:cNvSpPr>
          <p:nvPr>
            <p:ph type="title"/>
          </p:nvPr>
        </p:nvSpPr>
        <p:spPr/>
        <p:txBody>
          <a:bodyPr>
            <a:normAutofit fontScale="90000"/>
          </a:bodyPr>
          <a:lstStyle/>
          <a:p>
            <a:pPr eaLnBrk="1" hangingPunct="1"/>
            <a:r>
              <a:rPr lang="en-US" altLang="el-GR"/>
              <a:t>Which style of leadership works best?</a:t>
            </a:r>
          </a:p>
        </p:txBody>
      </p:sp>
      <p:sp>
        <p:nvSpPr>
          <p:cNvPr id="15363" name="Rectangle 3">
            <a:extLst>
              <a:ext uri="{FF2B5EF4-FFF2-40B4-BE49-F238E27FC236}">
                <a16:creationId xmlns:a16="http://schemas.microsoft.com/office/drawing/2014/main" id="{691E9B70-4333-4430-9BFE-5DB483BC93EA}"/>
              </a:ext>
            </a:extLst>
          </p:cNvPr>
          <p:cNvSpPr>
            <a:spLocks noGrp="1" noChangeArrowheads="1"/>
          </p:cNvSpPr>
          <p:nvPr>
            <p:ph idx="1"/>
          </p:nvPr>
        </p:nvSpPr>
        <p:spPr/>
        <p:txBody>
          <a:bodyPr/>
          <a:lstStyle/>
          <a:p>
            <a:pPr eaLnBrk="1" hangingPunct="1"/>
            <a:r>
              <a:rPr lang="en-US" altLang="el-GR"/>
              <a:t>Team Leader (Z) has proven to be the </a:t>
            </a:r>
            <a:r>
              <a:rPr lang="en-US" altLang="el-GR" i="1"/>
              <a:t>most effective</a:t>
            </a:r>
            <a:r>
              <a:rPr lang="en-US" altLang="el-GR"/>
              <a:t> in general (9,9)</a:t>
            </a:r>
          </a:p>
          <a:p>
            <a:pPr eaLnBrk="1" hangingPunct="1"/>
            <a:r>
              <a:rPr lang="en-US" altLang="el-GR"/>
              <a:t>Requires a “balancing act” of getting things done </a:t>
            </a:r>
            <a:r>
              <a:rPr lang="en-US" altLang="el-GR" i="1"/>
              <a:t>and </a:t>
            </a:r>
            <a:r>
              <a:rPr lang="en-US" altLang="el-GR"/>
              <a:t>having a genuine concern for people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2856576" presetClass="entr" presetSubtype="143250728" fill="hold" grpId="0" nodeType="clickEffect">
                                  <p:stCondLst>
                                    <p:cond delay="0"/>
                                  </p:stCondLst>
                                  <p:childTnLst>
                                    <p:set>
                                      <p:cBhvr>
                                        <p:cTn id="6" dur="1" fill="hold">
                                          <p:stCondLst>
                                            <p:cond delay="499"/>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2856576" presetClass="entr" presetSubtype="143250728" fill="hold" grpId="0" nodeType="clickEffect">
                                  <p:stCondLst>
                                    <p:cond delay="0"/>
                                  </p:stCondLst>
                                  <p:childTnLst>
                                    <p:set>
                                      <p:cBhvr>
                                        <p:cTn id="10" dur="1" fill="hold">
                                          <p:stCondLst>
                                            <p:cond delay="499"/>
                                          </p:stCondLst>
                                        </p:cTn>
                                        <p:tgtEl>
                                          <p:spTgt spid="153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0F0456D1-28C2-4FE1-93B4-574875ECECED}"/>
              </a:ext>
            </a:extLst>
          </p:cNvPr>
          <p:cNvSpPr>
            <a:spLocks noGrp="1" noChangeArrowheads="1"/>
          </p:cNvSpPr>
          <p:nvPr>
            <p:ph type="title"/>
          </p:nvPr>
        </p:nvSpPr>
        <p:spPr/>
        <p:txBody>
          <a:bodyPr/>
          <a:lstStyle/>
          <a:p>
            <a:pPr eaLnBrk="1" hangingPunct="1"/>
            <a:r>
              <a:rPr lang="en-US" altLang="el-GR"/>
              <a:t>Theory “L”: Laissez-faire leader</a:t>
            </a:r>
          </a:p>
        </p:txBody>
      </p:sp>
      <p:sp>
        <p:nvSpPr>
          <p:cNvPr id="17411" name="Rectangle 3">
            <a:extLst>
              <a:ext uri="{FF2B5EF4-FFF2-40B4-BE49-F238E27FC236}">
                <a16:creationId xmlns:a16="http://schemas.microsoft.com/office/drawing/2014/main" id="{45555499-0D25-4559-8A9B-09093FCD3DAF}"/>
              </a:ext>
            </a:extLst>
          </p:cNvPr>
          <p:cNvSpPr>
            <a:spLocks noGrp="1" noChangeArrowheads="1"/>
          </p:cNvSpPr>
          <p:nvPr>
            <p:ph idx="1"/>
          </p:nvPr>
        </p:nvSpPr>
        <p:spPr/>
        <p:txBody>
          <a:bodyPr/>
          <a:lstStyle/>
          <a:p>
            <a:pPr eaLnBrk="1" hangingPunct="1">
              <a:buFont typeface="Wingdings" panose="05000000000000000000" pitchFamily="2" charset="2"/>
              <a:buNone/>
            </a:pPr>
            <a:endParaRPr lang="en-US" altLang="el-GR"/>
          </a:p>
          <a:p>
            <a:pPr eaLnBrk="1" hangingPunct="1"/>
            <a:r>
              <a:rPr lang="en-US" altLang="el-GR"/>
              <a:t>Uninvolved - “leave them alone”</a:t>
            </a:r>
          </a:p>
          <a:p>
            <a:pPr eaLnBrk="1" hangingPunct="1"/>
            <a:r>
              <a:rPr lang="en-US" altLang="el-GR"/>
              <a:t>Sees main role as passer of information</a:t>
            </a:r>
          </a:p>
          <a:p>
            <a:pPr eaLnBrk="1" hangingPunct="1"/>
            <a:r>
              <a:rPr lang="en-US" altLang="el-GR"/>
              <a:t>Lets others make decisions</a:t>
            </a:r>
          </a:p>
          <a:p>
            <a:pPr eaLnBrk="1" hangingPunct="1"/>
            <a:r>
              <a:rPr lang="en-US" altLang="el-GR"/>
              <a:t>Basically abdicates responsibility for team or unit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2856192" presetClass="entr" presetSubtype="143251456" fill="hold" grpId="0" nodeType="clickEffect">
                                  <p:stCondLst>
                                    <p:cond delay="0"/>
                                  </p:stCondLst>
                                  <p:childTnLst>
                                    <p:set>
                                      <p:cBhvr>
                                        <p:cTn id="6" dur="1" fill="hold">
                                          <p:stCondLst>
                                            <p:cond delay="499"/>
                                          </p:stCondLst>
                                        </p:cTn>
                                        <p:tgtEl>
                                          <p:spTgt spid="174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2856192" presetClass="entr" presetSubtype="143251456" fill="hold" grpId="0" nodeType="clickEffect">
                                  <p:stCondLst>
                                    <p:cond delay="0"/>
                                  </p:stCondLst>
                                  <p:childTnLst>
                                    <p:set>
                                      <p:cBhvr>
                                        <p:cTn id="10" dur="1" fill="hold">
                                          <p:stCondLst>
                                            <p:cond delay="499"/>
                                          </p:stCondLst>
                                        </p:cTn>
                                        <p:tgtEl>
                                          <p:spTgt spid="174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22856192" presetClass="entr" presetSubtype="143251456" fill="hold" grpId="0" nodeType="clickEffect">
                                  <p:stCondLst>
                                    <p:cond delay="0"/>
                                  </p:stCondLst>
                                  <p:childTnLst>
                                    <p:set>
                                      <p:cBhvr>
                                        <p:cTn id="14" dur="1" fill="hold">
                                          <p:stCondLst>
                                            <p:cond delay="499"/>
                                          </p:stCondLst>
                                        </p:cTn>
                                        <p:tgtEl>
                                          <p:spTgt spid="1741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22856192" presetClass="entr" presetSubtype="143251456" fill="hold" grpId="0" nodeType="clickEffect">
                                  <p:stCondLst>
                                    <p:cond delay="0"/>
                                  </p:stCondLst>
                                  <p:childTnLst>
                                    <p:set>
                                      <p:cBhvr>
                                        <p:cTn id="18" dur="1" fill="hold">
                                          <p:stCondLst>
                                            <p:cond delay="499"/>
                                          </p:stCondLst>
                                        </p:cTn>
                                        <p:tgtEl>
                                          <p:spTgt spid="174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D1AB4424-DF09-42A0-B0C7-DB4CB862C5C4}"/>
              </a:ext>
            </a:extLst>
          </p:cNvPr>
          <p:cNvSpPr>
            <a:spLocks noGrp="1" noChangeArrowheads="1"/>
          </p:cNvSpPr>
          <p:nvPr>
            <p:ph type="title"/>
          </p:nvPr>
        </p:nvSpPr>
        <p:spPr/>
        <p:txBody>
          <a:bodyPr/>
          <a:lstStyle/>
          <a:p>
            <a:pPr eaLnBrk="1" hangingPunct="1"/>
            <a:r>
              <a:rPr lang="en-US" altLang="el-GR"/>
              <a:t>Theory “X”: Autocratic leader</a:t>
            </a:r>
          </a:p>
        </p:txBody>
      </p:sp>
      <p:sp>
        <p:nvSpPr>
          <p:cNvPr id="18435" name="Rectangle 3">
            <a:extLst>
              <a:ext uri="{FF2B5EF4-FFF2-40B4-BE49-F238E27FC236}">
                <a16:creationId xmlns:a16="http://schemas.microsoft.com/office/drawing/2014/main" id="{33B4A606-9B36-4F8F-8275-F297035E2662}"/>
              </a:ext>
            </a:extLst>
          </p:cNvPr>
          <p:cNvSpPr>
            <a:spLocks noGrp="1" noChangeArrowheads="1"/>
          </p:cNvSpPr>
          <p:nvPr>
            <p:ph idx="1"/>
          </p:nvPr>
        </p:nvSpPr>
        <p:spPr/>
        <p:txBody>
          <a:bodyPr/>
          <a:lstStyle/>
          <a:p>
            <a:pPr eaLnBrk="1" hangingPunct="1">
              <a:buFont typeface="Wingdings" panose="05000000000000000000" pitchFamily="2" charset="2"/>
              <a:buNone/>
            </a:pPr>
            <a:endParaRPr lang="en-US" altLang="el-GR"/>
          </a:p>
          <a:p>
            <a:pPr eaLnBrk="1" hangingPunct="1"/>
            <a:r>
              <a:rPr lang="en-US" altLang="el-GR"/>
              <a:t>Lacks flexibility</a:t>
            </a:r>
          </a:p>
          <a:p>
            <a:pPr eaLnBrk="1" hangingPunct="1"/>
            <a:r>
              <a:rPr lang="en-US" altLang="el-GR"/>
              <a:t>Controlling and demanding</a:t>
            </a:r>
          </a:p>
          <a:p>
            <a:pPr eaLnBrk="1" hangingPunct="1"/>
            <a:r>
              <a:rPr lang="en-US" altLang="el-GR"/>
              <a:t>“carrot and stick” approach</a:t>
            </a:r>
          </a:p>
          <a:p>
            <a:pPr eaLnBrk="1" hangingPunct="1"/>
            <a:r>
              <a:rPr lang="en-US" altLang="el-GR"/>
              <a:t>Focused solely on productivity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diamond(out)">
                                      <p:cBhvr>
                                        <p:cTn id="7" dur="500"/>
                                        <p:tgtEl>
                                          <p:spTgt spid="184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32" fill="hold" grpId="0" nodeType="clickEffect">
                                  <p:stCondLst>
                                    <p:cond delay="0"/>
                                  </p:stCondLst>
                                  <p:childTnLst>
                                    <p:set>
                                      <p:cBhvr>
                                        <p:cTn id="11" dur="1" fill="hold">
                                          <p:stCondLst>
                                            <p:cond delay="0"/>
                                          </p:stCondLst>
                                        </p:cTn>
                                        <p:tgtEl>
                                          <p:spTgt spid="18435">
                                            <p:txEl>
                                              <p:pRg st="2" end="2"/>
                                            </p:txEl>
                                          </p:spTgt>
                                        </p:tgtEl>
                                        <p:attrNameLst>
                                          <p:attrName>style.visibility</p:attrName>
                                        </p:attrNameLst>
                                      </p:cBhvr>
                                      <p:to>
                                        <p:strVal val="visible"/>
                                      </p:to>
                                    </p:set>
                                    <p:animEffect transition="in" filter="diamond(out)">
                                      <p:cBhvr>
                                        <p:cTn id="12" dur="500"/>
                                        <p:tgtEl>
                                          <p:spTgt spid="1843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32" fill="hold" grpId="0" nodeType="click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animEffect transition="in" filter="diamond(out)">
                                      <p:cBhvr>
                                        <p:cTn id="17" dur="500"/>
                                        <p:tgtEl>
                                          <p:spTgt spid="1843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32" fill="hold" grpId="0" nodeType="clickEffect">
                                  <p:stCondLst>
                                    <p:cond delay="0"/>
                                  </p:stCondLst>
                                  <p:childTnLst>
                                    <p:set>
                                      <p:cBhvr>
                                        <p:cTn id="21" dur="1" fill="hold">
                                          <p:stCondLst>
                                            <p:cond delay="0"/>
                                          </p:stCondLst>
                                        </p:cTn>
                                        <p:tgtEl>
                                          <p:spTgt spid="18435">
                                            <p:txEl>
                                              <p:pRg st="4" end="4"/>
                                            </p:txEl>
                                          </p:spTgt>
                                        </p:tgtEl>
                                        <p:attrNameLst>
                                          <p:attrName>style.visibility</p:attrName>
                                        </p:attrNameLst>
                                      </p:cBhvr>
                                      <p:to>
                                        <p:strVal val="visible"/>
                                      </p:to>
                                    </p:set>
                                    <p:animEffect transition="in" filter="diamond(out)">
                                      <p:cBhvr>
                                        <p:cTn id="22" dur="500"/>
                                        <p:tgtEl>
                                          <p:spTgt spid="18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7189DF3-AE05-4B2E-AAE2-02B63222BFE1}"/>
              </a:ext>
            </a:extLst>
          </p:cNvPr>
          <p:cNvSpPr>
            <a:spLocks noGrp="1" noChangeArrowheads="1"/>
          </p:cNvSpPr>
          <p:nvPr>
            <p:ph type="title"/>
          </p:nvPr>
        </p:nvSpPr>
        <p:spPr/>
        <p:txBody>
          <a:bodyPr/>
          <a:lstStyle/>
          <a:p>
            <a:pPr eaLnBrk="1" hangingPunct="1"/>
            <a:r>
              <a:rPr lang="en-US" altLang="el-GR"/>
              <a:t>Theory “Y”: Benevolent leader</a:t>
            </a:r>
          </a:p>
        </p:txBody>
      </p:sp>
      <p:sp>
        <p:nvSpPr>
          <p:cNvPr id="20483" name="Rectangle 3">
            <a:extLst>
              <a:ext uri="{FF2B5EF4-FFF2-40B4-BE49-F238E27FC236}">
                <a16:creationId xmlns:a16="http://schemas.microsoft.com/office/drawing/2014/main" id="{B074A449-5704-4E6B-B455-2BE0F970314C}"/>
              </a:ext>
            </a:extLst>
          </p:cNvPr>
          <p:cNvSpPr>
            <a:spLocks noGrp="1" noChangeArrowheads="1"/>
          </p:cNvSpPr>
          <p:nvPr>
            <p:ph idx="1"/>
          </p:nvPr>
        </p:nvSpPr>
        <p:spPr/>
        <p:txBody>
          <a:bodyPr/>
          <a:lstStyle/>
          <a:p>
            <a:pPr eaLnBrk="1" hangingPunct="1">
              <a:buFont typeface="Wingdings" panose="05000000000000000000" pitchFamily="2" charset="2"/>
              <a:buNone/>
            </a:pPr>
            <a:endParaRPr lang="en-US" altLang="el-GR"/>
          </a:p>
          <a:p>
            <a:pPr eaLnBrk="1" hangingPunct="1"/>
            <a:r>
              <a:rPr lang="en-US" altLang="el-GR"/>
              <a:t>Very people oriented; encouraging</a:t>
            </a:r>
          </a:p>
          <a:p>
            <a:pPr eaLnBrk="1" hangingPunct="1"/>
            <a:r>
              <a:rPr lang="en-US" altLang="el-GR"/>
              <a:t>Organizes around people</a:t>
            </a:r>
          </a:p>
          <a:p>
            <a:pPr eaLnBrk="1" hangingPunct="1"/>
            <a:r>
              <a:rPr lang="en-US" altLang="el-GR"/>
              <a:t>Can be paternalistic</a:t>
            </a:r>
          </a:p>
          <a:p>
            <a:pPr eaLnBrk="1" hangingPunct="1"/>
            <a:r>
              <a:rPr lang="en-US" altLang="el-GR"/>
              <a:t>“country club” atmosphere: non-competitive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11392256" presetClass="entr" presetSubtype="143364096" fill="hold" grpId="0" nodeType="clickEffect">
                                  <p:stCondLst>
                                    <p:cond delay="0"/>
                                  </p:stCondLst>
                                  <p:childTnLst>
                                    <p:set>
                                      <p:cBhvr>
                                        <p:cTn id="6" dur="1" fill="hold">
                                          <p:stCondLst>
                                            <p:cond delay="499"/>
                                          </p:stCondLst>
                                        </p:cTn>
                                        <p:tgtEl>
                                          <p:spTgt spid="204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11392256" presetClass="entr" presetSubtype="143364096" fill="hold" grpId="0" nodeType="clickEffect">
                                  <p:stCondLst>
                                    <p:cond delay="0"/>
                                  </p:stCondLst>
                                  <p:childTnLst>
                                    <p:set>
                                      <p:cBhvr>
                                        <p:cTn id="10" dur="1" fill="hold">
                                          <p:stCondLst>
                                            <p:cond delay="499"/>
                                          </p:stCondLst>
                                        </p:cTn>
                                        <p:tgtEl>
                                          <p:spTgt spid="204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11392256" presetClass="entr" presetSubtype="143364096" fill="hold" grpId="0" nodeType="clickEffect">
                                  <p:stCondLst>
                                    <p:cond delay="0"/>
                                  </p:stCondLst>
                                  <p:childTnLst>
                                    <p:set>
                                      <p:cBhvr>
                                        <p:cTn id="14" dur="1" fill="hold">
                                          <p:stCondLst>
                                            <p:cond delay="499"/>
                                          </p:stCondLst>
                                        </p:cTn>
                                        <p:tgtEl>
                                          <p:spTgt spid="2048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11392256" presetClass="entr" presetSubtype="143364096" fill="hold" grpId="0" nodeType="clickEffect">
                                  <p:stCondLst>
                                    <p:cond delay="0"/>
                                  </p:stCondLst>
                                  <p:childTnLst>
                                    <p:set>
                                      <p:cBhvr>
                                        <p:cTn id="18" dur="1" fill="hold">
                                          <p:stCondLst>
                                            <p:cond delay="499"/>
                                          </p:stCondLst>
                                        </p:cTn>
                                        <p:tgtEl>
                                          <p:spTgt spid="20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793CCAF-BD82-43DD-92FA-D898ED6D7412}"/>
              </a:ext>
            </a:extLst>
          </p:cNvPr>
          <p:cNvSpPr>
            <a:spLocks noGrp="1" noChangeArrowheads="1"/>
          </p:cNvSpPr>
          <p:nvPr>
            <p:ph type="title"/>
          </p:nvPr>
        </p:nvSpPr>
        <p:spPr/>
        <p:txBody>
          <a:bodyPr/>
          <a:lstStyle/>
          <a:p>
            <a:pPr eaLnBrk="1" hangingPunct="1"/>
            <a:r>
              <a:rPr lang="en-US" altLang="el-GR"/>
              <a:t>Theory “Z”: Team leader</a:t>
            </a:r>
          </a:p>
        </p:txBody>
      </p:sp>
      <p:sp>
        <p:nvSpPr>
          <p:cNvPr id="21507" name="Rectangle 3">
            <a:extLst>
              <a:ext uri="{FF2B5EF4-FFF2-40B4-BE49-F238E27FC236}">
                <a16:creationId xmlns:a16="http://schemas.microsoft.com/office/drawing/2014/main" id="{51CE68D4-9409-40B9-B8A8-BB290FDB2869}"/>
              </a:ext>
            </a:extLst>
          </p:cNvPr>
          <p:cNvSpPr>
            <a:spLocks noGrp="1" noChangeArrowheads="1"/>
          </p:cNvSpPr>
          <p:nvPr>
            <p:ph idx="1"/>
          </p:nvPr>
        </p:nvSpPr>
        <p:spPr/>
        <p:txBody>
          <a:bodyPr/>
          <a:lstStyle/>
          <a:p>
            <a:pPr eaLnBrk="1" hangingPunct="1">
              <a:buFont typeface="Wingdings" panose="05000000000000000000" pitchFamily="2" charset="2"/>
              <a:buNone/>
            </a:pPr>
            <a:endParaRPr lang="en-US" altLang="el-GR"/>
          </a:p>
          <a:p>
            <a:pPr eaLnBrk="1" hangingPunct="1"/>
            <a:r>
              <a:rPr lang="en-US" altLang="el-GR"/>
              <a:t>Balances production and people issues</a:t>
            </a:r>
          </a:p>
          <a:p>
            <a:pPr eaLnBrk="1" hangingPunct="1"/>
            <a:r>
              <a:rPr lang="en-US" altLang="el-GR"/>
              <a:t>Builds a working team of employees</a:t>
            </a:r>
          </a:p>
          <a:p>
            <a:pPr eaLnBrk="1" hangingPunct="1"/>
            <a:r>
              <a:rPr lang="en-US" altLang="el-GR"/>
              <a:t>Team approach: </a:t>
            </a:r>
            <a:r>
              <a:rPr lang="en-US" altLang="el-GR" i="1"/>
              <a:t>involves</a:t>
            </a:r>
            <a:r>
              <a:rPr lang="en-US" altLang="el-GR"/>
              <a:t> subordinates</a:t>
            </a:r>
          </a:p>
          <a:p>
            <a:pPr eaLnBrk="1" hangingPunct="1"/>
            <a:r>
              <a:rPr lang="en-US" altLang="el-GR"/>
              <a:t>Organization is a </a:t>
            </a:r>
            <a:r>
              <a:rPr lang="en-US" altLang="el-GR" i="1"/>
              <a:t>vehicle</a:t>
            </a:r>
            <a:r>
              <a:rPr lang="en-US" altLang="el-GR"/>
              <a:t> for carrying out plans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Effect transition="in" filter="diamond(out)">
                                      <p:cBhvr>
                                        <p:cTn id="7" dur="500"/>
                                        <p:tgtEl>
                                          <p:spTgt spid="215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32" fill="hold" grpId="0" nodeType="clickEffect">
                                  <p:stCondLst>
                                    <p:cond delay="0"/>
                                  </p:stCondLst>
                                  <p:childTnLst>
                                    <p:set>
                                      <p:cBhvr>
                                        <p:cTn id="11" dur="1" fill="hold">
                                          <p:stCondLst>
                                            <p:cond delay="0"/>
                                          </p:stCondLst>
                                        </p:cTn>
                                        <p:tgtEl>
                                          <p:spTgt spid="21507">
                                            <p:txEl>
                                              <p:pRg st="2" end="2"/>
                                            </p:txEl>
                                          </p:spTgt>
                                        </p:tgtEl>
                                        <p:attrNameLst>
                                          <p:attrName>style.visibility</p:attrName>
                                        </p:attrNameLst>
                                      </p:cBhvr>
                                      <p:to>
                                        <p:strVal val="visible"/>
                                      </p:to>
                                    </p:set>
                                    <p:animEffect transition="in" filter="diamond(out)">
                                      <p:cBhvr>
                                        <p:cTn id="12" dur="500"/>
                                        <p:tgtEl>
                                          <p:spTgt spid="215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32" fill="hold" grpId="0" nodeType="clickEffect">
                                  <p:stCondLst>
                                    <p:cond delay="0"/>
                                  </p:stCondLst>
                                  <p:childTnLst>
                                    <p:set>
                                      <p:cBhvr>
                                        <p:cTn id="16" dur="1" fill="hold">
                                          <p:stCondLst>
                                            <p:cond delay="0"/>
                                          </p:stCondLst>
                                        </p:cTn>
                                        <p:tgtEl>
                                          <p:spTgt spid="21507">
                                            <p:txEl>
                                              <p:pRg st="3" end="3"/>
                                            </p:txEl>
                                          </p:spTgt>
                                        </p:tgtEl>
                                        <p:attrNameLst>
                                          <p:attrName>style.visibility</p:attrName>
                                        </p:attrNameLst>
                                      </p:cBhvr>
                                      <p:to>
                                        <p:strVal val="visible"/>
                                      </p:to>
                                    </p:set>
                                    <p:animEffect transition="in" filter="diamond(out)">
                                      <p:cBhvr>
                                        <p:cTn id="17" dur="500"/>
                                        <p:tgtEl>
                                          <p:spTgt spid="2150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32" fill="hold" grpId="0" nodeType="clickEffect">
                                  <p:stCondLst>
                                    <p:cond delay="0"/>
                                  </p:stCondLst>
                                  <p:childTnLst>
                                    <p:set>
                                      <p:cBhvr>
                                        <p:cTn id="21" dur="1" fill="hold">
                                          <p:stCondLst>
                                            <p:cond delay="0"/>
                                          </p:stCondLst>
                                        </p:cTn>
                                        <p:tgtEl>
                                          <p:spTgt spid="21507">
                                            <p:txEl>
                                              <p:pRg st="4" end="4"/>
                                            </p:txEl>
                                          </p:spTgt>
                                        </p:tgtEl>
                                        <p:attrNameLst>
                                          <p:attrName>style.visibility</p:attrName>
                                        </p:attrNameLst>
                                      </p:cBhvr>
                                      <p:to>
                                        <p:strVal val="visible"/>
                                      </p:to>
                                    </p:set>
                                    <p:animEffect transition="in" filter="diamond(out)">
                                      <p:cBhvr>
                                        <p:cTn id="22" dur="500"/>
                                        <p:tgtEl>
                                          <p:spTgt spid="21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91417223-422C-42E0-B8DA-BE3956D2325D}"/>
              </a:ext>
            </a:extLst>
          </p:cNvPr>
          <p:cNvSpPr>
            <a:spLocks noGrp="1" noChangeArrowheads="1"/>
          </p:cNvSpPr>
          <p:nvPr>
            <p:ph type="title"/>
          </p:nvPr>
        </p:nvSpPr>
        <p:spPr/>
        <p:txBody>
          <a:bodyPr/>
          <a:lstStyle/>
          <a:p>
            <a:pPr eaLnBrk="1" hangingPunct="1"/>
            <a:r>
              <a:rPr lang="en-US" altLang="el-GR"/>
              <a:t>Results of leadership styles</a:t>
            </a:r>
          </a:p>
        </p:txBody>
      </p:sp>
      <p:sp>
        <p:nvSpPr>
          <p:cNvPr id="19459" name="Rectangle 3">
            <a:extLst>
              <a:ext uri="{FF2B5EF4-FFF2-40B4-BE49-F238E27FC236}">
                <a16:creationId xmlns:a16="http://schemas.microsoft.com/office/drawing/2014/main" id="{C78C0B70-D20E-4242-A9BF-CF27F2B6BF2E}"/>
              </a:ext>
            </a:extLst>
          </p:cNvPr>
          <p:cNvSpPr>
            <a:spLocks noGrp="1" noChangeArrowheads="1"/>
          </p:cNvSpPr>
          <p:nvPr>
            <p:ph idx="1"/>
          </p:nvPr>
        </p:nvSpPr>
        <p:spPr>
          <a:xfrm>
            <a:off x="1033463" y="2514600"/>
            <a:ext cx="8110537" cy="4724400"/>
          </a:xfrm>
        </p:spPr>
        <p:txBody>
          <a:bodyPr/>
          <a:lstStyle/>
          <a:p>
            <a:pPr marL="609600" indent="-609600" eaLnBrk="1" hangingPunct="1">
              <a:lnSpc>
                <a:spcPct val="90000"/>
              </a:lnSpc>
              <a:buFont typeface="Times" panose="02020603050405020304" pitchFamily="18" charset="0"/>
              <a:buAutoNum type="arabicPeriod"/>
            </a:pPr>
            <a:r>
              <a:rPr lang="en-US" altLang="el-GR" dirty="0"/>
              <a:t>Theory L: “missing management”</a:t>
            </a:r>
          </a:p>
          <a:p>
            <a:pPr marL="990600" lvl="1" indent="-533400" eaLnBrk="1" hangingPunct="1">
              <a:lnSpc>
                <a:spcPct val="90000"/>
              </a:lnSpc>
              <a:buFont typeface="Wingdings" panose="05000000000000000000" pitchFamily="2" charset="2"/>
              <a:buChar char="§"/>
            </a:pPr>
            <a:r>
              <a:rPr lang="en-US" altLang="el-GR" dirty="0"/>
              <a:t>Very low productivity</a:t>
            </a:r>
          </a:p>
          <a:p>
            <a:pPr marL="609600" indent="-609600" eaLnBrk="1" hangingPunct="1">
              <a:lnSpc>
                <a:spcPct val="90000"/>
              </a:lnSpc>
              <a:buFont typeface="Times" panose="02020603050405020304" pitchFamily="18" charset="0"/>
              <a:buAutoNum type="arabicPeriod"/>
            </a:pPr>
            <a:r>
              <a:rPr lang="en-US" altLang="el-GR" dirty="0"/>
              <a:t>Theory X: “my way or the highway”</a:t>
            </a:r>
          </a:p>
          <a:p>
            <a:pPr marL="990600" lvl="1" indent="-533400" eaLnBrk="1" hangingPunct="1">
              <a:lnSpc>
                <a:spcPct val="90000"/>
              </a:lnSpc>
              <a:buFont typeface="Wingdings" panose="05000000000000000000" pitchFamily="2" charset="2"/>
              <a:buChar char="§"/>
            </a:pPr>
            <a:r>
              <a:rPr lang="en-US" altLang="el-GR" dirty="0"/>
              <a:t>Job stress; low satisfaction; unions form</a:t>
            </a:r>
          </a:p>
          <a:p>
            <a:pPr marL="609600" indent="-609600" eaLnBrk="1" hangingPunct="1">
              <a:lnSpc>
                <a:spcPct val="90000"/>
              </a:lnSpc>
              <a:buFont typeface="Times" panose="02020603050405020304" pitchFamily="18" charset="0"/>
              <a:buAutoNum type="arabicPeriod"/>
            </a:pPr>
            <a:r>
              <a:rPr lang="en-US" altLang="el-GR" dirty="0"/>
              <a:t>Theory Y: “country club”</a:t>
            </a:r>
          </a:p>
          <a:p>
            <a:pPr marL="990600" lvl="1" indent="-533400" eaLnBrk="1" hangingPunct="1">
              <a:lnSpc>
                <a:spcPct val="90000"/>
              </a:lnSpc>
              <a:buFont typeface="Wingdings" panose="05000000000000000000" pitchFamily="2" charset="2"/>
              <a:buChar char="§"/>
            </a:pPr>
            <a:r>
              <a:rPr lang="en-US" altLang="el-GR" dirty="0"/>
              <a:t>Low achievement; good people leave</a:t>
            </a:r>
          </a:p>
          <a:p>
            <a:pPr marL="609600" indent="-609600" eaLnBrk="1" hangingPunct="1">
              <a:lnSpc>
                <a:spcPct val="90000"/>
              </a:lnSpc>
              <a:buFont typeface="Times" panose="02020603050405020304" pitchFamily="18" charset="0"/>
              <a:buAutoNum type="arabicPeriod"/>
            </a:pPr>
            <a:r>
              <a:rPr lang="en-US" altLang="el-GR" dirty="0"/>
              <a:t>Theory Z: “good manager”</a:t>
            </a:r>
          </a:p>
          <a:p>
            <a:pPr marL="990600" lvl="1" indent="-533400" eaLnBrk="1" hangingPunct="1">
              <a:lnSpc>
                <a:spcPct val="90000"/>
              </a:lnSpc>
              <a:buFont typeface="Wingdings" panose="05000000000000000000" pitchFamily="2" charset="2"/>
              <a:buChar char="§"/>
            </a:pPr>
            <a:r>
              <a:rPr lang="en-US" altLang="el-GR" dirty="0"/>
              <a:t>High productivity, cooperation, low turnover, employee commitment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3376384" presetClass="entr" presetSubtype="143366096" fill="hold" grpId="0" nodeType="clickEffect">
                                  <p:stCondLst>
                                    <p:cond delay="0"/>
                                  </p:stCondLst>
                                  <p:childTnLst>
                                    <p:set>
                                      <p:cBhvr>
                                        <p:cTn id="6" dur="1" fill="hold">
                                          <p:stCondLst>
                                            <p:cond delay="499"/>
                                          </p:stCondLst>
                                        </p:cTn>
                                        <p:tgtEl>
                                          <p:spTgt spid="19459">
                                            <p:txEl>
                                              <p:pRg st="0" end="0"/>
                                            </p:txEl>
                                          </p:spTgt>
                                        </p:tgtEl>
                                        <p:attrNameLst>
                                          <p:attrName>style.visibility</p:attrName>
                                        </p:attrNameLst>
                                      </p:cBhvr>
                                      <p:to>
                                        <p:strVal val="visible"/>
                                      </p:to>
                                    </p:set>
                                  </p:childTnLst>
                                </p:cTn>
                              </p:par>
                              <p:par>
                                <p:cTn id="7" presetID="143376384" presetClass="entr" presetSubtype="143366096" fill="hold" grpId="0" nodeType="withEffect">
                                  <p:stCondLst>
                                    <p:cond delay="0"/>
                                  </p:stCondLst>
                                  <p:childTnLst>
                                    <p:set>
                                      <p:cBhvr>
                                        <p:cTn id="8" dur="1" fill="hold">
                                          <p:stCondLst>
                                            <p:cond delay="499"/>
                                          </p:stCondLst>
                                        </p:cTn>
                                        <p:tgtEl>
                                          <p:spTgt spid="1945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43376384" presetClass="entr" presetSubtype="143366096" fill="hold" grpId="0" nodeType="clickEffect">
                                  <p:stCondLst>
                                    <p:cond delay="0"/>
                                  </p:stCondLst>
                                  <p:childTnLst>
                                    <p:set>
                                      <p:cBhvr>
                                        <p:cTn id="12" dur="1" fill="hold">
                                          <p:stCondLst>
                                            <p:cond delay="499"/>
                                          </p:stCondLst>
                                        </p:cTn>
                                        <p:tgtEl>
                                          <p:spTgt spid="19459">
                                            <p:txEl>
                                              <p:pRg st="2" end="2"/>
                                            </p:txEl>
                                          </p:spTgt>
                                        </p:tgtEl>
                                        <p:attrNameLst>
                                          <p:attrName>style.visibility</p:attrName>
                                        </p:attrNameLst>
                                      </p:cBhvr>
                                      <p:to>
                                        <p:strVal val="visible"/>
                                      </p:to>
                                    </p:set>
                                  </p:childTnLst>
                                </p:cTn>
                              </p:par>
                              <p:par>
                                <p:cTn id="13" presetID="143376384" presetClass="entr" presetSubtype="143366096" fill="hold" grpId="0" nodeType="withEffect">
                                  <p:stCondLst>
                                    <p:cond delay="0"/>
                                  </p:stCondLst>
                                  <p:childTnLst>
                                    <p:set>
                                      <p:cBhvr>
                                        <p:cTn id="14" dur="1" fill="hold">
                                          <p:stCondLst>
                                            <p:cond delay="499"/>
                                          </p:stCondLst>
                                        </p:cTn>
                                        <p:tgtEl>
                                          <p:spTgt spid="1945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43376384" presetClass="entr" presetSubtype="143366096" fill="hold" grpId="0" nodeType="clickEffect">
                                  <p:stCondLst>
                                    <p:cond delay="0"/>
                                  </p:stCondLst>
                                  <p:childTnLst>
                                    <p:set>
                                      <p:cBhvr>
                                        <p:cTn id="18" dur="1" fill="hold">
                                          <p:stCondLst>
                                            <p:cond delay="499"/>
                                          </p:stCondLst>
                                        </p:cTn>
                                        <p:tgtEl>
                                          <p:spTgt spid="19459">
                                            <p:txEl>
                                              <p:pRg st="4" end="4"/>
                                            </p:txEl>
                                          </p:spTgt>
                                        </p:tgtEl>
                                        <p:attrNameLst>
                                          <p:attrName>style.visibility</p:attrName>
                                        </p:attrNameLst>
                                      </p:cBhvr>
                                      <p:to>
                                        <p:strVal val="visible"/>
                                      </p:to>
                                    </p:set>
                                  </p:childTnLst>
                                </p:cTn>
                              </p:par>
                              <p:par>
                                <p:cTn id="19" presetID="143376384" presetClass="entr" presetSubtype="143366096" fill="hold" grpId="0" nodeType="withEffect">
                                  <p:stCondLst>
                                    <p:cond delay="0"/>
                                  </p:stCondLst>
                                  <p:childTnLst>
                                    <p:set>
                                      <p:cBhvr>
                                        <p:cTn id="20" dur="1" fill="hold">
                                          <p:stCondLst>
                                            <p:cond delay="499"/>
                                          </p:stCondLst>
                                        </p:cTn>
                                        <p:tgtEl>
                                          <p:spTgt spid="1945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43376384" presetClass="entr" presetSubtype="143366096" fill="hold" grpId="0" nodeType="clickEffect">
                                  <p:stCondLst>
                                    <p:cond delay="0"/>
                                  </p:stCondLst>
                                  <p:childTnLst>
                                    <p:set>
                                      <p:cBhvr>
                                        <p:cTn id="24" dur="1" fill="hold">
                                          <p:stCondLst>
                                            <p:cond delay="499"/>
                                          </p:stCondLst>
                                        </p:cTn>
                                        <p:tgtEl>
                                          <p:spTgt spid="19459">
                                            <p:txEl>
                                              <p:pRg st="6" end="6"/>
                                            </p:txEl>
                                          </p:spTgt>
                                        </p:tgtEl>
                                        <p:attrNameLst>
                                          <p:attrName>style.visibility</p:attrName>
                                        </p:attrNameLst>
                                      </p:cBhvr>
                                      <p:to>
                                        <p:strVal val="visible"/>
                                      </p:to>
                                    </p:set>
                                  </p:childTnLst>
                                </p:cTn>
                              </p:par>
                              <p:par>
                                <p:cTn id="25" presetID="143376384" presetClass="entr" presetSubtype="143366096" fill="hold" grpId="0" nodeType="withEffect">
                                  <p:stCondLst>
                                    <p:cond delay="0"/>
                                  </p:stCondLst>
                                  <p:childTnLst>
                                    <p:set>
                                      <p:cBhvr>
                                        <p:cTn id="26" dur="1" fill="hold">
                                          <p:stCondLst>
                                            <p:cond delay="499"/>
                                          </p:stCondLst>
                                        </p:cTn>
                                        <p:tgtEl>
                                          <p:spTgt spid="194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a:extLst>
              <a:ext uri="{FF2B5EF4-FFF2-40B4-BE49-F238E27FC236}">
                <a16:creationId xmlns:a16="http://schemas.microsoft.com/office/drawing/2014/main" id="{4534ED81-3EEF-4572-A99A-6CE565C58F4A}"/>
              </a:ext>
            </a:extLst>
          </p:cNvPr>
          <p:cNvSpPr>
            <a:spLocks noGrp="1"/>
          </p:cNvSpPr>
          <p:nvPr>
            <p:ph type="title"/>
          </p:nvPr>
        </p:nvSpPr>
        <p:spPr>
          <a:xfrm>
            <a:off x="252017" y="1001963"/>
            <a:ext cx="7513637" cy="1314450"/>
          </a:xfrm>
        </p:spPr>
        <p:txBody>
          <a:bodyPr/>
          <a:lstStyle/>
          <a:p>
            <a:pPr eaLnBrk="1" hangingPunct="1"/>
            <a:r>
              <a:rPr lang="en-US" altLang="el-GR" dirty="0">
                <a:ea typeface="Verdana" panose="020B0604030504040204" pitchFamily="34" charset="0"/>
                <a:cs typeface="Verdana" panose="020B0604030504040204" pitchFamily="34" charset="0"/>
              </a:rPr>
              <a:t>Boss versus Leader</a:t>
            </a:r>
          </a:p>
        </p:txBody>
      </p:sp>
      <p:sp>
        <p:nvSpPr>
          <p:cNvPr id="3" name="Content Placeholder 2">
            <a:extLst>
              <a:ext uri="{FF2B5EF4-FFF2-40B4-BE49-F238E27FC236}">
                <a16:creationId xmlns:a16="http://schemas.microsoft.com/office/drawing/2014/main" id="{BA76FBB0-42CF-476F-8785-A112CED3AF45}"/>
              </a:ext>
            </a:extLst>
          </p:cNvPr>
          <p:cNvSpPr>
            <a:spLocks noGrp="1"/>
          </p:cNvSpPr>
          <p:nvPr>
            <p:ph idx="1"/>
          </p:nvPr>
        </p:nvSpPr>
        <p:spPr>
          <a:xfrm>
            <a:off x="1112837" y="3200400"/>
            <a:ext cx="7513637" cy="2343150"/>
          </a:xfrm>
        </p:spPr>
        <p:txBody>
          <a:bodyPr>
            <a:normAutofit/>
          </a:bodyPr>
          <a:lstStyle/>
          <a:p>
            <a:pPr marL="0" indent="0" eaLnBrk="1" hangingPunct="1">
              <a:buFont typeface="Wingdings 3" panose="05040102010807070707" pitchFamily="18" charset="2"/>
              <a:buNone/>
              <a:defRPr/>
            </a:pPr>
            <a:r>
              <a:rPr lang="en-US" sz="2250" dirty="0"/>
              <a:t>Are a boss and leader </a:t>
            </a:r>
            <a:br>
              <a:rPr lang="en-US" sz="2250" dirty="0"/>
            </a:br>
            <a:r>
              <a:rPr lang="en-US" sz="2250" dirty="0"/>
              <a:t>always the same? </a:t>
            </a:r>
            <a:br>
              <a:rPr lang="en-US" sz="2250" dirty="0"/>
            </a:br>
            <a:r>
              <a:rPr lang="en-US" sz="2250" dirty="0"/>
              <a:t>Think about a boss, and think about a leader. </a:t>
            </a:r>
          </a:p>
        </p:txBody>
      </p:sp>
      <p:sp>
        <p:nvSpPr>
          <p:cNvPr id="133124" name="Slide Number Placeholder 3">
            <a:extLst>
              <a:ext uri="{FF2B5EF4-FFF2-40B4-BE49-F238E27FC236}">
                <a16:creationId xmlns:a16="http://schemas.microsoft.com/office/drawing/2014/main" id="{4BA9EC82-F938-4852-B341-A907BFEB0F6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B03EE584-9161-4956-B7F7-0A6A302DCDC9}" type="slidenum">
              <a:rPr lang="en-US" altLang="el-GR" smtClean="0">
                <a:solidFill>
                  <a:srgbClr val="FEFFFF"/>
                </a:solidFill>
                <a:latin typeface="Times" panose="02020603050405020304" pitchFamily="18" charset="0"/>
              </a:rPr>
              <a:pPr>
                <a:spcBef>
                  <a:spcPct val="0"/>
                </a:spcBef>
                <a:buClrTx/>
                <a:buFontTx/>
                <a:buNone/>
              </a:pPr>
              <a:t>48</a:t>
            </a:fld>
            <a:endParaRPr lang="en-US" altLang="el-GR">
              <a:solidFill>
                <a:srgbClr val="FEFFFF"/>
              </a:solidFill>
              <a:latin typeface="Times" panose="02020603050405020304" pitchFamily="18" charset="0"/>
            </a:endParaRPr>
          </a:p>
        </p:txBody>
      </p:sp>
      <p:pic>
        <p:nvPicPr>
          <p:cNvPr id="6" name="Picture 5">
            <a:extLst>
              <a:ext uri="{FF2B5EF4-FFF2-40B4-BE49-F238E27FC236}">
                <a16:creationId xmlns:a16="http://schemas.microsoft.com/office/drawing/2014/main" id="{E1E3C3CA-6129-46DE-914C-7B9082009B1F}"/>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477000" y="1152525"/>
            <a:ext cx="1897313" cy="1897313"/>
          </a:xfrm>
          <a:prstGeom prst="rect">
            <a:avLst/>
          </a:prstGeom>
          <a:effectLst>
            <a:softEdge rad="127000"/>
          </a:effectLst>
        </p:spPr>
      </p:pic>
    </p:spTree>
    <p:extLst>
      <p:ext uri="{BB962C8B-B14F-4D97-AF65-F5344CB8AC3E}">
        <p14:creationId xmlns:p14="http://schemas.microsoft.com/office/powerpoint/2010/main" val="37423998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Εικόνα 1">
            <a:extLst>
              <a:ext uri="{FF2B5EF4-FFF2-40B4-BE49-F238E27FC236}">
                <a16:creationId xmlns:a16="http://schemas.microsoft.com/office/drawing/2014/main" id="{7F6D1BE7-BEEA-4776-9A50-2B08BB25F7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3900" y="0"/>
            <a:ext cx="7696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44958B8-57B6-4B37-8A18-D54A32EC2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770" name="Εικόνα 1">
            <a:extLst>
              <a:ext uri="{FF2B5EF4-FFF2-40B4-BE49-F238E27FC236}">
                <a16:creationId xmlns:a16="http://schemas.microsoft.com/office/drawing/2014/main" id="{50DB4F4E-E0BE-460E-B40C-77E05A68066A}"/>
              </a:ext>
            </a:extLst>
          </p:cNvPr>
          <p:cNvPicPr>
            <a:picLocks noChangeAspect="1"/>
          </p:cNvPicPr>
          <p:nvPr/>
        </p:nvPicPr>
        <p:blipFill rotWithShape="1">
          <a:blip r:embed="rId3">
            <a:extLst>
              <a:ext uri="{28A0092B-C50C-407E-A947-70E740481C1C}">
                <a14:useLocalDpi xmlns:a14="http://schemas.microsoft.com/office/drawing/2010/main" val="0"/>
              </a:ext>
            </a:extLst>
          </a:blip>
          <a:srcRect r="-2" b="6841"/>
          <a:stretch/>
        </p:blipFill>
        <p:spPr bwMode="auto">
          <a:xfrm>
            <a:off x="364603" y="488137"/>
            <a:ext cx="8420582" cy="588329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72">
            <a:extLst>
              <a:ext uri="{FF2B5EF4-FFF2-40B4-BE49-F238E27FC236}">
                <a16:creationId xmlns:a16="http://schemas.microsoft.com/office/drawing/2014/main" id="{B7E4A740-3A69-42A5-8AC0-3905D518F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009" y="609600"/>
            <a:ext cx="8229600" cy="5638800"/>
          </a:xfrm>
          <a:prstGeom prst="rect">
            <a:avLst/>
          </a:prstGeom>
          <a:noFill/>
          <a:ln w="15875" cap="flat">
            <a:solidFill>
              <a:schemeClr val="bg1"/>
            </a:solidFill>
            <a:miter lim="800000"/>
          </a:ln>
        </p:spPr>
        <p:style>
          <a:lnRef idx="1">
            <a:schemeClr val="accent1"/>
          </a:lnRef>
          <a:fillRef idx="3">
            <a:schemeClr val="accent1"/>
          </a:fillRef>
          <a:effectRef idx="2">
            <a:schemeClr val="accent1"/>
          </a:effectRef>
          <a:fontRef idx="minor">
            <a:schemeClr val="lt1"/>
          </a:fontRef>
        </p:style>
      </p:sp>
      <p:grpSp>
        <p:nvGrpSpPr>
          <p:cNvPr id="75" name="Group 74">
            <a:extLst>
              <a:ext uri="{FF2B5EF4-FFF2-40B4-BE49-F238E27FC236}">
                <a16:creationId xmlns:a16="http://schemas.microsoft.com/office/drawing/2014/main" id="{8283C010-53D7-404B-9300-DB1BAE1EA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9176000" cy="658368"/>
            <a:chOff x="-18288" y="3128956"/>
            <a:chExt cx="12234672" cy="658368"/>
          </a:xfrm>
        </p:grpSpPr>
        <p:sp useBgFill="1">
          <p:nvSpPr>
            <p:cNvPr id="76" name="Rounded Rectangle 21">
              <a:extLst>
                <a:ext uri="{FF2B5EF4-FFF2-40B4-BE49-F238E27FC236}">
                  <a16:creationId xmlns:a16="http://schemas.microsoft.com/office/drawing/2014/main" id="{DFC03671-D6D3-4BA9-AD3E-6ADE11D07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77" name="Picture 76">
              <a:extLst>
                <a:ext uri="{FF2B5EF4-FFF2-40B4-BE49-F238E27FC236}">
                  <a16:creationId xmlns:a16="http://schemas.microsoft.com/office/drawing/2014/main" id="{DFD51935-8C23-4BCB-987B-F5AC9E3D94C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78" name="Rounded Rectangle 27">
              <a:extLst>
                <a:ext uri="{FF2B5EF4-FFF2-40B4-BE49-F238E27FC236}">
                  <a16:creationId xmlns:a16="http://schemas.microsoft.com/office/drawing/2014/main" id="{72D5A197-23EF-4751-9E72-FEB79910E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79" name="Picture 78">
              <a:extLst>
                <a:ext uri="{FF2B5EF4-FFF2-40B4-BE49-F238E27FC236}">
                  <a16:creationId xmlns:a16="http://schemas.microsoft.com/office/drawing/2014/main" id="{5DD7E4D1-EC3E-4109-9647-9E6652A92D3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a:extLst>
              <a:ext uri="{FF2B5EF4-FFF2-40B4-BE49-F238E27FC236}">
                <a16:creationId xmlns:a16="http://schemas.microsoft.com/office/drawing/2014/main" id="{54E52CDE-FFA0-4CE6-843B-695990FE57F9}"/>
              </a:ext>
            </a:extLst>
          </p:cNvPr>
          <p:cNvSpPr>
            <a:spLocks noGrp="1"/>
          </p:cNvSpPr>
          <p:nvPr>
            <p:ph type="title"/>
          </p:nvPr>
        </p:nvSpPr>
        <p:spPr>
          <a:xfrm>
            <a:off x="1112838" y="1017588"/>
            <a:ext cx="7513637" cy="1314450"/>
          </a:xfrm>
        </p:spPr>
        <p:txBody>
          <a:bodyPr/>
          <a:lstStyle/>
          <a:p>
            <a:pPr eaLnBrk="1" hangingPunct="1"/>
            <a:r>
              <a:rPr lang="en-US" altLang="el-GR"/>
              <a:t>Skills of Effective Leaders</a:t>
            </a:r>
          </a:p>
        </p:txBody>
      </p:sp>
      <p:sp>
        <p:nvSpPr>
          <p:cNvPr id="3" name="Content Placeholder 2">
            <a:extLst>
              <a:ext uri="{FF2B5EF4-FFF2-40B4-BE49-F238E27FC236}">
                <a16:creationId xmlns:a16="http://schemas.microsoft.com/office/drawing/2014/main" id="{E75996B6-F053-4343-A7F4-0A7971BE6600}"/>
              </a:ext>
            </a:extLst>
          </p:cNvPr>
          <p:cNvSpPr>
            <a:spLocks noGrp="1"/>
          </p:cNvSpPr>
          <p:nvPr>
            <p:ph idx="1"/>
          </p:nvPr>
        </p:nvSpPr>
        <p:spPr>
          <a:xfrm>
            <a:off x="1219200" y="2438400"/>
            <a:ext cx="7513638" cy="3133725"/>
          </a:xfrm>
        </p:spPr>
        <p:txBody>
          <a:bodyPr>
            <a:normAutofit fontScale="92500" lnSpcReduction="20000"/>
          </a:bodyPr>
          <a:lstStyle/>
          <a:p>
            <a:pPr eaLnBrk="1" hangingPunct="1">
              <a:defRPr/>
            </a:pPr>
            <a:endParaRPr lang="en-US" sz="2400" dirty="0"/>
          </a:p>
          <a:p>
            <a:pPr eaLnBrk="1" hangingPunct="1">
              <a:defRPr/>
            </a:pPr>
            <a:r>
              <a:rPr lang="en-US" sz="2400" dirty="0"/>
              <a:t>Building and sustaining relationships</a:t>
            </a:r>
          </a:p>
          <a:p>
            <a:pPr eaLnBrk="1" hangingPunct="1">
              <a:defRPr/>
            </a:pPr>
            <a:r>
              <a:rPr lang="en-US" sz="2400" dirty="0"/>
              <a:t>Developing and communicating a vision</a:t>
            </a:r>
          </a:p>
          <a:p>
            <a:pPr eaLnBrk="1" hangingPunct="1">
              <a:defRPr/>
            </a:pPr>
            <a:r>
              <a:rPr lang="en-US" sz="2400" dirty="0"/>
              <a:t>Influencing people</a:t>
            </a:r>
          </a:p>
          <a:p>
            <a:pPr eaLnBrk="1" hangingPunct="1">
              <a:defRPr/>
            </a:pPr>
            <a:r>
              <a:rPr lang="en-US" sz="2400" dirty="0"/>
              <a:t>Making decisions</a:t>
            </a:r>
          </a:p>
          <a:p>
            <a:pPr eaLnBrk="1" hangingPunct="1">
              <a:defRPr/>
            </a:pPr>
            <a:r>
              <a:rPr lang="en-US" sz="2400" dirty="0"/>
              <a:t>Overcoming setbacks and adversity </a:t>
            </a:r>
          </a:p>
          <a:p>
            <a:pPr eaLnBrk="1" hangingPunct="1">
              <a:defRPr/>
            </a:pPr>
            <a:r>
              <a:rPr lang="en-US" sz="2400" dirty="0"/>
              <a:t>Understanding people’s needs</a:t>
            </a:r>
          </a:p>
          <a:p>
            <a:pPr eaLnBrk="1" hangingPunct="1">
              <a:defRPr/>
            </a:pPr>
            <a:endParaRPr lang="en-US" sz="2400" dirty="0"/>
          </a:p>
          <a:p>
            <a:pPr marL="0" indent="0" eaLnBrk="1" hangingPunct="1">
              <a:buFont typeface="Wingdings 3" panose="05040102010807070707" pitchFamily="18" charset="2"/>
              <a:buNone/>
              <a:defRPr/>
            </a:pPr>
            <a:endParaRPr lang="en-US" sz="2400" dirty="0"/>
          </a:p>
        </p:txBody>
      </p:sp>
      <p:sp>
        <p:nvSpPr>
          <p:cNvPr id="135172" name="Slide Number Placeholder 4">
            <a:extLst>
              <a:ext uri="{FF2B5EF4-FFF2-40B4-BE49-F238E27FC236}">
                <a16:creationId xmlns:a16="http://schemas.microsoft.com/office/drawing/2014/main" id="{DF37A320-CDA4-4D39-9D7A-6E37798641E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281B70BD-D6BA-4694-8438-A06B6F088B62}" type="slidenum">
              <a:rPr lang="en-US" altLang="el-GR" smtClean="0">
                <a:solidFill>
                  <a:srgbClr val="FEFFFF"/>
                </a:solidFill>
                <a:latin typeface="Times" panose="02020603050405020304" pitchFamily="18" charset="0"/>
              </a:rPr>
              <a:pPr>
                <a:spcBef>
                  <a:spcPct val="0"/>
                </a:spcBef>
                <a:buClrTx/>
                <a:buFontTx/>
                <a:buNone/>
              </a:pPr>
              <a:t>50</a:t>
            </a:fld>
            <a:endParaRPr lang="en-US" altLang="el-GR">
              <a:solidFill>
                <a:srgbClr val="FEFFFF"/>
              </a:solidFill>
              <a:latin typeface="Times" panose="02020603050405020304" pitchFamily="18" charset="0"/>
            </a:endParaRPr>
          </a:p>
        </p:txBody>
      </p:sp>
    </p:spTree>
    <p:extLst>
      <p:ext uri="{BB962C8B-B14F-4D97-AF65-F5344CB8AC3E}">
        <p14:creationId xmlns:p14="http://schemas.microsoft.com/office/powerpoint/2010/main" val="10519297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5">
            <a:extLst>
              <a:ext uri="{FF2B5EF4-FFF2-40B4-BE49-F238E27FC236}">
                <a16:creationId xmlns:a16="http://schemas.microsoft.com/office/drawing/2014/main" id="{FB39DD0E-4F66-4F72-B6FF-2260EB85B440}"/>
              </a:ext>
            </a:extLst>
          </p:cNvPr>
          <p:cNvSpPr>
            <a:spLocks noGrp="1"/>
          </p:cNvSpPr>
          <p:nvPr>
            <p:ph type="title"/>
          </p:nvPr>
        </p:nvSpPr>
        <p:spPr>
          <a:xfrm>
            <a:off x="1112838" y="1011238"/>
            <a:ext cx="7515225" cy="1009650"/>
          </a:xfrm>
        </p:spPr>
        <p:txBody>
          <a:bodyPr/>
          <a:lstStyle/>
          <a:p>
            <a:pPr eaLnBrk="1" hangingPunct="1"/>
            <a:r>
              <a:rPr lang="en-US" altLang="el-GR"/>
              <a:t>Good Leaders Always…</a:t>
            </a:r>
          </a:p>
        </p:txBody>
      </p:sp>
      <p:sp>
        <p:nvSpPr>
          <p:cNvPr id="7" name="Content Placeholder 6">
            <a:extLst>
              <a:ext uri="{FF2B5EF4-FFF2-40B4-BE49-F238E27FC236}">
                <a16:creationId xmlns:a16="http://schemas.microsoft.com/office/drawing/2014/main" id="{CFA0DB47-B168-4D7F-8319-20FEECAF7DD1}"/>
              </a:ext>
            </a:extLst>
          </p:cNvPr>
          <p:cNvSpPr>
            <a:spLocks noGrp="1"/>
          </p:cNvSpPr>
          <p:nvPr>
            <p:ph sz="half" idx="1"/>
          </p:nvPr>
        </p:nvSpPr>
        <p:spPr>
          <a:xfrm>
            <a:off x="1112838" y="2135188"/>
            <a:ext cx="3671887" cy="3135312"/>
          </a:xfrm>
        </p:spPr>
        <p:txBody>
          <a:bodyPr>
            <a:normAutofit/>
          </a:bodyPr>
          <a:lstStyle/>
          <a:p>
            <a:pPr eaLnBrk="1" hangingPunct="1">
              <a:defRPr/>
            </a:pPr>
            <a:endParaRPr lang="en-US" dirty="0"/>
          </a:p>
          <a:p>
            <a:pPr eaLnBrk="1" hangingPunct="1">
              <a:defRPr/>
            </a:pPr>
            <a:r>
              <a:rPr lang="en-US" sz="1950" dirty="0">
                <a:latin typeface="+mj-lt"/>
              </a:rPr>
              <a:t>Challenge people to think</a:t>
            </a:r>
          </a:p>
          <a:p>
            <a:pPr eaLnBrk="1" hangingPunct="1">
              <a:defRPr/>
            </a:pPr>
            <a:r>
              <a:rPr lang="en-US" sz="1950" dirty="0">
                <a:latin typeface="+mj-lt"/>
              </a:rPr>
              <a:t>Communicate clear expectations</a:t>
            </a:r>
          </a:p>
          <a:p>
            <a:pPr eaLnBrk="1" hangingPunct="1">
              <a:defRPr/>
            </a:pPr>
            <a:r>
              <a:rPr lang="en-US" sz="1950" dirty="0">
                <a:latin typeface="+mj-lt"/>
              </a:rPr>
              <a:t>Lead by example</a:t>
            </a:r>
          </a:p>
          <a:p>
            <a:pPr eaLnBrk="1" hangingPunct="1">
              <a:defRPr/>
            </a:pPr>
            <a:r>
              <a:rPr lang="en-US" sz="1950" dirty="0">
                <a:latin typeface="+mj-lt"/>
              </a:rPr>
              <a:t>Make decisions</a:t>
            </a:r>
          </a:p>
          <a:p>
            <a:pPr eaLnBrk="1" hangingPunct="1">
              <a:defRPr/>
            </a:pPr>
            <a:r>
              <a:rPr lang="en-US" sz="1950" dirty="0">
                <a:latin typeface="+mj-lt"/>
              </a:rPr>
              <a:t>Make others feel safe to speak up</a:t>
            </a:r>
          </a:p>
          <a:p>
            <a:pPr marL="0" indent="0" eaLnBrk="1" hangingPunct="1">
              <a:buFont typeface="Wingdings 3" panose="05040102010807070707" pitchFamily="18" charset="2"/>
              <a:buNone/>
              <a:defRPr/>
            </a:pPr>
            <a:endParaRPr lang="en-US" sz="1950" dirty="0"/>
          </a:p>
          <a:p>
            <a:pPr eaLnBrk="1" hangingPunct="1">
              <a:defRPr/>
            </a:pPr>
            <a:endParaRPr lang="en-US" sz="1950" dirty="0"/>
          </a:p>
        </p:txBody>
      </p:sp>
      <p:sp>
        <p:nvSpPr>
          <p:cNvPr id="8" name="Content Placeholder 7">
            <a:extLst>
              <a:ext uri="{FF2B5EF4-FFF2-40B4-BE49-F238E27FC236}">
                <a16:creationId xmlns:a16="http://schemas.microsoft.com/office/drawing/2014/main" id="{FF086250-FB8C-4415-B9A7-A75FE69BD2B8}"/>
              </a:ext>
            </a:extLst>
          </p:cNvPr>
          <p:cNvSpPr>
            <a:spLocks noGrp="1"/>
          </p:cNvSpPr>
          <p:nvPr>
            <p:ph sz="half" idx="2"/>
          </p:nvPr>
        </p:nvSpPr>
        <p:spPr>
          <a:xfrm>
            <a:off x="4924235" y="2667000"/>
            <a:ext cx="3670300" cy="2762250"/>
          </a:xfrm>
        </p:spPr>
        <p:txBody>
          <a:bodyPr>
            <a:normAutofit/>
          </a:bodyPr>
          <a:lstStyle/>
          <a:p>
            <a:pPr eaLnBrk="1" hangingPunct="1">
              <a:defRPr/>
            </a:pPr>
            <a:r>
              <a:rPr lang="en-US" sz="1950" dirty="0">
                <a:latin typeface="+mj-lt"/>
              </a:rPr>
              <a:t>Measure and reward performance</a:t>
            </a:r>
          </a:p>
          <a:p>
            <a:pPr eaLnBrk="1" hangingPunct="1">
              <a:defRPr/>
            </a:pPr>
            <a:r>
              <a:rPr lang="en-US" sz="1950" dirty="0">
                <a:latin typeface="+mj-lt"/>
              </a:rPr>
              <a:t>Properly allocate and deploy talent</a:t>
            </a:r>
          </a:p>
          <a:p>
            <a:pPr eaLnBrk="1" hangingPunct="1">
              <a:defRPr/>
            </a:pPr>
            <a:r>
              <a:rPr lang="en-US" sz="1950" dirty="0">
                <a:latin typeface="+mj-lt"/>
              </a:rPr>
              <a:t>Provide continuous feedback-positive and negative</a:t>
            </a:r>
          </a:p>
        </p:txBody>
      </p:sp>
      <p:sp>
        <p:nvSpPr>
          <p:cNvPr id="137221" name="Slide Number Placeholder 4">
            <a:extLst>
              <a:ext uri="{FF2B5EF4-FFF2-40B4-BE49-F238E27FC236}">
                <a16:creationId xmlns:a16="http://schemas.microsoft.com/office/drawing/2014/main" id="{3F501F9E-69BF-435D-A3F5-15FC2FE0BAE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32F0124A-51F5-4C2D-88E6-2FF102261C3B}" type="slidenum">
              <a:rPr lang="en-US" altLang="el-GR" smtClean="0">
                <a:solidFill>
                  <a:srgbClr val="FEFFFF"/>
                </a:solidFill>
                <a:latin typeface="Times" panose="02020603050405020304" pitchFamily="18" charset="0"/>
              </a:rPr>
              <a:pPr>
                <a:spcBef>
                  <a:spcPct val="0"/>
                </a:spcBef>
                <a:buClrTx/>
                <a:buFontTx/>
                <a:buNone/>
              </a:pPr>
              <a:t>51</a:t>
            </a:fld>
            <a:endParaRPr lang="en-US" altLang="el-GR">
              <a:solidFill>
                <a:srgbClr val="FEFFFF"/>
              </a:solidFill>
              <a:latin typeface="Times" panose="02020603050405020304" pitchFamily="18" charset="0"/>
            </a:endParaRPr>
          </a:p>
        </p:txBody>
      </p:sp>
    </p:spTree>
    <p:extLst>
      <p:ext uri="{BB962C8B-B14F-4D97-AF65-F5344CB8AC3E}">
        <p14:creationId xmlns:p14="http://schemas.microsoft.com/office/powerpoint/2010/main" val="11658164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a:extLst>
              <a:ext uri="{FF2B5EF4-FFF2-40B4-BE49-F238E27FC236}">
                <a16:creationId xmlns:a16="http://schemas.microsoft.com/office/drawing/2014/main" id="{0E122837-008B-4348-A9FF-0D83521AD9A4}"/>
              </a:ext>
            </a:extLst>
          </p:cNvPr>
          <p:cNvSpPr>
            <a:spLocks noGrp="1"/>
          </p:cNvSpPr>
          <p:nvPr>
            <p:ph type="title"/>
          </p:nvPr>
        </p:nvSpPr>
        <p:spPr>
          <a:xfrm>
            <a:off x="1247775" y="857250"/>
            <a:ext cx="7513638" cy="1314450"/>
          </a:xfrm>
        </p:spPr>
        <p:txBody>
          <a:bodyPr/>
          <a:lstStyle/>
          <a:p>
            <a:pPr eaLnBrk="1" hangingPunct="1"/>
            <a:r>
              <a:rPr lang="en-US" altLang="el-GR"/>
              <a:t>Good Leaders Always…</a:t>
            </a:r>
          </a:p>
        </p:txBody>
      </p:sp>
      <p:sp>
        <p:nvSpPr>
          <p:cNvPr id="3" name="Content Placeholder 2">
            <a:extLst>
              <a:ext uri="{FF2B5EF4-FFF2-40B4-BE49-F238E27FC236}">
                <a16:creationId xmlns:a16="http://schemas.microsoft.com/office/drawing/2014/main" id="{FB6F73A3-9D8C-4DCA-8981-8775C846D9FE}"/>
              </a:ext>
            </a:extLst>
          </p:cNvPr>
          <p:cNvSpPr>
            <a:spLocks noGrp="1"/>
          </p:cNvSpPr>
          <p:nvPr>
            <p:ph sz="half" idx="1"/>
          </p:nvPr>
        </p:nvSpPr>
        <p:spPr>
          <a:xfrm>
            <a:off x="1143000" y="2667000"/>
            <a:ext cx="3671887" cy="2965450"/>
          </a:xfrm>
        </p:spPr>
        <p:txBody>
          <a:bodyPr>
            <a:normAutofit/>
          </a:bodyPr>
          <a:lstStyle/>
          <a:p>
            <a:pPr eaLnBrk="1" hangingPunct="1">
              <a:defRPr/>
            </a:pPr>
            <a:r>
              <a:rPr lang="en-US" sz="2250" dirty="0">
                <a:latin typeface="+mj-lt"/>
              </a:rPr>
              <a:t>Are accountable to others</a:t>
            </a:r>
          </a:p>
          <a:p>
            <a:pPr eaLnBrk="1" hangingPunct="1">
              <a:defRPr/>
            </a:pPr>
            <a:r>
              <a:rPr lang="en-US" sz="2250" dirty="0">
                <a:latin typeface="+mj-lt"/>
              </a:rPr>
              <a:t>Are great teachers</a:t>
            </a:r>
          </a:p>
          <a:p>
            <a:pPr eaLnBrk="1" hangingPunct="1">
              <a:defRPr/>
            </a:pPr>
            <a:r>
              <a:rPr lang="en-US" sz="2250" dirty="0">
                <a:latin typeface="+mj-lt"/>
              </a:rPr>
              <a:t>Ask questions and seek counsel</a:t>
            </a:r>
          </a:p>
          <a:p>
            <a:pPr eaLnBrk="1" hangingPunct="1">
              <a:defRPr/>
            </a:pPr>
            <a:r>
              <a:rPr lang="en-US" sz="2250" dirty="0">
                <a:latin typeface="+mj-lt"/>
              </a:rPr>
              <a:t>Create a positive, energetic atmosphere</a:t>
            </a:r>
          </a:p>
          <a:p>
            <a:pPr eaLnBrk="1" hangingPunct="1">
              <a:defRPr/>
            </a:pPr>
            <a:endParaRPr lang="en-US" sz="2250" dirty="0">
              <a:latin typeface="+mj-lt"/>
            </a:endParaRPr>
          </a:p>
          <a:p>
            <a:pPr eaLnBrk="1" hangingPunct="1">
              <a:defRPr/>
            </a:pPr>
            <a:endParaRPr lang="en-US" dirty="0"/>
          </a:p>
        </p:txBody>
      </p:sp>
      <p:sp>
        <p:nvSpPr>
          <p:cNvPr id="4" name="Content Placeholder 3">
            <a:extLst>
              <a:ext uri="{FF2B5EF4-FFF2-40B4-BE49-F238E27FC236}">
                <a16:creationId xmlns:a16="http://schemas.microsoft.com/office/drawing/2014/main" id="{2ED0CFB3-C67D-4822-BA56-D2906D7D6B5C}"/>
              </a:ext>
            </a:extLst>
          </p:cNvPr>
          <p:cNvSpPr>
            <a:spLocks noGrp="1"/>
          </p:cNvSpPr>
          <p:nvPr>
            <p:ph sz="half" idx="2"/>
          </p:nvPr>
        </p:nvSpPr>
        <p:spPr>
          <a:xfrm>
            <a:off x="4648200" y="2676144"/>
            <a:ext cx="3890963" cy="2420937"/>
          </a:xfrm>
        </p:spPr>
        <p:txBody>
          <a:bodyPr>
            <a:normAutofit/>
          </a:bodyPr>
          <a:lstStyle/>
          <a:p>
            <a:pPr eaLnBrk="1" hangingPunct="1">
              <a:defRPr/>
            </a:pPr>
            <a:r>
              <a:rPr lang="en-US" sz="2250" dirty="0">
                <a:latin typeface="+mj-lt"/>
              </a:rPr>
              <a:t>Genuinely enjoy responsibility</a:t>
            </a:r>
          </a:p>
          <a:p>
            <a:pPr eaLnBrk="1" hangingPunct="1">
              <a:defRPr/>
            </a:pPr>
            <a:r>
              <a:rPr lang="en-US" sz="2250" dirty="0">
                <a:latin typeface="+mj-lt"/>
              </a:rPr>
              <a:t>Invest in relationships</a:t>
            </a:r>
          </a:p>
          <a:p>
            <a:pPr eaLnBrk="1" hangingPunct="1">
              <a:defRPr/>
            </a:pPr>
            <a:r>
              <a:rPr lang="en-US" sz="2250" dirty="0">
                <a:latin typeface="+mj-lt"/>
              </a:rPr>
              <a:t>Problem solve without procrastinating</a:t>
            </a:r>
          </a:p>
          <a:p>
            <a:pPr eaLnBrk="1" hangingPunct="1">
              <a:defRPr/>
            </a:pPr>
            <a:endParaRPr lang="en-US" sz="3000" dirty="0">
              <a:latin typeface="+mj-lt"/>
            </a:endParaRPr>
          </a:p>
          <a:p>
            <a:pPr marL="0" indent="0" eaLnBrk="1" hangingPunct="1">
              <a:buFont typeface="Wingdings 3" panose="05040102010807070707" pitchFamily="18" charset="2"/>
              <a:buNone/>
              <a:defRPr/>
            </a:pPr>
            <a:endParaRPr lang="en-US" dirty="0">
              <a:latin typeface="+mj-lt"/>
            </a:endParaRPr>
          </a:p>
        </p:txBody>
      </p:sp>
      <p:sp>
        <p:nvSpPr>
          <p:cNvPr id="139269" name="Slide Number Placeholder 5">
            <a:extLst>
              <a:ext uri="{FF2B5EF4-FFF2-40B4-BE49-F238E27FC236}">
                <a16:creationId xmlns:a16="http://schemas.microsoft.com/office/drawing/2014/main" id="{7358A2A5-2E81-4351-8D36-9D77B30318F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73A5AB71-909B-40D5-A592-61F09EC35A40}" type="slidenum">
              <a:rPr lang="en-US" altLang="el-GR" smtClean="0">
                <a:solidFill>
                  <a:srgbClr val="FEFFFF"/>
                </a:solidFill>
                <a:latin typeface="Times" panose="02020603050405020304" pitchFamily="18" charset="0"/>
              </a:rPr>
              <a:pPr>
                <a:spcBef>
                  <a:spcPct val="0"/>
                </a:spcBef>
                <a:buClrTx/>
                <a:buFontTx/>
                <a:buNone/>
              </a:pPr>
              <a:t>52</a:t>
            </a:fld>
            <a:endParaRPr lang="en-US" altLang="el-GR">
              <a:solidFill>
                <a:srgbClr val="FEFFFF"/>
              </a:solidFill>
              <a:latin typeface="Times" panose="02020603050405020304" pitchFamily="18" charset="0"/>
            </a:endParaRPr>
          </a:p>
        </p:txBody>
      </p:sp>
    </p:spTree>
    <p:extLst>
      <p:ext uri="{BB962C8B-B14F-4D97-AF65-F5344CB8AC3E}">
        <p14:creationId xmlns:p14="http://schemas.microsoft.com/office/powerpoint/2010/main" val="34502851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E58622A5-1C02-46D4-9A72-C76C694E04E4}"/>
              </a:ext>
            </a:extLst>
          </p:cNvPr>
          <p:cNvSpPr>
            <a:spLocks noGrp="1" noChangeArrowheads="1"/>
          </p:cNvSpPr>
          <p:nvPr>
            <p:ph type="title"/>
          </p:nvPr>
        </p:nvSpPr>
        <p:spPr/>
        <p:txBody>
          <a:bodyPr/>
          <a:lstStyle/>
          <a:p>
            <a:pPr eaLnBrk="1" hangingPunct="1"/>
            <a:r>
              <a:rPr lang="en-US" altLang="el-GR"/>
              <a:t>Origins of leadership</a:t>
            </a:r>
          </a:p>
        </p:txBody>
      </p:sp>
      <p:sp>
        <p:nvSpPr>
          <p:cNvPr id="22531" name="Rectangle 3">
            <a:extLst>
              <a:ext uri="{FF2B5EF4-FFF2-40B4-BE49-F238E27FC236}">
                <a16:creationId xmlns:a16="http://schemas.microsoft.com/office/drawing/2014/main" id="{ABB73A11-0126-41A2-910C-C60DB76F83D9}"/>
              </a:ext>
            </a:extLst>
          </p:cNvPr>
          <p:cNvSpPr>
            <a:spLocks noGrp="1" noChangeArrowheads="1"/>
          </p:cNvSpPr>
          <p:nvPr>
            <p:ph idx="1"/>
          </p:nvPr>
        </p:nvSpPr>
        <p:spPr>
          <a:xfrm>
            <a:off x="516731" y="3581400"/>
            <a:ext cx="8110538" cy="1752600"/>
          </a:xfrm>
        </p:spPr>
        <p:txBody>
          <a:bodyPr/>
          <a:lstStyle/>
          <a:p>
            <a:pPr eaLnBrk="1" hangingPunct="1">
              <a:buFont typeface="Wingdings" panose="05000000000000000000" pitchFamily="2" charset="2"/>
              <a:buNone/>
            </a:pPr>
            <a:endParaRPr lang="en-US" altLang="el-GR" dirty="0"/>
          </a:p>
          <a:p>
            <a:pPr lvl="1" eaLnBrk="1" hangingPunct="1"/>
            <a:r>
              <a:rPr lang="en-US" altLang="el-GR" dirty="0"/>
              <a:t>BOTH. Evidence that both inherent personality and environment are factors</a:t>
            </a:r>
          </a:p>
          <a:p>
            <a:pPr lvl="1" eaLnBrk="1" hangingPunct="1">
              <a:buFont typeface="Wingdings" panose="05000000000000000000" pitchFamily="2" charset="2"/>
              <a:buNone/>
            </a:pPr>
            <a:endParaRPr lang="en-US" altLang="el-GR" dirty="0"/>
          </a:p>
        </p:txBody>
      </p:sp>
      <p:sp>
        <p:nvSpPr>
          <p:cNvPr id="70660" name="Text Box 5">
            <a:extLst>
              <a:ext uri="{FF2B5EF4-FFF2-40B4-BE49-F238E27FC236}">
                <a16:creationId xmlns:a16="http://schemas.microsoft.com/office/drawing/2014/main" id="{C0DF1C0D-3910-404D-AB58-B670F9113201}"/>
              </a:ext>
            </a:extLst>
          </p:cNvPr>
          <p:cNvSpPr txBox="1">
            <a:spLocks noChangeArrowheads="1"/>
          </p:cNvSpPr>
          <p:nvPr/>
        </p:nvSpPr>
        <p:spPr bwMode="auto">
          <a:xfrm>
            <a:off x="1151713" y="2836985"/>
            <a:ext cx="50085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l-GR" sz="3200" dirty="0">
                <a:solidFill>
                  <a:schemeClr val="tx1"/>
                </a:solidFill>
                <a:latin typeface="Helvetica" panose="020B0604020202020204" pitchFamily="34" charset="0"/>
              </a:rPr>
              <a:t>Are leaders born or made?</a:t>
            </a:r>
          </a:p>
        </p:txBody>
      </p:sp>
      <p:sp>
        <p:nvSpPr>
          <p:cNvPr id="22534" name="Text Box 6">
            <a:extLst>
              <a:ext uri="{FF2B5EF4-FFF2-40B4-BE49-F238E27FC236}">
                <a16:creationId xmlns:a16="http://schemas.microsoft.com/office/drawing/2014/main" id="{56AD7837-306D-4B08-B0A1-19AA8E174B0A}"/>
              </a:ext>
            </a:extLst>
          </p:cNvPr>
          <p:cNvSpPr txBox="1">
            <a:spLocks noChangeArrowheads="1"/>
          </p:cNvSpPr>
          <p:nvPr/>
        </p:nvSpPr>
        <p:spPr bwMode="auto">
          <a:xfrm>
            <a:off x="974725" y="5256213"/>
            <a:ext cx="66357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lnSpc>
                <a:spcPct val="90000"/>
              </a:lnSpc>
              <a:spcBef>
                <a:spcPct val="20000"/>
              </a:spcBef>
              <a:buClr>
                <a:schemeClr val="folHlink"/>
              </a:buClr>
              <a:buSzPct val="75000"/>
              <a:buFont typeface="Wingdings" panose="05000000000000000000" pitchFamily="2" charset="2"/>
              <a:buChar char="n"/>
            </a:pPr>
            <a:r>
              <a:rPr lang="en-US" altLang="el-GR" sz="3200">
                <a:solidFill>
                  <a:schemeClr val="tx1"/>
                </a:solidFill>
                <a:latin typeface="Helvetica" panose="020B0604020202020204" pitchFamily="34" charset="0"/>
              </a:rPr>
              <a:t>What kind of leader would you be?</a:t>
            </a:r>
          </a:p>
          <a:p>
            <a:pPr>
              <a:spcBef>
                <a:spcPct val="0"/>
              </a:spcBef>
              <a:buClrTx/>
              <a:buFontTx/>
              <a:buNone/>
            </a:pPr>
            <a:endParaRPr lang="en-US" altLang="el-GR">
              <a:solidFill>
                <a:schemeClr val="tx1"/>
              </a:solidFill>
              <a:latin typeface="Times"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diamond(out)">
                                      <p:cBhvr>
                                        <p:cTn id="7" dur="500"/>
                                        <p:tgtEl>
                                          <p:spTgt spid="225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3376768" presetClass="entr" presetSubtype="143368016" fill="hold" grpId="0" nodeType="clickEffect">
                                  <p:stCondLst>
                                    <p:cond delay="0"/>
                                  </p:stCondLst>
                                  <p:childTnLst>
                                    <p:set>
                                      <p:cBhvr>
                                        <p:cTn id="11" dur="1" fill="hold">
                                          <p:stCondLst>
                                            <p:cond delay="499"/>
                                          </p:stCondLst>
                                        </p:cTn>
                                        <p:tgtEl>
                                          <p:spTgt spid="22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P spid="22534"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95161CD1-5891-4B10-A220-DFB07BA5615B}"/>
              </a:ext>
            </a:extLst>
          </p:cNvPr>
          <p:cNvSpPr>
            <a:spLocks noGrp="1"/>
          </p:cNvSpPr>
          <p:nvPr>
            <p:ph type="title"/>
          </p:nvPr>
        </p:nvSpPr>
        <p:spPr>
          <a:xfrm>
            <a:off x="971550" y="685800"/>
            <a:ext cx="7200900" cy="1325563"/>
          </a:xfrm>
        </p:spPr>
        <p:txBody>
          <a:bodyPr>
            <a:normAutofit/>
          </a:bodyPr>
          <a:lstStyle/>
          <a:p>
            <a:pPr eaLnBrk="1" hangingPunct="1"/>
            <a:r>
              <a:rPr lang="en-US" altLang="el-GR" dirty="0"/>
              <a:t>How do you choose and develop a leadership style?</a:t>
            </a:r>
          </a:p>
        </p:txBody>
      </p:sp>
      <p:sp>
        <p:nvSpPr>
          <p:cNvPr id="71683" name="Content Placeholder 2">
            <a:extLst>
              <a:ext uri="{FF2B5EF4-FFF2-40B4-BE49-F238E27FC236}">
                <a16:creationId xmlns:a16="http://schemas.microsoft.com/office/drawing/2014/main" id="{1619A0A2-86A4-427B-B600-06ADB965788D}"/>
              </a:ext>
            </a:extLst>
          </p:cNvPr>
          <p:cNvSpPr>
            <a:spLocks noGrp="1"/>
          </p:cNvSpPr>
          <p:nvPr>
            <p:ph idx="1"/>
          </p:nvPr>
        </p:nvSpPr>
        <p:spPr>
          <a:xfrm>
            <a:off x="924757" y="2513012"/>
            <a:ext cx="7581900" cy="3659188"/>
          </a:xfrm>
        </p:spPr>
        <p:txBody>
          <a:bodyPr/>
          <a:lstStyle/>
          <a:p>
            <a:pPr eaLnBrk="1" hangingPunct="1"/>
            <a:r>
              <a:rPr lang="en-US" altLang="el-GR" dirty="0"/>
              <a:t>Start with yourself.</a:t>
            </a:r>
          </a:p>
          <a:p>
            <a:pPr eaLnBrk="1" hangingPunct="1"/>
            <a:r>
              <a:rPr lang="en-US" altLang="el-GR" dirty="0"/>
              <a:t>Think about the needs of the organization or initiative.</a:t>
            </a:r>
          </a:p>
          <a:p>
            <a:pPr eaLnBrk="1" hangingPunct="1"/>
            <a:r>
              <a:rPr lang="en-US" altLang="el-GR" dirty="0"/>
              <a:t>Observe and learn from other leaders.</a:t>
            </a:r>
          </a:p>
          <a:p>
            <a:pPr eaLnBrk="1" hangingPunct="1"/>
            <a:r>
              <a:rPr lang="en-US" altLang="el-GR" dirty="0"/>
              <a:t>Use the research on leadership.</a:t>
            </a:r>
          </a:p>
          <a:p>
            <a:pPr eaLnBrk="1" hangingPunct="1"/>
            <a:r>
              <a:rPr lang="en-US" altLang="el-GR" dirty="0"/>
              <a:t>Believe in what you're doing.</a:t>
            </a:r>
          </a:p>
          <a:p>
            <a:pPr eaLnBrk="1" hangingPunct="1"/>
            <a:r>
              <a:rPr lang="en-US" altLang="el-GR" dirty="0"/>
              <a:t>Be prepared to change.</a:t>
            </a:r>
          </a:p>
          <a:p>
            <a:pPr eaLnBrk="1" hangingPunct="1"/>
            <a:endParaRPr lang="en-US" altLang="el-G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63C69783-615E-4A65-8CA3-2693DC776182}"/>
              </a:ext>
            </a:extLst>
          </p:cNvPr>
          <p:cNvSpPr>
            <a:spLocks noGrp="1" noChangeArrowheads="1"/>
          </p:cNvSpPr>
          <p:nvPr>
            <p:ph type="title"/>
          </p:nvPr>
        </p:nvSpPr>
        <p:spPr/>
        <p:txBody>
          <a:bodyPr/>
          <a:lstStyle/>
          <a:p>
            <a:pPr eaLnBrk="1" hangingPunct="1"/>
            <a:r>
              <a:rPr lang="en-GB" altLang="el-GR">
                <a:solidFill>
                  <a:srgbClr val="000000"/>
                </a:solidFill>
              </a:rPr>
              <a:t>Theories of Leadership</a:t>
            </a:r>
          </a:p>
        </p:txBody>
      </p:sp>
      <p:sp>
        <p:nvSpPr>
          <p:cNvPr id="88067" name="Rectangle 3">
            <a:extLst>
              <a:ext uri="{FF2B5EF4-FFF2-40B4-BE49-F238E27FC236}">
                <a16:creationId xmlns:a16="http://schemas.microsoft.com/office/drawing/2014/main" id="{D3846996-449F-4884-ABC6-3BA72677DCAD}"/>
              </a:ext>
            </a:extLst>
          </p:cNvPr>
          <p:cNvSpPr>
            <a:spLocks noGrp="1" noChangeArrowheads="1"/>
          </p:cNvSpPr>
          <p:nvPr>
            <p:ph idx="1"/>
          </p:nvPr>
        </p:nvSpPr>
        <p:spPr/>
        <p:txBody>
          <a:bodyPr>
            <a:normAutofit fontScale="77500" lnSpcReduction="20000"/>
          </a:bodyPr>
          <a:lstStyle/>
          <a:p>
            <a:pPr eaLnBrk="1" hangingPunct="1"/>
            <a:r>
              <a:rPr lang="en-GB" altLang="el-GR" sz="2800">
                <a:solidFill>
                  <a:srgbClr val="003366"/>
                </a:solidFill>
              </a:rPr>
              <a:t>Trait theories:</a:t>
            </a:r>
          </a:p>
          <a:p>
            <a:pPr eaLnBrk="1" hangingPunct="1"/>
            <a:r>
              <a:rPr lang="en-GB" altLang="el-GR" sz="2800"/>
              <a:t>Is there a set of characteristics </a:t>
            </a:r>
            <a:br>
              <a:rPr lang="en-GB" altLang="el-GR" sz="2800"/>
            </a:br>
            <a:r>
              <a:rPr lang="en-GB" altLang="el-GR" sz="2800"/>
              <a:t>that determine a good leader?</a:t>
            </a:r>
          </a:p>
          <a:p>
            <a:pPr lvl="1" eaLnBrk="1" hangingPunct="1"/>
            <a:r>
              <a:rPr lang="en-GB" altLang="el-GR" sz="2400"/>
              <a:t>Personality?</a:t>
            </a:r>
          </a:p>
          <a:p>
            <a:pPr lvl="1" eaLnBrk="1" hangingPunct="1"/>
            <a:r>
              <a:rPr lang="en-GB" altLang="el-GR" sz="2400"/>
              <a:t>Dominance and personal presence?</a:t>
            </a:r>
          </a:p>
          <a:p>
            <a:pPr lvl="1" eaLnBrk="1" hangingPunct="1"/>
            <a:r>
              <a:rPr lang="en-GB" altLang="el-GR" sz="2400"/>
              <a:t>Charisma?</a:t>
            </a:r>
          </a:p>
          <a:p>
            <a:pPr lvl="1" eaLnBrk="1" hangingPunct="1"/>
            <a:r>
              <a:rPr lang="en-GB" altLang="el-GR" sz="2400"/>
              <a:t>Self confidence?</a:t>
            </a:r>
          </a:p>
          <a:p>
            <a:pPr lvl="1" eaLnBrk="1" hangingPunct="1"/>
            <a:r>
              <a:rPr lang="en-GB" altLang="el-GR" sz="2400"/>
              <a:t>Achievement?</a:t>
            </a:r>
          </a:p>
          <a:p>
            <a:pPr lvl="1" eaLnBrk="1" hangingPunct="1"/>
            <a:r>
              <a:rPr lang="en-GB" altLang="el-GR" sz="2400"/>
              <a:t>Ability to formulate a clear vision?</a:t>
            </a:r>
          </a:p>
          <a:p>
            <a:pPr eaLnBrk="1" hangingPunct="1">
              <a:buFontTx/>
              <a:buNone/>
            </a:pPr>
            <a:endParaRPr lang="en-GB" altLang="el-GR" sz="2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5FFCAD25-DC25-47E1-BF51-2A0FE196D6C0}"/>
              </a:ext>
            </a:extLst>
          </p:cNvPr>
          <p:cNvSpPr>
            <a:spLocks noGrp="1" noChangeArrowheads="1"/>
          </p:cNvSpPr>
          <p:nvPr>
            <p:ph type="title"/>
          </p:nvPr>
        </p:nvSpPr>
        <p:spPr/>
        <p:txBody>
          <a:bodyPr/>
          <a:lstStyle/>
          <a:p>
            <a:pPr eaLnBrk="1" hangingPunct="1"/>
            <a:r>
              <a:rPr lang="en-GB" altLang="el-GR">
                <a:solidFill>
                  <a:srgbClr val="000000"/>
                </a:solidFill>
              </a:rPr>
              <a:t>Theories of Leadership</a:t>
            </a:r>
          </a:p>
        </p:txBody>
      </p:sp>
      <p:sp>
        <p:nvSpPr>
          <p:cNvPr id="90115" name="Rectangle 3">
            <a:extLst>
              <a:ext uri="{FF2B5EF4-FFF2-40B4-BE49-F238E27FC236}">
                <a16:creationId xmlns:a16="http://schemas.microsoft.com/office/drawing/2014/main" id="{0FE78691-22D9-40BA-B791-01DC7EAA6EAD}"/>
              </a:ext>
            </a:extLst>
          </p:cNvPr>
          <p:cNvSpPr>
            <a:spLocks noGrp="1" noChangeArrowheads="1"/>
          </p:cNvSpPr>
          <p:nvPr>
            <p:ph idx="1"/>
          </p:nvPr>
        </p:nvSpPr>
        <p:spPr/>
        <p:txBody>
          <a:bodyPr/>
          <a:lstStyle/>
          <a:p>
            <a:pPr eaLnBrk="1" hangingPunct="1">
              <a:lnSpc>
                <a:spcPct val="90000"/>
              </a:lnSpc>
            </a:pPr>
            <a:r>
              <a:rPr lang="en-GB" altLang="el-GR">
                <a:solidFill>
                  <a:srgbClr val="003366"/>
                </a:solidFill>
              </a:rPr>
              <a:t>Trait theories:</a:t>
            </a:r>
          </a:p>
          <a:p>
            <a:pPr lvl="1" eaLnBrk="1" hangingPunct="1">
              <a:lnSpc>
                <a:spcPct val="90000"/>
              </a:lnSpc>
            </a:pPr>
            <a:r>
              <a:rPr lang="en-GB" altLang="el-GR"/>
              <a:t>Are such characteristics </a:t>
            </a:r>
            <a:br>
              <a:rPr lang="en-GB" altLang="el-GR"/>
            </a:br>
            <a:r>
              <a:rPr lang="en-GB" altLang="el-GR"/>
              <a:t>inherently gender biased?</a:t>
            </a:r>
          </a:p>
          <a:p>
            <a:pPr lvl="1" eaLnBrk="1" hangingPunct="1">
              <a:lnSpc>
                <a:spcPct val="90000"/>
              </a:lnSpc>
            </a:pPr>
            <a:r>
              <a:rPr lang="en-GB" altLang="el-GR"/>
              <a:t>Do such characteristics </a:t>
            </a:r>
            <a:br>
              <a:rPr lang="en-GB" altLang="el-GR"/>
            </a:br>
            <a:r>
              <a:rPr lang="en-GB" altLang="el-GR"/>
              <a:t>produce good leaders?</a:t>
            </a:r>
          </a:p>
          <a:p>
            <a:pPr lvl="1" eaLnBrk="1" hangingPunct="1">
              <a:lnSpc>
                <a:spcPct val="90000"/>
              </a:lnSpc>
            </a:pPr>
            <a:r>
              <a:rPr lang="en-GB" altLang="el-GR"/>
              <a:t>Is leadership more than </a:t>
            </a:r>
            <a:br>
              <a:rPr lang="en-GB" altLang="el-GR"/>
            </a:br>
            <a:r>
              <a:rPr lang="en-GB" altLang="el-GR"/>
              <a:t>just bringing about change?</a:t>
            </a:r>
          </a:p>
          <a:p>
            <a:pPr lvl="1" eaLnBrk="1" hangingPunct="1">
              <a:lnSpc>
                <a:spcPct val="90000"/>
              </a:lnSpc>
            </a:pPr>
            <a:r>
              <a:rPr lang="en-GB" altLang="el-GR"/>
              <a:t>Does this imply that leaders are born not bred?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B9809042-3BB3-4C62-A2E2-AD179C46F878}"/>
              </a:ext>
            </a:extLst>
          </p:cNvPr>
          <p:cNvSpPr>
            <a:spLocks noGrp="1" noChangeArrowheads="1"/>
          </p:cNvSpPr>
          <p:nvPr>
            <p:ph type="title"/>
          </p:nvPr>
        </p:nvSpPr>
        <p:spPr/>
        <p:txBody>
          <a:bodyPr/>
          <a:lstStyle/>
          <a:p>
            <a:pPr eaLnBrk="1" hangingPunct="1"/>
            <a:r>
              <a:rPr lang="en-GB" altLang="el-GR">
                <a:solidFill>
                  <a:srgbClr val="000000"/>
                </a:solidFill>
              </a:rPr>
              <a:t>Theories of Leadership</a:t>
            </a:r>
          </a:p>
        </p:txBody>
      </p:sp>
      <p:sp>
        <p:nvSpPr>
          <p:cNvPr id="94211" name="Rectangle 3">
            <a:extLst>
              <a:ext uri="{FF2B5EF4-FFF2-40B4-BE49-F238E27FC236}">
                <a16:creationId xmlns:a16="http://schemas.microsoft.com/office/drawing/2014/main" id="{0A2206EC-21BC-4D99-8813-1132F946DB67}"/>
              </a:ext>
            </a:extLst>
          </p:cNvPr>
          <p:cNvSpPr>
            <a:spLocks noGrp="1" noChangeArrowheads="1"/>
          </p:cNvSpPr>
          <p:nvPr>
            <p:ph idx="1"/>
          </p:nvPr>
        </p:nvSpPr>
        <p:spPr>
          <a:xfrm>
            <a:off x="1280583" y="2362200"/>
            <a:ext cx="6591300" cy="4235450"/>
          </a:xfrm>
        </p:spPr>
        <p:txBody>
          <a:bodyPr>
            <a:normAutofit fontScale="92500" lnSpcReduction="10000"/>
          </a:bodyPr>
          <a:lstStyle/>
          <a:p>
            <a:pPr eaLnBrk="1" hangingPunct="1"/>
            <a:r>
              <a:rPr lang="en-GB" altLang="el-GR" sz="2800" dirty="0">
                <a:solidFill>
                  <a:srgbClr val="003366"/>
                </a:solidFill>
              </a:rPr>
              <a:t>Transformational:</a:t>
            </a:r>
          </a:p>
          <a:p>
            <a:pPr lvl="1" eaLnBrk="1" hangingPunct="1"/>
            <a:r>
              <a:rPr lang="en-GB" altLang="el-GR" sz="2400" dirty="0"/>
              <a:t>Widespread changes </a:t>
            </a:r>
            <a:br>
              <a:rPr lang="en-GB" altLang="el-GR" sz="2400" dirty="0"/>
            </a:br>
            <a:endParaRPr lang="en-GB" altLang="el-GR" sz="2400" dirty="0"/>
          </a:p>
          <a:p>
            <a:pPr marL="457200" lvl="1" indent="0" eaLnBrk="1" hangingPunct="1">
              <a:buNone/>
            </a:pPr>
            <a:r>
              <a:rPr lang="en-GB" altLang="el-GR" sz="2800" dirty="0"/>
              <a:t>Requires:</a:t>
            </a:r>
          </a:p>
          <a:p>
            <a:pPr lvl="1" eaLnBrk="1" hangingPunct="1"/>
            <a:r>
              <a:rPr lang="en-GB" altLang="el-GR" sz="2400" dirty="0"/>
              <a:t>Long term strategic planning</a:t>
            </a:r>
          </a:p>
          <a:p>
            <a:pPr lvl="1" eaLnBrk="1" hangingPunct="1"/>
            <a:r>
              <a:rPr lang="en-GB" altLang="el-GR" sz="2400" dirty="0"/>
              <a:t>Clear objectives</a:t>
            </a:r>
          </a:p>
          <a:p>
            <a:pPr lvl="1" eaLnBrk="1" hangingPunct="1"/>
            <a:r>
              <a:rPr lang="en-GB" altLang="el-GR" sz="2400" dirty="0"/>
              <a:t>Clear vision</a:t>
            </a:r>
          </a:p>
          <a:p>
            <a:pPr lvl="1" eaLnBrk="1" hangingPunct="1"/>
            <a:r>
              <a:rPr lang="en-GB" altLang="el-GR" sz="2400" dirty="0"/>
              <a:t>Leading by example – walk the walk</a:t>
            </a:r>
          </a:p>
          <a:p>
            <a:pPr lvl="1" eaLnBrk="1" hangingPunct="1"/>
            <a:r>
              <a:rPr lang="en-GB" altLang="el-GR" sz="2400" dirty="0"/>
              <a:t>Efficiency of systems and processes</a:t>
            </a:r>
          </a:p>
          <a:p>
            <a:pPr eaLnBrk="1" hangingPunct="1"/>
            <a:endParaRPr lang="en-GB" altLang="el-GR" sz="2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06E907C4-7FA0-4A9C-874A-E86A7711F1A9}"/>
              </a:ext>
            </a:extLst>
          </p:cNvPr>
          <p:cNvSpPr>
            <a:spLocks noGrp="1" noChangeArrowheads="1"/>
          </p:cNvSpPr>
          <p:nvPr>
            <p:ph type="title"/>
          </p:nvPr>
        </p:nvSpPr>
        <p:spPr/>
        <p:txBody>
          <a:bodyPr/>
          <a:lstStyle/>
          <a:p>
            <a:pPr eaLnBrk="1" hangingPunct="1"/>
            <a:r>
              <a:rPr lang="en-GB" altLang="el-GR">
                <a:solidFill>
                  <a:srgbClr val="000000"/>
                </a:solidFill>
              </a:rPr>
              <a:t>Theories of Leadership</a:t>
            </a:r>
          </a:p>
        </p:txBody>
      </p:sp>
      <p:sp>
        <p:nvSpPr>
          <p:cNvPr id="96259" name="Rectangle 3">
            <a:extLst>
              <a:ext uri="{FF2B5EF4-FFF2-40B4-BE49-F238E27FC236}">
                <a16:creationId xmlns:a16="http://schemas.microsoft.com/office/drawing/2014/main" id="{AF10AE85-7A39-48F2-9AE4-5B8AE91DB65A}"/>
              </a:ext>
            </a:extLst>
          </p:cNvPr>
          <p:cNvSpPr>
            <a:spLocks noGrp="1" noChangeArrowheads="1"/>
          </p:cNvSpPr>
          <p:nvPr>
            <p:ph idx="1"/>
          </p:nvPr>
        </p:nvSpPr>
        <p:spPr>
          <a:xfrm>
            <a:off x="1155530" y="2362200"/>
            <a:ext cx="6705600" cy="4387850"/>
          </a:xfrm>
        </p:spPr>
        <p:txBody>
          <a:bodyPr>
            <a:normAutofit/>
          </a:bodyPr>
          <a:lstStyle/>
          <a:p>
            <a:pPr eaLnBrk="1" hangingPunct="1">
              <a:lnSpc>
                <a:spcPct val="90000"/>
              </a:lnSpc>
            </a:pPr>
            <a:r>
              <a:rPr lang="en-GB" altLang="el-GR" sz="2800" dirty="0">
                <a:solidFill>
                  <a:srgbClr val="003366"/>
                </a:solidFill>
              </a:rPr>
              <a:t>Invitational Leadership:</a:t>
            </a:r>
          </a:p>
          <a:p>
            <a:pPr lvl="1" eaLnBrk="1" hangingPunct="1">
              <a:lnSpc>
                <a:spcPct val="90000"/>
              </a:lnSpc>
            </a:pPr>
            <a:r>
              <a:rPr lang="en-GB" altLang="el-GR" sz="2400" dirty="0"/>
              <a:t>Improving the atmosphere and message sent out by the organisation</a:t>
            </a:r>
          </a:p>
          <a:p>
            <a:pPr lvl="1" eaLnBrk="1" hangingPunct="1">
              <a:lnSpc>
                <a:spcPct val="90000"/>
              </a:lnSpc>
            </a:pPr>
            <a:r>
              <a:rPr lang="en-GB" altLang="el-GR" sz="2400" dirty="0"/>
              <a:t>Focus on reducing negative messages </a:t>
            </a:r>
            <a:br>
              <a:rPr lang="en-GB" altLang="el-GR" sz="2400" dirty="0"/>
            </a:br>
            <a:r>
              <a:rPr lang="en-GB" altLang="el-GR" sz="2400" dirty="0"/>
              <a:t>sent out through the everyday actions of the business both externally and, crucially, internally</a:t>
            </a:r>
          </a:p>
          <a:p>
            <a:pPr lvl="1" eaLnBrk="1" hangingPunct="1">
              <a:lnSpc>
                <a:spcPct val="90000"/>
              </a:lnSpc>
            </a:pPr>
            <a:r>
              <a:rPr lang="en-GB" altLang="el-GR" sz="2400" dirty="0"/>
              <a:t>Review internal processes to reduce these</a:t>
            </a:r>
          </a:p>
          <a:p>
            <a:pPr lvl="1" eaLnBrk="1" hangingPunct="1">
              <a:lnSpc>
                <a:spcPct val="90000"/>
              </a:lnSpc>
            </a:pPr>
            <a:r>
              <a:rPr lang="en-GB" altLang="el-GR" sz="2400" dirty="0"/>
              <a:t>Build relationships and sense of belonging and identity with the organisation – </a:t>
            </a:r>
            <a:br>
              <a:rPr lang="en-GB" altLang="el-GR" sz="2400" dirty="0"/>
            </a:br>
            <a:r>
              <a:rPr lang="en-GB" altLang="el-GR" sz="2400" dirty="0"/>
              <a:t>that gets communicated to customers, etc.</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C1E871CA-46B8-455D-922D-1AF8C299FE63}"/>
              </a:ext>
            </a:extLst>
          </p:cNvPr>
          <p:cNvSpPr>
            <a:spLocks noGrp="1" noChangeArrowheads="1"/>
          </p:cNvSpPr>
          <p:nvPr>
            <p:ph type="title"/>
          </p:nvPr>
        </p:nvSpPr>
        <p:spPr/>
        <p:txBody>
          <a:bodyPr/>
          <a:lstStyle/>
          <a:p>
            <a:pPr eaLnBrk="1" hangingPunct="1"/>
            <a:r>
              <a:rPr lang="en-GB" altLang="el-GR">
                <a:solidFill>
                  <a:srgbClr val="000000"/>
                </a:solidFill>
              </a:rPr>
              <a:t>Factors Affecting Style</a:t>
            </a:r>
          </a:p>
        </p:txBody>
      </p:sp>
      <p:sp>
        <p:nvSpPr>
          <p:cNvPr id="98307" name="Rectangle 3">
            <a:extLst>
              <a:ext uri="{FF2B5EF4-FFF2-40B4-BE49-F238E27FC236}">
                <a16:creationId xmlns:a16="http://schemas.microsoft.com/office/drawing/2014/main" id="{ECE13244-AAB9-4D29-AE9D-CAB834291000}"/>
              </a:ext>
            </a:extLst>
          </p:cNvPr>
          <p:cNvSpPr>
            <a:spLocks noGrp="1" noChangeArrowheads="1"/>
          </p:cNvSpPr>
          <p:nvPr>
            <p:ph idx="1"/>
          </p:nvPr>
        </p:nvSpPr>
        <p:spPr>
          <a:xfrm>
            <a:off x="838200" y="2362200"/>
            <a:ext cx="7772400" cy="4114800"/>
          </a:xfrm>
        </p:spPr>
        <p:txBody>
          <a:bodyPr>
            <a:normAutofit/>
          </a:bodyPr>
          <a:lstStyle/>
          <a:p>
            <a:pPr eaLnBrk="1" hangingPunct="1">
              <a:lnSpc>
                <a:spcPct val="90000"/>
              </a:lnSpc>
            </a:pPr>
            <a:r>
              <a:rPr lang="en-GB" altLang="el-GR" sz="2800" dirty="0"/>
              <a:t>Leadership style may be dependent </a:t>
            </a:r>
            <a:br>
              <a:rPr lang="en-GB" altLang="el-GR" sz="2800" dirty="0"/>
            </a:br>
            <a:r>
              <a:rPr lang="en-GB" altLang="el-GR" sz="2800" dirty="0"/>
              <a:t>on various factors:</a:t>
            </a:r>
          </a:p>
          <a:p>
            <a:pPr lvl="1" eaLnBrk="1" hangingPunct="1">
              <a:lnSpc>
                <a:spcPct val="90000"/>
              </a:lnSpc>
            </a:pPr>
            <a:r>
              <a:rPr lang="en-GB" altLang="el-GR" sz="2000" dirty="0"/>
              <a:t>Risk - decision making and change initiatives </a:t>
            </a:r>
            <a:br>
              <a:rPr lang="en-GB" altLang="el-GR" sz="2000" dirty="0"/>
            </a:br>
            <a:r>
              <a:rPr lang="en-GB" altLang="el-GR" sz="2000" dirty="0"/>
              <a:t>based on degree of risk involved</a:t>
            </a:r>
          </a:p>
          <a:p>
            <a:pPr lvl="1" eaLnBrk="1" hangingPunct="1">
              <a:lnSpc>
                <a:spcPct val="90000"/>
              </a:lnSpc>
            </a:pPr>
            <a:r>
              <a:rPr lang="en-GB" altLang="el-GR" sz="2000" dirty="0"/>
              <a:t>Type of business – creative business </a:t>
            </a:r>
            <a:br>
              <a:rPr lang="en-GB" altLang="el-GR" sz="2000" dirty="0"/>
            </a:br>
            <a:r>
              <a:rPr lang="en-GB" altLang="el-GR" sz="2000" dirty="0"/>
              <a:t>or supply driven?</a:t>
            </a:r>
          </a:p>
          <a:p>
            <a:pPr lvl="1" eaLnBrk="1" hangingPunct="1">
              <a:lnSpc>
                <a:spcPct val="90000"/>
              </a:lnSpc>
            </a:pPr>
            <a:r>
              <a:rPr lang="en-GB" altLang="el-GR" sz="2000" dirty="0"/>
              <a:t>How  important change is – </a:t>
            </a:r>
            <a:br>
              <a:rPr lang="en-GB" altLang="el-GR" sz="2000" dirty="0"/>
            </a:br>
            <a:r>
              <a:rPr lang="en-GB" altLang="el-GR" sz="2000" dirty="0"/>
              <a:t>change for change’s sake?</a:t>
            </a:r>
          </a:p>
          <a:p>
            <a:pPr lvl="1" eaLnBrk="1" hangingPunct="1">
              <a:lnSpc>
                <a:spcPct val="90000"/>
              </a:lnSpc>
            </a:pPr>
            <a:r>
              <a:rPr lang="en-GB" altLang="el-GR" sz="2000" dirty="0"/>
              <a:t>Organisational culture – may be long embedded </a:t>
            </a:r>
            <a:br>
              <a:rPr lang="en-GB" altLang="el-GR" sz="2000" dirty="0"/>
            </a:br>
            <a:r>
              <a:rPr lang="en-GB" altLang="el-GR" sz="2000" dirty="0"/>
              <a:t>and difficult to change</a:t>
            </a:r>
          </a:p>
          <a:p>
            <a:pPr lvl="1" eaLnBrk="1" hangingPunct="1">
              <a:lnSpc>
                <a:spcPct val="90000"/>
              </a:lnSpc>
            </a:pPr>
            <a:r>
              <a:rPr lang="en-GB" altLang="el-GR" sz="2000" dirty="0"/>
              <a:t>Nature of the task – needing cooperation? Direction? Structure?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E5DEEAC-85ED-40B5-96CE-C9F50E9CCE56}"/>
              </a:ext>
            </a:extLst>
          </p:cNvPr>
          <p:cNvSpPr>
            <a:spLocks noGrp="1" noChangeArrowheads="1"/>
          </p:cNvSpPr>
          <p:nvPr>
            <p:ph type="title"/>
          </p:nvPr>
        </p:nvSpPr>
        <p:spPr>
          <a:xfrm>
            <a:off x="1524000" y="914400"/>
            <a:ext cx="6589712" cy="1066800"/>
          </a:xfrm>
        </p:spPr>
        <p:txBody>
          <a:bodyPr>
            <a:normAutofit/>
          </a:bodyPr>
          <a:lstStyle/>
          <a:p>
            <a:pPr algn="ctr" eaLnBrk="1" hangingPunct="1"/>
            <a:r>
              <a:rPr lang="en-US" altLang="el-GR" sz="6000" b="1" dirty="0"/>
              <a:t>Verbal Behaviors</a:t>
            </a:r>
          </a:p>
        </p:txBody>
      </p:sp>
      <p:sp>
        <p:nvSpPr>
          <p:cNvPr id="27651" name="Rectangle 3">
            <a:extLst>
              <a:ext uri="{FF2B5EF4-FFF2-40B4-BE49-F238E27FC236}">
                <a16:creationId xmlns:a16="http://schemas.microsoft.com/office/drawing/2014/main" id="{A15B9FC9-15F0-4FF9-A8BD-C8B23D82E5C0}"/>
              </a:ext>
            </a:extLst>
          </p:cNvPr>
          <p:cNvSpPr>
            <a:spLocks noGrp="1" noChangeArrowheads="1"/>
          </p:cNvSpPr>
          <p:nvPr>
            <p:ph idx="1"/>
          </p:nvPr>
        </p:nvSpPr>
        <p:spPr>
          <a:xfrm>
            <a:off x="1515014" y="2743200"/>
            <a:ext cx="6591300" cy="3778250"/>
          </a:xfrm>
        </p:spPr>
        <p:txBody>
          <a:bodyPr/>
          <a:lstStyle/>
          <a:p>
            <a:pPr lvl="1"/>
            <a:r>
              <a:rPr lang="en-US" altLang="el-GR" b="1" dirty="0"/>
              <a:t>What behaviors encourage effective participation</a:t>
            </a:r>
          </a:p>
          <a:p>
            <a:pPr lvl="1" eaLnBrk="1" hangingPunct="1"/>
            <a:r>
              <a:rPr lang="en-US" altLang="el-GR" sz="2400" b="1" dirty="0"/>
              <a:t>Set context </a:t>
            </a:r>
          </a:p>
          <a:p>
            <a:pPr lvl="1" eaLnBrk="1" hangingPunct="1"/>
            <a:r>
              <a:rPr lang="en-US" altLang="el-GR" sz="2400" b="1" dirty="0"/>
              <a:t> Ask questions of members</a:t>
            </a:r>
          </a:p>
          <a:p>
            <a:pPr lvl="1" eaLnBrk="1" hangingPunct="1"/>
            <a:r>
              <a:rPr lang="en-US" altLang="el-GR" sz="2400" b="1" dirty="0"/>
              <a:t> Use supportive statements</a:t>
            </a:r>
          </a:p>
          <a:p>
            <a:pPr lvl="1" eaLnBrk="1" hangingPunct="1"/>
            <a:r>
              <a:rPr lang="en-US" altLang="el-GR" sz="2400" b="1" dirty="0"/>
              <a:t> Seek out different perspectives </a:t>
            </a:r>
          </a:p>
          <a:p>
            <a:pPr lvl="1" eaLnBrk="1" hangingPunct="1"/>
            <a:r>
              <a:rPr lang="en-US" altLang="el-GR" sz="2400" b="1" dirty="0"/>
              <a:t> Share feelings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p:cTn id="7" dur="1000" fill="hold"/>
                                        <p:tgtEl>
                                          <p:spTgt spid="2765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765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765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7651">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27651">
                                            <p:txEl>
                                              <p:pRg st="1" end="1"/>
                                            </p:txEl>
                                          </p:spTgt>
                                        </p:tgtEl>
                                        <p:attrNameLst>
                                          <p:attrName>style.visibility</p:attrName>
                                        </p:attrNameLst>
                                      </p:cBhvr>
                                      <p:to>
                                        <p:strVal val="visible"/>
                                      </p:to>
                                    </p:set>
                                    <p:anim calcmode="lin" valueType="num">
                                      <p:cBhvr>
                                        <p:cTn id="15" dur="1000" fill="hold"/>
                                        <p:tgtEl>
                                          <p:spTgt spid="27651">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27651">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27651">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7651">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27651">
                                            <p:txEl>
                                              <p:pRg st="2" end="2"/>
                                            </p:txEl>
                                          </p:spTgt>
                                        </p:tgtEl>
                                        <p:attrNameLst>
                                          <p:attrName>style.visibility</p:attrName>
                                        </p:attrNameLst>
                                      </p:cBhvr>
                                      <p:to>
                                        <p:strVal val="visible"/>
                                      </p:to>
                                    </p:set>
                                    <p:anim calcmode="lin" valueType="num">
                                      <p:cBhvr>
                                        <p:cTn id="23" dur="1000" fill="hold"/>
                                        <p:tgtEl>
                                          <p:spTgt spid="27651">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27651">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27651">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7651">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27651">
                                            <p:txEl>
                                              <p:pRg st="3" end="3"/>
                                            </p:txEl>
                                          </p:spTgt>
                                        </p:tgtEl>
                                        <p:attrNameLst>
                                          <p:attrName>style.visibility</p:attrName>
                                        </p:attrNameLst>
                                      </p:cBhvr>
                                      <p:to>
                                        <p:strVal val="visible"/>
                                      </p:to>
                                    </p:set>
                                    <p:anim calcmode="lin" valueType="num">
                                      <p:cBhvr>
                                        <p:cTn id="31" dur="1000" fill="hold"/>
                                        <p:tgtEl>
                                          <p:spTgt spid="27651">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27651">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27651">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27651">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27651">
                                            <p:txEl>
                                              <p:pRg st="4" end="4"/>
                                            </p:txEl>
                                          </p:spTgt>
                                        </p:tgtEl>
                                        <p:attrNameLst>
                                          <p:attrName>style.visibility</p:attrName>
                                        </p:attrNameLst>
                                      </p:cBhvr>
                                      <p:to>
                                        <p:strVal val="visible"/>
                                      </p:to>
                                    </p:set>
                                    <p:anim calcmode="lin" valueType="num">
                                      <p:cBhvr>
                                        <p:cTn id="39" dur="1000" fill="hold"/>
                                        <p:tgtEl>
                                          <p:spTgt spid="27651">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27651">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27651">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27651">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27651">
                                            <p:txEl>
                                              <p:pRg st="5" end="5"/>
                                            </p:txEl>
                                          </p:spTgt>
                                        </p:tgtEl>
                                        <p:attrNameLst>
                                          <p:attrName>style.visibility</p:attrName>
                                        </p:attrNameLst>
                                      </p:cBhvr>
                                      <p:to>
                                        <p:strVal val="visible"/>
                                      </p:to>
                                    </p:set>
                                    <p:anim calcmode="lin" valueType="num">
                                      <p:cBhvr>
                                        <p:cTn id="47" dur="1000" fill="hold"/>
                                        <p:tgtEl>
                                          <p:spTgt spid="27651">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27651">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27651">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27651">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bldLvl="2"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hape 182">
            <a:extLst>
              <a:ext uri="{FF2B5EF4-FFF2-40B4-BE49-F238E27FC236}">
                <a16:creationId xmlns:a16="http://schemas.microsoft.com/office/drawing/2014/main" id="{FB66EE1B-3BCB-487C-AA23-A3CC722480C5}"/>
              </a:ext>
            </a:extLst>
          </p:cNvPr>
          <p:cNvSpPr>
            <a:spLocks noGrp="1"/>
          </p:cNvSpPr>
          <p:nvPr>
            <p:ph type="title"/>
          </p:nvPr>
        </p:nvSpPr>
        <p:spPr>
          <a:xfrm>
            <a:off x="457200" y="401638"/>
            <a:ext cx="8229600" cy="1016000"/>
          </a:xfrm>
        </p:spPr>
        <p:txBody>
          <a:bodyPr>
            <a:spAutoFit/>
          </a:bodyPr>
          <a:lstStyle/>
          <a:p>
            <a:pPr indent="228600" eaLnBrk="1" hangingPunct="1">
              <a:buClr>
                <a:srgbClr val="FFFFFF"/>
              </a:buClr>
            </a:pPr>
            <a:r>
              <a:rPr lang="el-GR" altLang="el-GR" b="1">
                <a:solidFill>
                  <a:srgbClr val="FFFFFF"/>
                </a:solidFill>
                <a:latin typeface="Arial" panose="020B0604020202020204" pitchFamily="34" charset="0"/>
                <a:cs typeface="Arial" panose="020B0604020202020204" pitchFamily="34" charset="0"/>
              </a:rPr>
              <a:t>Examples of Balance</a:t>
            </a:r>
            <a:br>
              <a:rPr lang="el-GR" altLang="el-GR" b="1">
                <a:solidFill>
                  <a:srgbClr val="FFFFFF"/>
                </a:solidFill>
                <a:latin typeface="Arial" panose="020B0604020202020204" pitchFamily="34" charset="0"/>
                <a:cs typeface="Arial" panose="020B0604020202020204" pitchFamily="34" charset="0"/>
              </a:rPr>
            </a:br>
            <a:r>
              <a:rPr lang="el-GR" altLang="el-GR" sz="1800" b="1">
                <a:solidFill>
                  <a:srgbClr val="FFFFFF"/>
                </a:solidFill>
                <a:latin typeface="Arial" panose="020B0604020202020204" pitchFamily="34" charset="0"/>
                <a:cs typeface="Arial" panose="020B0604020202020204" pitchFamily="34" charset="0"/>
              </a:rPr>
              <a:t>Paradoxes are not easy to balance. Here are a few examples…</a:t>
            </a:r>
          </a:p>
        </p:txBody>
      </p:sp>
      <p:sp>
        <p:nvSpPr>
          <p:cNvPr id="116739" name="Content Placeholder 2">
            <a:extLst>
              <a:ext uri="{FF2B5EF4-FFF2-40B4-BE49-F238E27FC236}">
                <a16:creationId xmlns:a16="http://schemas.microsoft.com/office/drawing/2014/main" id="{69C73BFB-8637-4825-B16A-BB304BA12CDD}"/>
              </a:ext>
            </a:extLst>
          </p:cNvPr>
          <p:cNvSpPr txBox="1">
            <a:spLocks/>
          </p:cNvSpPr>
          <p:nvPr/>
        </p:nvSpPr>
        <p:spPr bwMode="auto">
          <a:xfrm>
            <a:off x="838200" y="909638"/>
            <a:ext cx="8001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ts val="600"/>
              </a:spcBef>
              <a:buClr>
                <a:srgbClr val="000000"/>
              </a:buClr>
              <a:buSzPct val="167000"/>
              <a:buFontTx/>
              <a:buNone/>
            </a:pPr>
            <a:r>
              <a:rPr lang="en-US" altLang="el-GR" sz="2000" dirty="0">
                <a:solidFill>
                  <a:srgbClr val="000000"/>
                </a:solidFill>
                <a:latin typeface="Arial" panose="020B0604020202020204" pitchFamily="34" charset="0"/>
                <a:cs typeface="Arial" panose="020B0604020202020204" pitchFamily="34" charset="0"/>
                <a:sym typeface="Arial" panose="020B0604020202020204" pitchFamily="34" charset="0"/>
              </a:rPr>
              <a:t>Great Enough to be Without Pride</a:t>
            </a:r>
          </a:p>
          <a:p>
            <a:pPr eaLnBrk="1" hangingPunct="1">
              <a:spcBef>
                <a:spcPts val="600"/>
              </a:spcBef>
              <a:buClr>
                <a:srgbClr val="000000"/>
              </a:buClr>
              <a:buSzPct val="167000"/>
              <a:buFont typeface="Arial" panose="020B0604020202020204" pitchFamily="34" charset="0"/>
              <a:buChar char="•"/>
            </a:pPr>
            <a:r>
              <a:rPr lang="en-US" altLang="el-GR" sz="2000" dirty="0">
                <a:solidFill>
                  <a:srgbClr val="000000"/>
                </a:solidFill>
                <a:latin typeface="Arial" panose="020B0604020202020204" pitchFamily="34" charset="0"/>
                <a:cs typeface="Arial" panose="020B0604020202020204" pitchFamily="34" charset="0"/>
                <a:sym typeface="Arial" panose="020B0604020202020204" pitchFamily="34" charset="0"/>
              </a:rPr>
              <a:t>Team gets the credit, you get the blame</a:t>
            </a:r>
          </a:p>
          <a:p>
            <a:pPr eaLnBrk="1" hangingPunct="1">
              <a:spcBef>
                <a:spcPts val="600"/>
              </a:spcBef>
              <a:buClr>
                <a:srgbClr val="000000"/>
              </a:buClr>
              <a:buSzPct val="167000"/>
              <a:buFontTx/>
              <a:buNone/>
            </a:pPr>
            <a:endParaRPr lang="en-US" altLang="el-GR" sz="1000"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eaLnBrk="1" hangingPunct="1">
              <a:spcBef>
                <a:spcPts val="600"/>
              </a:spcBef>
              <a:buClr>
                <a:srgbClr val="000000"/>
              </a:buClr>
              <a:buSzPct val="167000"/>
              <a:buFontTx/>
              <a:buNone/>
            </a:pPr>
            <a:r>
              <a:rPr lang="en-US" altLang="el-GR" sz="2000" dirty="0">
                <a:solidFill>
                  <a:srgbClr val="000000"/>
                </a:solidFill>
                <a:latin typeface="Arial" panose="020B0604020202020204" pitchFamily="34" charset="0"/>
                <a:cs typeface="Arial" panose="020B0604020202020204" pitchFamily="34" charset="0"/>
                <a:sym typeface="Arial" panose="020B0604020202020204" pitchFamily="34" charset="0"/>
              </a:rPr>
              <a:t>Compassionate Enough to Discipline</a:t>
            </a:r>
          </a:p>
          <a:p>
            <a:pPr eaLnBrk="1" hangingPunct="1">
              <a:spcBef>
                <a:spcPts val="600"/>
              </a:spcBef>
              <a:buClr>
                <a:srgbClr val="000000"/>
              </a:buClr>
              <a:buSzPct val="167000"/>
              <a:buFont typeface="Arial" panose="020B0604020202020204" pitchFamily="34" charset="0"/>
              <a:buChar char="•"/>
            </a:pPr>
            <a:r>
              <a:rPr lang="en-US" altLang="el-GR" sz="2000" dirty="0">
                <a:solidFill>
                  <a:srgbClr val="000000"/>
                </a:solidFill>
                <a:latin typeface="Arial" panose="020B0604020202020204" pitchFamily="34" charset="0"/>
                <a:cs typeface="Arial" panose="020B0604020202020204" pitchFamily="34" charset="0"/>
                <a:sym typeface="Arial" panose="020B0604020202020204" pitchFamily="34" charset="0"/>
              </a:rPr>
              <a:t>Must not be soft – set high expectations and follow through</a:t>
            </a:r>
          </a:p>
          <a:p>
            <a:pPr eaLnBrk="1" hangingPunct="1">
              <a:spcBef>
                <a:spcPts val="600"/>
              </a:spcBef>
              <a:buClr>
                <a:srgbClr val="000000"/>
              </a:buClr>
              <a:buSzPct val="167000"/>
              <a:buFontTx/>
              <a:buNone/>
            </a:pPr>
            <a:endParaRPr lang="en-US" altLang="el-GR" sz="1000"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eaLnBrk="1" hangingPunct="1">
              <a:spcBef>
                <a:spcPts val="600"/>
              </a:spcBef>
              <a:buClr>
                <a:srgbClr val="000000"/>
              </a:buClr>
              <a:buSzPct val="167000"/>
              <a:buFontTx/>
              <a:buNone/>
            </a:pPr>
            <a:r>
              <a:rPr lang="en-US" altLang="el-GR" sz="2000" dirty="0">
                <a:solidFill>
                  <a:srgbClr val="000000"/>
                </a:solidFill>
                <a:latin typeface="Arial" panose="020B0604020202020204" pitchFamily="34" charset="0"/>
                <a:cs typeface="Arial" panose="020B0604020202020204" pitchFamily="34" charset="0"/>
                <a:sym typeface="Arial" panose="020B0604020202020204" pitchFamily="34" charset="0"/>
              </a:rPr>
              <a:t>Right Enough to Say, “I’m Wrong”</a:t>
            </a:r>
          </a:p>
          <a:p>
            <a:pPr eaLnBrk="1" hangingPunct="1">
              <a:spcBef>
                <a:spcPts val="600"/>
              </a:spcBef>
              <a:buClr>
                <a:srgbClr val="000000"/>
              </a:buClr>
              <a:buSzPct val="167000"/>
              <a:buFont typeface="Arial" panose="020B0604020202020204" pitchFamily="34" charset="0"/>
              <a:buChar char="•"/>
            </a:pPr>
            <a:r>
              <a:rPr lang="en-US" altLang="el-GR" sz="2000" dirty="0">
                <a:solidFill>
                  <a:srgbClr val="000000"/>
                </a:solidFill>
                <a:latin typeface="Arial" panose="020B0604020202020204" pitchFamily="34" charset="0"/>
                <a:cs typeface="Arial" panose="020B0604020202020204" pitchFamily="34" charset="0"/>
                <a:sym typeface="Arial" panose="020B0604020202020204" pitchFamily="34" charset="0"/>
              </a:rPr>
              <a:t>Leaders make mistakes too, admit you are human</a:t>
            </a:r>
          </a:p>
          <a:p>
            <a:pPr eaLnBrk="1" hangingPunct="1">
              <a:spcBef>
                <a:spcPts val="600"/>
              </a:spcBef>
              <a:buClr>
                <a:srgbClr val="000000"/>
              </a:buClr>
              <a:buSzPct val="167000"/>
              <a:buFontTx/>
              <a:buNone/>
            </a:pPr>
            <a:endParaRPr lang="en-US" altLang="el-GR" sz="1000"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eaLnBrk="1" hangingPunct="1">
              <a:spcBef>
                <a:spcPts val="600"/>
              </a:spcBef>
              <a:buClr>
                <a:srgbClr val="000000"/>
              </a:buClr>
              <a:buSzPct val="167000"/>
              <a:buFontTx/>
              <a:buNone/>
            </a:pPr>
            <a:r>
              <a:rPr lang="en-US" altLang="el-GR" sz="2000" dirty="0">
                <a:solidFill>
                  <a:srgbClr val="000000"/>
                </a:solidFill>
                <a:latin typeface="Arial" panose="020B0604020202020204" pitchFamily="34" charset="0"/>
                <a:cs typeface="Arial" panose="020B0604020202020204" pitchFamily="34" charset="0"/>
                <a:sym typeface="Arial" panose="020B0604020202020204" pitchFamily="34" charset="0"/>
              </a:rPr>
              <a:t>Wise Enough to Admit You Don’t Know</a:t>
            </a:r>
          </a:p>
          <a:p>
            <a:pPr eaLnBrk="1" hangingPunct="1">
              <a:spcBef>
                <a:spcPts val="600"/>
              </a:spcBef>
              <a:buClr>
                <a:srgbClr val="000000"/>
              </a:buClr>
              <a:buSzPct val="167000"/>
              <a:buFont typeface="Arial" panose="020B0604020202020204" pitchFamily="34" charset="0"/>
              <a:buChar char="•"/>
            </a:pPr>
            <a:r>
              <a:rPr lang="en-US" altLang="el-GR" sz="2000" dirty="0">
                <a:solidFill>
                  <a:srgbClr val="000000"/>
                </a:solidFill>
                <a:latin typeface="Arial" panose="020B0604020202020204" pitchFamily="34" charset="0"/>
                <a:cs typeface="Arial" panose="020B0604020202020204" pitchFamily="34" charset="0"/>
                <a:sym typeface="Arial" panose="020B0604020202020204" pitchFamily="34" charset="0"/>
              </a:rPr>
              <a:t>Find out quickly, but do not mislead</a:t>
            </a:r>
          </a:p>
          <a:p>
            <a:pPr eaLnBrk="1" hangingPunct="1">
              <a:spcBef>
                <a:spcPts val="600"/>
              </a:spcBef>
              <a:buClr>
                <a:srgbClr val="000000"/>
              </a:buClr>
              <a:buSzPct val="167000"/>
              <a:buFontTx/>
              <a:buNone/>
            </a:pPr>
            <a:endParaRPr lang="en-US" altLang="el-GR" sz="1000"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eaLnBrk="1" hangingPunct="1">
              <a:spcBef>
                <a:spcPts val="600"/>
              </a:spcBef>
              <a:buClr>
                <a:srgbClr val="000000"/>
              </a:buClr>
              <a:buSzPct val="167000"/>
              <a:buFontTx/>
              <a:buNone/>
            </a:pPr>
            <a:r>
              <a:rPr lang="en-US" altLang="el-GR" sz="2000" dirty="0">
                <a:solidFill>
                  <a:srgbClr val="000000"/>
                </a:solidFill>
                <a:latin typeface="Arial" panose="020B0604020202020204" pitchFamily="34" charset="0"/>
                <a:cs typeface="Arial" panose="020B0604020202020204" pitchFamily="34" charset="0"/>
                <a:sym typeface="Arial" panose="020B0604020202020204" pitchFamily="34" charset="0"/>
              </a:rPr>
              <a:t>Busy Enough to Listen</a:t>
            </a:r>
          </a:p>
          <a:p>
            <a:pPr eaLnBrk="1" hangingPunct="1">
              <a:spcBef>
                <a:spcPts val="600"/>
              </a:spcBef>
              <a:buClr>
                <a:srgbClr val="000000"/>
              </a:buClr>
              <a:buSzPct val="167000"/>
              <a:buFont typeface="Arial" panose="020B0604020202020204" pitchFamily="34" charset="0"/>
              <a:buChar char="•"/>
            </a:pPr>
            <a:r>
              <a:rPr lang="en-US" altLang="el-GR" sz="2000" dirty="0">
                <a:solidFill>
                  <a:srgbClr val="000000"/>
                </a:solidFill>
                <a:latin typeface="Arial" panose="020B0604020202020204" pitchFamily="34" charset="0"/>
                <a:cs typeface="Arial" panose="020B0604020202020204" pitchFamily="34" charset="0"/>
                <a:sym typeface="Arial" panose="020B0604020202020204" pitchFamily="34" charset="0"/>
              </a:rPr>
              <a:t>Beware the busy manager – they do not lead</a:t>
            </a:r>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Slide Number Placeholder 3">
            <a:extLst>
              <a:ext uri="{FF2B5EF4-FFF2-40B4-BE49-F238E27FC236}">
                <a16:creationId xmlns:a16="http://schemas.microsoft.com/office/drawing/2014/main" id="{23AFA0B3-198C-417B-8E41-4C7CCAEDDDD0}"/>
              </a:ext>
            </a:extLst>
          </p:cNvPr>
          <p:cNvSpPr>
            <a:spLocks noGrp="1"/>
          </p:cNvSpPr>
          <p:nvPr>
            <p:ph type="sldNum" sz="quarter" idx="12"/>
          </p:nvPr>
        </p:nvSpPr>
        <p:spPr>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fld id="{980CC600-5F9B-444E-8746-3C5BCB14E1E2}" type="slidenum">
              <a:rPr lang="en-US" altLang="tr-TR" sz="1400" smtClean="0">
                <a:solidFill>
                  <a:schemeClr val="tx1"/>
                </a:solidFill>
                <a:latin typeface="Arial" panose="020B0604020202020204" pitchFamily="34" charset="0"/>
              </a:rPr>
              <a:pPr eaLnBrk="1" hangingPunct="1">
                <a:spcBef>
                  <a:spcPct val="0"/>
                </a:spcBef>
                <a:buClrTx/>
                <a:buFontTx/>
                <a:buNone/>
              </a:pPr>
              <a:t>61</a:t>
            </a:fld>
            <a:endParaRPr lang="en-US" altLang="tr-TR" sz="1400">
              <a:solidFill>
                <a:schemeClr val="tx1"/>
              </a:solidFill>
              <a:latin typeface="Arial" panose="020B0604020202020204" pitchFamily="34" charset="0"/>
            </a:endParaRPr>
          </a:p>
        </p:txBody>
      </p:sp>
      <p:sp>
        <p:nvSpPr>
          <p:cNvPr id="118787" name="Rectangle 2">
            <a:extLst>
              <a:ext uri="{FF2B5EF4-FFF2-40B4-BE49-F238E27FC236}">
                <a16:creationId xmlns:a16="http://schemas.microsoft.com/office/drawing/2014/main" id="{3B0B19ED-6D29-4CBC-BA23-8B6BD6FDAF70}"/>
              </a:ext>
            </a:extLst>
          </p:cNvPr>
          <p:cNvSpPr>
            <a:spLocks noGrp="1"/>
          </p:cNvSpPr>
          <p:nvPr>
            <p:ph type="title" idx="4294967295"/>
          </p:nvPr>
        </p:nvSpPr>
        <p:spPr>
          <a:xfrm>
            <a:off x="533400" y="909001"/>
            <a:ext cx="7313612" cy="727075"/>
          </a:xfrm>
        </p:spPr>
        <p:txBody>
          <a:bodyPr/>
          <a:lstStyle/>
          <a:p>
            <a:pPr eaLnBrk="1" hangingPunct="1"/>
            <a:r>
              <a:rPr lang="en-US" altLang="tr-TR" sz="3200" b="1" dirty="0"/>
              <a:t>MOTIVATION</a:t>
            </a:r>
            <a:endParaRPr lang="en-US" altLang="tr-TR" b="1" dirty="0"/>
          </a:p>
        </p:txBody>
      </p:sp>
      <p:sp>
        <p:nvSpPr>
          <p:cNvPr id="6148" name="Rectangle 3">
            <a:extLst>
              <a:ext uri="{FF2B5EF4-FFF2-40B4-BE49-F238E27FC236}">
                <a16:creationId xmlns:a16="http://schemas.microsoft.com/office/drawing/2014/main" id="{CDEDB6F9-DEBF-4E55-9C60-3A8D132BCF26}"/>
              </a:ext>
            </a:extLst>
          </p:cNvPr>
          <p:cNvSpPr>
            <a:spLocks noGrp="1"/>
          </p:cNvSpPr>
          <p:nvPr>
            <p:ph type="body" idx="4294967295"/>
          </p:nvPr>
        </p:nvSpPr>
        <p:spPr>
          <a:xfrm>
            <a:off x="1212068" y="2175351"/>
            <a:ext cx="6432550" cy="3167062"/>
          </a:xfrm>
        </p:spPr>
        <p:txBody>
          <a:bodyPr/>
          <a:lstStyle/>
          <a:p>
            <a:pPr eaLnBrk="1" hangingPunct="1"/>
            <a:r>
              <a:rPr lang="en-US" altLang="tr-TR" b="1" dirty="0">
                <a:solidFill>
                  <a:srgbClr val="FF0066"/>
                </a:solidFill>
              </a:rPr>
              <a:t>Motivation:</a:t>
            </a:r>
            <a:r>
              <a:rPr lang="en-US" altLang="tr-TR" b="1" dirty="0"/>
              <a:t> </a:t>
            </a:r>
            <a:r>
              <a:rPr lang="en-US" altLang="tr-TR" dirty="0"/>
              <a:t>an internal drive that causes people to behave in a certain way to meet a need</a:t>
            </a:r>
          </a:p>
          <a:p>
            <a:pPr eaLnBrk="1" hangingPunct="1"/>
            <a:r>
              <a:rPr lang="en-US" altLang="tr-TR" dirty="0"/>
              <a:t>Motivation comes from within</a:t>
            </a:r>
          </a:p>
          <a:p>
            <a:pPr eaLnBrk="1" hangingPunct="1"/>
            <a:r>
              <a:rPr lang="en-US" altLang="tr-TR" dirty="0"/>
              <a:t>There are several factors that contribute to motivation (not just monetary)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 calcmode="lin" valueType="num">
                                      <p:cBhvr additive="base">
                                        <p:cTn id="7" dur="500" fill="hold"/>
                                        <p:tgtEl>
                                          <p:spTgt spid="614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8">
                                            <p:txEl>
                                              <p:pRg st="1" end="1"/>
                                            </p:txEl>
                                          </p:spTgt>
                                        </p:tgtEl>
                                        <p:attrNameLst>
                                          <p:attrName>style.visibility</p:attrName>
                                        </p:attrNameLst>
                                      </p:cBhvr>
                                      <p:to>
                                        <p:strVal val="visible"/>
                                      </p:to>
                                    </p:set>
                                    <p:anim calcmode="lin" valueType="num">
                                      <p:cBhvr additive="base">
                                        <p:cTn id="13" dur="500" fill="hold"/>
                                        <p:tgtEl>
                                          <p:spTgt spid="614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8">
                                            <p:txEl>
                                              <p:pRg st="2" end="2"/>
                                            </p:txEl>
                                          </p:spTgt>
                                        </p:tgtEl>
                                        <p:attrNameLst>
                                          <p:attrName>style.visibility</p:attrName>
                                        </p:attrNameLst>
                                      </p:cBhvr>
                                      <p:to>
                                        <p:strVal val="visible"/>
                                      </p:to>
                                    </p:set>
                                    <p:anim calcmode="lin" valueType="num">
                                      <p:cBhvr additive="base">
                                        <p:cTn id="19" dur="500" fill="hold"/>
                                        <p:tgtEl>
                                          <p:spTgt spid="614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4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3">
            <a:extLst>
              <a:ext uri="{FF2B5EF4-FFF2-40B4-BE49-F238E27FC236}">
                <a16:creationId xmlns:a16="http://schemas.microsoft.com/office/drawing/2014/main" id="{7F6C20D0-A598-4B16-8152-878D9D761750}"/>
              </a:ext>
            </a:extLst>
          </p:cNvPr>
          <p:cNvSpPr>
            <a:spLocks noGrp="1"/>
          </p:cNvSpPr>
          <p:nvPr>
            <p:ph type="sldNum" sz="quarter" idx="12"/>
          </p:nvPr>
        </p:nvSpPr>
        <p:spPr>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fld id="{6AC4BF49-71C5-4D40-B383-6B7EF627FBE4}" type="slidenum">
              <a:rPr lang="en-US" altLang="tr-TR" sz="1400" smtClean="0">
                <a:solidFill>
                  <a:schemeClr val="tx1"/>
                </a:solidFill>
                <a:latin typeface="Arial" panose="020B0604020202020204" pitchFamily="34" charset="0"/>
              </a:rPr>
              <a:pPr eaLnBrk="1" hangingPunct="1">
                <a:spcBef>
                  <a:spcPct val="0"/>
                </a:spcBef>
                <a:buClrTx/>
                <a:buFontTx/>
                <a:buNone/>
              </a:pPr>
              <a:t>62</a:t>
            </a:fld>
            <a:endParaRPr lang="en-US" altLang="tr-TR" sz="1400">
              <a:solidFill>
                <a:schemeClr val="tx1"/>
              </a:solidFill>
              <a:latin typeface="Arial" panose="020B0604020202020204" pitchFamily="34" charset="0"/>
            </a:endParaRPr>
          </a:p>
        </p:txBody>
      </p:sp>
      <p:grpSp>
        <p:nvGrpSpPr>
          <p:cNvPr id="120835" name="Group 16">
            <a:extLst>
              <a:ext uri="{FF2B5EF4-FFF2-40B4-BE49-F238E27FC236}">
                <a16:creationId xmlns:a16="http://schemas.microsoft.com/office/drawing/2014/main" id="{1269B7D4-D8D5-4B52-8916-D18E783C873E}"/>
              </a:ext>
            </a:extLst>
          </p:cNvPr>
          <p:cNvGrpSpPr>
            <a:grpSpLocks/>
          </p:cNvGrpSpPr>
          <p:nvPr/>
        </p:nvGrpSpPr>
        <p:grpSpPr bwMode="auto">
          <a:xfrm>
            <a:off x="990600" y="228600"/>
            <a:ext cx="7162800" cy="6151563"/>
            <a:chOff x="672" y="288"/>
            <a:chExt cx="4512" cy="3731"/>
          </a:xfrm>
        </p:grpSpPr>
        <p:sp>
          <p:nvSpPr>
            <p:cNvPr id="120836" name="AutoShape 5">
              <a:extLst>
                <a:ext uri="{FF2B5EF4-FFF2-40B4-BE49-F238E27FC236}">
                  <a16:creationId xmlns:a16="http://schemas.microsoft.com/office/drawing/2014/main" id="{E8CCF24B-5C11-48DE-89EE-587F5F65267C}"/>
                </a:ext>
              </a:extLst>
            </p:cNvPr>
            <p:cNvSpPr>
              <a:spLocks noChangeAspect="1" noChangeArrowheads="1"/>
            </p:cNvSpPr>
            <p:nvPr/>
          </p:nvSpPr>
          <p:spPr bwMode="auto">
            <a:xfrm>
              <a:off x="672" y="288"/>
              <a:ext cx="4512" cy="3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r-TR" altLang="tr-TR" sz="1800">
                <a:solidFill>
                  <a:schemeClr val="tx1"/>
                </a:solidFill>
                <a:latin typeface="Arial" panose="020B0604020202020204" pitchFamily="34" charset="0"/>
                <a:cs typeface="Arial" panose="020B0604020202020204" pitchFamily="34" charset="0"/>
              </a:endParaRPr>
            </a:p>
          </p:txBody>
        </p:sp>
        <p:grpSp>
          <p:nvGrpSpPr>
            <p:cNvPr id="120837" name="Group 6">
              <a:extLst>
                <a:ext uri="{FF2B5EF4-FFF2-40B4-BE49-F238E27FC236}">
                  <a16:creationId xmlns:a16="http://schemas.microsoft.com/office/drawing/2014/main" id="{22F8A163-7C52-4EBC-8A5D-6E47A30226E2}"/>
                </a:ext>
              </a:extLst>
            </p:cNvPr>
            <p:cNvGrpSpPr>
              <a:grpSpLocks/>
            </p:cNvGrpSpPr>
            <p:nvPr/>
          </p:nvGrpSpPr>
          <p:grpSpPr bwMode="auto">
            <a:xfrm>
              <a:off x="748" y="375"/>
              <a:ext cx="4207" cy="3274"/>
              <a:chOff x="3174" y="6033"/>
              <a:chExt cx="8090" cy="6336"/>
            </a:xfrm>
          </p:grpSpPr>
          <p:sp>
            <p:nvSpPr>
              <p:cNvPr id="120838" name="Rectangle 7">
                <a:extLst>
                  <a:ext uri="{FF2B5EF4-FFF2-40B4-BE49-F238E27FC236}">
                    <a16:creationId xmlns:a16="http://schemas.microsoft.com/office/drawing/2014/main" id="{6E7CE3CE-4E11-436E-89E1-A9A025D28927}"/>
                  </a:ext>
                </a:extLst>
              </p:cNvPr>
              <p:cNvSpPr>
                <a:spLocks noChangeArrowheads="1"/>
              </p:cNvSpPr>
              <p:nvPr/>
            </p:nvSpPr>
            <p:spPr bwMode="auto">
              <a:xfrm>
                <a:off x="3582" y="6033"/>
                <a:ext cx="7682" cy="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tr-TR" sz="3800" b="1">
                    <a:solidFill>
                      <a:schemeClr val="tx2"/>
                    </a:solidFill>
                    <a:latin typeface="Arial" panose="020B0604020202020204" pitchFamily="34" charset="0"/>
                    <a:cs typeface="Arial" panose="020B0604020202020204" pitchFamily="34" charset="0"/>
                  </a:rPr>
                  <a:t>MOTIVATION</a:t>
                </a:r>
              </a:p>
              <a:p>
                <a:pPr eaLnBrk="1" hangingPunct="1">
                  <a:spcBef>
                    <a:spcPct val="0"/>
                  </a:spcBef>
                  <a:buClrTx/>
                  <a:buFontTx/>
                  <a:buNone/>
                </a:pPr>
                <a:r>
                  <a:rPr lang="en-US" altLang="tr-TR" sz="3800" b="1">
                    <a:solidFill>
                      <a:schemeClr val="tx2"/>
                    </a:solidFill>
                    <a:latin typeface="Arial" panose="020B0604020202020204" pitchFamily="34" charset="0"/>
                    <a:cs typeface="Arial" panose="020B0604020202020204" pitchFamily="34" charset="0"/>
                  </a:rPr>
                  <a:t>Maslow in the Workplace</a:t>
                </a:r>
                <a:endParaRPr lang="en-US" altLang="tr-TR" sz="3600" b="1">
                  <a:solidFill>
                    <a:schemeClr val="tx1"/>
                  </a:solidFill>
                  <a:latin typeface="Arial" panose="020B0604020202020204" pitchFamily="34" charset="0"/>
                  <a:cs typeface="Arial" panose="020B0604020202020204" pitchFamily="34" charset="0"/>
                </a:endParaRPr>
              </a:p>
            </p:txBody>
          </p:sp>
          <p:sp>
            <p:nvSpPr>
              <p:cNvPr id="120839" name="AutoShape 8">
                <a:extLst>
                  <a:ext uri="{FF2B5EF4-FFF2-40B4-BE49-F238E27FC236}">
                    <a16:creationId xmlns:a16="http://schemas.microsoft.com/office/drawing/2014/main" id="{F12A3FAA-0EF5-4E41-8B3B-0CE8AC9603A7}"/>
                  </a:ext>
                </a:extLst>
              </p:cNvPr>
              <p:cNvSpPr>
                <a:spLocks noChangeArrowheads="1"/>
              </p:cNvSpPr>
              <p:nvPr/>
            </p:nvSpPr>
            <p:spPr bwMode="auto">
              <a:xfrm>
                <a:off x="3635" y="7537"/>
                <a:ext cx="6923" cy="4832"/>
              </a:xfrm>
              <a:prstGeom prst="triangle">
                <a:avLst>
                  <a:gd name="adj" fmla="val 50000"/>
                </a:avLst>
              </a:prstGeom>
              <a:solidFill>
                <a:srgbClr val="009999"/>
              </a:solidFill>
              <a:ln w="9525">
                <a:solidFill>
                  <a:srgbClr val="000000"/>
                </a:solidFill>
                <a:miter lim="800000"/>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r-TR" altLang="tr-TR" sz="1800">
                  <a:solidFill>
                    <a:schemeClr val="tx1"/>
                  </a:solidFill>
                  <a:latin typeface="Arial" panose="020B0604020202020204" pitchFamily="34" charset="0"/>
                  <a:cs typeface="Arial" panose="020B0604020202020204" pitchFamily="34" charset="0"/>
                </a:endParaRPr>
              </a:p>
            </p:txBody>
          </p:sp>
          <p:sp>
            <p:nvSpPr>
              <p:cNvPr id="120840" name="Text Box 9">
                <a:extLst>
                  <a:ext uri="{FF2B5EF4-FFF2-40B4-BE49-F238E27FC236}">
                    <a16:creationId xmlns:a16="http://schemas.microsoft.com/office/drawing/2014/main" id="{86A31082-AA40-4F06-9A4E-6CFC5FDA7B7C}"/>
                  </a:ext>
                </a:extLst>
              </p:cNvPr>
              <p:cNvSpPr txBox="1">
                <a:spLocks noChangeArrowheads="1"/>
              </p:cNvSpPr>
              <p:nvPr/>
            </p:nvSpPr>
            <p:spPr bwMode="auto">
              <a:xfrm>
                <a:off x="3174" y="11536"/>
                <a:ext cx="8030" cy="4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en-US" altLang="tr-TR" sz="2000" b="1">
                    <a:solidFill>
                      <a:srgbClr val="FF00FF"/>
                    </a:solidFill>
                    <a:latin typeface="Arial" panose="020B0604020202020204" pitchFamily="34" charset="0"/>
                    <a:cs typeface="Arial" panose="020B0604020202020204" pitchFamily="34" charset="0"/>
                  </a:rPr>
                  <a:t>Physiological</a:t>
                </a:r>
                <a:r>
                  <a:rPr lang="en-US" altLang="tr-TR" sz="2000" b="1">
                    <a:solidFill>
                      <a:srgbClr val="000000"/>
                    </a:solidFill>
                    <a:latin typeface="Arial" panose="020B0604020202020204" pitchFamily="34" charset="0"/>
                    <a:cs typeface="Arial" panose="020B0604020202020204" pitchFamily="34" charset="0"/>
                  </a:rPr>
                  <a:t>—Basic Wages</a:t>
                </a:r>
              </a:p>
            </p:txBody>
          </p:sp>
          <p:sp>
            <p:nvSpPr>
              <p:cNvPr id="120841" name="Text Box 10">
                <a:extLst>
                  <a:ext uri="{FF2B5EF4-FFF2-40B4-BE49-F238E27FC236}">
                    <a16:creationId xmlns:a16="http://schemas.microsoft.com/office/drawing/2014/main" id="{A9004D55-8229-4B4B-BD46-CC860C41404B}"/>
                  </a:ext>
                </a:extLst>
              </p:cNvPr>
              <p:cNvSpPr txBox="1">
                <a:spLocks noChangeArrowheads="1"/>
              </p:cNvSpPr>
              <p:nvPr/>
            </p:nvSpPr>
            <p:spPr bwMode="auto">
              <a:xfrm>
                <a:off x="4095" y="10698"/>
                <a:ext cx="6373" cy="4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en-US" altLang="tr-TR" sz="2000" b="1">
                    <a:solidFill>
                      <a:srgbClr val="FF00FF"/>
                    </a:solidFill>
                    <a:latin typeface="Arial" panose="020B0604020202020204" pitchFamily="34" charset="0"/>
                    <a:cs typeface="Arial" panose="020B0604020202020204" pitchFamily="34" charset="0"/>
                  </a:rPr>
                  <a:t>Safety</a:t>
                </a:r>
                <a:r>
                  <a:rPr lang="en-US" altLang="tr-TR" sz="2000" b="1">
                    <a:solidFill>
                      <a:srgbClr val="000000"/>
                    </a:solidFill>
                    <a:latin typeface="Arial" panose="020B0604020202020204" pitchFamily="34" charset="0"/>
                    <a:cs typeface="Arial" panose="020B0604020202020204" pitchFamily="34" charset="0"/>
                  </a:rPr>
                  <a:t>—Job Security/Environment </a:t>
                </a:r>
              </a:p>
            </p:txBody>
          </p:sp>
          <p:sp>
            <p:nvSpPr>
              <p:cNvPr id="120842" name="Text Box 11">
                <a:extLst>
                  <a:ext uri="{FF2B5EF4-FFF2-40B4-BE49-F238E27FC236}">
                    <a16:creationId xmlns:a16="http://schemas.microsoft.com/office/drawing/2014/main" id="{AA5FEAC4-A2AD-46FD-8AF1-CE42D7F16942}"/>
                  </a:ext>
                </a:extLst>
              </p:cNvPr>
              <p:cNvSpPr txBox="1">
                <a:spLocks noChangeArrowheads="1"/>
              </p:cNvSpPr>
              <p:nvPr/>
            </p:nvSpPr>
            <p:spPr bwMode="auto">
              <a:xfrm>
                <a:off x="4836" y="9861"/>
                <a:ext cx="4430" cy="4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en-US" altLang="tr-TR" sz="2000" b="1">
                    <a:solidFill>
                      <a:srgbClr val="FF00FF"/>
                    </a:solidFill>
                    <a:latin typeface="Arial" panose="020B0604020202020204" pitchFamily="34" charset="0"/>
                    <a:cs typeface="Arial" panose="020B0604020202020204" pitchFamily="34" charset="0"/>
                  </a:rPr>
                  <a:t>Social</a:t>
                </a:r>
                <a:r>
                  <a:rPr lang="en-US" altLang="tr-TR" sz="2000" b="1">
                    <a:solidFill>
                      <a:srgbClr val="000000"/>
                    </a:solidFill>
                    <a:latin typeface="Arial" panose="020B0604020202020204" pitchFamily="34" charset="0"/>
                    <a:cs typeface="Arial" panose="020B0604020202020204" pitchFamily="34" charset="0"/>
                  </a:rPr>
                  <a:t>—Informal Groups</a:t>
                </a:r>
              </a:p>
            </p:txBody>
          </p:sp>
          <p:sp>
            <p:nvSpPr>
              <p:cNvPr id="120843" name="Text Box 12">
                <a:extLst>
                  <a:ext uri="{FF2B5EF4-FFF2-40B4-BE49-F238E27FC236}">
                    <a16:creationId xmlns:a16="http://schemas.microsoft.com/office/drawing/2014/main" id="{02C6A157-33C0-4D0B-B904-BAF2EC76EA15}"/>
                  </a:ext>
                </a:extLst>
              </p:cNvPr>
              <p:cNvSpPr txBox="1">
                <a:spLocks noChangeArrowheads="1"/>
              </p:cNvSpPr>
              <p:nvPr/>
            </p:nvSpPr>
            <p:spPr bwMode="auto">
              <a:xfrm>
                <a:off x="4557" y="8932"/>
                <a:ext cx="5355" cy="4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en-US" altLang="tr-TR" sz="2000" b="1">
                    <a:solidFill>
                      <a:srgbClr val="FF00FF"/>
                    </a:solidFill>
                    <a:latin typeface="Arial" panose="020B0604020202020204" pitchFamily="34" charset="0"/>
                    <a:cs typeface="Arial" panose="020B0604020202020204" pitchFamily="34" charset="0"/>
                  </a:rPr>
                  <a:t>Esteem</a:t>
                </a:r>
                <a:r>
                  <a:rPr lang="en-US" altLang="tr-TR" sz="2000" b="1">
                    <a:solidFill>
                      <a:srgbClr val="000000"/>
                    </a:solidFill>
                    <a:latin typeface="Arial" panose="020B0604020202020204" pitchFamily="34" charset="0"/>
                    <a:cs typeface="Arial" panose="020B0604020202020204" pitchFamily="34" charset="0"/>
                  </a:rPr>
                  <a:t>—Recognition/Respect</a:t>
                </a:r>
                <a:endParaRPr lang="en-US" altLang="tr-TR" sz="1800">
                  <a:solidFill>
                    <a:schemeClr val="tx1"/>
                  </a:solidFill>
                  <a:latin typeface="Arial" panose="020B0604020202020204" pitchFamily="34" charset="0"/>
                  <a:cs typeface="Arial" panose="020B0604020202020204" pitchFamily="34" charset="0"/>
                </a:endParaRPr>
              </a:p>
            </p:txBody>
          </p:sp>
          <p:sp>
            <p:nvSpPr>
              <p:cNvPr id="120844" name="Text Box 13">
                <a:extLst>
                  <a:ext uri="{FF2B5EF4-FFF2-40B4-BE49-F238E27FC236}">
                    <a16:creationId xmlns:a16="http://schemas.microsoft.com/office/drawing/2014/main" id="{F0E47154-87EB-4A94-9E6F-D7324BCD27A3}"/>
                  </a:ext>
                </a:extLst>
              </p:cNvPr>
              <p:cNvSpPr txBox="1">
                <a:spLocks noChangeArrowheads="1"/>
              </p:cNvSpPr>
              <p:nvPr/>
            </p:nvSpPr>
            <p:spPr bwMode="auto">
              <a:xfrm>
                <a:off x="4282" y="7725"/>
                <a:ext cx="6186" cy="4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en-US" altLang="tr-TR" sz="2000" b="1">
                    <a:solidFill>
                      <a:srgbClr val="FF00FF"/>
                    </a:solidFill>
                    <a:latin typeface="Arial" panose="020B0604020202020204" pitchFamily="34" charset="0"/>
                    <a:cs typeface="Arial" panose="020B0604020202020204" pitchFamily="34" charset="0"/>
                  </a:rPr>
                  <a:t>Self-actualization</a:t>
                </a:r>
                <a:r>
                  <a:rPr lang="en-US" altLang="tr-TR" sz="2000" b="1">
                    <a:solidFill>
                      <a:srgbClr val="000000"/>
                    </a:solidFill>
                    <a:latin typeface="Arial" panose="020B0604020202020204" pitchFamily="34" charset="0"/>
                    <a:cs typeface="Arial" panose="020B0604020202020204" pitchFamily="34" charset="0"/>
                  </a:rPr>
                  <a:t>—Expand Skills</a:t>
                </a: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98C2ACF-14C0-4001-91E0-4A012CFAAFDB}"/>
              </a:ext>
            </a:extLst>
          </p:cNvPr>
          <p:cNvSpPr>
            <a:spLocks noGrp="1" noChangeArrowheads="1"/>
          </p:cNvSpPr>
          <p:nvPr>
            <p:ph type="title"/>
          </p:nvPr>
        </p:nvSpPr>
        <p:spPr/>
        <p:txBody>
          <a:bodyPr>
            <a:normAutofit/>
          </a:bodyPr>
          <a:lstStyle/>
          <a:p>
            <a:pPr algn="ctr" eaLnBrk="1" hangingPunct="1"/>
            <a:r>
              <a:rPr lang="en-US" altLang="el-GR" sz="6000" b="1"/>
              <a:t>Contributor Skills</a:t>
            </a:r>
          </a:p>
        </p:txBody>
      </p:sp>
      <p:sp>
        <p:nvSpPr>
          <p:cNvPr id="28675" name="Rectangle 3">
            <a:extLst>
              <a:ext uri="{FF2B5EF4-FFF2-40B4-BE49-F238E27FC236}">
                <a16:creationId xmlns:a16="http://schemas.microsoft.com/office/drawing/2014/main" id="{61CAD0A0-EAAA-4BFC-9293-9AC70A262569}"/>
              </a:ext>
            </a:extLst>
          </p:cNvPr>
          <p:cNvSpPr>
            <a:spLocks noGrp="1" noChangeArrowheads="1"/>
          </p:cNvSpPr>
          <p:nvPr>
            <p:ph idx="1"/>
          </p:nvPr>
        </p:nvSpPr>
        <p:spPr>
          <a:xfrm>
            <a:off x="914400" y="2667000"/>
            <a:ext cx="7543800" cy="4724400"/>
          </a:xfrm>
        </p:spPr>
        <p:txBody>
          <a:bodyPr/>
          <a:lstStyle/>
          <a:p>
            <a:pPr eaLnBrk="1" hangingPunct="1"/>
            <a:r>
              <a:rPr lang="en-US" altLang="el-GR" b="1" dirty="0"/>
              <a:t>Initiation - draw out information, clarify ideas</a:t>
            </a:r>
          </a:p>
          <a:p>
            <a:pPr eaLnBrk="1" hangingPunct="1"/>
            <a:r>
              <a:rPr lang="en-US" altLang="el-GR" b="1" dirty="0"/>
              <a:t>Energize - show enthusiasm, engage in team process, show commitment </a:t>
            </a:r>
          </a:p>
          <a:p>
            <a:pPr eaLnBrk="1" hangingPunct="1"/>
            <a:r>
              <a:rPr lang="en-US" altLang="el-GR" b="1" dirty="0"/>
              <a:t>Organize </a:t>
            </a:r>
          </a:p>
          <a:p>
            <a:pPr eaLnBrk="1" hangingPunct="1"/>
            <a:r>
              <a:rPr lang="en-US" altLang="el-GR" b="1" dirty="0"/>
              <a:t>Build relationships</a:t>
            </a:r>
          </a:p>
          <a:p>
            <a:pPr eaLnBrk="1" hangingPunct="1"/>
            <a:r>
              <a:rPr lang="en-US" altLang="el-GR" b="1" dirty="0"/>
              <a:t>Be flexible</a:t>
            </a:r>
          </a:p>
          <a:p>
            <a:pPr eaLnBrk="1" hangingPunct="1"/>
            <a:r>
              <a:rPr lang="en-US" altLang="el-GR" b="1" dirty="0"/>
              <a:t> Learn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up)">
                                      <p:cBhvr>
                                        <p:cTn id="7" dur="500"/>
                                        <p:tgtEl>
                                          <p:spTgt spid="28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wipe(up)">
                                      <p:cBhvr>
                                        <p:cTn id="12" dur="500"/>
                                        <p:tgtEl>
                                          <p:spTgt spid="28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wipe(up)">
                                      <p:cBhvr>
                                        <p:cTn id="17" dur="500"/>
                                        <p:tgtEl>
                                          <p:spTgt spid="286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wipe(up)">
                                      <p:cBhvr>
                                        <p:cTn id="22" dur="500"/>
                                        <p:tgtEl>
                                          <p:spTgt spid="286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Effect transition="in" filter="wipe(up)">
                                      <p:cBhvr>
                                        <p:cTn id="27" dur="500"/>
                                        <p:tgtEl>
                                          <p:spTgt spid="286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8675">
                                            <p:txEl>
                                              <p:pRg st="5" end="5"/>
                                            </p:txEl>
                                          </p:spTgt>
                                        </p:tgtEl>
                                        <p:attrNameLst>
                                          <p:attrName>style.visibility</p:attrName>
                                        </p:attrNameLst>
                                      </p:cBhvr>
                                      <p:to>
                                        <p:strVal val="visible"/>
                                      </p:to>
                                    </p:set>
                                    <p:animEffect transition="in" filter="wipe(up)">
                                      <p:cBhvr>
                                        <p:cTn id="32" dur="500"/>
                                        <p:tgtEl>
                                          <p:spTgt spid="286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Pladsholder til tekst 18">
            <a:extLst>
              <a:ext uri="{FF2B5EF4-FFF2-40B4-BE49-F238E27FC236}">
                <a16:creationId xmlns:a16="http://schemas.microsoft.com/office/drawing/2014/main" id="{D2880F89-62F8-4CA8-8598-CA4EC3944E15}"/>
              </a:ext>
            </a:extLst>
          </p:cNvPr>
          <p:cNvSpPr txBox="1">
            <a:spLocks/>
          </p:cNvSpPr>
          <p:nvPr/>
        </p:nvSpPr>
        <p:spPr bwMode="auto">
          <a:xfrm>
            <a:off x="1127125" y="857250"/>
            <a:ext cx="7788275" cy="871538"/>
          </a:xfrm>
          <a:prstGeom prst="rect">
            <a:avLst/>
          </a:prstGeom>
          <a:noFill/>
          <a:ln w="9525">
            <a:noFill/>
            <a:miter lim="800000"/>
            <a:headEnd/>
            <a:tailEnd/>
          </a:ln>
        </p:spPr>
        <p:txBody>
          <a:bodyPr anchor="b"/>
          <a:lstStyle/>
          <a:p>
            <a:pPr algn="ctr">
              <a:spcBef>
                <a:spcPct val="20000"/>
              </a:spcBef>
              <a:buFont typeface="Arial" charset="0"/>
              <a:buNone/>
              <a:defRPr/>
            </a:pPr>
            <a:r>
              <a:rPr lang="da-DK" sz="2700" dirty="0">
                <a:latin typeface="+mj-lt"/>
              </a:rPr>
              <a:t>Human Relations Soft Skills/Transferable Skills</a:t>
            </a:r>
          </a:p>
        </p:txBody>
      </p:sp>
      <p:graphicFrame>
        <p:nvGraphicFramePr>
          <p:cNvPr id="22" name="Diagram 21">
            <a:extLst>
              <a:ext uri="{FF2B5EF4-FFF2-40B4-BE49-F238E27FC236}">
                <a16:creationId xmlns:a16="http://schemas.microsoft.com/office/drawing/2014/main" id="{21D87231-28A0-4EBA-9131-9976767A6FA1}"/>
              </a:ext>
            </a:extLst>
          </p:cNvPr>
          <p:cNvGraphicFramePr/>
          <p:nvPr>
            <p:extLst>
              <p:ext uri="{D42A27DB-BD31-4B8C-83A1-F6EECF244321}">
                <p14:modId xmlns:p14="http://schemas.microsoft.com/office/powerpoint/2010/main" val="834498857"/>
              </p:ext>
            </p:extLst>
          </p:nvPr>
        </p:nvGraphicFramePr>
        <p:xfrm>
          <a:off x="1646621" y="2133600"/>
          <a:ext cx="5850758" cy="3577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5">
            <a:extLst>
              <a:ext uri="{FF2B5EF4-FFF2-40B4-BE49-F238E27FC236}">
                <a16:creationId xmlns:a16="http://schemas.microsoft.com/office/drawing/2014/main" id="{0D29D5CB-3552-425A-8DE8-8244DB9CF4F1}"/>
              </a:ext>
            </a:extLst>
          </p:cNvPr>
          <p:cNvSpPr txBox="1">
            <a:spLocks noChangeArrowheads="1"/>
          </p:cNvSpPr>
          <p:nvPr/>
        </p:nvSpPr>
        <p:spPr bwMode="gray">
          <a:xfrm>
            <a:off x="865188" y="1273175"/>
            <a:ext cx="7053262" cy="450850"/>
          </a:xfrm>
          <a:prstGeom prst="rect">
            <a:avLst/>
          </a:prstGeom>
          <a:noFill/>
          <a:ln w="9525">
            <a:noFill/>
            <a:miter lim="800000"/>
            <a:headEnd/>
            <a:tailEnd/>
          </a:ln>
        </p:spPr>
        <p:txBody>
          <a:bodyPr lIns="0" rIns="0" anchor="ctr"/>
          <a:lstStyle/>
          <a:p>
            <a:pPr algn="ctr">
              <a:lnSpc>
                <a:spcPct val="95000"/>
              </a:lnSpc>
              <a:defRPr/>
            </a:pPr>
            <a:r>
              <a:rPr lang="en-US" sz="2700" dirty="0">
                <a:latin typeface="+mj-lt"/>
              </a:rPr>
              <a:t>Guidelines for Professional Ethics</a:t>
            </a:r>
          </a:p>
        </p:txBody>
      </p:sp>
      <p:grpSp>
        <p:nvGrpSpPr>
          <p:cNvPr id="37891" name="Gruppe 29">
            <a:extLst>
              <a:ext uri="{FF2B5EF4-FFF2-40B4-BE49-F238E27FC236}">
                <a16:creationId xmlns:a16="http://schemas.microsoft.com/office/drawing/2014/main" id="{BD8F7170-4F6B-47F6-AA05-55CD86F0A9CF}"/>
              </a:ext>
            </a:extLst>
          </p:cNvPr>
          <p:cNvGrpSpPr>
            <a:grpSpLocks/>
          </p:cNvGrpSpPr>
          <p:nvPr/>
        </p:nvGrpSpPr>
        <p:grpSpPr bwMode="auto">
          <a:xfrm>
            <a:off x="1673225" y="2282825"/>
            <a:ext cx="5797550" cy="3109913"/>
            <a:chOff x="706438" y="1900238"/>
            <a:chExt cx="7731125" cy="4147603"/>
          </a:xfrm>
        </p:grpSpPr>
        <p:sp>
          <p:nvSpPr>
            <p:cNvPr id="33" name="Rektangel 32">
              <a:extLst>
                <a:ext uri="{FF2B5EF4-FFF2-40B4-BE49-F238E27FC236}">
                  <a16:creationId xmlns:a16="http://schemas.microsoft.com/office/drawing/2014/main" id="{BE604B4B-15FA-4920-987F-44A8CB79342F}"/>
                </a:ext>
              </a:extLst>
            </p:cNvPr>
            <p:cNvSpPr>
              <a:spLocks noChangeArrowheads="1"/>
            </p:cNvSpPr>
            <p:nvPr/>
          </p:nvSpPr>
          <p:spPr bwMode="auto">
            <a:xfrm>
              <a:off x="3350517" y="1900238"/>
              <a:ext cx="2442968" cy="243479"/>
            </a:xfrm>
            <a:prstGeom prst="rect">
              <a:avLst/>
            </a:prstGeom>
            <a:solidFill>
              <a:schemeClr val="accent2">
                <a:lumMod val="5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257175" algn="ctr">
                <a:defRPr/>
              </a:pPr>
              <a:endParaRPr lang="da-DK" sz="1050" noProof="1">
                <a:solidFill>
                  <a:srgbClr val="FFFFFF"/>
                </a:solidFill>
                <a:latin typeface="Arial" pitchFamily="34" charset="0"/>
              </a:endParaRPr>
            </a:p>
          </p:txBody>
        </p:sp>
        <p:sp>
          <p:nvSpPr>
            <p:cNvPr id="52" name="Rektangel 51">
              <a:extLst>
                <a:ext uri="{FF2B5EF4-FFF2-40B4-BE49-F238E27FC236}">
                  <a16:creationId xmlns:a16="http://schemas.microsoft.com/office/drawing/2014/main" id="{09F38504-AAAE-40B3-B81B-B71AD1353E28}"/>
                </a:ext>
              </a:extLst>
            </p:cNvPr>
            <p:cNvSpPr>
              <a:spLocks noChangeArrowheads="1"/>
            </p:cNvSpPr>
            <p:nvPr/>
          </p:nvSpPr>
          <p:spPr bwMode="auto">
            <a:xfrm>
              <a:off x="3350517" y="2194530"/>
              <a:ext cx="2434500" cy="3588660"/>
            </a:xfrm>
            <a:prstGeom prst="rect">
              <a:avLst/>
            </a:prstGeom>
            <a:solidFill>
              <a:schemeClr val="bg2">
                <a:lumMod val="90000"/>
              </a:schemeClr>
            </a:solidFill>
            <a:ln w="9525">
              <a:solidFill>
                <a:srgbClr val="E1E1E1"/>
              </a:solidFill>
              <a:miter lim="800000"/>
              <a:headEnd/>
              <a:tailEnd/>
            </a:ln>
            <a:effectLst>
              <a:outerShdw blurRad="63500" dist="23000" dir="5400000" rotWithShape="0">
                <a:srgbClr val="000000">
                  <a:alpha val="34999"/>
                </a:srgbClr>
              </a:outerShdw>
            </a:effectLst>
          </p:spPr>
          <p:txBody>
            <a:bodyPr anchor="ctr"/>
            <a:lstStyle/>
            <a:p>
              <a:pPr algn="ctr">
                <a:defRPr/>
              </a:pPr>
              <a:endParaRPr lang="da-DK" sz="1050" dirty="0">
                <a:solidFill>
                  <a:srgbClr val="FFFFFF"/>
                </a:solidFill>
                <a:latin typeface="Arial" pitchFamily="34" charset="0"/>
                <a:ea typeface="ＭＳ Ｐゴシック" pitchFamily="-97" charset="-128"/>
              </a:endParaRPr>
            </a:p>
          </p:txBody>
        </p:sp>
        <p:sp>
          <p:nvSpPr>
            <p:cNvPr id="26633" name="Tekstboks 68">
              <a:extLst>
                <a:ext uri="{FF2B5EF4-FFF2-40B4-BE49-F238E27FC236}">
                  <a16:creationId xmlns:a16="http://schemas.microsoft.com/office/drawing/2014/main" id="{9975FC50-BAA1-4612-921D-7958260BDEAE}"/>
                </a:ext>
              </a:extLst>
            </p:cNvPr>
            <p:cNvSpPr txBox="1">
              <a:spLocks noChangeArrowheads="1"/>
            </p:cNvSpPr>
            <p:nvPr/>
          </p:nvSpPr>
          <p:spPr bwMode="auto">
            <a:xfrm>
              <a:off x="3729452" y="2338500"/>
              <a:ext cx="2015343" cy="3601363"/>
            </a:xfrm>
            <a:prstGeom prst="rect">
              <a:avLst/>
            </a:prstGeom>
            <a:noFill/>
            <a:ln w="9525">
              <a:noFill/>
              <a:miter lim="800000"/>
              <a:headEnd/>
              <a:tailEnd/>
            </a:ln>
          </p:spPr>
          <p:txBody>
            <a:bodyPr>
              <a:spAutoFit/>
            </a:bodyPr>
            <a:lstStyle/>
            <a:p>
              <a:pPr marL="214313" indent="-214313">
                <a:buFont typeface="Arial" panose="020B0604020202020204" pitchFamily="34" charset="0"/>
                <a:buChar char="•"/>
                <a:defRPr/>
              </a:pPr>
              <a:r>
                <a:rPr lang="en-US" sz="1125" dirty="0">
                  <a:solidFill>
                    <a:srgbClr val="000000"/>
                  </a:solidFill>
                </a:rPr>
                <a:t>Am I confident in my decision?</a:t>
              </a:r>
            </a:p>
            <a:p>
              <a:pPr marL="214313" indent="-214313">
                <a:buFont typeface="Arial" panose="020B0604020202020204" pitchFamily="34" charset="0"/>
                <a:buChar char="•"/>
                <a:defRPr/>
              </a:pPr>
              <a:endParaRPr lang="en-US" sz="1125" dirty="0">
                <a:solidFill>
                  <a:srgbClr val="000000"/>
                </a:solidFill>
              </a:endParaRPr>
            </a:p>
            <a:p>
              <a:pPr marL="214313" indent="-214313">
                <a:buFont typeface="Arial" panose="020B0604020202020204" pitchFamily="34" charset="0"/>
                <a:buChar char="•"/>
                <a:defRPr/>
              </a:pPr>
              <a:r>
                <a:rPr lang="en-US" sz="1125" dirty="0">
                  <a:solidFill>
                    <a:srgbClr val="000000"/>
                  </a:solidFill>
                </a:rPr>
                <a:t>Will it be valid for years?</a:t>
              </a:r>
            </a:p>
            <a:p>
              <a:pPr marL="214313" indent="-214313">
                <a:buFont typeface="Arial" panose="020B0604020202020204" pitchFamily="34" charset="0"/>
                <a:buChar char="•"/>
                <a:defRPr/>
              </a:pPr>
              <a:endParaRPr lang="en-US" sz="1125" dirty="0">
                <a:solidFill>
                  <a:srgbClr val="000000"/>
                </a:solidFill>
              </a:endParaRPr>
            </a:p>
            <a:p>
              <a:pPr marL="214313" indent="-214313">
                <a:buFont typeface="Arial" panose="020B0604020202020204" pitchFamily="34" charset="0"/>
                <a:buChar char="•"/>
                <a:defRPr/>
              </a:pPr>
              <a:r>
                <a:rPr lang="en-US" sz="1125" dirty="0">
                  <a:solidFill>
                    <a:srgbClr val="000000"/>
                  </a:solidFill>
                </a:rPr>
                <a:t>Is it legal?</a:t>
              </a:r>
            </a:p>
            <a:p>
              <a:pPr marL="214313" indent="-214313">
                <a:buFont typeface="Arial" panose="020B0604020202020204" pitchFamily="34" charset="0"/>
                <a:buChar char="•"/>
                <a:defRPr/>
              </a:pPr>
              <a:endParaRPr lang="en-US" sz="1125" dirty="0">
                <a:solidFill>
                  <a:srgbClr val="000000"/>
                </a:solidFill>
              </a:endParaRPr>
            </a:p>
            <a:p>
              <a:pPr marL="214313" indent="-214313">
                <a:buFont typeface="Arial" panose="020B0604020202020204" pitchFamily="34" charset="0"/>
                <a:buChar char="•"/>
                <a:defRPr/>
              </a:pPr>
              <a:r>
                <a:rPr lang="en-US" sz="1125" dirty="0">
                  <a:solidFill>
                    <a:srgbClr val="000000"/>
                  </a:solidFill>
                </a:rPr>
                <a:t>Will it hurt anyone?</a:t>
              </a:r>
            </a:p>
            <a:p>
              <a:pPr marL="214313" indent="-214313">
                <a:buFont typeface="Arial" panose="020B0604020202020204" pitchFamily="34" charset="0"/>
                <a:buChar char="•"/>
                <a:defRPr/>
              </a:pPr>
              <a:endParaRPr lang="en-US" sz="1125" dirty="0">
                <a:solidFill>
                  <a:srgbClr val="000000"/>
                </a:solidFill>
              </a:endParaRPr>
            </a:p>
            <a:p>
              <a:pPr marL="214313" indent="-214313">
                <a:buFont typeface="Arial" panose="020B0604020202020204" pitchFamily="34" charset="0"/>
                <a:buChar char="•"/>
                <a:defRPr/>
              </a:pPr>
              <a:r>
                <a:rPr lang="en-US" sz="1125" dirty="0">
                  <a:solidFill>
                    <a:srgbClr val="000000"/>
                  </a:solidFill>
                </a:rPr>
                <a:t>Does it positively represent the company?</a:t>
              </a:r>
            </a:p>
            <a:p>
              <a:pPr marL="214313" indent="-214313" algn="just">
                <a:buFont typeface="Arial" panose="020B0604020202020204" pitchFamily="34" charset="0"/>
                <a:buChar char="•"/>
                <a:defRPr/>
              </a:pPr>
              <a:endParaRPr lang="da-DK" sz="1200" dirty="0">
                <a:solidFill>
                  <a:srgbClr val="000000"/>
                </a:solidFill>
              </a:endParaRPr>
            </a:p>
          </p:txBody>
        </p:sp>
        <p:sp>
          <p:nvSpPr>
            <p:cNvPr id="64" name="Rektangel 63">
              <a:extLst>
                <a:ext uri="{FF2B5EF4-FFF2-40B4-BE49-F238E27FC236}">
                  <a16:creationId xmlns:a16="http://schemas.microsoft.com/office/drawing/2014/main" id="{ECEF0DAD-9500-4A33-9E0B-CE3B83EE703B}"/>
                </a:ext>
              </a:extLst>
            </p:cNvPr>
            <p:cNvSpPr>
              <a:spLocks noChangeArrowheads="1"/>
            </p:cNvSpPr>
            <p:nvPr/>
          </p:nvSpPr>
          <p:spPr bwMode="auto">
            <a:xfrm>
              <a:off x="706438" y="1908707"/>
              <a:ext cx="2440851" cy="241361"/>
            </a:xfrm>
            <a:prstGeom prst="rect">
              <a:avLst/>
            </a:prstGeom>
            <a:solidFill>
              <a:schemeClr val="accent2">
                <a:lumMod val="5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257175" algn="ctr">
                <a:defRPr/>
              </a:pPr>
              <a:endParaRPr lang="da-DK" sz="1050" noProof="1">
                <a:solidFill>
                  <a:schemeClr val="tx2"/>
                </a:solidFill>
                <a:latin typeface="Arial" pitchFamily="34" charset="0"/>
              </a:endParaRPr>
            </a:p>
          </p:txBody>
        </p:sp>
        <p:sp>
          <p:nvSpPr>
            <p:cNvPr id="65" name="Rektangel 64">
              <a:extLst>
                <a:ext uri="{FF2B5EF4-FFF2-40B4-BE49-F238E27FC236}">
                  <a16:creationId xmlns:a16="http://schemas.microsoft.com/office/drawing/2014/main" id="{A107DB5C-4F9F-4DA8-B86A-1FC3C4A91153}"/>
                </a:ext>
              </a:extLst>
            </p:cNvPr>
            <p:cNvSpPr>
              <a:spLocks noChangeArrowheads="1"/>
            </p:cNvSpPr>
            <p:nvPr/>
          </p:nvSpPr>
          <p:spPr bwMode="auto">
            <a:xfrm>
              <a:off x="706438" y="2192412"/>
              <a:ext cx="2432384" cy="3590778"/>
            </a:xfrm>
            <a:prstGeom prst="rect">
              <a:avLst/>
            </a:prstGeom>
            <a:solidFill>
              <a:schemeClr val="bg2">
                <a:lumMod val="90000"/>
              </a:schemeClr>
            </a:solidFill>
            <a:ln w="9525">
              <a:solidFill>
                <a:srgbClr val="E1E1E1"/>
              </a:solidFill>
              <a:miter lim="800000"/>
              <a:headEnd/>
              <a:tailEnd/>
            </a:ln>
            <a:effectLst>
              <a:outerShdw blurRad="63500" dist="23000" dir="5400000" rotWithShape="0">
                <a:srgbClr val="000000">
                  <a:alpha val="34999"/>
                </a:srgbClr>
              </a:outerShdw>
            </a:effectLst>
          </p:spPr>
          <p:txBody>
            <a:bodyPr anchor="ctr"/>
            <a:lstStyle/>
            <a:p>
              <a:pPr algn="ctr">
                <a:defRPr/>
              </a:pPr>
              <a:endParaRPr lang="da-DK" sz="1050" dirty="0">
                <a:solidFill>
                  <a:srgbClr val="FFFFFF"/>
                </a:solidFill>
                <a:latin typeface="Arial" pitchFamily="34" charset="0"/>
                <a:ea typeface="ＭＳ Ｐゴシック" pitchFamily="-97" charset="-128"/>
              </a:endParaRPr>
            </a:p>
          </p:txBody>
        </p:sp>
        <p:grpSp>
          <p:nvGrpSpPr>
            <p:cNvPr id="37897" name="Grupper 69">
              <a:extLst>
                <a:ext uri="{FF2B5EF4-FFF2-40B4-BE49-F238E27FC236}">
                  <a16:creationId xmlns:a16="http://schemas.microsoft.com/office/drawing/2014/main" id="{8B36B205-C02E-4D5B-B8CE-09D554C21919}"/>
                </a:ext>
              </a:extLst>
            </p:cNvPr>
            <p:cNvGrpSpPr>
              <a:grpSpLocks/>
            </p:cNvGrpSpPr>
            <p:nvPr/>
          </p:nvGrpSpPr>
          <p:grpSpPr bwMode="auto">
            <a:xfrm>
              <a:off x="765175" y="2286000"/>
              <a:ext cx="238125" cy="307775"/>
              <a:chOff x="872977" y="2471060"/>
              <a:chExt cx="346936" cy="448227"/>
            </a:xfrm>
          </p:grpSpPr>
          <p:sp>
            <p:nvSpPr>
              <p:cNvPr id="71" name="Rektangel 70">
                <a:extLst>
                  <a:ext uri="{FF2B5EF4-FFF2-40B4-BE49-F238E27FC236}">
                    <a16:creationId xmlns:a16="http://schemas.microsoft.com/office/drawing/2014/main" id="{51F8105B-0E69-43E2-9E20-862F843A4E4A}"/>
                  </a:ext>
                </a:extLst>
              </p:cNvPr>
              <p:cNvSpPr>
                <a:spLocks noChangeArrowheads="1"/>
              </p:cNvSpPr>
              <p:nvPr/>
            </p:nvSpPr>
            <p:spPr bwMode="auto">
              <a:xfrm>
                <a:off x="876845" y="2507433"/>
                <a:ext cx="342357" cy="345338"/>
              </a:xfrm>
              <a:prstGeom prst="rect">
                <a:avLst/>
              </a:prstGeom>
              <a:gradFill rotWithShape="1">
                <a:gsLst>
                  <a:gs pos="0">
                    <a:schemeClr val="tx1"/>
                  </a:gs>
                  <a:gs pos="100000">
                    <a:schemeClr val="accent1"/>
                  </a:gs>
                </a:gsLst>
                <a:lin ang="16200000"/>
              </a:gradFill>
              <a:ln w="9525">
                <a:solidFill>
                  <a:schemeClr val="bg2"/>
                </a:solidFill>
                <a:miter lim="800000"/>
                <a:headEnd/>
                <a:tailEnd/>
              </a:ln>
              <a:effectLst>
                <a:outerShdw blurRad="63500" dist="23000" dir="5400000" rotWithShape="0">
                  <a:srgbClr val="000000">
                    <a:alpha val="34999"/>
                  </a:srgbClr>
                </a:outerShdw>
              </a:effectLst>
            </p:spPr>
            <p:txBody>
              <a:bodyPr anchor="ctr"/>
              <a:lstStyle/>
              <a:p>
                <a:pPr algn="ctr">
                  <a:defRPr/>
                </a:pPr>
                <a:endParaRPr lang="da-DK" sz="900" dirty="0">
                  <a:solidFill>
                    <a:srgbClr val="FFFFFF"/>
                  </a:solidFill>
                  <a:latin typeface="Arial" pitchFamily="34" charset="0"/>
                  <a:ea typeface="ＭＳ Ｐゴシック" pitchFamily="-97" charset="-128"/>
                </a:endParaRPr>
              </a:p>
            </p:txBody>
          </p:sp>
          <p:sp>
            <p:nvSpPr>
              <p:cNvPr id="72" name="Tekstboks 71">
                <a:extLst>
                  <a:ext uri="{FF2B5EF4-FFF2-40B4-BE49-F238E27FC236}">
                    <a16:creationId xmlns:a16="http://schemas.microsoft.com/office/drawing/2014/main" id="{5A1EEE0C-693F-4C59-9E71-EABE03176F4F}"/>
                  </a:ext>
                </a:extLst>
              </p:cNvPr>
              <p:cNvSpPr txBox="1">
                <a:spLocks noChangeArrowheads="1"/>
              </p:cNvSpPr>
              <p:nvPr/>
            </p:nvSpPr>
            <p:spPr bwMode="auto">
              <a:xfrm>
                <a:off x="873760" y="2470433"/>
                <a:ext cx="345442" cy="450173"/>
              </a:xfrm>
              <a:prstGeom prst="rect">
                <a:avLst/>
              </a:prstGeom>
              <a:solidFill>
                <a:schemeClr val="accent2">
                  <a:lumMod val="60000"/>
                  <a:lumOff val="40000"/>
                </a:schemeClr>
              </a:solidFill>
              <a:ln w="9525">
                <a:noFill/>
                <a:miter lim="800000"/>
                <a:headEnd/>
                <a:tailEnd/>
              </a:ln>
              <a:effectLst>
                <a:outerShdw blurRad="63500" algn="tl" rotWithShape="0">
                  <a:srgbClr val="000000">
                    <a:alpha val="74998"/>
                  </a:srgbClr>
                </a:outerShdw>
              </a:effectLst>
            </p:spPr>
            <p:txBody>
              <a:bodyPr>
                <a:spAutoFit/>
              </a:bodyPr>
              <a:lstStyle/>
              <a:p>
                <a:pPr algn="ctr">
                  <a:defRPr/>
                </a:pPr>
                <a:r>
                  <a:rPr lang="da-DK" sz="900" dirty="0">
                    <a:latin typeface="Arial" pitchFamily="34" charset="0"/>
                    <a:ea typeface="ＭＳ Ｐゴシック" pitchFamily="-97" charset="-128"/>
                  </a:rPr>
                  <a:t>1 </a:t>
                </a:r>
              </a:p>
            </p:txBody>
          </p:sp>
        </p:grpSp>
        <p:sp>
          <p:nvSpPr>
            <p:cNvPr id="25" name="Rektangel 24">
              <a:extLst>
                <a:ext uri="{FF2B5EF4-FFF2-40B4-BE49-F238E27FC236}">
                  <a16:creationId xmlns:a16="http://schemas.microsoft.com/office/drawing/2014/main" id="{1B117C10-5948-481B-8CCD-08E70ED1A768}"/>
                </a:ext>
              </a:extLst>
            </p:cNvPr>
            <p:cNvSpPr>
              <a:spLocks noChangeArrowheads="1"/>
            </p:cNvSpPr>
            <p:nvPr/>
          </p:nvSpPr>
          <p:spPr bwMode="auto">
            <a:xfrm>
              <a:off x="5996713" y="1900238"/>
              <a:ext cx="2440850" cy="243479"/>
            </a:xfrm>
            <a:prstGeom prst="rect">
              <a:avLst/>
            </a:prstGeom>
            <a:solidFill>
              <a:schemeClr val="accent2">
                <a:lumMod val="5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257175" algn="ctr">
                <a:defRPr/>
              </a:pPr>
              <a:endParaRPr lang="da-DK" sz="1050" noProof="1">
                <a:solidFill>
                  <a:srgbClr val="FFFFFF"/>
                </a:solidFill>
                <a:latin typeface="Arial" pitchFamily="34" charset="0"/>
              </a:endParaRPr>
            </a:p>
          </p:txBody>
        </p:sp>
        <p:sp>
          <p:nvSpPr>
            <p:cNvPr id="26" name="Rektangel 25">
              <a:extLst>
                <a:ext uri="{FF2B5EF4-FFF2-40B4-BE49-F238E27FC236}">
                  <a16:creationId xmlns:a16="http://schemas.microsoft.com/office/drawing/2014/main" id="{FC547CE5-E32F-4698-81CC-2C271AFE2B01}"/>
                </a:ext>
              </a:extLst>
            </p:cNvPr>
            <p:cNvSpPr>
              <a:spLocks noChangeArrowheads="1"/>
            </p:cNvSpPr>
            <p:nvPr/>
          </p:nvSpPr>
          <p:spPr bwMode="auto">
            <a:xfrm>
              <a:off x="5996713" y="2192412"/>
              <a:ext cx="2432382" cy="3601364"/>
            </a:xfrm>
            <a:prstGeom prst="rect">
              <a:avLst/>
            </a:prstGeom>
            <a:solidFill>
              <a:schemeClr val="bg2">
                <a:lumMod val="90000"/>
              </a:schemeClr>
            </a:solidFill>
            <a:ln w="9525">
              <a:solidFill>
                <a:srgbClr val="E1E1E1"/>
              </a:solidFill>
              <a:miter lim="800000"/>
              <a:headEnd/>
              <a:tailEnd/>
            </a:ln>
            <a:effectLst>
              <a:outerShdw blurRad="63500" dist="23000" dir="5400000" rotWithShape="0">
                <a:srgbClr val="000000">
                  <a:alpha val="34999"/>
                </a:srgbClr>
              </a:outerShdw>
            </a:effectLst>
          </p:spPr>
          <p:txBody>
            <a:bodyPr anchor="ctr"/>
            <a:lstStyle/>
            <a:p>
              <a:pPr algn="ctr">
                <a:defRPr/>
              </a:pPr>
              <a:endParaRPr lang="da-DK" sz="1050" dirty="0">
                <a:solidFill>
                  <a:srgbClr val="FFFFFF"/>
                </a:solidFill>
                <a:latin typeface="Arial" pitchFamily="34" charset="0"/>
                <a:ea typeface="ＭＳ Ｐゴシック" pitchFamily="-97" charset="-128"/>
              </a:endParaRPr>
            </a:p>
          </p:txBody>
        </p:sp>
        <p:sp>
          <p:nvSpPr>
            <p:cNvPr id="26641" name="Tekstboks 27">
              <a:extLst>
                <a:ext uri="{FF2B5EF4-FFF2-40B4-BE49-F238E27FC236}">
                  <a16:creationId xmlns:a16="http://schemas.microsoft.com/office/drawing/2014/main" id="{4756F43D-DC7F-4CDD-B8C5-58962F0D70F6}"/>
                </a:ext>
              </a:extLst>
            </p:cNvPr>
            <p:cNvSpPr txBox="1">
              <a:spLocks noChangeArrowheads="1"/>
            </p:cNvSpPr>
            <p:nvPr/>
          </p:nvSpPr>
          <p:spPr bwMode="auto">
            <a:xfrm>
              <a:off x="6371413" y="2262281"/>
              <a:ext cx="1937016" cy="3785560"/>
            </a:xfrm>
            <a:prstGeom prst="rect">
              <a:avLst/>
            </a:prstGeom>
            <a:noFill/>
            <a:ln w="9525">
              <a:noFill/>
              <a:miter lim="800000"/>
              <a:headEnd/>
              <a:tailEnd/>
            </a:ln>
          </p:spPr>
          <p:txBody>
            <a:bodyPr>
              <a:spAutoFit/>
            </a:bodyPr>
            <a:lstStyle/>
            <a:p>
              <a:pPr marL="214313" indent="-214313">
                <a:buFont typeface="Arial" panose="020B0604020202020204" pitchFamily="34" charset="0"/>
                <a:buChar char="•"/>
                <a:defRPr/>
              </a:pPr>
              <a:r>
                <a:rPr lang="en-US" sz="1125" dirty="0">
                  <a:solidFill>
                    <a:srgbClr val="000000"/>
                  </a:solidFill>
                </a:rPr>
                <a:t>Does it make anyone uncomfortable?</a:t>
              </a:r>
            </a:p>
            <a:p>
              <a:pPr marL="214313" indent="-214313">
                <a:buFont typeface="Arial" panose="020B0604020202020204" pitchFamily="34" charset="0"/>
                <a:buChar char="•"/>
                <a:defRPr/>
              </a:pPr>
              <a:endParaRPr lang="en-US" sz="1125" dirty="0">
                <a:solidFill>
                  <a:srgbClr val="000000"/>
                </a:solidFill>
              </a:endParaRPr>
            </a:p>
            <a:p>
              <a:pPr marL="214313" indent="-214313">
                <a:buFont typeface="Arial" panose="020B0604020202020204" pitchFamily="34" charset="0"/>
                <a:buChar char="•"/>
                <a:defRPr/>
              </a:pPr>
              <a:r>
                <a:rPr lang="en-US" sz="1125" dirty="0">
                  <a:solidFill>
                    <a:srgbClr val="000000"/>
                  </a:solidFill>
                </a:rPr>
                <a:t>Does it convey respect for </a:t>
              </a:r>
            </a:p>
            <a:p>
              <a:pPr>
                <a:defRPr/>
              </a:pPr>
              <a:r>
                <a:rPr lang="en-US" sz="1125" dirty="0">
                  <a:solidFill>
                    <a:srgbClr val="000000"/>
                  </a:solidFill>
                </a:rPr>
                <a:t>      others?</a:t>
              </a:r>
            </a:p>
            <a:p>
              <a:pPr>
                <a:defRPr/>
              </a:pPr>
              <a:endParaRPr lang="en-US" sz="1125" dirty="0">
                <a:solidFill>
                  <a:srgbClr val="000000"/>
                </a:solidFill>
              </a:endParaRPr>
            </a:p>
            <a:p>
              <a:pPr marL="214313" indent="-214313">
                <a:buFont typeface="Arial" panose="020B0604020202020204" pitchFamily="34" charset="0"/>
                <a:buChar char="•"/>
                <a:defRPr/>
              </a:pPr>
              <a:r>
                <a:rPr lang="en-US" sz="1125" dirty="0">
                  <a:solidFill>
                    <a:srgbClr val="000000"/>
                  </a:solidFill>
                </a:rPr>
                <a:t>Have I involved others by </a:t>
              </a:r>
            </a:p>
            <a:p>
              <a:pPr marL="253604" indent="-253604">
                <a:defRPr/>
              </a:pPr>
              <a:r>
                <a:rPr lang="en-US" sz="1125" dirty="0">
                  <a:solidFill>
                    <a:srgbClr val="000000"/>
                  </a:solidFill>
                </a:rPr>
                <a:t>      asking their       viewpoint?</a:t>
              </a:r>
            </a:p>
            <a:p>
              <a:pPr marL="214313" indent="-214313">
                <a:buFont typeface="Arial" panose="020B0604020202020204" pitchFamily="34" charset="0"/>
                <a:buChar char="•"/>
                <a:defRPr/>
              </a:pPr>
              <a:endParaRPr lang="en-US" sz="1125" dirty="0">
                <a:solidFill>
                  <a:srgbClr val="000000"/>
                </a:solidFill>
              </a:endParaRPr>
            </a:p>
            <a:p>
              <a:pPr marL="214313" indent="-214313">
                <a:buFont typeface="Arial" panose="020B0604020202020204" pitchFamily="34" charset="0"/>
                <a:buChar char="•"/>
                <a:defRPr/>
              </a:pPr>
              <a:endParaRPr lang="en-US" sz="1200" dirty="0">
                <a:solidFill>
                  <a:srgbClr val="000000"/>
                </a:solidFill>
              </a:endParaRPr>
            </a:p>
            <a:p>
              <a:pPr marL="214313" indent="-214313">
                <a:buFont typeface="Arial" panose="020B0604020202020204" pitchFamily="34" charset="0"/>
                <a:buChar char="•"/>
                <a:defRPr/>
              </a:pPr>
              <a:endParaRPr lang="en-US" sz="1200" dirty="0">
                <a:solidFill>
                  <a:srgbClr val="000000"/>
                </a:solidFill>
              </a:endParaRPr>
            </a:p>
            <a:p>
              <a:pPr algn="just">
                <a:defRPr/>
              </a:pPr>
              <a:endParaRPr lang="da-DK" sz="825" dirty="0">
                <a:solidFill>
                  <a:srgbClr val="000000"/>
                </a:solidFill>
              </a:endParaRPr>
            </a:p>
          </p:txBody>
        </p:sp>
        <p:sp>
          <p:nvSpPr>
            <p:cNvPr id="26643" name="Tekstboks 35">
              <a:extLst>
                <a:ext uri="{FF2B5EF4-FFF2-40B4-BE49-F238E27FC236}">
                  <a16:creationId xmlns:a16="http://schemas.microsoft.com/office/drawing/2014/main" id="{A2192CD5-7B2B-4037-9D8D-CCE1A6B3E97F}"/>
                </a:ext>
              </a:extLst>
            </p:cNvPr>
            <p:cNvSpPr txBox="1">
              <a:spLocks noChangeArrowheads="1"/>
            </p:cNvSpPr>
            <p:nvPr/>
          </p:nvSpPr>
          <p:spPr bwMode="auto">
            <a:xfrm>
              <a:off x="973175" y="2272866"/>
              <a:ext cx="2125424" cy="3755920"/>
            </a:xfrm>
            <a:prstGeom prst="rect">
              <a:avLst/>
            </a:prstGeom>
            <a:noFill/>
            <a:ln w="9525">
              <a:noFill/>
              <a:miter lim="800000"/>
              <a:headEnd/>
              <a:tailEnd/>
            </a:ln>
          </p:spPr>
          <p:txBody>
            <a:bodyPr>
              <a:spAutoFit/>
            </a:bodyPr>
            <a:lstStyle/>
            <a:p>
              <a:pPr marL="214313" indent="-214313">
                <a:buFont typeface="Arial" panose="020B0604020202020204" pitchFamily="34" charset="0"/>
                <a:buChar char="•"/>
                <a:defRPr/>
              </a:pPr>
              <a:r>
                <a:rPr lang="en-US" sz="1125" dirty="0">
                  <a:solidFill>
                    <a:srgbClr val="000000"/>
                  </a:solidFill>
                </a:rPr>
                <a:t>Is it fair?</a:t>
              </a:r>
            </a:p>
            <a:p>
              <a:pPr marL="214313" indent="-214313">
                <a:buFont typeface="Arial" panose="020B0604020202020204" pitchFamily="34" charset="0"/>
                <a:buChar char="•"/>
                <a:defRPr/>
              </a:pPr>
              <a:endParaRPr lang="en-US" sz="1125" dirty="0">
                <a:solidFill>
                  <a:srgbClr val="000000"/>
                </a:solidFill>
              </a:endParaRPr>
            </a:p>
            <a:p>
              <a:pPr marL="214313" indent="-214313">
                <a:buFont typeface="Arial" panose="020B0604020202020204" pitchFamily="34" charset="0"/>
                <a:buChar char="•"/>
                <a:defRPr/>
              </a:pPr>
              <a:r>
                <a:rPr lang="en-US" sz="1125" dirty="0">
                  <a:solidFill>
                    <a:srgbClr val="000000"/>
                  </a:solidFill>
                </a:rPr>
                <a:t>Does it uphold the   values of the organization?</a:t>
              </a:r>
            </a:p>
            <a:p>
              <a:pPr marL="214313" indent="-214313">
                <a:buFont typeface="Arial" panose="020B0604020202020204" pitchFamily="34" charset="0"/>
                <a:buChar char="•"/>
                <a:defRPr/>
              </a:pPr>
              <a:endParaRPr lang="en-US" sz="1125" dirty="0">
                <a:solidFill>
                  <a:srgbClr val="000000"/>
                </a:solidFill>
              </a:endParaRPr>
            </a:p>
            <a:p>
              <a:pPr marL="214313" indent="-214313">
                <a:buFont typeface="Arial" panose="020B0604020202020204" pitchFamily="34" charset="0"/>
                <a:buChar char="•"/>
                <a:defRPr/>
              </a:pPr>
              <a:r>
                <a:rPr lang="en-US" sz="1125" dirty="0">
                  <a:solidFill>
                    <a:srgbClr val="000000"/>
                  </a:solidFill>
                </a:rPr>
                <a:t>Can I tell my decisions to my</a:t>
              </a:r>
            </a:p>
            <a:p>
              <a:pPr marL="216694" indent="-216694">
                <a:defRPr/>
              </a:pPr>
              <a:r>
                <a:rPr lang="en-US" sz="1125" dirty="0">
                  <a:solidFill>
                    <a:srgbClr val="000000"/>
                  </a:solidFill>
                </a:rPr>
                <a:t>      employer, my</a:t>
              </a:r>
            </a:p>
            <a:p>
              <a:pPr marL="216694" indent="-216694">
                <a:defRPr/>
              </a:pPr>
              <a:r>
                <a:rPr lang="en-US" sz="1125" dirty="0">
                  <a:solidFill>
                    <a:srgbClr val="000000"/>
                  </a:solidFill>
                </a:rPr>
                <a:t>      family and others?</a:t>
              </a:r>
            </a:p>
            <a:p>
              <a:pPr marL="214313" indent="-214313">
                <a:buFont typeface="Arial" panose="020B0604020202020204" pitchFamily="34" charset="0"/>
                <a:buChar char="•"/>
                <a:defRPr/>
              </a:pPr>
              <a:endParaRPr lang="en-US" sz="1125" dirty="0">
                <a:solidFill>
                  <a:srgbClr val="000000"/>
                </a:solidFill>
              </a:endParaRPr>
            </a:p>
            <a:p>
              <a:pPr marL="214313" indent="-214313">
                <a:buFont typeface="Arial" panose="020B0604020202020204" pitchFamily="34" charset="0"/>
                <a:buChar char="•"/>
                <a:defRPr/>
              </a:pPr>
              <a:r>
                <a:rPr lang="en-US" sz="1125" dirty="0">
                  <a:solidFill>
                    <a:srgbClr val="000000"/>
                  </a:solidFill>
                </a:rPr>
                <a:t>How would others regard the details if made public?</a:t>
              </a:r>
            </a:p>
            <a:p>
              <a:pPr marL="214313" indent="-214313">
                <a:buFont typeface="Arial" panose="020B0604020202020204" pitchFamily="34" charset="0"/>
                <a:buChar char="•"/>
                <a:defRPr/>
              </a:pPr>
              <a:endParaRPr lang="en-US" sz="1125" dirty="0">
                <a:solidFill>
                  <a:srgbClr val="000000"/>
                </a:solidFill>
              </a:endParaRPr>
            </a:p>
            <a:p>
              <a:pPr algn="just">
                <a:defRPr/>
              </a:pPr>
              <a:endParaRPr lang="da-DK" sz="825" dirty="0">
                <a:solidFill>
                  <a:srgbClr val="000000"/>
                </a:solidFill>
              </a:endParaRPr>
            </a:p>
          </p:txBody>
        </p:sp>
        <p:sp>
          <p:nvSpPr>
            <p:cNvPr id="66" name="Rektangel 65">
              <a:extLst>
                <a:ext uri="{FF2B5EF4-FFF2-40B4-BE49-F238E27FC236}">
                  <a16:creationId xmlns:a16="http://schemas.microsoft.com/office/drawing/2014/main" id="{968A2CBD-53D0-4B8F-B8BC-B9AC6E7B6340}"/>
                </a:ext>
              </a:extLst>
            </p:cNvPr>
            <p:cNvSpPr>
              <a:spLocks noChangeArrowheads="1"/>
            </p:cNvSpPr>
            <p:nvPr/>
          </p:nvSpPr>
          <p:spPr bwMode="auto">
            <a:xfrm>
              <a:off x="3430962" y="2310976"/>
              <a:ext cx="232865" cy="239245"/>
            </a:xfrm>
            <a:prstGeom prst="rect">
              <a:avLst/>
            </a:prstGeom>
            <a:gradFill flip="none" rotWithShape="1">
              <a:gsLst>
                <a:gs pos="89000">
                  <a:srgbClr val="C00000"/>
                </a:gs>
                <a:gs pos="20000">
                  <a:srgbClr val="F50736"/>
                </a:gs>
                <a:gs pos="11000">
                  <a:srgbClr val="F50736"/>
                </a:gs>
              </a:gsLst>
              <a:lin ang="16200000" scaled="1"/>
              <a:tileRect/>
            </a:gra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257175" algn="ctr">
                <a:defRPr/>
              </a:pPr>
              <a:endParaRPr lang="da-DK" sz="1050" noProof="1">
                <a:solidFill>
                  <a:srgbClr val="FFFFFF"/>
                </a:solidFill>
                <a:latin typeface="Arial" pitchFamily="34" charset="0"/>
              </a:endParaRPr>
            </a:p>
          </p:txBody>
        </p:sp>
        <p:grpSp>
          <p:nvGrpSpPr>
            <p:cNvPr id="37903" name="Gruppe 47">
              <a:extLst>
                <a:ext uri="{FF2B5EF4-FFF2-40B4-BE49-F238E27FC236}">
                  <a16:creationId xmlns:a16="http://schemas.microsoft.com/office/drawing/2014/main" id="{B7EAF6F7-43D1-472A-A1B6-EA00B1D741D3}"/>
                </a:ext>
              </a:extLst>
            </p:cNvPr>
            <p:cNvGrpSpPr>
              <a:grpSpLocks/>
            </p:cNvGrpSpPr>
            <p:nvPr/>
          </p:nvGrpSpPr>
          <p:grpSpPr bwMode="auto">
            <a:xfrm>
              <a:off x="6061075" y="2286000"/>
              <a:ext cx="250825" cy="307775"/>
              <a:chOff x="6061075" y="2286000"/>
              <a:chExt cx="250825" cy="307775"/>
            </a:xfrm>
          </p:grpSpPr>
          <p:sp>
            <p:nvSpPr>
              <p:cNvPr id="27" name="Rektangel 26">
                <a:extLst>
                  <a:ext uri="{FF2B5EF4-FFF2-40B4-BE49-F238E27FC236}">
                    <a16:creationId xmlns:a16="http://schemas.microsoft.com/office/drawing/2014/main" id="{6FFB736A-F38D-4EB4-986E-DED683C46B0F}"/>
                  </a:ext>
                </a:extLst>
              </p:cNvPr>
              <p:cNvSpPr>
                <a:spLocks noChangeArrowheads="1"/>
              </p:cNvSpPr>
              <p:nvPr/>
            </p:nvSpPr>
            <p:spPr bwMode="auto">
              <a:xfrm>
                <a:off x="6075040" y="2310976"/>
                <a:ext cx="237099" cy="237127"/>
              </a:xfrm>
              <a:prstGeom prst="rect">
                <a:avLst/>
              </a:prstGeom>
              <a:gradFill flip="none" rotWithShape="1">
                <a:gsLst>
                  <a:gs pos="0">
                    <a:sysClr val="window" lastClr="FFFFFF">
                      <a:lumMod val="65000"/>
                      <a:shade val="30000"/>
                      <a:satMod val="115000"/>
                    </a:sysClr>
                  </a:gs>
                  <a:gs pos="50000">
                    <a:sysClr val="window" lastClr="FFFFFF">
                      <a:lumMod val="65000"/>
                      <a:shade val="67500"/>
                      <a:satMod val="115000"/>
                    </a:sysClr>
                  </a:gs>
                  <a:gs pos="100000">
                    <a:srgbClr val="4F81BD">
                      <a:lumMod val="25000"/>
                    </a:srgbClr>
                  </a:gs>
                </a:gsLst>
                <a:lin ang="5400000" scaled="1"/>
                <a:tileRect/>
              </a:gradFill>
              <a:ln w="25400" cap="flat" cmpd="sng" algn="ctr">
                <a:noFill/>
                <a:prstDash val="solid"/>
              </a:ln>
              <a:effectLst>
                <a:outerShdw blurRad="50800" dist="38100" dir="2700000" algn="tl" rotWithShape="0">
                  <a:prstClr val="black">
                    <a:alpha val="40000"/>
                  </a:prstClr>
                </a:outerShdw>
              </a:effectLst>
            </p:spPr>
            <p:txBody>
              <a:bodyPr anchor="ctr"/>
              <a:lstStyle/>
              <a:p>
                <a:pPr algn="ctr">
                  <a:defRPr/>
                </a:pPr>
                <a:endParaRPr lang="da-DK" sz="1050" kern="0" noProof="1">
                  <a:solidFill>
                    <a:sysClr val="window" lastClr="FFFFFF"/>
                  </a:solidFill>
                  <a:latin typeface="Arial" pitchFamily="34" charset="0"/>
                  <a:ea typeface="ＭＳ Ｐゴシック" pitchFamily="-97" charset="-128"/>
                </a:endParaRPr>
              </a:p>
            </p:txBody>
          </p:sp>
          <p:sp>
            <p:nvSpPr>
              <p:cNvPr id="47" name="Tekstboks 46">
                <a:extLst>
                  <a:ext uri="{FF2B5EF4-FFF2-40B4-BE49-F238E27FC236}">
                    <a16:creationId xmlns:a16="http://schemas.microsoft.com/office/drawing/2014/main" id="{E8CE7DCF-94C5-4718-A865-E03C7D69627B}"/>
                  </a:ext>
                </a:extLst>
              </p:cNvPr>
              <p:cNvSpPr txBox="1">
                <a:spLocks noChangeArrowheads="1"/>
              </p:cNvSpPr>
              <p:nvPr/>
            </p:nvSpPr>
            <p:spPr bwMode="auto">
              <a:xfrm>
                <a:off x="6060222" y="2285569"/>
                <a:ext cx="222280" cy="309111"/>
              </a:xfrm>
              <a:prstGeom prst="rect">
                <a:avLst/>
              </a:prstGeom>
              <a:solidFill>
                <a:schemeClr val="accent2">
                  <a:lumMod val="60000"/>
                  <a:lumOff val="40000"/>
                </a:schemeClr>
              </a:solidFill>
              <a:ln w="9525">
                <a:noFill/>
                <a:miter lim="800000"/>
                <a:headEnd/>
                <a:tailEnd/>
              </a:ln>
              <a:effectLst>
                <a:outerShdw blurRad="63500" algn="tl" rotWithShape="0">
                  <a:srgbClr val="000000">
                    <a:alpha val="74998"/>
                  </a:srgbClr>
                </a:outerShdw>
              </a:effectLst>
            </p:spPr>
            <p:txBody>
              <a:bodyPr>
                <a:spAutoFit/>
              </a:bodyPr>
              <a:lstStyle/>
              <a:p>
                <a:pPr algn="ctr">
                  <a:defRPr/>
                </a:pPr>
                <a:r>
                  <a:rPr lang="da-DK" sz="900" dirty="0">
                    <a:latin typeface="Arial" pitchFamily="34" charset="0"/>
                    <a:ea typeface="ＭＳ Ｐゴシック" pitchFamily="-97" charset="-128"/>
                  </a:rPr>
                  <a:t>3</a:t>
                </a:r>
              </a:p>
            </p:txBody>
          </p:sp>
        </p:grpSp>
        <p:sp>
          <p:nvSpPr>
            <p:cNvPr id="29" name="Tekstboks 28">
              <a:extLst>
                <a:ext uri="{FF2B5EF4-FFF2-40B4-BE49-F238E27FC236}">
                  <a16:creationId xmlns:a16="http://schemas.microsoft.com/office/drawing/2014/main" id="{F392544E-8876-4643-995C-55F6FB6B858B}"/>
                </a:ext>
              </a:extLst>
            </p:cNvPr>
            <p:cNvSpPr txBox="1">
              <a:spLocks noChangeArrowheads="1"/>
            </p:cNvSpPr>
            <p:nvPr/>
          </p:nvSpPr>
          <p:spPr bwMode="auto">
            <a:xfrm>
              <a:off x="3414026" y="2298272"/>
              <a:ext cx="220163" cy="309112"/>
            </a:xfrm>
            <a:prstGeom prst="rect">
              <a:avLst/>
            </a:prstGeom>
            <a:solidFill>
              <a:schemeClr val="accent2">
                <a:lumMod val="60000"/>
                <a:lumOff val="40000"/>
              </a:schemeClr>
            </a:solidFill>
            <a:ln w="9525">
              <a:noFill/>
              <a:miter lim="800000"/>
              <a:headEnd/>
              <a:tailEnd/>
            </a:ln>
            <a:effectLst>
              <a:outerShdw blurRad="63500" algn="tl" rotWithShape="0">
                <a:srgbClr val="000000">
                  <a:alpha val="74998"/>
                </a:srgbClr>
              </a:outerShdw>
            </a:effectLst>
          </p:spPr>
          <p:txBody>
            <a:bodyPr>
              <a:spAutoFit/>
            </a:bodyPr>
            <a:lstStyle/>
            <a:p>
              <a:pPr algn="ctr">
                <a:defRPr/>
              </a:pPr>
              <a:r>
                <a:rPr lang="da-DK" sz="900" dirty="0">
                  <a:latin typeface="Arial" pitchFamily="34" charset="0"/>
                  <a:ea typeface="ＭＳ Ｐゴシック" pitchFamily="-97" charset="-128"/>
                </a:rPr>
                <a:t>2</a:t>
              </a:r>
            </a:p>
          </p:txBody>
        </p:sp>
      </p:gr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2540</Words>
  <Application>Microsoft Office PowerPoint</Application>
  <PresentationFormat>On-screen Show (4:3)</PresentationFormat>
  <Paragraphs>475</Paragraphs>
  <Slides>62</Slides>
  <Notes>26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1" baseType="lpstr">
      <vt:lpstr>Arial</vt:lpstr>
      <vt:lpstr>Calibri</vt:lpstr>
      <vt:lpstr>Garamond</vt:lpstr>
      <vt:lpstr>Helvetica</vt:lpstr>
      <vt:lpstr>Times</vt:lpstr>
      <vt:lpstr>Wingdings</vt:lpstr>
      <vt:lpstr>Wingdings 3</vt:lpstr>
      <vt:lpstr>Organic</vt:lpstr>
      <vt:lpstr>Clip</vt:lpstr>
      <vt:lpstr>Main points:</vt:lpstr>
      <vt:lpstr>TEAM</vt:lpstr>
      <vt:lpstr>Leader is one among all</vt:lpstr>
      <vt:lpstr>Team Process</vt:lpstr>
      <vt:lpstr>PowerPoint Presentation</vt:lpstr>
      <vt:lpstr>Verbal Behaviors</vt:lpstr>
      <vt:lpstr>Contributor Skills</vt:lpstr>
      <vt:lpstr>PowerPoint Presentation</vt:lpstr>
      <vt:lpstr>PowerPoint Presentation</vt:lpstr>
      <vt:lpstr>Adjustment</vt:lpstr>
      <vt:lpstr>Development</vt:lpstr>
      <vt:lpstr>Cohesion</vt:lpstr>
      <vt:lpstr>Reinforcement</vt:lpstr>
      <vt:lpstr>Renewal</vt:lpstr>
      <vt:lpstr>Learning</vt:lpstr>
      <vt:lpstr>Transformation</vt:lpstr>
      <vt:lpstr>Team Culture</vt:lpstr>
      <vt:lpstr>Team Rituals</vt:lpstr>
      <vt:lpstr>Team Learning</vt:lpstr>
      <vt:lpstr>TEAMS AND PERFORMANCE</vt:lpstr>
      <vt:lpstr>TEAMS AND PERFORMANCE  Types of Teams</vt:lpstr>
      <vt:lpstr>TEAMS AND PERFORMANCE  Stages of Team Development</vt:lpstr>
      <vt:lpstr>TEAMS AND PERFORMANCE Stages of Team Development</vt:lpstr>
      <vt:lpstr>CHARACTERISTICS OF A TEAM MEMBER</vt:lpstr>
      <vt:lpstr>CHARACTERISTICS OF A GOOD TEAM MEMBER - Teams &amp; Conflict</vt:lpstr>
      <vt:lpstr>CHARACTERISTICS OF A TEAM MEMBER - The Problem Member</vt:lpstr>
      <vt:lpstr>PowerPoint Presentation</vt:lpstr>
      <vt:lpstr>                      Why work in teams?</vt:lpstr>
      <vt:lpstr>Effective Team Members  </vt:lpstr>
      <vt:lpstr>      Not So Effective Team Members</vt:lpstr>
      <vt:lpstr>Leadership</vt:lpstr>
      <vt:lpstr>Conceptions of Leadership:</vt:lpstr>
      <vt:lpstr>What is leadership style?</vt:lpstr>
      <vt:lpstr>How do you determine what is an appropriate style?</vt:lpstr>
      <vt:lpstr>Analysis of leadership effectiveness</vt:lpstr>
      <vt:lpstr>How important is a leader?</vt:lpstr>
      <vt:lpstr>PowerPoint Presentation</vt:lpstr>
      <vt:lpstr>The 2 dimensions of management</vt:lpstr>
      <vt:lpstr>The 2 dimensions of management</vt:lpstr>
      <vt:lpstr>Styles of leadership</vt:lpstr>
      <vt:lpstr>Styles of leadership</vt:lpstr>
      <vt:lpstr>Which style of leadership works best?</vt:lpstr>
      <vt:lpstr>Theory “L”: Laissez-faire leader</vt:lpstr>
      <vt:lpstr>Theory “X”: Autocratic leader</vt:lpstr>
      <vt:lpstr>Theory “Y”: Benevolent leader</vt:lpstr>
      <vt:lpstr>Theory “Z”: Team leader</vt:lpstr>
      <vt:lpstr>Results of leadership styles</vt:lpstr>
      <vt:lpstr>Boss versus Leader</vt:lpstr>
      <vt:lpstr>PowerPoint Presentation</vt:lpstr>
      <vt:lpstr>Skills of Effective Leaders</vt:lpstr>
      <vt:lpstr>Good Leaders Always…</vt:lpstr>
      <vt:lpstr>Good Leaders Always…</vt:lpstr>
      <vt:lpstr>Origins of leadership</vt:lpstr>
      <vt:lpstr>How do you choose and develop a leadership style?</vt:lpstr>
      <vt:lpstr>Theories of Leadership</vt:lpstr>
      <vt:lpstr>Theories of Leadership</vt:lpstr>
      <vt:lpstr>Theories of Leadership</vt:lpstr>
      <vt:lpstr>Theories of Leadership</vt:lpstr>
      <vt:lpstr>Factors Affecting Style</vt:lpstr>
      <vt:lpstr>Examples of Balance Paradoxes are not easy to balance. Here are a few examples…</vt:lpstr>
      <vt:lpstr>MOTIVATION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points:</dc:title>
  <dc:creator>Gihan Weerasekara</dc:creator>
  <cp:lastModifiedBy>Gihan Weerasekara</cp:lastModifiedBy>
  <cp:revision>12</cp:revision>
  <dcterms:created xsi:type="dcterms:W3CDTF">2019-11-23T02:52:30Z</dcterms:created>
  <dcterms:modified xsi:type="dcterms:W3CDTF">2020-12-30T06:02:25Z</dcterms:modified>
</cp:coreProperties>
</file>