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66" r:id="rId4"/>
    <p:sldId id="296" r:id="rId5"/>
    <p:sldId id="384" r:id="rId6"/>
    <p:sldId id="348" r:id="rId7"/>
    <p:sldId id="349" r:id="rId8"/>
    <p:sldId id="362" r:id="rId9"/>
    <p:sldId id="363" r:id="rId10"/>
    <p:sldId id="375" r:id="rId11"/>
    <p:sldId id="343" r:id="rId12"/>
    <p:sldId id="364" r:id="rId13"/>
    <p:sldId id="281" r:id="rId14"/>
    <p:sldId id="369" r:id="rId15"/>
    <p:sldId id="373" r:id="rId16"/>
    <p:sldId id="319" r:id="rId17"/>
    <p:sldId id="370" r:id="rId18"/>
    <p:sldId id="274" r:id="rId19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9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E0E"/>
    <a:srgbClr val="BBE0E3"/>
    <a:srgbClr val="96B3B6"/>
    <a:srgbClr val="D8D8D8"/>
    <a:srgbClr val="422C16"/>
    <a:srgbClr val="0C788E"/>
    <a:srgbClr val="006666"/>
    <a:srgbClr val="008080"/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/>
    <p:restoredTop sz="94652"/>
  </p:normalViewPr>
  <p:slideViewPr>
    <p:cSldViewPr showGuides="1">
      <p:cViewPr varScale="1">
        <p:scale>
          <a:sx n="100" d="100"/>
          <a:sy n="100" d="100"/>
        </p:scale>
        <p:origin x="62" y="58"/>
      </p:cViewPr>
      <p:guideLst>
        <p:guide orient="horz" pos="2341"/>
        <p:guide pos="29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  <a:t>5/27/2021</a:t>
            </a:fld>
            <a:endParaRPr lang="en-US" strike="noStrike" noProof="1"/>
          </a:p>
        </p:txBody>
      </p:sp>
      <p:sp>
        <p:nvSpPr>
          <p:cNvPr id="512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 indent="0"/>
            <a:r>
              <a:rPr lang="en-US" altLang="zh-CN"/>
              <a:t>Second level</a:t>
            </a:r>
          </a:p>
          <a:p>
            <a:pPr lvl="2" indent="0"/>
            <a:r>
              <a:rPr lang="en-US" altLang="zh-CN"/>
              <a:t>Third level</a:t>
            </a:r>
          </a:p>
          <a:p>
            <a:pPr lvl="3" indent="0"/>
            <a:r>
              <a:rPr lang="en-US" altLang="zh-CN"/>
              <a:t>Fourth level</a:t>
            </a:r>
          </a:p>
          <a:p>
            <a:pPr lvl="4" indent="0"/>
            <a:r>
              <a:rPr lang="en-US" altLang="zh-CN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s-E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Haga clic para cambiar el estilo de título	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Haga clic para modificar el estilo de texto del patrón</a:t>
            </a:r>
          </a:p>
          <a:p>
            <a:pPr lvl="1" indent="-285750"/>
            <a:r>
              <a:rPr lang="en-US" altLang="zh-CN" dirty="0"/>
              <a:t>Segundo nivel</a:t>
            </a:r>
          </a:p>
          <a:p>
            <a:pPr lvl="2" indent="-228600"/>
            <a:r>
              <a:rPr lang="en-US" altLang="zh-CN" dirty="0"/>
              <a:t>Tercer nivel</a:t>
            </a:r>
          </a:p>
          <a:p>
            <a:pPr lvl="3" indent="-228600"/>
            <a:r>
              <a:rPr lang="en-US" altLang="zh-CN" dirty="0"/>
              <a:t>Cuarto nivel</a:t>
            </a:r>
          </a:p>
          <a:p>
            <a:pPr lvl="4" indent="-228600"/>
            <a:r>
              <a:rPr lang="en-US" altLang="zh-CN" dirty="0"/>
              <a:t>Quinto nivel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s-E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s-E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 indent="-285750"/>
            <a:r>
              <a:rPr lang="en-US" altLang="zh-CN"/>
              <a:t>Second level</a:t>
            </a:r>
          </a:p>
          <a:p>
            <a:pPr lvl="2" indent="-228600"/>
            <a:r>
              <a:rPr lang="en-US" altLang="zh-CN"/>
              <a:t>Third level</a:t>
            </a:r>
          </a:p>
          <a:p>
            <a:pPr lvl="3" indent="-228600"/>
            <a:r>
              <a:rPr lang="en-US" altLang="zh-CN"/>
              <a:t>Fourth level</a:t>
            </a:r>
          </a:p>
          <a:p>
            <a:pPr lvl="4" indent="-228600"/>
            <a:r>
              <a:rPr lang="en-US" altLang="zh-CN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s-E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s-E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s-ES" strike="noStrike" noProof="1"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lang="es-E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Thushara\Desktop\filmora%20records\11\New%20folder\1.mp4" TargetMode="External"/><Relationship Id="rId1" Type="http://schemas.microsoft.com/office/2007/relationships/media" Target="file:///C:\Users\Thushara\Desktop\filmora%20records\11\New%20folder\1.mp4" TargetMode="Externa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Thushara\Desktop\filmora%20records\11\New%20folder\2.mp4" TargetMode="External"/><Relationship Id="rId1" Type="http://schemas.microsoft.com/office/2007/relationships/media" Target="file:///C:\Users\Thushara\Desktop\filmora%20records\11\New%20folder\2.mp4" TargetMode="Externa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1375" y="6513513"/>
            <a:ext cx="682625" cy="34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6146" name="Text Box 4"/>
          <p:cNvSpPr txBox="1"/>
          <p:nvPr/>
        </p:nvSpPr>
        <p:spPr>
          <a:xfrm>
            <a:off x="8624888" y="6513513"/>
            <a:ext cx="4699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9" name="Google Shape;89;p13"/>
          <p:cNvSpPr txBox="1"/>
          <p:nvPr/>
        </p:nvSpPr>
        <p:spPr>
          <a:xfrm>
            <a:off x="3282950" y="873125"/>
            <a:ext cx="55832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en-GB" sz="2800" cap="none" noProof="1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Milestone 5</a:t>
            </a:r>
            <a:r>
              <a:rPr lang="en-GB" sz="2800" cap="none" noProof="1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(Group 13</a:t>
            </a:r>
            <a:r>
              <a:rPr lang="en-GB" sz="2800" b="1" cap="none" noProof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2800" b="1" noProof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48" name="Google Shape;88;p13"/>
          <p:cNvSpPr>
            <a:spLocks noGrp="1"/>
          </p:cNvSpPr>
          <p:nvPr>
            <p:ph type="title"/>
          </p:nvPr>
        </p:nvSpPr>
        <p:spPr>
          <a:xfrm>
            <a:off x="1076325" y="2074863"/>
            <a:ext cx="8067675" cy="1500187"/>
          </a:xfrm>
        </p:spPr>
        <p:txBody>
          <a:bodyPr wrap="square" lIns="91425" tIns="45700" rIns="91425" bIns="45700" anchor="b"/>
          <a:lstStyle/>
          <a:p>
            <a:pPr algn="r">
              <a:lnSpc>
                <a:spcPct val="90000"/>
              </a:lnSpc>
              <a:buClr>
                <a:schemeClr val="tx1"/>
              </a:buClr>
              <a:buSzTx/>
              <a:buFontTx/>
            </a:pPr>
            <a:r>
              <a:rPr lang="en-GB" altLang="en-US" b="1" u="sng" dirty="0"/>
              <a:t>W</a:t>
            </a:r>
            <a:r>
              <a:rPr lang="en-GB" altLang="en-US" b="1" u="sng" dirty="0">
                <a:solidFill>
                  <a:srgbClr val="000000"/>
                </a:solidFill>
              </a:rPr>
              <a:t>ater Quality </a:t>
            </a:r>
            <a:r>
              <a:rPr lang="en-US" altLang="en-GB" b="1" u="sng" dirty="0">
                <a:solidFill>
                  <a:srgbClr val="000000"/>
                </a:solidFill>
              </a:rPr>
              <a:t>Monitoring and usage monitoring </a:t>
            </a:r>
            <a:r>
              <a:rPr lang="en-GB" altLang="en-US" b="1" u="sng" dirty="0">
                <a:solidFill>
                  <a:srgbClr val="000000"/>
                </a:solidFill>
              </a:rPr>
              <a:t>System</a:t>
            </a:r>
            <a:r>
              <a:rPr lang="en-US" altLang="zh-CN" b="1" u="sng" dirty="0">
                <a:solidFill>
                  <a:srgbClr val="000000"/>
                </a:solidFill>
              </a:rPr>
              <a:t/>
            </a:r>
            <a:br>
              <a:rPr lang="en-US" altLang="zh-CN" b="1" u="sng" dirty="0">
                <a:solidFill>
                  <a:srgbClr val="000000"/>
                </a:solidFill>
              </a:rPr>
            </a:br>
            <a:r>
              <a:rPr lang="en-GB" altLang="en-US" b="1" u="sng" dirty="0">
                <a:solidFill>
                  <a:srgbClr val="000000"/>
                </a:solidFill>
              </a:rPr>
              <a:t>              </a:t>
            </a:r>
            <a:endParaRPr lang="en-US" altLang="zh-CN" b="1" u="sng" dirty="0">
              <a:solidFill>
                <a:srgbClr val="000000"/>
              </a:solidFill>
            </a:endParaRPr>
          </a:p>
        </p:txBody>
      </p:sp>
      <p:sp>
        <p:nvSpPr>
          <p:cNvPr id="6" name="Google Shape;90;p13"/>
          <p:cNvSpPr txBox="1"/>
          <p:nvPr/>
        </p:nvSpPr>
        <p:spPr>
          <a:xfrm>
            <a:off x="3960813" y="3960813"/>
            <a:ext cx="5845175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E/16/049   Harshana Bandara</a:t>
            </a:r>
            <a:endParaRPr sz="2400" noProof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E/16/134   Yasitha Herath</a:t>
            </a:r>
            <a:endParaRPr sz="2400" noProof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E/16/388   Thushara Weerasundara</a:t>
            </a:r>
            <a:endParaRPr sz="2400" noProof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15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3111500"/>
            <a:ext cx="3246437" cy="236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99540"/>
            <a:ext cx="5083175" cy="4526280"/>
          </a:xfrm>
        </p:spPr>
        <p:txBody>
          <a:bodyPr vert="horz" wrap="square" lIns="68580" tIns="34290" rIns="68580" bIns="34290" anchor="t"/>
          <a:lstStyle/>
          <a:p>
            <a:r>
              <a:rPr lang="en-US" altLang="en-GB" sz="2400" dirty="0" smtClean="0"/>
              <a:t>System admins can assist the customers via website.</a:t>
            </a:r>
            <a:r>
              <a:rPr lang="en-GB" altLang="x-none" sz="2400" dirty="0" smtClean="0"/>
              <a:t> </a:t>
            </a:r>
          </a:p>
          <a:p>
            <a:r>
              <a:rPr lang="en-US" altLang="en-GB" sz="2400" dirty="0" smtClean="0"/>
              <a:t>Automatically notifying authorities on issues.</a:t>
            </a:r>
          </a:p>
          <a:p>
            <a:r>
              <a:rPr lang="en-US" altLang="en-GB" sz="2400" dirty="0" smtClean="0"/>
              <a:t>Users can receive notice on upcoming water cuts.</a:t>
            </a:r>
          </a:p>
          <a:p>
            <a:r>
              <a:rPr lang="en-US" altLang="en-GB" sz="2400" dirty="0" smtClean="0"/>
              <a:t>Device automatically get configured after installation(no tank parameters needed)</a:t>
            </a:r>
            <a:endParaRPr lang="en-GB" altLang="x-none" sz="2400" dirty="0"/>
          </a:p>
          <a:p>
            <a:pPr marL="457200" lvl="1" indent="0">
              <a:buNone/>
            </a:pPr>
            <a:endParaRPr lang="en-GB" altLang="x-none" sz="2400" dirty="0"/>
          </a:p>
          <a:p>
            <a:pPr marL="971550" lvl="1" indent="-514350">
              <a:buAutoNum type="romanLcPeriod"/>
            </a:pPr>
            <a:endParaRPr lang="en-GB" altLang="x-none" sz="2400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66725" y="327025"/>
            <a:ext cx="8054975" cy="793750"/>
          </a:xfrm>
        </p:spPr>
        <p:txBody>
          <a:bodyPr vert="horz" wrap="square" lIns="68580" tIns="34290" rIns="68580" bIns="34290" anchor="ctr"/>
          <a:lstStyle/>
          <a:p>
            <a:pPr algn="l"/>
            <a:r>
              <a:rPr lang="en-US" altLang="en-GB" sz="3600" u="sng" dirty="0"/>
              <a:t>User Experience</a:t>
            </a:r>
          </a:p>
        </p:txBody>
      </p:sp>
      <p:sp>
        <p:nvSpPr>
          <p:cNvPr id="21508" name="Rectangle 2"/>
          <p:cNvSpPr/>
          <p:nvPr/>
        </p:nvSpPr>
        <p:spPr>
          <a:xfrm>
            <a:off x="0" y="936625"/>
            <a:ext cx="309563" cy="184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s-ES" altLang="en-US" sz="600" dirty="0">
                <a:latin typeface="Arial" panose="020B0604020202020204" pitchFamily="34" charset="0"/>
              </a:rPr>
              <a:t> </a:t>
            </a:r>
            <a:endParaRPr lang="es-ES" altLang="en-US" sz="100" dirty="0">
              <a:latin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21510" name="Text Box 1"/>
          <p:cNvSpPr txBox="1"/>
          <p:nvPr/>
        </p:nvSpPr>
        <p:spPr>
          <a:xfrm>
            <a:off x="8601075" y="6519863"/>
            <a:ext cx="523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10</a:t>
            </a:r>
          </a:p>
        </p:txBody>
      </p:sp>
      <p:pic>
        <p:nvPicPr>
          <p:cNvPr id="2" name="Picture 1" descr="Cover-Square-Marketing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70" y="173228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48740" y="1366520"/>
            <a:ext cx="8229600" cy="1638300"/>
          </a:xfrm>
        </p:spPr>
        <p:txBody>
          <a:bodyPr vert="horz" wrap="square" lIns="68580" tIns="34290" rIns="68580" bIns="34290" anchor="t"/>
          <a:lstStyle/>
          <a:p>
            <a:r>
              <a:rPr lang="en-US" altLang="en-GB" sz="2000" dirty="0" smtClean="0"/>
              <a:t>Water tight design</a:t>
            </a:r>
          </a:p>
          <a:p>
            <a:r>
              <a:rPr lang="en-US" altLang="en-GB" sz="2000" dirty="0" smtClean="0"/>
              <a:t>Non toxic material for fabrication</a:t>
            </a:r>
          </a:p>
          <a:p>
            <a:r>
              <a:rPr lang="en-US" altLang="en-GB" sz="2000" dirty="0" smtClean="0"/>
              <a:t>Data validation</a:t>
            </a:r>
          </a:p>
          <a:p>
            <a:pPr marL="0" indent="0">
              <a:buNone/>
            </a:pPr>
            <a:endParaRPr lang="en-GB" altLang="x-none" sz="2400" dirty="0" smtClean="0">
              <a:sym typeface="+mn-ea"/>
            </a:endParaRPr>
          </a:p>
          <a:p>
            <a:pPr marL="0" indent="0">
              <a:buNone/>
            </a:pPr>
            <a:endParaRPr lang="en-GB" altLang="x-none" sz="2400" dirty="0" smtClean="0"/>
          </a:p>
          <a:p>
            <a:endParaRPr lang="en-GB" altLang="x-none" sz="2400" dirty="0" smtClean="0"/>
          </a:p>
          <a:p>
            <a:endParaRPr lang="en-GB" altLang="x-none" sz="2400" dirty="0"/>
          </a:p>
          <a:p>
            <a:pPr marL="457200" lvl="1" indent="0">
              <a:buNone/>
            </a:pPr>
            <a:endParaRPr lang="en-GB" altLang="x-none" sz="2400" dirty="0"/>
          </a:p>
          <a:p>
            <a:pPr marL="457200" lvl="1" indent="0">
              <a:buNone/>
            </a:pPr>
            <a:endParaRPr lang="en-GB" altLang="x-none" sz="2400" dirty="0"/>
          </a:p>
          <a:p>
            <a:pPr marL="971550" lvl="1" indent="-514350">
              <a:buAutoNum type="romanLcPeriod"/>
            </a:pPr>
            <a:endParaRPr lang="en-GB" altLang="x-none" sz="2400" dirty="0"/>
          </a:p>
        </p:txBody>
      </p:sp>
      <p:pic>
        <p:nvPicPr>
          <p:cNvPr id="2150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0" y="3150870"/>
            <a:ext cx="2395538" cy="1622425"/>
          </a:xfrm>
          <a:prstGeom prst="rect">
            <a:avLst/>
          </a:prstGeom>
          <a:solidFill>
            <a:schemeClr val="bg1">
              <a:alpha val="1175"/>
            </a:schemeClr>
          </a:solid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89865"/>
            <a:ext cx="8054975" cy="793750"/>
          </a:xfrm>
        </p:spPr>
        <p:txBody>
          <a:bodyPr vert="horz" wrap="square" lIns="68580" tIns="34290" rIns="68580" bIns="34290" anchor="ctr"/>
          <a:lstStyle/>
          <a:p>
            <a:pPr algn="l"/>
            <a:r>
              <a:rPr lang="en-GB" altLang="x-none" sz="3600" u="sng" dirty="0"/>
              <a:t>Security</a:t>
            </a:r>
          </a:p>
        </p:txBody>
      </p:sp>
      <p:sp>
        <p:nvSpPr>
          <p:cNvPr id="21508" name="Rectangle 2"/>
          <p:cNvSpPr/>
          <p:nvPr/>
        </p:nvSpPr>
        <p:spPr>
          <a:xfrm>
            <a:off x="0" y="936625"/>
            <a:ext cx="309563" cy="184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s-ES" altLang="en-US" sz="600" dirty="0">
                <a:latin typeface="Arial" panose="020B0604020202020204" pitchFamily="34" charset="0"/>
              </a:rPr>
              <a:t> </a:t>
            </a:r>
            <a:endParaRPr lang="es-ES" altLang="en-US" sz="100" dirty="0">
              <a:latin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21510" name="Text Box 1"/>
          <p:cNvSpPr txBox="1"/>
          <p:nvPr/>
        </p:nvSpPr>
        <p:spPr>
          <a:xfrm>
            <a:off x="8599805" y="6519863"/>
            <a:ext cx="523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61060" y="923290"/>
            <a:ext cx="372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Hardware Aspects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61060" y="2628900"/>
            <a:ext cx="339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2800"/>
              <a:t>Software Aspects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80160" y="3150870"/>
            <a:ext cx="3826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x-none" sz="2000" dirty="0" smtClean="0">
                <a:sym typeface="+mn-ea"/>
              </a:rPr>
              <a:t>Email verification on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x-none" sz="2000" dirty="0" smtClean="0">
                <a:sym typeface="+mn-ea"/>
              </a:rPr>
              <a:t>Hashing passwords using blowfish cipher</a:t>
            </a:r>
            <a:endParaRPr lang="en-GB" altLang="x-non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x-none" sz="2000" dirty="0" smtClean="0">
                <a:sym typeface="+mn-ea"/>
              </a:rPr>
              <a:t>Authorization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 dirty="0" smtClean="0">
                <a:sym typeface="+mn-ea"/>
              </a:rPr>
              <a:t>Setting the request rate limits</a:t>
            </a:r>
            <a:endParaRPr lang="en-GB" altLang="x-non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92100" y="2271395"/>
            <a:ext cx="8229600" cy="1013460"/>
          </a:xfrm>
        </p:spPr>
        <p:txBody>
          <a:bodyPr vert="horz" wrap="square" lIns="68580" tIns="34290" rIns="68580" bIns="34290" anchor="ctr"/>
          <a:lstStyle/>
          <a:p>
            <a:pPr algn="l"/>
            <a:r>
              <a:rPr lang="en-US" altLang="en-GB" sz="3600" u="sng" dirty="0" smtClean="0"/>
              <a:t>Reliability</a:t>
            </a:r>
            <a:endParaRPr lang="en-US" altLang="en-GB" sz="36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22532" name="Text Box 1"/>
          <p:cNvSpPr txBox="1"/>
          <p:nvPr/>
        </p:nvSpPr>
        <p:spPr>
          <a:xfrm>
            <a:off x="8521700" y="6519863"/>
            <a:ext cx="523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12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68" y="3101340"/>
            <a:ext cx="2252662" cy="1928813"/>
          </a:xfrm>
          <a:prstGeom prst="rect">
            <a:avLst/>
          </a:prstGeom>
          <a:noFill/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Content Placeholder 2"/>
          <p:cNvSpPr>
            <a:spLocks noGrp="1"/>
          </p:cNvSpPr>
          <p:nvPr/>
        </p:nvSpPr>
        <p:spPr>
          <a:xfrm>
            <a:off x="292100" y="2973070"/>
            <a:ext cx="6000750" cy="3455670"/>
          </a:xfrm>
          <a:prstGeom prst="rect">
            <a:avLst/>
          </a:prstGeom>
          <a:noFill/>
          <a:ln w="9525">
            <a:noFill/>
          </a:ln>
        </p:spPr>
        <p:txBody>
          <a:bodyPr vert="horz" lIns="68580" tIns="34290" rIns="68580" bIns="34290" rtlCol="0" anchor="t">
            <a:norm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93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400" dirty="0"/>
              <a:t>Solar powered rechargable battery</a:t>
            </a:r>
          </a:p>
          <a:p>
            <a:pPr marL="457200" lvl="0" indent="-39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400" dirty="0"/>
              <a:t>Ability to alert the user by using a buzzer even with no wifi</a:t>
            </a:r>
          </a:p>
          <a:p>
            <a:pPr marL="457200" lvl="0" indent="-39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400" dirty="0"/>
              <a:t>Can work under extreme weather conditions</a:t>
            </a:r>
          </a:p>
          <a:p>
            <a:pPr marL="457200" lvl="0" indent="-393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400" dirty="0"/>
              <a:t>Accurate sensor readings</a:t>
            </a:r>
          </a:p>
          <a:p>
            <a:pPr marL="635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92100" y="662940"/>
            <a:ext cx="8229600" cy="1905635"/>
          </a:xfrm>
          <a:prstGeom prst="rect">
            <a:avLst/>
          </a:prstGeom>
          <a:noFill/>
          <a:ln w="9525">
            <a:noFill/>
          </a:ln>
        </p:spPr>
        <p:txBody>
          <a:bodyPr vert="horz" lIns="68580" tIns="34290" rIns="68580" bIns="34290" rtlCol="0" anchor="t">
            <a:norm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457200" lvl="0" indent="-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en-US" altLang="en-GB" sz="2400" dirty="0"/>
              <a:t>Single app can monitor multiple tanks</a:t>
            </a:r>
          </a:p>
          <a:p>
            <a:pPr marL="457200" lvl="0" indent="-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en-US" altLang="en-GB" sz="2400" dirty="0"/>
              <a:t>Easy to add new devices</a:t>
            </a:r>
          </a:p>
          <a:p>
            <a:pPr marL="457200" lvl="0" indent="-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en-US" altLang="en-GB" sz="2400" dirty="0"/>
              <a:t>Can set up on any type of tank</a:t>
            </a:r>
          </a:p>
          <a:p>
            <a:pPr marL="457200" lvl="0" indent="-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endParaRPr lang="en-US" altLang="en-GB" sz="24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63525" y="297180"/>
            <a:ext cx="8229600" cy="6711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68580" tIns="34290" rIns="68580" bIns="3429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GB" sz="3600" u="sng" dirty="0" smtClean="0"/>
              <a:t>Scalability</a:t>
            </a:r>
            <a:endParaRPr lang="en-US" altLang="en-GB" sz="3600" u="sng" dirty="0"/>
          </a:p>
        </p:txBody>
      </p:sp>
      <p:pic>
        <p:nvPicPr>
          <p:cNvPr id="8" name="Picture 7" descr="Tecnology-Performanc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85" y="968375"/>
            <a:ext cx="2729865" cy="1798320"/>
          </a:xfrm>
          <a:prstGeom prst="rect">
            <a:avLst/>
          </a:prstGeom>
          <a:effectLst>
            <a:outerShdw blurRad="139700" dist="241300" dir="8460000" sx="102000" sy="102000" algn="ctr" rotWithShape="0">
              <a:srgbClr val="000000">
                <a:alpha val="2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u="sng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32475" cy="3739515"/>
          </a:xfrm>
        </p:spPr>
        <p:txBody>
          <a:bodyPr/>
          <a:lstStyle/>
          <a:p>
            <a:r>
              <a:rPr lang="en-US"/>
              <a:t>Water leakage detection functionalities</a:t>
            </a:r>
          </a:p>
          <a:p>
            <a:r>
              <a:rPr lang="en-US"/>
              <a:t>Extend the comaptibility to other chemical types to install with chemical tanks</a:t>
            </a:r>
          </a:p>
          <a:p>
            <a:r>
              <a:rPr lang="en-US"/>
              <a:t>Improve the app and server architecture</a:t>
            </a:r>
          </a:p>
        </p:txBody>
      </p:sp>
      <p:pic>
        <p:nvPicPr>
          <p:cNvPr id="4" name="Picture 3" descr="businessman-pointing-arrow-graph-corporate-future-growth-plan-hand-with-stock-financial-chart-symbols-coming-from-hand_34777-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993265"/>
            <a:ext cx="2850515" cy="2063750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22532" name="Text Box 1"/>
          <p:cNvSpPr txBox="1"/>
          <p:nvPr/>
        </p:nvSpPr>
        <p:spPr>
          <a:xfrm>
            <a:off x="8521700" y="6519863"/>
            <a:ext cx="523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0463"/>
            <a:ext cx="8229600" cy="1143000"/>
          </a:xfrm>
        </p:spPr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22532" name="Text Box 1"/>
          <p:cNvSpPr txBox="1"/>
          <p:nvPr/>
        </p:nvSpPr>
        <p:spPr>
          <a:xfrm>
            <a:off x="8521700" y="6519863"/>
            <a:ext cx="523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61375" y="65325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28675" name="Text Box 6"/>
          <p:cNvSpPr txBox="1"/>
          <p:nvPr/>
        </p:nvSpPr>
        <p:spPr>
          <a:xfrm>
            <a:off x="8562975" y="6532563"/>
            <a:ext cx="58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15</a:t>
            </a:r>
          </a:p>
        </p:txBody>
      </p:sp>
      <p:pic>
        <p:nvPicPr>
          <p:cNvPr id="3" name="WhatsApp Video 2021-05-24 at 01.23.51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830580"/>
            <a:ext cx="9144000" cy="50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WhatsApp Video 2021-05-24 at 01.26.53">
            <a:hlinkClick r:id="" action="ppaction://media"/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0485" y="0"/>
            <a:ext cx="921448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7386" y="2182494"/>
            <a:ext cx="2688590" cy="119888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7200" b="1" strike="noStrike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Q &amp; A</a:t>
            </a:r>
            <a:endParaRPr lang="en-US" altLang="zh-CN" sz="7200" b="1" strike="noStrike" noProof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1375" y="65325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28675" name="Text Box 6"/>
          <p:cNvSpPr txBox="1"/>
          <p:nvPr/>
        </p:nvSpPr>
        <p:spPr>
          <a:xfrm>
            <a:off x="8562975" y="6532563"/>
            <a:ext cx="58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413068"/>
            <a:ext cx="7953375" cy="487362"/>
          </a:xfrm>
        </p:spPr>
        <p:txBody>
          <a:bodyPr anchor="ctr"/>
          <a:lstStyle/>
          <a:p>
            <a:pPr algn="l"/>
            <a:r>
              <a:rPr lang="en-US" altLang="zh-CN" sz="3600" u="sng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850"/>
            <a:ext cx="8337550" cy="4913313"/>
          </a:xfrm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Mointor the water level of water tanks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the water quality of the filling water of the tanks.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required notifications are generated.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</a:pPr>
            <a:endParaRPr kumimoji="0" 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of,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devices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</a:p>
        </p:txBody>
      </p:sp>
      <p:pic>
        <p:nvPicPr>
          <p:cNvPr id="8196" name="Google Shape;11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61510" y="2858135"/>
            <a:ext cx="481013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56088" y="2767013"/>
            <a:ext cx="482600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Google Shape;11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87303" y="3542983"/>
            <a:ext cx="917575" cy="706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Google Shape;11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87303" y="3322638"/>
            <a:ext cx="917575" cy="693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Google Shape;119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40450" y="2999105"/>
            <a:ext cx="849313" cy="5540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5894070" y="4168140"/>
            <a:ext cx="665163" cy="384175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 flipV="1">
            <a:off x="6004878" y="3408363"/>
            <a:ext cx="215900" cy="144463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/>
          <p:nvPr/>
        </p:nvCxnSpPr>
        <p:spPr>
          <a:xfrm flipH="1">
            <a:off x="4637088" y="3181350"/>
            <a:ext cx="936625" cy="541338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8204" name="Google Shape;125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160203" y="3879215"/>
            <a:ext cx="92710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5" name="Google Shape;126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559550" y="4551998"/>
            <a:ext cx="430213" cy="5984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21" name="Google Shape;521;p39"/>
          <p:cNvGrpSpPr/>
          <p:nvPr/>
        </p:nvGrpSpPr>
        <p:grpSpPr>
          <a:xfrm>
            <a:off x="6479540" y="2858135"/>
            <a:ext cx="170815" cy="415925"/>
            <a:chOff x="3386850" y="2264625"/>
            <a:chExt cx="203950" cy="509250"/>
          </a:xfrm>
          <a:solidFill>
            <a:schemeClr val="accent6"/>
          </a:solidFill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ba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 fontAlgn="ba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120;p19"/>
          <p:cNvCxnSpPr/>
          <p:nvPr/>
        </p:nvCxnSpPr>
        <p:spPr>
          <a:xfrm>
            <a:off x="4887913" y="3273743"/>
            <a:ext cx="325438" cy="195263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" name="Google Shape;121;p19"/>
          <p:cNvCxnSpPr/>
          <p:nvPr/>
        </p:nvCxnSpPr>
        <p:spPr>
          <a:xfrm flipV="1">
            <a:off x="4997768" y="4178300"/>
            <a:ext cx="215900" cy="142875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8461375" y="6513513"/>
            <a:ext cx="682625" cy="34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8210" name="Text Box 5"/>
          <p:cNvSpPr txBox="1"/>
          <p:nvPr/>
        </p:nvSpPr>
        <p:spPr>
          <a:xfrm>
            <a:off x="8659813" y="6513513"/>
            <a:ext cx="285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1-03-09 at 23.26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635"/>
            <a:ext cx="9143365" cy="68827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61375" y="6513513"/>
            <a:ext cx="682625" cy="34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8210" name="Text Box 5"/>
          <p:cNvSpPr txBox="1"/>
          <p:nvPr/>
        </p:nvSpPr>
        <p:spPr>
          <a:xfrm>
            <a:off x="8659813" y="6513513"/>
            <a:ext cx="285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u="sng"/>
              <a:t>Roles of the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9115" y="1952625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47720" y="1952625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26795" y="2044700"/>
            <a:ext cx="121158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717925" y="2044700"/>
            <a:ext cx="170815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38240" y="1964690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473190" y="2044700"/>
            <a:ext cx="197866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Super Admin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41985" y="2766060"/>
            <a:ext cx="2243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 Devices and Receive notifications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302000" y="2840990"/>
            <a:ext cx="2540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Customer management and support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292850" y="2840990"/>
            <a:ext cx="245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Manage Admins</a:t>
            </a:r>
          </a:p>
        </p:txBody>
      </p:sp>
      <p:sp>
        <p:nvSpPr>
          <p:cNvPr id="6" name="Rectangle 1"/>
          <p:cNvSpPr/>
          <p:nvPr/>
        </p:nvSpPr>
        <p:spPr>
          <a:xfrm>
            <a:off x="8461375" y="6513513"/>
            <a:ext cx="682625" cy="34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8210" name="Text Box 5"/>
          <p:cNvSpPr txBox="1"/>
          <p:nvPr/>
        </p:nvSpPr>
        <p:spPr>
          <a:xfrm>
            <a:off x="8659813" y="6513513"/>
            <a:ext cx="285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-635"/>
            <a:ext cx="9145270" cy="864235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Cloud Deployment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18436" name="Text Box 2"/>
          <p:cNvSpPr txBox="1"/>
          <p:nvPr/>
        </p:nvSpPr>
        <p:spPr>
          <a:xfrm>
            <a:off x="8623935" y="652018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6" name="Content Placeholder 5" descr="WhatsApp Image 2021-03-09 at 19.52.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495" y="1758633"/>
            <a:ext cx="5497830" cy="42075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9380" y="2229485"/>
            <a:ext cx="33877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Node js server - </a:t>
            </a:r>
          </a:p>
          <a:p>
            <a:pPr>
              <a:buFont typeface="Arial" panose="020B0604020202020204" pitchFamily="34" charset="0"/>
            </a:pPr>
            <a:r>
              <a:rPr lang="en-US" sz="2000"/>
              <a:t>        EC2 instance </a:t>
            </a:r>
            <a:endParaRPr lang="en-US" sz="2000">
              <a:sym typeface="+mn-ea"/>
            </a:endParaRPr>
          </a:p>
          <a:p>
            <a:pPr marL="285750" indent="-285750"/>
            <a:r>
              <a:rPr lang="en-US" sz="2000">
                <a:sym typeface="+mn-ea"/>
              </a:rPr>
              <a:t>        NGINX reverse proxy        </a:t>
            </a:r>
          </a:p>
          <a:p>
            <a:r>
              <a:rPr lang="en-US" sz="2000">
                <a:sym typeface="+mn-ea"/>
              </a:rPr>
              <a:t>        </a:t>
            </a:r>
            <a:r>
              <a:rPr lang="en-US" sz="2000"/>
              <a:t>Firewall protection</a:t>
            </a:r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Mongodb database</a:t>
            </a:r>
          </a:p>
          <a:p>
            <a:pPr>
              <a:buFont typeface="Arial" panose="020B0604020202020204" pitchFamily="34" charset="0"/>
            </a:pPr>
            <a:r>
              <a:rPr lang="en-US" sz="2000"/>
              <a:t>        Keeping snapshots for</a:t>
            </a:r>
          </a:p>
          <a:p>
            <a:pPr>
              <a:buFont typeface="Arial" panose="020B0604020202020204" pitchFamily="34" charset="0"/>
            </a:pPr>
            <a:r>
              <a:rPr lang="en-US" sz="2000"/>
              <a:t>        backup data</a:t>
            </a:r>
          </a:p>
        </p:txBody>
      </p:sp>
      <p:pic>
        <p:nvPicPr>
          <p:cNvPr id="1026" name="Picture 2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82098"/>
            <a:ext cx="4524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4427984" y="2492896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-635"/>
            <a:ext cx="9145270" cy="864235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Hardware Designs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18436" name="Text Box 2"/>
          <p:cNvSpPr txBox="1"/>
          <p:nvPr/>
        </p:nvSpPr>
        <p:spPr>
          <a:xfrm>
            <a:off x="8623935" y="652018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3" name="Picture 2" descr="WhatsApp Image 2021-03-10 at 10.06.20 (1)"/>
          <p:cNvPicPr>
            <a:picLocks noChangeAspect="1"/>
          </p:cNvPicPr>
          <p:nvPr/>
        </p:nvPicPr>
        <p:blipFill>
          <a:blip r:embed="rId2"/>
          <a:srcRect l="21882" t="5003" r="21921" b="6470"/>
          <a:stretch>
            <a:fillRect/>
          </a:stretch>
        </p:blipFill>
        <p:spPr>
          <a:xfrm>
            <a:off x="59690" y="1187450"/>
            <a:ext cx="4398645" cy="2444750"/>
          </a:xfrm>
          <a:prstGeom prst="rect">
            <a:avLst/>
          </a:prstGeom>
        </p:spPr>
      </p:pic>
      <p:pic>
        <p:nvPicPr>
          <p:cNvPr id="4" name="Picture 3" descr="WhatsApp Image 2021-03-10 at 10.06.20"/>
          <p:cNvPicPr>
            <a:picLocks noChangeAspect="1"/>
          </p:cNvPicPr>
          <p:nvPr/>
        </p:nvPicPr>
        <p:blipFill>
          <a:blip r:embed="rId3"/>
          <a:srcRect l="21732" t="20012" r="24466" b="22873"/>
          <a:stretch>
            <a:fillRect/>
          </a:stretch>
        </p:blipFill>
        <p:spPr>
          <a:xfrm>
            <a:off x="4699000" y="1160145"/>
            <a:ext cx="4119880" cy="2472055"/>
          </a:xfrm>
          <a:prstGeom prst="rect">
            <a:avLst/>
          </a:prstGeom>
        </p:spPr>
      </p:pic>
      <p:pic>
        <p:nvPicPr>
          <p:cNvPr id="7" name="Picture 6" descr="WhatsApp Image 2021-03-10 at 10.24.43"/>
          <p:cNvPicPr>
            <a:picLocks noChangeAspect="1"/>
          </p:cNvPicPr>
          <p:nvPr/>
        </p:nvPicPr>
        <p:blipFill>
          <a:blip r:embed="rId4"/>
          <a:srcRect l="22975" t="4519" r="30000" b="8392"/>
          <a:stretch>
            <a:fillRect/>
          </a:stretch>
        </p:blipFill>
        <p:spPr>
          <a:xfrm>
            <a:off x="2278380" y="3736340"/>
            <a:ext cx="4586605" cy="290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0" y="0"/>
            <a:ext cx="9145270" cy="864235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Hardware Designs(Continue..)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18436" name="Text Box 2"/>
          <p:cNvSpPr txBox="1"/>
          <p:nvPr/>
        </p:nvSpPr>
        <p:spPr>
          <a:xfrm>
            <a:off x="8623935" y="652018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3" name="Picture 2" descr="WhatsApp Image 2021-03-09 at 21.39.27"/>
          <p:cNvPicPr>
            <a:picLocks noChangeAspect="1"/>
          </p:cNvPicPr>
          <p:nvPr/>
        </p:nvPicPr>
        <p:blipFill>
          <a:blip r:embed="rId2"/>
          <a:srcRect l="11382" t="2826" r="2837" b="2236"/>
          <a:stretch>
            <a:fillRect/>
          </a:stretch>
        </p:blipFill>
        <p:spPr>
          <a:xfrm>
            <a:off x="314960" y="1687195"/>
            <a:ext cx="3702685" cy="2965450"/>
          </a:xfrm>
          <a:prstGeom prst="rect">
            <a:avLst/>
          </a:prstGeom>
        </p:spPr>
      </p:pic>
      <p:pic>
        <p:nvPicPr>
          <p:cNvPr id="6" name="Picture 5" descr="WhatsApp Image 2021-03-09 at 23.12.22"/>
          <p:cNvPicPr>
            <a:picLocks noChangeAspect="1"/>
          </p:cNvPicPr>
          <p:nvPr/>
        </p:nvPicPr>
        <p:blipFill>
          <a:blip r:embed="rId3"/>
          <a:srcRect l="32009" r="13352"/>
          <a:stretch>
            <a:fillRect/>
          </a:stretch>
        </p:blipFill>
        <p:spPr>
          <a:xfrm>
            <a:off x="4722495" y="1687195"/>
            <a:ext cx="406146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0" y="0"/>
            <a:ext cx="9145270" cy="864235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PCB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18436" name="Text Box 2"/>
          <p:cNvSpPr txBox="1"/>
          <p:nvPr/>
        </p:nvSpPr>
        <p:spPr>
          <a:xfrm>
            <a:off x="8623935" y="652018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8</a:t>
            </a:r>
          </a:p>
        </p:txBody>
      </p:sp>
      <p:pic>
        <p:nvPicPr>
          <p:cNvPr id="3" name="Picture 2" descr="WhatsApp Image 2021-03-10 at 01.10.43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0325"/>
            <a:ext cx="3702050" cy="3288665"/>
          </a:xfrm>
          <a:prstGeom prst="rect">
            <a:avLst/>
          </a:prstGeom>
        </p:spPr>
      </p:pic>
      <p:pic>
        <p:nvPicPr>
          <p:cNvPr id="4" name="Picture 3" descr="WhatsApp Image 2021-03-10 at 01.10.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" y="1330325"/>
            <a:ext cx="4888865" cy="446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/>
          <a:lstStyle/>
          <a:p>
            <a:pPr algn="l"/>
            <a:r>
              <a:rPr lang="en-US" sz="3600" u="sng"/>
              <a:t>Embedded Software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9115" y="1952625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47720" y="1952625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026795" y="2044700"/>
            <a:ext cx="121158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NodeMcu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717925" y="2044700"/>
            <a:ext cx="170815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ATMEGA328P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38240" y="1952625"/>
            <a:ext cx="2448560" cy="295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380480" y="2044700"/>
            <a:ext cx="2164080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n>
                  <a:solidFill>
                    <a:srgbClr val="FFC000"/>
                  </a:solidFill>
                </a:ln>
                <a:solidFill>
                  <a:schemeClr val="bg1"/>
                </a:solidFill>
              </a:rPr>
              <a:t>          Inter           Communication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41985" y="2766060"/>
            <a:ext cx="2243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Device Id and WiFi information on 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Communication with the server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302000" y="2840990"/>
            <a:ext cx="2540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Readings are taken by analog inputs and external inturrupts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Setting off alarams when needed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292850" y="2840990"/>
            <a:ext cx="2450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Serial communication pins of ATMEGA328P and Software serial pins of NodeMCU</a:t>
            </a:r>
          </a:p>
        </p:txBody>
      </p:sp>
      <p:sp>
        <p:nvSpPr>
          <p:cNvPr id="15" name="Rectangle 12"/>
          <p:cNvSpPr/>
          <p:nvPr/>
        </p:nvSpPr>
        <p:spPr>
          <a:xfrm>
            <a:off x="8442325" y="6519863"/>
            <a:ext cx="682625" cy="34448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400" strike="noStrike" noProof="1"/>
          </a:p>
        </p:txBody>
      </p:sp>
      <p:sp>
        <p:nvSpPr>
          <p:cNvPr id="18436" name="Text Box 2"/>
          <p:cNvSpPr txBox="1"/>
          <p:nvPr/>
        </p:nvSpPr>
        <p:spPr>
          <a:xfrm>
            <a:off x="8623935" y="652018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315</Words>
  <Application>Microsoft Office PowerPoint</Application>
  <PresentationFormat>On-screen Show (4:3)</PresentationFormat>
  <Paragraphs>101</Paragraphs>
  <Slides>17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Wingdings</vt:lpstr>
      <vt:lpstr>Diseño predeterminado</vt:lpstr>
      <vt:lpstr>2_Default Design</vt:lpstr>
      <vt:lpstr>Water Quality Monitoring and usage monitoring System               </vt:lpstr>
      <vt:lpstr>Review</vt:lpstr>
      <vt:lpstr>PowerPoint Presentation</vt:lpstr>
      <vt:lpstr>Roles of the system</vt:lpstr>
      <vt:lpstr>Cloud Deployment</vt:lpstr>
      <vt:lpstr>Hardware Designs</vt:lpstr>
      <vt:lpstr>Hardware Designs(Continue..)</vt:lpstr>
      <vt:lpstr>PCB Design</vt:lpstr>
      <vt:lpstr>Embedded Software</vt:lpstr>
      <vt:lpstr>User Experience</vt:lpstr>
      <vt:lpstr>Security</vt:lpstr>
      <vt:lpstr>Reliability</vt:lpstr>
      <vt:lpstr>Future Plans</vt:lpstr>
      <vt:lpstr>Demonstration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Thushara</cp:lastModifiedBy>
  <cp:revision>740</cp:revision>
  <dcterms:created xsi:type="dcterms:W3CDTF">2010-05-23T14:28:00Z</dcterms:created>
  <dcterms:modified xsi:type="dcterms:W3CDTF">2021-05-27T21:44:44Z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