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65" r:id="rId5"/>
    <p:sldId id="286" r:id="rId6"/>
    <p:sldId id="264" r:id="rId7"/>
    <p:sldId id="263" r:id="rId8"/>
    <p:sldId id="274" r:id="rId9"/>
    <p:sldId id="278" r:id="rId10"/>
    <p:sldId id="277" r:id="rId11"/>
    <p:sldId id="279" r:id="rId12"/>
    <p:sldId id="280" r:id="rId13"/>
    <p:sldId id="281" r:id="rId14"/>
    <p:sldId id="287" r:id="rId15"/>
    <p:sldId id="288" r:id="rId16"/>
    <p:sldId id="282" r:id="rId17"/>
    <p:sldId id="283" r:id="rId18"/>
    <p:sldId id="284" r:id="rId19"/>
    <p:sldId id="285" r:id="rId20"/>
    <p:sldId id="269" r:id="rId21"/>
    <p:sldId id="289" r:id="rId22"/>
    <p:sldId id="290" r:id="rId23"/>
  </p:sldIdLst>
  <p:sldSz cx="18288000" cy="10287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ucida Console" panose="020B0609040504020204" pitchFamily="49" charset="0"/>
      <p:regular r:id="rId28"/>
    </p:embeddedFont>
    <p:embeddedFont>
      <p:font typeface="Muli Bold" panose="020B0604020202020204" charset="0"/>
      <p:regular r:id="rId29"/>
    </p:embeddedFont>
    <p:embeddedFont>
      <p:font typeface="Muli Bold Bold" panose="020B0604020202020204" charset="0"/>
      <p:regular r:id="rId30"/>
    </p:embeddedFont>
    <p:embeddedFont>
      <p:font typeface="Muli Regular" panose="020B0604020202020204" charset="0"/>
      <p:regular r:id="rId31"/>
    </p:embeddedFont>
    <p:embeddedFont>
      <p:font typeface="Muli Regular Bold" panose="020B0604020202020204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345"/>
    <a:srgbClr val="FCA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6" autoAdjust="0"/>
    <p:restoredTop sz="94622" autoAdjust="0"/>
  </p:normalViewPr>
  <p:slideViewPr>
    <p:cSldViewPr>
      <p:cViewPr varScale="1">
        <p:scale>
          <a:sx n="105" d="100"/>
          <a:sy n="105" d="100"/>
        </p:scale>
        <p:origin x="78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tSN4X_fCnM" TargetMode="External"/><Relationship Id="rId2" Type="http://schemas.openxmlformats.org/officeDocument/2006/relationships/hyperlink" Target="https://cursos.alura.com.br/formacao-go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o.dev/doc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forall.com/en/" TargetMode="External"/><Relationship Id="rId2" Type="http://schemas.openxmlformats.org/officeDocument/2006/relationships/hyperlink" Target="https://www.canva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dtimes.com/softwaredev/why-developers-love-g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768406" y="0"/>
            <a:ext cx="10287000" cy="10287000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7" name="Group 7"/>
          <p:cNvGrpSpPr/>
          <p:nvPr/>
        </p:nvGrpSpPr>
        <p:grpSpPr>
          <a:xfrm>
            <a:off x="6873734" y="963685"/>
            <a:ext cx="2334288" cy="2334288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9" name="TextBox 9"/>
          <p:cNvSpPr txBox="1"/>
          <p:nvPr/>
        </p:nvSpPr>
        <p:spPr>
          <a:xfrm>
            <a:off x="762000" y="8857283"/>
            <a:ext cx="6990970" cy="995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>
                <a:solidFill>
                  <a:srgbClr val="171717"/>
                </a:solidFill>
                <a:latin typeface="Muli Regular"/>
              </a:rPr>
              <a:t>Advanced Web Topics | WMAD Sr. B</a:t>
            </a:r>
            <a:br>
              <a:rPr lang="en-US" sz="2400" dirty="0">
                <a:solidFill>
                  <a:srgbClr val="171717"/>
                </a:solidFill>
                <a:latin typeface="Muli Regular"/>
              </a:rPr>
            </a:br>
            <a:r>
              <a:rPr lang="en-US" sz="3200" b="1" dirty="0">
                <a:solidFill>
                  <a:srgbClr val="171717"/>
                </a:solidFill>
                <a:latin typeface="Muli Regular"/>
              </a:rPr>
              <a:t>Eduardo Pohl &amp; Yasmin Kobayachi</a:t>
            </a:r>
            <a:endParaRPr lang="en-US" sz="2400" b="1" dirty="0">
              <a:solidFill>
                <a:srgbClr val="171717"/>
              </a:solidFill>
              <a:latin typeface="Muli Regular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762000" y="3162300"/>
            <a:ext cx="7257670" cy="3200400"/>
            <a:chOff x="0" y="-57150"/>
            <a:chExt cx="9676893" cy="3099921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043590"/>
              <a:ext cx="9676893" cy="19991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000"/>
                </a:lnSpc>
              </a:pPr>
              <a:r>
                <a:rPr lang="en-US" sz="14400" dirty="0">
                  <a:solidFill>
                    <a:srgbClr val="171717"/>
                  </a:solidFill>
                  <a:latin typeface="Muli Bold Bold"/>
                </a:rPr>
                <a:t>Golang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7911513" cy="718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600" dirty="0">
                  <a:solidFill>
                    <a:srgbClr val="171717"/>
                  </a:solidFill>
                  <a:latin typeface="Muli Regular Bold"/>
                </a:rPr>
                <a:t>Introduction to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CEA26EE-428F-7B89-4D14-3D95CBB99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112" y="2019300"/>
            <a:ext cx="8267700" cy="8267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5AEBAE-C455-A3C3-514C-55459AB5D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835" y="6061498"/>
            <a:ext cx="2558512" cy="9615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611600" y="2552700"/>
            <a:ext cx="3972052" cy="397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" name="TextBox 4"/>
          <p:cNvSpPr txBox="1"/>
          <p:nvPr/>
        </p:nvSpPr>
        <p:spPr>
          <a:xfrm>
            <a:off x="1066800" y="800100"/>
            <a:ext cx="7607836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7200" dirty="0">
                <a:solidFill>
                  <a:schemeClr val="accent5"/>
                </a:solidFill>
                <a:latin typeface="Muli Bold"/>
              </a:rPr>
              <a:t>Variables</a:t>
            </a:r>
            <a:endParaRPr lang="en-US" sz="6500" dirty="0">
              <a:solidFill>
                <a:schemeClr val="accent5"/>
              </a:solidFill>
              <a:latin typeface="Muli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4870718" y="-4045287"/>
            <a:ext cx="6207033" cy="6207033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27E556-C7DA-ECE2-3212-7242736D3644}"/>
              </a:ext>
            </a:extLst>
          </p:cNvPr>
          <p:cNvSpPr txBox="1"/>
          <p:nvPr/>
        </p:nvSpPr>
        <p:spPr>
          <a:xfrm>
            <a:off x="1066800" y="2476500"/>
            <a:ext cx="1584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uli Regular" panose="020B0604020202020204" charset="0"/>
              </a:rPr>
              <a:t>To know the variable type, we need to use the function </a:t>
            </a:r>
            <a:r>
              <a:rPr lang="en-US" sz="28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TypeOf</a:t>
            </a:r>
            <a:r>
              <a:rPr lang="en-US" sz="2800" dirty="0">
                <a:latin typeface="Muli Regular" panose="020B0604020202020204" charset="0"/>
              </a:rPr>
              <a:t> inside the </a:t>
            </a:r>
            <a:r>
              <a:rPr lang="en-US" sz="2800" dirty="0">
                <a:solidFill>
                  <a:schemeClr val="accent2"/>
                </a:solidFill>
                <a:latin typeface="Lucida Console" panose="020B0609040504020204" pitchFamily="49" charset="0"/>
              </a:rPr>
              <a:t>reflect</a:t>
            </a:r>
            <a:r>
              <a:rPr lang="en-US" sz="2800" dirty="0">
                <a:latin typeface="Muli Regular" panose="020B0604020202020204" charset="0"/>
              </a:rPr>
              <a:t> package</a:t>
            </a:r>
            <a:endParaRPr lang="en-CA" sz="2800" dirty="0">
              <a:latin typeface="Muli Regular" panose="020B0604020202020204" charset="0"/>
            </a:endParaRP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44E02417-2482-FB63-758C-CC14F89CA57B}"/>
              </a:ext>
            </a:extLst>
          </p:cNvPr>
          <p:cNvGrpSpPr/>
          <p:nvPr/>
        </p:nvGrpSpPr>
        <p:grpSpPr>
          <a:xfrm>
            <a:off x="685800" y="27051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3068B43B-492A-83CA-CFF9-9E4ACA34194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4F20DDD-53BB-B1BA-9EC2-FA0B137E6A92}"/>
              </a:ext>
            </a:extLst>
          </p:cNvPr>
          <p:cNvSpPr txBox="1"/>
          <p:nvPr/>
        </p:nvSpPr>
        <p:spPr>
          <a:xfrm>
            <a:off x="1052623" y="3281690"/>
            <a:ext cx="1030117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example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chemeClr val="accent4"/>
                </a:solidFill>
                <a:latin typeface="Lucida Console" panose="020B0609040504020204" pitchFamily="49" charset="0"/>
              </a:rPr>
              <a:t>:=</a:t>
            </a:r>
            <a:r>
              <a:rPr lang="en-US" sz="3200" dirty="0">
                <a:latin typeface="Lucida Console" panose="020B0609040504020204" pitchFamily="49" charset="0"/>
              </a:rPr>
              <a:t> 2023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typeOfExample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chemeClr val="accent4"/>
                </a:solidFill>
                <a:latin typeface="Lucida Console" panose="020B0609040504020204" pitchFamily="49" charset="0"/>
              </a:rPr>
              <a:t>:=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 err="1">
                <a:latin typeface="Lucida Console" panose="020B0609040504020204" pitchFamily="49" charset="0"/>
              </a:rPr>
              <a:t>reflect.</a:t>
            </a:r>
            <a:r>
              <a:rPr lang="en-US" sz="32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TypeOf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example</a:t>
            </a:r>
            <a:r>
              <a:rPr lang="en-US" sz="3200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Lucida Console" panose="020B0609040504020204" pitchFamily="49" charset="0"/>
            </a:endParaRPr>
          </a:p>
          <a:p>
            <a:r>
              <a:rPr lang="en-US" sz="3200" dirty="0" err="1">
                <a:latin typeface="Lucida Console" panose="020B0609040504020204" pitchFamily="49" charset="0"/>
              </a:rPr>
              <a:t>fmt.</a:t>
            </a:r>
            <a:r>
              <a:rPr lang="en-US" sz="32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Println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typeOfExample</a:t>
            </a:r>
            <a:r>
              <a:rPr lang="en-US" sz="3200" dirty="0">
                <a:latin typeface="Lucida Console" panose="020B0609040504020204" pitchFamily="49" charset="0"/>
              </a:rPr>
              <a:t>)</a:t>
            </a:r>
            <a:endParaRPr lang="en-CA" sz="3200" dirty="0">
              <a:latin typeface="Lucida Console" panose="020B06090405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54011-6D94-D586-9BAB-37BDF9FAC829}"/>
              </a:ext>
            </a:extLst>
          </p:cNvPr>
          <p:cNvSpPr txBox="1"/>
          <p:nvPr/>
        </p:nvSpPr>
        <p:spPr>
          <a:xfrm>
            <a:off x="8915400" y="5326723"/>
            <a:ext cx="7399044" cy="1462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fmt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is another package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this will print float32 or float64</a:t>
            </a: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8916BB34-455F-F555-E6B8-13AD04C1AAA9}"/>
              </a:ext>
            </a:extLst>
          </p:cNvPr>
          <p:cNvGrpSpPr/>
          <p:nvPr/>
        </p:nvGrpSpPr>
        <p:grpSpPr>
          <a:xfrm>
            <a:off x="1905000" y="8191500"/>
            <a:ext cx="3638801" cy="3638801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F2C92522-8B25-9BCD-8FE8-5BB89D385D8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4018990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2D5594-9E7E-5BD7-9387-5AB6F778C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874351" y="4734938"/>
            <a:ext cx="7175160" cy="4029884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0" y="-3695700"/>
            <a:ext cx="7573888" cy="7607836"/>
            <a:chOff x="14167" y="0"/>
            <a:chExt cx="6321665" cy="6350000"/>
          </a:xfrm>
          <a:solidFill>
            <a:schemeClr val="accent5"/>
          </a:solidFill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" name="Group 2"/>
          <p:cNvGrpSpPr/>
          <p:nvPr/>
        </p:nvGrpSpPr>
        <p:grpSpPr>
          <a:xfrm>
            <a:off x="5715000" y="7048500"/>
            <a:ext cx="4642180" cy="4642180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" name="TextBox 4"/>
          <p:cNvSpPr txBox="1"/>
          <p:nvPr/>
        </p:nvSpPr>
        <p:spPr>
          <a:xfrm>
            <a:off x="10134600" y="800100"/>
            <a:ext cx="7607836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7200" dirty="0">
                <a:solidFill>
                  <a:schemeClr val="accent5"/>
                </a:solidFill>
                <a:latin typeface="Muli Bold"/>
              </a:rPr>
              <a:t>Arrays &amp; Slices</a:t>
            </a:r>
            <a:endParaRPr lang="en-US" sz="6500" dirty="0">
              <a:solidFill>
                <a:schemeClr val="accent5"/>
              </a:solidFill>
              <a:latin typeface="Muli 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27E556-C7DA-ECE2-3212-7242736D3644}"/>
              </a:ext>
            </a:extLst>
          </p:cNvPr>
          <p:cNvSpPr txBox="1"/>
          <p:nvPr/>
        </p:nvSpPr>
        <p:spPr>
          <a:xfrm>
            <a:off x="10134600" y="2476500"/>
            <a:ext cx="7162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uli Regular" panose="020B0604020202020204" charset="0"/>
              </a:rPr>
              <a:t>Slices are a type of an array</a:t>
            </a:r>
          </a:p>
          <a:p>
            <a:endParaRPr lang="en-US" sz="2800" dirty="0">
              <a:latin typeface="Muli Regular" panose="020B0604020202020204" charset="0"/>
            </a:endParaRPr>
          </a:p>
          <a:p>
            <a:r>
              <a:rPr lang="en-US" sz="2800" dirty="0">
                <a:latin typeface="Muli Regular" panose="020B0604020202020204" charset="0"/>
              </a:rPr>
              <a:t>The difference between arrays and slices is that arrays have a pre-determined size, while slices don’t</a:t>
            </a:r>
          </a:p>
          <a:p>
            <a:endParaRPr lang="en-US" sz="2800" dirty="0">
              <a:latin typeface="Muli Regular" panose="020B0604020202020204" charset="0"/>
            </a:endParaRPr>
          </a:p>
          <a:p>
            <a:r>
              <a:rPr lang="en-US" sz="2800" dirty="0">
                <a:latin typeface="Muli Regular" panose="020B0604020202020204" charset="0"/>
              </a:rPr>
              <a:t>When declared, arrays give the default value for its elements – that means that if you don’t initialize one of the elements, it will have an initial value based on its type</a:t>
            </a: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44E02417-2482-FB63-758C-CC14F89CA57B}"/>
              </a:ext>
            </a:extLst>
          </p:cNvPr>
          <p:cNvGrpSpPr/>
          <p:nvPr/>
        </p:nvGrpSpPr>
        <p:grpSpPr>
          <a:xfrm>
            <a:off x="9753600" y="27051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3068B43B-492A-83CA-CFF9-9E4ACA34194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8" name="Group 3">
            <a:extLst>
              <a:ext uri="{FF2B5EF4-FFF2-40B4-BE49-F238E27FC236}">
                <a16:creationId xmlns:a16="http://schemas.microsoft.com/office/drawing/2014/main" id="{D56E5538-FFEE-3EAC-679E-4C2B62463960}"/>
              </a:ext>
            </a:extLst>
          </p:cNvPr>
          <p:cNvGrpSpPr/>
          <p:nvPr/>
        </p:nvGrpSpPr>
        <p:grpSpPr>
          <a:xfrm>
            <a:off x="9754582" y="35433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9" name="Freeform 4">
              <a:extLst>
                <a:ext uri="{FF2B5EF4-FFF2-40B4-BE49-F238E27FC236}">
                  <a16:creationId xmlns:a16="http://schemas.microsoft.com/office/drawing/2014/main" id="{5E6F50B3-F4A2-20E8-3066-77777AB4E7B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0" name="Group 3">
            <a:extLst>
              <a:ext uri="{FF2B5EF4-FFF2-40B4-BE49-F238E27FC236}">
                <a16:creationId xmlns:a16="http://schemas.microsoft.com/office/drawing/2014/main" id="{A32787AC-CC29-D52D-AD85-39B55E8E75D6}"/>
              </a:ext>
            </a:extLst>
          </p:cNvPr>
          <p:cNvGrpSpPr/>
          <p:nvPr/>
        </p:nvGrpSpPr>
        <p:grpSpPr>
          <a:xfrm>
            <a:off x="9747218" y="52197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21" name="Freeform 4">
              <a:extLst>
                <a:ext uri="{FF2B5EF4-FFF2-40B4-BE49-F238E27FC236}">
                  <a16:creationId xmlns:a16="http://schemas.microsoft.com/office/drawing/2014/main" id="{36783F99-11EB-2D00-B2E2-11742AC70F2D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64137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17265" y="8313350"/>
            <a:ext cx="3972052" cy="397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" name="TextBox 4"/>
          <p:cNvSpPr txBox="1"/>
          <p:nvPr/>
        </p:nvSpPr>
        <p:spPr>
          <a:xfrm>
            <a:off x="1066800" y="800100"/>
            <a:ext cx="7607836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7200" dirty="0">
                <a:solidFill>
                  <a:schemeClr val="accent5"/>
                </a:solidFill>
                <a:latin typeface="Muli Bold"/>
              </a:rPr>
              <a:t>Arrays</a:t>
            </a:r>
            <a:endParaRPr lang="en-US" sz="6500" dirty="0">
              <a:solidFill>
                <a:schemeClr val="accent5"/>
              </a:solidFill>
              <a:latin typeface="Muli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3258800" y="1643574"/>
            <a:ext cx="6740433" cy="6740433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27E556-C7DA-ECE2-3212-7242736D3644}"/>
              </a:ext>
            </a:extLst>
          </p:cNvPr>
          <p:cNvSpPr txBox="1"/>
          <p:nvPr/>
        </p:nvSpPr>
        <p:spPr>
          <a:xfrm>
            <a:off x="1066800" y="247650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uli Regular" panose="020B0604020202020204" charset="0"/>
              </a:rPr>
              <a:t>Declaring an array and changing the value for its elements</a:t>
            </a:r>
            <a:endParaRPr lang="en-CA" sz="2800" dirty="0">
              <a:latin typeface="Muli Regular" panose="020B0604020202020204" charset="0"/>
            </a:endParaRP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44E02417-2482-FB63-758C-CC14F89CA57B}"/>
              </a:ext>
            </a:extLst>
          </p:cNvPr>
          <p:cNvGrpSpPr/>
          <p:nvPr/>
        </p:nvGrpSpPr>
        <p:grpSpPr>
          <a:xfrm>
            <a:off x="685800" y="27051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3068B43B-492A-83CA-CFF9-9E4ACA34194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4F20DDD-53BB-B1BA-9EC2-FA0B137E6A92}"/>
              </a:ext>
            </a:extLst>
          </p:cNvPr>
          <p:cNvSpPr txBox="1"/>
          <p:nvPr/>
        </p:nvSpPr>
        <p:spPr>
          <a:xfrm>
            <a:off x="1052623" y="3281690"/>
            <a:ext cx="649117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5"/>
                </a:solidFill>
                <a:latin typeface="Lucida Console" panose="020B0609040504020204" pitchFamily="49" charset="0"/>
              </a:rPr>
              <a:t>var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arrayName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[3]</a:t>
            </a:r>
            <a:r>
              <a:rPr 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int</a:t>
            </a:r>
            <a:endParaRPr lang="en-US" sz="32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arrayName</a:t>
            </a:r>
            <a:r>
              <a:rPr 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[0] </a:t>
            </a:r>
            <a:r>
              <a:rPr lang="en-US" sz="3200" dirty="0">
                <a:latin typeface="Lucida Console" panose="020B0609040504020204" pitchFamily="49" charset="0"/>
              </a:rPr>
              <a:t>= 10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arrayName</a:t>
            </a:r>
            <a:r>
              <a:rPr 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[2]</a:t>
            </a:r>
            <a:r>
              <a:rPr lang="en-US" sz="3200" dirty="0">
                <a:latin typeface="Lucida Console" panose="020B0609040504020204" pitchFamily="49" charset="0"/>
              </a:rPr>
              <a:t> = 30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Lucida Console" panose="020B0609040504020204" pitchFamily="49" charset="0"/>
              </a:rPr>
              <a:t>fmt.</a:t>
            </a:r>
            <a:r>
              <a:rPr lang="en-US" sz="32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Println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arrayName</a:t>
            </a:r>
            <a:r>
              <a:rPr lang="en-US" sz="3200" dirty="0">
                <a:latin typeface="Lucida Console" panose="020B0609040504020204" pitchFamily="49" charset="0"/>
              </a:rPr>
              <a:t>)</a:t>
            </a:r>
            <a:endParaRPr lang="en-CA" sz="32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latin typeface="Lucida Console" panose="020B0609040504020204" pitchFamily="49" charset="0"/>
            </a:endParaRPr>
          </a:p>
          <a:p>
            <a:endParaRPr lang="en-CA" sz="2800" dirty="0">
              <a:latin typeface="Lucida Console" panose="020B06090405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54011-6D94-D586-9BAB-37BDF9FAC829}"/>
              </a:ext>
            </a:extLst>
          </p:cNvPr>
          <p:cNvSpPr txBox="1"/>
          <p:nvPr/>
        </p:nvSpPr>
        <p:spPr>
          <a:xfrm>
            <a:off x="1052623" y="7581900"/>
            <a:ext cx="8229600" cy="1462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output: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[10 0 30]</a:t>
            </a:r>
            <a:endParaRPr lang="en-CA" sz="24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8916BB34-455F-F555-E6B8-13AD04C1AAA9}"/>
              </a:ext>
            </a:extLst>
          </p:cNvPr>
          <p:cNvGrpSpPr/>
          <p:nvPr/>
        </p:nvGrpSpPr>
        <p:grpSpPr>
          <a:xfrm>
            <a:off x="4868946" y="-1435360"/>
            <a:ext cx="2870719" cy="2870719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F2C92522-8B25-9BCD-8FE8-5BB89D385D8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412078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10374" y="8036097"/>
            <a:ext cx="3972052" cy="397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" name="TextBox 4"/>
          <p:cNvSpPr txBox="1"/>
          <p:nvPr/>
        </p:nvSpPr>
        <p:spPr>
          <a:xfrm>
            <a:off x="1066800" y="800100"/>
            <a:ext cx="7607836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7200" dirty="0">
                <a:solidFill>
                  <a:schemeClr val="accent5"/>
                </a:solidFill>
                <a:latin typeface="Muli Bold"/>
              </a:rPr>
              <a:t>Slices</a:t>
            </a:r>
            <a:endParaRPr lang="en-US" sz="6500" dirty="0">
              <a:solidFill>
                <a:schemeClr val="accent5"/>
              </a:solidFill>
              <a:latin typeface="Muli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0744200" y="-2484600"/>
            <a:ext cx="6740433" cy="6740433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27E556-C7DA-ECE2-3212-7242736D3644}"/>
              </a:ext>
            </a:extLst>
          </p:cNvPr>
          <p:cNvSpPr txBox="1"/>
          <p:nvPr/>
        </p:nvSpPr>
        <p:spPr>
          <a:xfrm>
            <a:off x="1066800" y="247650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uli Regular" panose="020B0604020202020204" charset="0"/>
              </a:rPr>
              <a:t>Declaring and initializing a slice</a:t>
            </a:r>
            <a:endParaRPr lang="en-CA" sz="2800" dirty="0">
              <a:latin typeface="Muli Regular" panose="020B0604020202020204" charset="0"/>
            </a:endParaRP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44E02417-2482-FB63-758C-CC14F89CA57B}"/>
              </a:ext>
            </a:extLst>
          </p:cNvPr>
          <p:cNvGrpSpPr/>
          <p:nvPr/>
        </p:nvGrpSpPr>
        <p:grpSpPr>
          <a:xfrm>
            <a:off x="685800" y="27051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3068B43B-492A-83CA-CFF9-9E4ACA34194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4F20DDD-53BB-B1BA-9EC2-FA0B137E6A92}"/>
              </a:ext>
            </a:extLst>
          </p:cNvPr>
          <p:cNvSpPr txBox="1"/>
          <p:nvPr/>
        </p:nvSpPr>
        <p:spPr>
          <a:xfrm>
            <a:off x="1052622" y="3281690"/>
            <a:ext cx="111393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sliceName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chemeClr val="accent4"/>
                </a:solidFill>
                <a:latin typeface="Lucida Console" panose="020B0609040504020204" pitchFamily="49" charset="0"/>
              </a:rPr>
              <a:t>:= </a:t>
            </a:r>
            <a:r>
              <a:rPr 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[]</a:t>
            </a:r>
            <a:r>
              <a:rPr 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string</a:t>
            </a:r>
            <a:r>
              <a:rPr lang="en-US" sz="3200" dirty="0">
                <a:latin typeface="Lucida Console" panose="020B0609040504020204" pitchFamily="49" charset="0"/>
              </a:rPr>
              <a:t>{“Red”, “Blue”}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Lucida Console" panose="020B0609040504020204" pitchFamily="49" charset="0"/>
              </a:rPr>
              <a:t>fmt.</a:t>
            </a:r>
            <a:r>
              <a:rPr lang="en-US" sz="32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Println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sliceName</a:t>
            </a:r>
            <a:r>
              <a:rPr lang="en-US" sz="3200" dirty="0">
                <a:latin typeface="Lucida Console" panose="020B0609040504020204" pitchFamily="49" charset="0"/>
              </a:rPr>
              <a:t>)</a:t>
            </a:r>
            <a:endParaRPr lang="en-CA" sz="32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latin typeface="Lucida Console" panose="020B0609040504020204" pitchFamily="49" charset="0"/>
            </a:endParaRPr>
          </a:p>
          <a:p>
            <a:endParaRPr lang="en-CA" sz="2800" dirty="0">
              <a:latin typeface="Lucida Console" panose="020B06090405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54011-6D94-D586-9BAB-37BDF9FAC829}"/>
              </a:ext>
            </a:extLst>
          </p:cNvPr>
          <p:cNvSpPr txBox="1"/>
          <p:nvPr/>
        </p:nvSpPr>
        <p:spPr>
          <a:xfrm>
            <a:off x="1066800" y="5753100"/>
            <a:ext cx="8229600" cy="1462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output: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[Red Blue]</a:t>
            </a:r>
            <a:endParaRPr lang="en-CA" sz="24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8916BB34-455F-F555-E6B8-13AD04C1AAA9}"/>
              </a:ext>
            </a:extLst>
          </p:cNvPr>
          <p:cNvGrpSpPr/>
          <p:nvPr/>
        </p:nvGrpSpPr>
        <p:grpSpPr>
          <a:xfrm>
            <a:off x="-2023228" y="4076700"/>
            <a:ext cx="2870719" cy="2870719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F2C92522-8B25-9BCD-8FE8-5BB89D385D8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2779656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53174" y="-1986026"/>
            <a:ext cx="3972052" cy="397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" name="TextBox 4"/>
          <p:cNvSpPr txBox="1"/>
          <p:nvPr/>
        </p:nvSpPr>
        <p:spPr>
          <a:xfrm>
            <a:off x="1066800" y="800100"/>
            <a:ext cx="7607836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7200" dirty="0">
                <a:solidFill>
                  <a:schemeClr val="accent5"/>
                </a:solidFill>
                <a:latin typeface="Muli Bold"/>
              </a:rPr>
              <a:t>Slices</a:t>
            </a:r>
            <a:endParaRPr lang="en-US" sz="6500" dirty="0">
              <a:solidFill>
                <a:schemeClr val="accent5"/>
              </a:solidFill>
              <a:latin typeface="Muli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4401800" y="4704206"/>
            <a:ext cx="6740433" cy="6740433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27E556-C7DA-ECE2-3212-7242736D3644}"/>
              </a:ext>
            </a:extLst>
          </p:cNvPr>
          <p:cNvSpPr txBox="1"/>
          <p:nvPr/>
        </p:nvSpPr>
        <p:spPr>
          <a:xfrm>
            <a:off x="1066800" y="2476500"/>
            <a:ext cx="15544800" cy="260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Muli Regular" panose="020B0604020202020204" charset="0"/>
              </a:rPr>
              <a:t>Slices have lengths and capacities: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Muli Regular" panose="020B0604020202020204" charset="0"/>
              </a:rPr>
              <a:t>	Length is the number of items inside a slice – we can check it using </a:t>
            </a:r>
            <a:r>
              <a:rPr lang="en-US" sz="28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len</a:t>
            </a:r>
            <a:r>
              <a:rPr lang="en-US" sz="2800" dirty="0">
                <a:solidFill>
                  <a:schemeClr val="accent2"/>
                </a:solidFill>
                <a:latin typeface="Lucida Console" panose="020B0609040504020204" pitchFamily="49" charset="0"/>
              </a:rPr>
              <a:t>(slice)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Muli Regular" panose="020B0604020202020204" charset="0"/>
              </a:rPr>
              <a:t>	Capacity is how many elements a slice can hold – we can check it using </a:t>
            </a:r>
            <a:r>
              <a:rPr lang="en-US" sz="2800" dirty="0">
                <a:solidFill>
                  <a:schemeClr val="accent2"/>
                </a:solidFill>
                <a:latin typeface="Lucida Console" panose="020B0609040504020204" pitchFamily="49" charset="0"/>
              </a:rPr>
              <a:t>cap(slice)</a:t>
            </a:r>
          </a:p>
          <a:p>
            <a:pPr>
              <a:lnSpc>
                <a:spcPct val="150000"/>
              </a:lnSpc>
            </a:pPr>
            <a:endParaRPr lang="en-CA" sz="2800" dirty="0">
              <a:latin typeface="Muli Regular" panose="020B0604020202020204" charset="0"/>
            </a:endParaRP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44E02417-2482-FB63-758C-CC14F89CA57B}"/>
              </a:ext>
            </a:extLst>
          </p:cNvPr>
          <p:cNvGrpSpPr/>
          <p:nvPr/>
        </p:nvGrpSpPr>
        <p:grpSpPr>
          <a:xfrm>
            <a:off x="714476" y="2786126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3068B43B-492A-83CA-CFF9-9E4ACA34194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4F20DDD-53BB-B1BA-9EC2-FA0B137E6A92}"/>
              </a:ext>
            </a:extLst>
          </p:cNvPr>
          <p:cNvSpPr txBox="1"/>
          <p:nvPr/>
        </p:nvSpPr>
        <p:spPr>
          <a:xfrm>
            <a:off x="1045534" y="5108226"/>
            <a:ext cx="11139377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colors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chemeClr val="accent4"/>
                </a:solidFill>
                <a:latin typeface="Lucida Console" panose="020B0609040504020204" pitchFamily="49" charset="0"/>
              </a:rPr>
              <a:t>:= </a:t>
            </a:r>
            <a:r>
              <a:rPr 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[]</a:t>
            </a:r>
            <a:r>
              <a:rPr 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string</a:t>
            </a:r>
            <a:r>
              <a:rPr lang="en-US" sz="3200" dirty="0">
                <a:latin typeface="Lucida Console" panose="020B0609040504020204" pitchFamily="49" charset="0"/>
              </a:rPr>
              <a:t>{“Red”, “Blue”, “Yellow”}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Lucida Console" panose="020B0609040504020204" pitchFamily="49" charset="0"/>
              </a:rPr>
              <a:t>fmt.</a:t>
            </a:r>
            <a:r>
              <a:rPr lang="en-US" sz="32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Println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len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colors</a:t>
            </a:r>
            <a:r>
              <a:rPr lang="en-US" sz="3200" dirty="0">
                <a:latin typeface="Lucida Console" panose="020B0609040504020204" pitchFamily="49" charset="0"/>
              </a:rPr>
              <a:t>))</a:t>
            </a:r>
            <a:endParaRPr lang="en-CA" sz="32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Lucida Console" panose="020B0609040504020204" pitchFamily="49" charset="0"/>
              </a:rPr>
              <a:t>fmt.</a:t>
            </a:r>
            <a:r>
              <a:rPr lang="en-US" sz="32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Println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chemeClr val="accent5"/>
                </a:solidFill>
                <a:latin typeface="Lucida Console" panose="020B0609040504020204" pitchFamily="49" charset="0"/>
              </a:rPr>
              <a:t>cap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colors</a:t>
            </a:r>
            <a:r>
              <a:rPr lang="en-US" sz="3200" dirty="0">
                <a:latin typeface="Lucida Console" panose="020B0609040504020204" pitchFamily="49" charset="0"/>
              </a:rPr>
              <a:t>))</a:t>
            </a:r>
            <a:endParaRPr lang="en-CA" sz="2800" dirty="0">
              <a:latin typeface="Lucida Console" panose="020B06090405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54011-6D94-D586-9BAB-37BDF9FAC829}"/>
              </a:ext>
            </a:extLst>
          </p:cNvPr>
          <p:cNvSpPr txBox="1"/>
          <p:nvPr/>
        </p:nvSpPr>
        <p:spPr>
          <a:xfrm>
            <a:off x="7772400" y="6558540"/>
            <a:ext cx="9310578" cy="1462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output: 3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output: 3</a:t>
            </a:r>
            <a:endParaRPr lang="en-CA" sz="24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8916BB34-455F-F555-E6B8-13AD04C1AAA9}"/>
              </a:ext>
            </a:extLst>
          </p:cNvPr>
          <p:cNvGrpSpPr/>
          <p:nvPr/>
        </p:nvGrpSpPr>
        <p:grpSpPr>
          <a:xfrm>
            <a:off x="-1066800" y="8394221"/>
            <a:ext cx="2870719" cy="2870719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F2C92522-8B25-9BCD-8FE8-5BB89D385D8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5" name="Group 3">
            <a:extLst>
              <a:ext uri="{FF2B5EF4-FFF2-40B4-BE49-F238E27FC236}">
                <a16:creationId xmlns:a16="http://schemas.microsoft.com/office/drawing/2014/main" id="{65B9415C-156E-686E-1394-D4422716999D}"/>
              </a:ext>
            </a:extLst>
          </p:cNvPr>
          <p:cNvGrpSpPr/>
          <p:nvPr/>
        </p:nvGrpSpPr>
        <p:grpSpPr>
          <a:xfrm>
            <a:off x="1371600" y="3442781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3CA7A3CF-C0F9-5657-2A08-DA23A5413184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3" name="Group 3">
            <a:extLst>
              <a:ext uri="{FF2B5EF4-FFF2-40B4-BE49-F238E27FC236}">
                <a16:creationId xmlns:a16="http://schemas.microsoft.com/office/drawing/2014/main" id="{4483D16B-8DE3-05C3-B4BA-B70DC36BBE91}"/>
              </a:ext>
            </a:extLst>
          </p:cNvPr>
          <p:cNvGrpSpPr/>
          <p:nvPr/>
        </p:nvGrpSpPr>
        <p:grpSpPr>
          <a:xfrm>
            <a:off x="1365963" y="4093781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5" name="Freeform 4">
              <a:extLst>
                <a:ext uri="{FF2B5EF4-FFF2-40B4-BE49-F238E27FC236}">
                  <a16:creationId xmlns:a16="http://schemas.microsoft.com/office/drawing/2014/main" id="{0478DA2F-FC07-8318-0D5A-9531BFC042B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230302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239847" y="7547564"/>
            <a:ext cx="3972052" cy="397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" name="TextBox 4"/>
          <p:cNvSpPr txBox="1"/>
          <p:nvPr/>
        </p:nvSpPr>
        <p:spPr>
          <a:xfrm>
            <a:off x="1066800" y="800100"/>
            <a:ext cx="7607836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7200" dirty="0">
                <a:solidFill>
                  <a:schemeClr val="accent5"/>
                </a:solidFill>
                <a:latin typeface="Muli Bold"/>
              </a:rPr>
              <a:t>Slices</a:t>
            </a:r>
            <a:endParaRPr lang="en-US" sz="6500" dirty="0">
              <a:solidFill>
                <a:schemeClr val="accent5"/>
              </a:solidFill>
              <a:latin typeface="Muli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1286462" y="-4213895"/>
            <a:ext cx="6740433" cy="6740433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27E556-C7DA-ECE2-3212-7242736D3644}"/>
              </a:ext>
            </a:extLst>
          </p:cNvPr>
          <p:cNvSpPr txBox="1"/>
          <p:nvPr/>
        </p:nvSpPr>
        <p:spPr>
          <a:xfrm>
            <a:off x="1066800" y="2476500"/>
            <a:ext cx="15544800" cy="1309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Muli Regular" panose="020B0604020202020204" charset="0"/>
              </a:rPr>
              <a:t>To add a new element to a slice, we use </a:t>
            </a:r>
            <a:r>
              <a:rPr lang="en-US" sz="2800" dirty="0">
                <a:solidFill>
                  <a:schemeClr val="accent2"/>
                </a:solidFill>
                <a:latin typeface="Lucida Console" panose="020B0609040504020204" pitchFamily="49" charset="0"/>
              </a:rPr>
              <a:t>append(slice, element)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Muli Regular" panose="020B0604020202020204" charset="0"/>
              </a:rPr>
              <a:t>	In this case, the capacity will double from its original capacity automatically</a:t>
            </a:r>
            <a:endParaRPr lang="en-CA" sz="2800" dirty="0">
              <a:latin typeface="Muli Regular" panose="020B0604020202020204" charset="0"/>
            </a:endParaRP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44E02417-2482-FB63-758C-CC14F89CA57B}"/>
              </a:ext>
            </a:extLst>
          </p:cNvPr>
          <p:cNvGrpSpPr/>
          <p:nvPr/>
        </p:nvGrpSpPr>
        <p:grpSpPr>
          <a:xfrm>
            <a:off x="685800" y="27051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3068B43B-492A-83CA-CFF9-9E4ACA34194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4F20DDD-53BB-B1BA-9EC2-FA0B137E6A92}"/>
              </a:ext>
            </a:extLst>
          </p:cNvPr>
          <p:cNvSpPr txBox="1"/>
          <p:nvPr/>
        </p:nvSpPr>
        <p:spPr>
          <a:xfrm>
            <a:off x="1066800" y="4105640"/>
            <a:ext cx="11139377" cy="3704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colors </a:t>
            </a:r>
            <a:r>
              <a:rPr lang="en-US" sz="3200" dirty="0">
                <a:latin typeface="Lucida Console" panose="020B0609040504020204" pitchFamily="49" charset="0"/>
              </a:rPr>
              <a:t>=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append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colors, </a:t>
            </a:r>
            <a:r>
              <a:rPr 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“Black”</a:t>
            </a:r>
            <a:r>
              <a:rPr lang="en-US" sz="3200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Lucida Console" panose="020B0609040504020204" pitchFamily="49" charset="0"/>
              </a:rPr>
              <a:t>fmt.</a:t>
            </a:r>
            <a:r>
              <a:rPr lang="en-US" sz="32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Println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colors</a:t>
            </a:r>
            <a:r>
              <a:rPr lang="en-US" sz="3200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Lucida Console" panose="020B0609040504020204" pitchFamily="49" charset="0"/>
              </a:rPr>
              <a:t>fmt.</a:t>
            </a:r>
            <a:r>
              <a:rPr lang="en-US" sz="32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Println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len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colors</a:t>
            </a:r>
            <a:r>
              <a:rPr lang="en-US" sz="3200" dirty="0">
                <a:latin typeface="Lucida Console" panose="020B0609040504020204" pitchFamily="49" charset="0"/>
              </a:rPr>
              <a:t>))</a:t>
            </a:r>
            <a:endParaRPr lang="en-CA" sz="32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Lucida Console" panose="020B0609040504020204" pitchFamily="49" charset="0"/>
              </a:rPr>
              <a:t>fmt.</a:t>
            </a:r>
            <a:r>
              <a:rPr lang="en-US" sz="32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Println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chemeClr val="accent5"/>
                </a:solidFill>
                <a:latin typeface="Lucida Console" panose="020B0609040504020204" pitchFamily="49" charset="0"/>
              </a:rPr>
              <a:t>cap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colors</a:t>
            </a:r>
            <a:r>
              <a:rPr lang="en-US" sz="3200" dirty="0">
                <a:latin typeface="Lucida Console" panose="020B0609040504020204" pitchFamily="49" charset="0"/>
              </a:rPr>
              <a:t>))</a:t>
            </a:r>
            <a:endParaRPr lang="en-CA" sz="2800" dirty="0">
              <a:latin typeface="Lucida Console" panose="020B06090405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54011-6D94-D586-9BAB-37BDF9FAC829}"/>
              </a:ext>
            </a:extLst>
          </p:cNvPr>
          <p:cNvSpPr txBox="1"/>
          <p:nvPr/>
        </p:nvSpPr>
        <p:spPr>
          <a:xfrm>
            <a:off x="7550888" y="5558897"/>
            <a:ext cx="9310578" cy="2201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output: [Red Blue Yellow Black]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output: 4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output: 6</a:t>
            </a:r>
            <a:endParaRPr lang="en-CA" sz="24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8916BB34-455F-F555-E6B8-13AD04C1AAA9}"/>
              </a:ext>
            </a:extLst>
          </p:cNvPr>
          <p:cNvGrpSpPr/>
          <p:nvPr/>
        </p:nvGrpSpPr>
        <p:grpSpPr>
          <a:xfrm>
            <a:off x="-2165064" y="3860546"/>
            <a:ext cx="2870719" cy="2870719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F2C92522-8B25-9BCD-8FE8-5BB89D385D8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5" name="Group 3">
            <a:extLst>
              <a:ext uri="{FF2B5EF4-FFF2-40B4-BE49-F238E27FC236}">
                <a16:creationId xmlns:a16="http://schemas.microsoft.com/office/drawing/2014/main" id="{65B9415C-156E-686E-1394-D4422716999D}"/>
              </a:ext>
            </a:extLst>
          </p:cNvPr>
          <p:cNvGrpSpPr/>
          <p:nvPr/>
        </p:nvGrpSpPr>
        <p:grpSpPr>
          <a:xfrm>
            <a:off x="1371600" y="3442781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3CA7A3CF-C0F9-5657-2A08-DA23A5413184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3667140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438884" y="-2350399"/>
            <a:ext cx="5867400" cy="5893699"/>
            <a:chOff x="14167" y="0"/>
            <a:chExt cx="6321665" cy="6350000"/>
          </a:xfrm>
          <a:solidFill>
            <a:schemeClr val="accent5"/>
          </a:solidFill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" name="Group 2"/>
          <p:cNvGrpSpPr/>
          <p:nvPr/>
        </p:nvGrpSpPr>
        <p:grpSpPr>
          <a:xfrm>
            <a:off x="8225398" y="9109828"/>
            <a:ext cx="2304908" cy="2304908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" name="TextBox 4"/>
          <p:cNvSpPr txBox="1"/>
          <p:nvPr/>
        </p:nvSpPr>
        <p:spPr>
          <a:xfrm>
            <a:off x="9241280" y="800100"/>
            <a:ext cx="7607836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7200" dirty="0">
                <a:solidFill>
                  <a:schemeClr val="accent5"/>
                </a:solidFill>
                <a:latin typeface="Muli Bold"/>
              </a:rPr>
              <a:t>Functions</a:t>
            </a:r>
            <a:endParaRPr lang="en-US" sz="6500" dirty="0">
              <a:solidFill>
                <a:schemeClr val="accent5"/>
              </a:solidFill>
              <a:latin typeface="Muli 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27E556-C7DA-ECE2-3212-7242736D3644}"/>
              </a:ext>
            </a:extLst>
          </p:cNvPr>
          <p:cNvSpPr txBox="1"/>
          <p:nvPr/>
        </p:nvSpPr>
        <p:spPr>
          <a:xfrm>
            <a:off x="9241280" y="2476500"/>
            <a:ext cx="85895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uli Regular" panose="020B0604020202020204" charset="0"/>
              </a:rPr>
              <a:t>We use the keyword </a:t>
            </a:r>
            <a:r>
              <a:rPr lang="en-US" sz="28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func</a:t>
            </a:r>
            <a:r>
              <a:rPr lang="en-US" sz="2800" dirty="0">
                <a:latin typeface="Muli Regular" panose="020B0604020202020204" charset="0"/>
              </a:rPr>
              <a:t> to declare a function</a:t>
            </a:r>
          </a:p>
          <a:p>
            <a:endParaRPr lang="en-US" sz="2800" dirty="0">
              <a:latin typeface="Muli Regular" panose="020B0604020202020204" charset="0"/>
            </a:endParaRPr>
          </a:p>
          <a:p>
            <a:r>
              <a:rPr lang="en-US" sz="28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func</a:t>
            </a:r>
            <a:r>
              <a:rPr lang="en-US" sz="2800" dirty="0">
                <a:solidFill>
                  <a:schemeClr val="accent2"/>
                </a:solidFill>
                <a:latin typeface="Lucida Console" panose="020B0609040504020204" pitchFamily="49" charset="0"/>
              </a:rPr>
              <a:t> main() </a:t>
            </a:r>
            <a:r>
              <a:rPr lang="en-US" sz="2800" dirty="0">
                <a:latin typeface="Muli Regular" panose="020B0604020202020204" charset="0"/>
              </a:rPr>
              <a:t>is the primary function</a:t>
            </a:r>
          </a:p>
          <a:p>
            <a:r>
              <a:rPr lang="en-US" sz="2800" dirty="0">
                <a:latin typeface="Muli Regular" panose="020B0604020202020204" charset="0"/>
              </a:rPr>
              <a:t>	It doesn’t return anything and doesn’t 	receive any parameters</a:t>
            </a:r>
          </a:p>
          <a:p>
            <a:r>
              <a:rPr lang="en-US" sz="2800" dirty="0">
                <a:latin typeface="Muli Regular" panose="020B0604020202020204" charset="0"/>
              </a:rPr>
              <a:t>	When it ends, the application stops running</a:t>
            </a:r>
          </a:p>
          <a:p>
            <a:endParaRPr lang="en-US" sz="2800" dirty="0">
              <a:latin typeface="Muli Regular" panose="020B0604020202020204" charset="0"/>
            </a:endParaRPr>
          </a:p>
          <a:p>
            <a:r>
              <a:rPr lang="en-US" sz="2800" dirty="0">
                <a:latin typeface="Muli Regular" panose="020B0604020202020204" charset="0"/>
              </a:rPr>
              <a:t>A function can return one or more parameters</a:t>
            </a:r>
          </a:p>
          <a:p>
            <a:endParaRPr lang="en-US" sz="2800" dirty="0">
              <a:latin typeface="Muli Regular" panose="020B0604020202020204" charset="0"/>
            </a:endParaRPr>
          </a:p>
          <a:p>
            <a:r>
              <a:rPr lang="en-US" sz="2800" dirty="0">
                <a:latin typeface="Muli Regular" panose="020B0604020202020204" charset="0"/>
              </a:rPr>
              <a:t>Go doesn’t have access modifiers. What will define the access control is the first letter case of a field , function or method name</a:t>
            </a: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44E02417-2482-FB63-758C-CC14F89CA57B}"/>
              </a:ext>
            </a:extLst>
          </p:cNvPr>
          <p:cNvGrpSpPr/>
          <p:nvPr/>
        </p:nvGrpSpPr>
        <p:grpSpPr>
          <a:xfrm>
            <a:off x="8860280" y="27051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3068B43B-492A-83CA-CFF9-9E4ACA34194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8" name="Group 3">
            <a:extLst>
              <a:ext uri="{FF2B5EF4-FFF2-40B4-BE49-F238E27FC236}">
                <a16:creationId xmlns:a16="http://schemas.microsoft.com/office/drawing/2014/main" id="{D56E5538-FFEE-3EAC-679E-4C2B62463960}"/>
              </a:ext>
            </a:extLst>
          </p:cNvPr>
          <p:cNvGrpSpPr/>
          <p:nvPr/>
        </p:nvGrpSpPr>
        <p:grpSpPr>
          <a:xfrm>
            <a:off x="8861262" y="35433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9" name="Freeform 4">
              <a:extLst>
                <a:ext uri="{FF2B5EF4-FFF2-40B4-BE49-F238E27FC236}">
                  <a16:creationId xmlns:a16="http://schemas.microsoft.com/office/drawing/2014/main" id="{5E6F50B3-F4A2-20E8-3066-77777AB4E7B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0" name="Group 3">
            <a:extLst>
              <a:ext uri="{FF2B5EF4-FFF2-40B4-BE49-F238E27FC236}">
                <a16:creationId xmlns:a16="http://schemas.microsoft.com/office/drawing/2014/main" id="{A32787AC-CC29-D52D-AD85-39B55E8E75D6}"/>
              </a:ext>
            </a:extLst>
          </p:cNvPr>
          <p:cNvGrpSpPr/>
          <p:nvPr/>
        </p:nvGrpSpPr>
        <p:grpSpPr>
          <a:xfrm>
            <a:off x="8853898" y="5667248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21" name="Freeform 4">
              <a:extLst>
                <a:ext uri="{FF2B5EF4-FFF2-40B4-BE49-F238E27FC236}">
                  <a16:creationId xmlns:a16="http://schemas.microsoft.com/office/drawing/2014/main" id="{36783F99-11EB-2D00-B2E2-11742AC70F2D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9" name="Group 5">
            <a:extLst>
              <a:ext uri="{FF2B5EF4-FFF2-40B4-BE49-F238E27FC236}">
                <a16:creationId xmlns:a16="http://schemas.microsoft.com/office/drawing/2014/main" id="{A411980E-F695-8677-A062-425B7224E720}"/>
              </a:ext>
            </a:extLst>
          </p:cNvPr>
          <p:cNvGrpSpPr/>
          <p:nvPr/>
        </p:nvGrpSpPr>
        <p:grpSpPr>
          <a:xfrm>
            <a:off x="15925800" y="-3417199"/>
            <a:ext cx="5867400" cy="5893699"/>
            <a:chOff x="14167" y="0"/>
            <a:chExt cx="6321665" cy="6350000"/>
          </a:xfrm>
          <a:solidFill>
            <a:schemeClr val="accent5"/>
          </a:solidFill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054DF6C-7309-8A94-124C-616CDDB20924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C233A6E-E0BF-DEFA-6A5A-F15AB35EE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20" y="3904310"/>
            <a:ext cx="6917242" cy="6550727"/>
          </a:xfrm>
          <a:prstGeom prst="rect">
            <a:avLst/>
          </a:prstGeom>
        </p:spPr>
      </p:pic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50608AC3-A072-81FE-555B-5FDA7E93F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332395"/>
              </p:ext>
            </p:extLst>
          </p:nvPr>
        </p:nvGraphicFramePr>
        <p:xfrm>
          <a:off x="9377852" y="8035076"/>
          <a:ext cx="7334692" cy="1535448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3667346">
                  <a:extLst>
                    <a:ext uri="{9D8B030D-6E8A-4147-A177-3AD203B41FA5}">
                      <a16:colId xmlns:a16="http://schemas.microsoft.com/office/drawing/2014/main" val="2951668057"/>
                    </a:ext>
                  </a:extLst>
                </a:gridCol>
                <a:gridCol w="3667346">
                  <a:extLst>
                    <a:ext uri="{9D8B030D-6E8A-4147-A177-3AD203B41FA5}">
                      <a16:colId xmlns:a16="http://schemas.microsoft.com/office/drawing/2014/main" val="3186376977"/>
                    </a:ext>
                  </a:extLst>
                </a:gridCol>
              </a:tblGrid>
              <a:tr h="7677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Muli Bold Bold" panose="020B0604020202020204" charset="0"/>
                        </a:rPr>
                        <a:t>camelCase</a:t>
                      </a:r>
                      <a:endParaRPr lang="en-CA" sz="2400" b="1" dirty="0">
                        <a:latin typeface="Muli Bold Bold" panose="020B060402020202020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uli Regular" panose="020B0604020202020204" charset="0"/>
                        </a:rPr>
                        <a:t>Private (</a:t>
                      </a:r>
                      <a:r>
                        <a:rPr lang="en-US" sz="2400" dirty="0" err="1">
                          <a:latin typeface="Muli Regular" panose="020B0604020202020204" charset="0"/>
                        </a:rPr>
                        <a:t>unexported</a:t>
                      </a:r>
                      <a:r>
                        <a:rPr lang="en-US" sz="2400" dirty="0">
                          <a:latin typeface="Muli Regular" panose="020B0604020202020204" charset="0"/>
                        </a:rPr>
                        <a:t>)</a:t>
                      </a:r>
                      <a:endParaRPr lang="en-CA" sz="2400" dirty="0">
                        <a:latin typeface="Muli Regular" panose="020B060402020202020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924996"/>
                  </a:ext>
                </a:extLst>
              </a:tr>
              <a:tr h="7677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Muli Bold Bold" panose="020B0604020202020204" charset="0"/>
                        </a:rPr>
                        <a:t>PascalCase</a:t>
                      </a:r>
                      <a:endParaRPr lang="en-CA" sz="2400" b="1" dirty="0">
                        <a:latin typeface="Muli Bold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uli Regular" panose="020B0604020202020204" charset="0"/>
                        </a:rPr>
                        <a:t>Public (exported)</a:t>
                      </a:r>
                      <a:endParaRPr lang="en-CA" sz="2400" dirty="0">
                        <a:latin typeface="Muli Regular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780009"/>
                  </a:ext>
                </a:extLst>
              </a:tr>
            </a:tbl>
          </a:graphicData>
        </a:graphic>
      </p:graphicFrame>
      <p:grpSp>
        <p:nvGrpSpPr>
          <p:cNvPr id="15" name="Group 3">
            <a:extLst>
              <a:ext uri="{FF2B5EF4-FFF2-40B4-BE49-F238E27FC236}">
                <a16:creationId xmlns:a16="http://schemas.microsoft.com/office/drawing/2014/main" id="{238BA272-98AD-E532-8606-38E248A52850}"/>
              </a:ext>
            </a:extLst>
          </p:cNvPr>
          <p:cNvGrpSpPr/>
          <p:nvPr/>
        </p:nvGrpSpPr>
        <p:grpSpPr>
          <a:xfrm>
            <a:off x="8853537" y="6505448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22" name="Freeform 4">
              <a:extLst>
                <a:ext uri="{FF2B5EF4-FFF2-40B4-BE49-F238E27FC236}">
                  <a16:creationId xmlns:a16="http://schemas.microsoft.com/office/drawing/2014/main" id="{0AF9D889-E87A-8B96-C19A-EE207E1BB37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4" name="Group 3">
            <a:extLst>
              <a:ext uri="{FF2B5EF4-FFF2-40B4-BE49-F238E27FC236}">
                <a16:creationId xmlns:a16="http://schemas.microsoft.com/office/drawing/2014/main" id="{07A8CFF4-A15E-F6F0-BD45-3C9CB0971B78}"/>
              </a:ext>
            </a:extLst>
          </p:cNvPr>
          <p:cNvGrpSpPr/>
          <p:nvPr/>
        </p:nvGrpSpPr>
        <p:grpSpPr>
          <a:xfrm>
            <a:off x="9743586" y="39243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25" name="Freeform 4">
              <a:extLst>
                <a:ext uri="{FF2B5EF4-FFF2-40B4-BE49-F238E27FC236}">
                  <a16:creationId xmlns:a16="http://schemas.microsoft.com/office/drawing/2014/main" id="{8A9ADE77-7272-0977-E1B9-A6160C79BCB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6" name="Group 3">
            <a:extLst>
              <a:ext uri="{FF2B5EF4-FFF2-40B4-BE49-F238E27FC236}">
                <a16:creationId xmlns:a16="http://schemas.microsoft.com/office/drawing/2014/main" id="{2A8D22AC-B2E2-DC1C-F9DF-BDA880737E07}"/>
              </a:ext>
            </a:extLst>
          </p:cNvPr>
          <p:cNvGrpSpPr/>
          <p:nvPr/>
        </p:nvGrpSpPr>
        <p:grpSpPr>
          <a:xfrm>
            <a:off x="9743948" y="4846406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27" name="Freeform 4">
              <a:extLst>
                <a:ext uri="{FF2B5EF4-FFF2-40B4-BE49-F238E27FC236}">
                  <a16:creationId xmlns:a16="http://schemas.microsoft.com/office/drawing/2014/main" id="{2B33A80A-05E6-9629-0E2C-7D755E4DC465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95444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10374" y="8036097"/>
            <a:ext cx="3972052" cy="397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" name="TextBox 4"/>
          <p:cNvSpPr txBox="1"/>
          <p:nvPr/>
        </p:nvSpPr>
        <p:spPr>
          <a:xfrm>
            <a:off x="1066800" y="800100"/>
            <a:ext cx="7607836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7200" dirty="0">
                <a:solidFill>
                  <a:schemeClr val="accent5"/>
                </a:solidFill>
                <a:latin typeface="Muli Bold"/>
              </a:rPr>
              <a:t>Functions</a:t>
            </a:r>
            <a:endParaRPr lang="en-US" sz="6500" dirty="0">
              <a:solidFill>
                <a:schemeClr val="accent5"/>
              </a:solidFill>
              <a:latin typeface="Muli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0744200" y="-2484600"/>
            <a:ext cx="6740433" cy="6740433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27E556-C7DA-ECE2-3212-7242736D3644}"/>
              </a:ext>
            </a:extLst>
          </p:cNvPr>
          <p:cNvSpPr txBox="1"/>
          <p:nvPr/>
        </p:nvSpPr>
        <p:spPr>
          <a:xfrm>
            <a:off x="1066800" y="247650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uli Regular" panose="020B0604020202020204" charset="0"/>
              </a:rPr>
              <a:t>Declaring a function</a:t>
            </a:r>
            <a:endParaRPr lang="en-CA" sz="2800" dirty="0">
              <a:latin typeface="Muli Regular" panose="020B0604020202020204" charset="0"/>
            </a:endParaRP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44E02417-2482-FB63-758C-CC14F89CA57B}"/>
              </a:ext>
            </a:extLst>
          </p:cNvPr>
          <p:cNvGrpSpPr/>
          <p:nvPr/>
        </p:nvGrpSpPr>
        <p:grpSpPr>
          <a:xfrm>
            <a:off x="685800" y="27051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3068B43B-492A-83CA-CFF9-9E4ACA34194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4F20DDD-53BB-B1BA-9EC2-FA0B137E6A92}"/>
              </a:ext>
            </a:extLst>
          </p:cNvPr>
          <p:cNvSpPr txBox="1"/>
          <p:nvPr/>
        </p:nvSpPr>
        <p:spPr>
          <a:xfrm>
            <a:off x="1052622" y="3281690"/>
            <a:ext cx="11139377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func</a:t>
            </a:r>
            <a:r>
              <a:rPr 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funcName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parameters</a:t>
            </a:r>
            <a:r>
              <a:rPr lang="en-US" sz="3200" dirty="0">
                <a:latin typeface="Lucida Console" panose="020B0609040504020204" pitchFamily="49" charset="0"/>
              </a:rPr>
              <a:t>) &lt;</a:t>
            </a:r>
            <a:r>
              <a:rPr lang="en-US" sz="3200" dirty="0">
                <a:solidFill>
                  <a:schemeClr val="accent5"/>
                </a:solidFill>
                <a:latin typeface="Lucida Console" panose="020B0609040504020204" pitchFamily="49" charset="0"/>
              </a:rPr>
              <a:t>return type</a:t>
            </a:r>
            <a:r>
              <a:rPr lang="en-US" sz="3200" dirty="0">
                <a:latin typeface="Lucida Console" panose="020B0609040504020204" pitchFamily="49" charset="0"/>
              </a:rPr>
              <a:t>&gt; {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	// code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func</a:t>
            </a:r>
            <a:r>
              <a:rPr 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sum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num1, num2</a:t>
            </a:r>
            <a:r>
              <a:rPr lang="en-US" sz="3200" dirty="0">
                <a:latin typeface="Lucida Console" panose="020B0609040504020204" pitchFamily="49" charset="0"/>
              </a:rPr>
              <a:t> int) </a:t>
            </a:r>
            <a:r>
              <a:rPr lang="en-US" sz="3200" dirty="0">
                <a:solidFill>
                  <a:schemeClr val="accent5"/>
                </a:solidFill>
                <a:latin typeface="Lucida Console" panose="020B0609040504020204" pitchFamily="49" charset="0"/>
              </a:rPr>
              <a:t>int</a:t>
            </a:r>
            <a:r>
              <a:rPr lang="en-US" sz="3200" dirty="0">
                <a:latin typeface="Lucida Console" panose="020B060904050402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US" sz="3200" dirty="0">
                <a:solidFill>
                  <a:schemeClr val="accent5"/>
                </a:solidFill>
                <a:latin typeface="Lucida Console" panose="020B0609040504020204" pitchFamily="49" charset="0"/>
              </a:rPr>
              <a:t>return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latin typeface="Lucida Console" panose="020B0609040504020204" pitchFamily="49" charset="0"/>
              </a:rPr>
              <a:t>num1 + num2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Lucida Console" panose="020B0609040504020204" pitchFamily="49" charset="0"/>
            </a:endParaRPr>
          </a:p>
          <a:p>
            <a:endParaRPr lang="en-CA" sz="2800" dirty="0">
              <a:latin typeface="Lucida Console" panose="020B0609040504020204" pitchFamily="49" charset="0"/>
            </a:endParaRP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8916BB34-455F-F555-E6B8-13AD04C1AAA9}"/>
              </a:ext>
            </a:extLst>
          </p:cNvPr>
          <p:cNvGrpSpPr/>
          <p:nvPr/>
        </p:nvGrpSpPr>
        <p:grpSpPr>
          <a:xfrm>
            <a:off x="-2023228" y="4076700"/>
            <a:ext cx="2870719" cy="2870719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F2C92522-8B25-9BCD-8FE8-5BB89D385D8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36009B-953A-3848-5E12-907A4E1155D9}"/>
              </a:ext>
            </a:extLst>
          </p:cNvPr>
          <p:cNvSpPr txBox="1"/>
          <p:nvPr/>
        </p:nvSpPr>
        <p:spPr>
          <a:xfrm>
            <a:off x="9877953" y="6215968"/>
            <a:ext cx="7399044" cy="1462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Function to sum up 2 numbers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This will return an integer</a:t>
            </a:r>
          </a:p>
        </p:txBody>
      </p:sp>
    </p:spTree>
    <p:extLst>
      <p:ext uri="{BB962C8B-B14F-4D97-AF65-F5344CB8AC3E}">
        <p14:creationId xmlns:p14="http://schemas.microsoft.com/office/powerpoint/2010/main" val="3899582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64282" y="-1833615"/>
            <a:ext cx="3972052" cy="397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" name="TextBox 4"/>
          <p:cNvSpPr txBox="1"/>
          <p:nvPr/>
        </p:nvSpPr>
        <p:spPr>
          <a:xfrm>
            <a:off x="1066800" y="800100"/>
            <a:ext cx="7607836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7200" dirty="0">
                <a:solidFill>
                  <a:schemeClr val="accent5"/>
                </a:solidFill>
                <a:latin typeface="Muli Bold"/>
              </a:rPr>
              <a:t>Functions</a:t>
            </a:r>
            <a:endParaRPr lang="en-US" sz="6500" dirty="0">
              <a:solidFill>
                <a:schemeClr val="accent5"/>
              </a:solidFill>
              <a:latin typeface="Muli 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27E556-C7DA-ECE2-3212-7242736D3644}"/>
              </a:ext>
            </a:extLst>
          </p:cNvPr>
          <p:cNvSpPr txBox="1"/>
          <p:nvPr/>
        </p:nvSpPr>
        <p:spPr>
          <a:xfrm>
            <a:off x="1066800" y="2476500"/>
            <a:ext cx="1005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uli Regular" panose="020B0604020202020204" charset="0"/>
              </a:rPr>
              <a:t>Variadic function</a:t>
            </a:r>
          </a:p>
          <a:p>
            <a:r>
              <a:rPr lang="en-US" sz="2800" dirty="0">
                <a:latin typeface="Muli Regular" panose="020B0604020202020204" charset="0"/>
              </a:rPr>
              <a:t>	Receives an undetermined number of parameters</a:t>
            </a:r>
          </a:p>
          <a:p>
            <a:r>
              <a:rPr lang="en-US" sz="2800" dirty="0">
                <a:latin typeface="Muli Regular" panose="020B0604020202020204" charset="0"/>
              </a:rPr>
              <a:t>	We use </a:t>
            </a:r>
            <a:r>
              <a:rPr lang="en-US" sz="2800" dirty="0">
                <a:solidFill>
                  <a:schemeClr val="accent2"/>
                </a:solidFill>
                <a:latin typeface="Lucida Console" panose="020B0609040504020204" pitchFamily="49" charset="0"/>
              </a:rPr>
              <a:t>…</a:t>
            </a:r>
            <a:r>
              <a:rPr lang="en-US" sz="2800" dirty="0">
                <a:latin typeface="Muli Regular" panose="020B0604020202020204" charset="0"/>
              </a:rPr>
              <a:t> to indicate it is a variadic function</a:t>
            </a:r>
            <a:endParaRPr lang="en-CA" sz="2800" dirty="0">
              <a:latin typeface="Muli Regular" panose="020B0604020202020204" charset="0"/>
            </a:endParaRP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44E02417-2482-FB63-758C-CC14F89CA57B}"/>
              </a:ext>
            </a:extLst>
          </p:cNvPr>
          <p:cNvGrpSpPr/>
          <p:nvPr/>
        </p:nvGrpSpPr>
        <p:grpSpPr>
          <a:xfrm>
            <a:off x="685800" y="27051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3068B43B-492A-83CA-CFF9-9E4ACA34194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4F20DDD-53BB-B1BA-9EC2-FA0B137E6A92}"/>
              </a:ext>
            </a:extLst>
          </p:cNvPr>
          <p:cNvSpPr txBox="1"/>
          <p:nvPr/>
        </p:nvSpPr>
        <p:spPr>
          <a:xfrm>
            <a:off x="1052622" y="4666926"/>
            <a:ext cx="11139377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func</a:t>
            </a:r>
            <a:r>
              <a:rPr 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sum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numbers </a:t>
            </a:r>
            <a:r>
              <a:rPr 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…</a:t>
            </a:r>
            <a:r>
              <a:rPr lang="en-US" sz="3200" dirty="0">
                <a:latin typeface="Lucida Console" panose="020B0609040504020204" pitchFamily="49" charset="0"/>
              </a:rPr>
              <a:t>int) </a:t>
            </a:r>
            <a:r>
              <a:rPr lang="en-US" sz="3200" dirty="0">
                <a:solidFill>
                  <a:schemeClr val="accent5"/>
                </a:solidFill>
                <a:latin typeface="Lucida Console" panose="020B0609040504020204" pitchFamily="49" charset="0"/>
              </a:rPr>
              <a:t>int</a:t>
            </a:r>
            <a:r>
              <a:rPr lang="en-US" sz="3200" dirty="0">
                <a:latin typeface="Lucida Console" panose="020B060904050402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Lucida Console" panose="020B0609040504020204" pitchFamily="49" charset="0"/>
              </a:rPr>
              <a:t>	total := 0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Lucida Console" panose="020B0609040504020204" pitchFamily="49" charset="0"/>
              </a:rPr>
              <a:t>	</a:t>
            </a:r>
            <a:r>
              <a:rPr 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for</a:t>
            </a:r>
            <a:r>
              <a:rPr lang="en-US" sz="3200" dirty="0">
                <a:latin typeface="Lucida Console" panose="020B0609040504020204" pitchFamily="49" charset="0"/>
              </a:rPr>
              <a:t> _, num := </a:t>
            </a:r>
            <a:r>
              <a:rPr 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range</a:t>
            </a:r>
            <a:r>
              <a:rPr lang="en-US" sz="3200" dirty="0">
                <a:latin typeface="Lucida Console" panose="020B0609040504020204" pitchFamily="49" charset="0"/>
              </a:rPr>
              <a:t> numbers {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Lucida Console" panose="020B0609040504020204" pitchFamily="49" charset="0"/>
              </a:rPr>
              <a:t>		total += num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Lucida Console" panose="020B0609040504020204" pitchFamily="49" charset="0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US" sz="3200" dirty="0">
                <a:solidFill>
                  <a:schemeClr val="accent5"/>
                </a:solidFill>
                <a:latin typeface="Lucida Console" panose="020B0609040504020204" pitchFamily="49" charset="0"/>
              </a:rPr>
              <a:t>return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>
                <a:latin typeface="Lucida Console" panose="020B0609040504020204" pitchFamily="49" charset="0"/>
              </a:rPr>
              <a:t>total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Lucida Console" panose="020B0609040504020204" pitchFamily="49" charset="0"/>
            </a:endParaRPr>
          </a:p>
          <a:p>
            <a:endParaRPr lang="en-CA" sz="2800" dirty="0">
              <a:latin typeface="Lucida Console" panose="020B0609040504020204" pitchFamily="49" charset="0"/>
            </a:endParaRP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8916BB34-455F-F555-E6B8-13AD04C1AAA9}"/>
              </a:ext>
            </a:extLst>
          </p:cNvPr>
          <p:cNvGrpSpPr/>
          <p:nvPr/>
        </p:nvGrpSpPr>
        <p:grpSpPr>
          <a:xfrm>
            <a:off x="15392400" y="1996491"/>
            <a:ext cx="4789900" cy="4789900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F2C92522-8B25-9BCD-8FE8-5BB89D385D8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36009B-953A-3848-5E12-907A4E1155D9}"/>
              </a:ext>
            </a:extLst>
          </p:cNvPr>
          <p:cNvSpPr txBox="1"/>
          <p:nvPr/>
        </p:nvSpPr>
        <p:spPr>
          <a:xfrm>
            <a:off x="9836334" y="6054941"/>
            <a:ext cx="8375466" cy="3678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Range returns two values: 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the index and the value for each iteration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We won’t need the index, so we name it _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This way, Go won’t complain we are not using this value</a:t>
            </a: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1FF12091-9FBB-E834-54CE-84912098D9EE}"/>
              </a:ext>
            </a:extLst>
          </p:cNvPr>
          <p:cNvGrpSpPr/>
          <p:nvPr/>
        </p:nvGrpSpPr>
        <p:grpSpPr>
          <a:xfrm>
            <a:off x="1600200" y="3087971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C1539BBC-2625-9B8D-7501-8DFF16D91F59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3" name="Group 3">
            <a:extLst>
              <a:ext uri="{FF2B5EF4-FFF2-40B4-BE49-F238E27FC236}">
                <a16:creationId xmlns:a16="http://schemas.microsoft.com/office/drawing/2014/main" id="{C11E5634-712C-66DF-E74E-E3FDEC972190}"/>
              </a:ext>
            </a:extLst>
          </p:cNvPr>
          <p:cNvGrpSpPr/>
          <p:nvPr/>
        </p:nvGrpSpPr>
        <p:grpSpPr>
          <a:xfrm>
            <a:off x="1612476" y="3499064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5" name="Freeform 4">
              <a:extLst>
                <a:ext uri="{FF2B5EF4-FFF2-40B4-BE49-F238E27FC236}">
                  <a16:creationId xmlns:a16="http://schemas.microsoft.com/office/drawing/2014/main" id="{519480D2-9D74-E9A9-A0BD-0C77F54AA6E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1398739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13706" y="-2171678"/>
            <a:ext cx="3972052" cy="397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" name="TextBox 4"/>
          <p:cNvSpPr txBox="1"/>
          <p:nvPr/>
        </p:nvSpPr>
        <p:spPr>
          <a:xfrm>
            <a:off x="1066800" y="800100"/>
            <a:ext cx="7607836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7200" dirty="0">
                <a:solidFill>
                  <a:schemeClr val="accent5"/>
                </a:solidFill>
                <a:latin typeface="Muli Bold"/>
              </a:rPr>
              <a:t>Functions</a:t>
            </a:r>
            <a:endParaRPr lang="en-US" sz="6500" dirty="0">
              <a:solidFill>
                <a:schemeClr val="accent5"/>
              </a:solidFill>
              <a:latin typeface="Muli 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27E556-C7DA-ECE2-3212-7242736D3644}"/>
              </a:ext>
            </a:extLst>
          </p:cNvPr>
          <p:cNvSpPr txBox="1"/>
          <p:nvPr/>
        </p:nvSpPr>
        <p:spPr>
          <a:xfrm>
            <a:off x="1066800" y="247650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uli Regular" panose="020B0604020202020204" charset="0"/>
              </a:rPr>
              <a:t>Considering the previous variadic function</a:t>
            </a:r>
            <a:endParaRPr lang="en-CA" sz="2800" dirty="0">
              <a:latin typeface="Muli Regular" panose="020B0604020202020204" charset="0"/>
            </a:endParaRP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44E02417-2482-FB63-758C-CC14F89CA57B}"/>
              </a:ext>
            </a:extLst>
          </p:cNvPr>
          <p:cNvGrpSpPr/>
          <p:nvPr/>
        </p:nvGrpSpPr>
        <p:grpSpPr>
          <a:xfrm>
            <a:off x="685800" y="27051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3068B43B-492A-83CA-CFF9-9E4ACA34194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4F20DDD-53BB-B1BA-9EC2-FA0B137E6A92}"/>
              </a:ext>
            </a:extLst>
          </p:cNvPr>
          <p:cNvSpPr txBox="1"/>
          <p:nvPr/>
        </p:nvSpPr>
        <p:spPr>
          <a:xfrm>
            <a:off x="1052622" y="3332352"/>
            <a:ext cx="1113937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latin typeface="Lucida Console" panose="020B0609040504020204" pitchFamily="49" charset="0"/>
              </a:rPr>
              <a:t>fmt.</a:t>
            </a:r>
            <a:r>
              <a:rPr lang="en-US" sz="32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Println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sum</a:t>
            </a:r>
            <a:r>
              <a:rPr lang="en-US" sz="3200" dirty="0">
                <a:latin typeface="Lucida Console" panose="020B0609040504020204" pitchFamily="49" charset="0"/>
              </a:rPr>
              <a:t>())</a:t>
            </a:r>
            <a:endParaRPr lang="en-US" sz="32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Lucida Console" panose="020B0609040504020204" pitchFamily="49" charset="0"/>
              </a:rPr>
              <a:t>fmt.</a:t>
            </a:r>
            <a:r>
              <a:rPr lang="en-US" sz="32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Println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sum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1, 2, 3</a:t>
            </a:r>
            <a:r>
              <a:rPr lang="en-US" sz="3200" dirty="0">
                <a:latin typeface="Lucida Console" panose="020B0609040504020204" pitchFamily="49" charset="0"/>
              </a:rPr>
              <a:t>))</a:t>
            </a:r>
            <a:endParaRPr lang="en-US" sz="32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err="1">
                <a:latin typeface="Lucida Console" panose="020B0609040504020204" pitchFamily="49" charset="0"/>
              </a:rPr>
              <a:t>fmt.</a:t>
            </a:r>
            <a:r>
              <a:rPr lang="en-US" sz="32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Println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sum</a:t>
            </a:r>
            <a:r>
              <a:rPr lang="en-US" sz="3200" dirty="0">
                <a:latin typeface="Lucida Console" panose="020B06090405040202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10, 20, 30, 40, 50</a:t>
            </a:r>
            <a:r>
              <a:rPr lang="en-US" sz="3200" dirty="0">
                <a:latin typeface="Lucida Console" panose="020B0609040504020204" pitchFamily="49" charset="0"/>
              </a:rPr>
              <a:t>))</a:t>
            </a:r>
          </a:p>
          <a:p>
            <a:endParaRPr lang="en-CA" sz="2800" dirty="0">
              <a:latin typeface="Lucida Console" panose="020B0609040504020204" pitchFamily="49" charset="0"/>
            </a:endParaRP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8916BB34-455F-F555-E6B8-13AD04C1AAA9}"/>
              </a:ext>
            </a:extLst>
          </p:cNvPr>
          <p:cNvGrpSpPr/>
          <p:nvPr/>
        </p:nvGrpSpPr>
        <p:grpSpPr>
          <a:xfrm>
            <a:off x="1600200" y="6591300"/>
            <a:ext cx="6400800" cy="6400800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F2C92522-8B25-9BCD-8FE8-5BB89D385D8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36009B-953A-3848-5E12-907A4E1155D9}"/>
              </a:ext>
            </a:extLst>
          </p:cNvPr>
          <p:cNvSpPr txBox="1"/>
          <p:nvPr/>
        </p:nvSpPr>
        <p:spPr>
          <a:xfrm>
            <a:off x="10744200" y="3332352"/>
            <a:ext cx="3429000" cy="2201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output: 0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output: 6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output: 150</a:t>
            </a:r>
          </a:p>
        </p:txBody>
      </p:sp>
    </p:spTree>
    <p:extLst>
      <p:ext uri="{BB962C8B-B14F-4D97-AF65-F5344CB8AC3E}">
        <p14:creationId xmlns:p14="http://schemas.microsoft.com/office/powerpoint/2010/main" val="12867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AF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83330" y="4105285"/>
            <a:ext cx="649867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 dirty="0">
                <a:solidFill>
                  <a:srgbClr val="171717"/>
                </a:solidFill>
                <a:latin typeface="Muli Bold"/>
              </a:rPr>
              <a:t>Today’s agenda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883330" y="5196703"/>
            <a:ext cx="4979916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Muli Regular Bold"/>
              </a:rPr>
              <a:t>What we will cover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BF093E4-D5FC-4397-C4F7-98CCEEF73D05}"/>
              </a:ext>
            </a:extLst>
          </p:cNvPr>
          <p:cNvGrpSpPr/>
          <p:nvPr/>
        </p:nvGrpSpPr>
        <p:grpSpPr>
          <a:xfrm>
            <a:off x="9144000" y="2416975"/>
            <a:ext cx="6898414" cy="6031259"/>
            <a:chOff x="9144000" y="2603563"/>
            <a:chExt cx="6898414" cy="6031259"/>
          </a:xfrm>
        </p:grpSpPr>
        <p:sp>
          <p:nvSpPr>
            <p:cNvPr id="5" name="TextBox 5"/>
            <p:cNvSpPr txBox="1"/>
            <p:nvPr/>
          </p:nvSpPr>
          <p:spPr>
            <a:xfrm>
              <a:off x="9144000" y="2603563"/>
              <a:ext cx="6898414" cy="367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3200" dirty="0">
                  <a:solidFill>
                    <a:srgbClr val="171717"/>
                  </a:solidFill>
                  <a:latin typeface="Muli Regular"/>
                </a:rPr>
                <a:t>History of Go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9144000" y="3562031"/>
              <a:ext cx="6898414" cy="367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3200" dirty="0">
                  <a:solidFill>
                    <a:srgbClr val="171717"/>
                  </a:solidFill>
                  <a:latin typeface="Muli Regular"/>
                </a:rPr>
                <a:t>How Go works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9144000" y="4543596"/>
              <a:ext cx="6898414" cy="348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90"/>
                </a:lnSpc>
              </a:pPr>
              <a:r>
                <a:rPr lang="en-US" sz="3200" dirty="0">
                  <a:solidFill>
                    <a:srgbClr val="171717"/>
                  </a:solidFill>
                  <a:latin typeface="Muli Regular"/>
                </a:rPr>
                <a:t>Libraries &amp; Packages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144000" y="5486109"/>
              <a:ext cx="6898414" cy="3796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3200" dirty="0">
                  <a:solidFill>
                    <a:srgbClr val="171717"/>
                  </a:solidFill>
                  <a:latin typeface="Muli Regular"/>
                </a:rPr>
                <a:t>Variables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9144000" y="6448148"/>
              <a:ext cx="6898414" cy="367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3200" dirty="0">
                  <a:solidFill>
                    <a:srgbClr val="171717"/>
                  </a:solidFill>
                  <a:latin typeface="Muli Regular"/>
                </a:rPr>
                <a:t>Arrays &amp; Slices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144000" y="7410187"/>
              <a:ext cx="6898414" cy="3796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3200" dirty="0">
                  <a:solidFill>
                    <a:srgbClr val="171717"/>
                  </a:solidFill>
                  <a:latin typeface="Muli Regular"/>
                </a:rPr>
                <a:t>Functions</a:t>
              </a:r>
            </a:p>
          </p:txBody>
        </p:sp>
        <p:sp>
          <p:nvSpPr>
            <p:cNvPr id="12" name="AutoShape 12"/>
            <p:cNvSpPr/>
            <p:nvPr/>
          </p:nvSpPr>
          <p:spPr>
            <a:xfrm>
              <a:off x="9193687" y="3269765"/>
              <a:ext cx="6848727" cy="0"/>
            </a:xfrm>
            <a:prstGeom prst="line">
              <a:avLst/>
            </a:prstGeom>
            <a:ln w="38100" cap="rnd">
              <a:solidFill>
                <a:srgbClr val="171717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9193687" y="4231804"/>
              <a:ext cx="6848727" cy="0"/>
            </a:xfrm>
            <a:prstGeom prst="line">
              <a:avLst/>
            </a:prstGeom>
            <a:ln w="38100" cap="rnd">
              <a:solidFill>
                <a:srgbClr val="171717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4" name="AutoShape 14"/>
            <p:cNvSpPr/>
            <p:nvPr/>
          </p:nvSpPr>
          <p:spPr>
            <a:xfrm>
              <a:off x="9193687" y="5193843"/>
              <a:ext cx="6848727" cy="0"/>
            </a:xfrm>
            <a:prstGeom prst="line">
              <a:avLst/>
            </a:prstGeom>
            <a:ln w="38100" cap="rnd">
              <a:solidFill>
                <a:srgbClr val="171717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5" name="AutoShape 15"/>
            <p:cNvSpPr/>
            <p:nvPr/>
          </p:nvSpPr>
          <p:spPr>
            <a:xfrm>
              <a:off x="9193687" y="6155882"/>
              <a:ext cx="6848727" cy="0"/>
            </a:xfrm>
            <a:prstGeom prst="line">
              <a:avLst/>
            </a:prstGeom>
            <a:ln w="38100" cap="rnd">
              <a:solidFill>
                <a:srgbClr val="171717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6" name="AutoShape 16"/>
            <p:cNvSpPr/>
            <p:nvPr/>
          </p:nvSpPr>
          <p:spPr>
            <a:xfrm>
              <a:off x="9193687" y="7117921"/>
              <a:ext cx="6848727" cy="0"/>
            </a:xfrm>
            <a:prstGeom prst="line">
              <a:avLst/>
            </a:prstGeom>
            <a:ln w="38100" cap="rnd">
              <a:solidFill>
                <a:srgbClr val="171717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20" name="TextBox 10">
              <a:extLst>
                <a:ext uri="{FF2B5EF4-FFF2-40B4-BE49-F238E27FC236}">
                  <a16:creationId xmlns:a16="http://schemas.microsoft.com/office/drawing/2014/main" id="{E6FA9E79-1752-E0FE-EEAE-585107E96FBC}"/>
                </a:ext>
              </a:extLst>
            </p:cNvPr>
            <p:cNvSpPr txBox="1"/>
            <p:nvPr/>
          </p:nvSpPr>
          <p:spPr>
            <a:xfrm>
              <a:off x="9144000" y="8255166"/>
              <a:ext cx="6898414" cy="3796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3200" dirty="0">
                  <a:solidFill>
                    <a:srgbClr val="171717"/>
                  </a:solidFill>
                  <a:latin typeface="Muli Regular"/>
                </a:rPr>
                <a:t>Demo</a:t>
              </a:r>
            </a:p>
          </p:txBody>
        </p:sp>
        <p:sp>
          <p:nvSpPr>
            <p:cNvPr id="21" name="AutoShape 16">
              <a:extLst>
                <a:ext uri="{FF2B5EF4-FFF2-40B4-BE49-F238E27FC236}">
                  <a16:creationId xmlns:a16="http://schemas.microsoft.com/office/drawing/2014/main" id="{3C0D359C-32B7-61F6-8BC0-FCE5C254DD8E}"/>
                </a:ext>
              </a:extLst>
            </p:cNvPr>
            <p:cNvSpPr/>
            <p:nvPr/>
          </p:nvSpPr>
          <p:spPr>
            <a:xfrm>
              <a:off x="9193687" y="7962900"/>
              <a:ext cx="6848727" cy="0"/>
            </a:xfrm>
            <a:prstGeom prst="line">
              <a:avLst/>
            </a:prstGeom>
            <a:ln w="38100" cap="rnd">
              <a:solidFill>
                <a:srgbClr val="171717"/>
              </a:solidFill>
              <a:prstDash val="sysDot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14676" y="-1982316"/>
            <a:ext cx="7414590" cy="7414590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4" name="Group 4"/>
          <p:cNvGrpSpPr/>
          <p:nvPr/>
        </p:nvGrpSpPr>
        <p:grpSpPr>
          <a:xfrm>
            <a:off x="14554200" y="7508228"/>
            <a:ext cx="4798071" cy="4798071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7" name="TextBox 7"/>
          <p:cNvSpPr txBox="1"/>
          <p:nvPr/>
        </p:nvSpPr>
        <p:spPr>
          <a:xfrm>
            <a:off x="2492619" y="4305300"/>
            <a:ext cx="13302762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500" dirty="0">
                <a:solidFill>
                  <a:srgbClr val="171717"/>
                </a:solidFill>
                <a:latin typeface="Muli Bold"/>
              </a:rPr>
              <a:t>Let’s code!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2A2D1D-0BD4-7742-42C4-21222580E9F8}"/>
              </a:ext>
            </a:extLst>
          </p:cNvPr>
          <p:cNvGrpSpPr/>
          <p:nvPr/>
        </p:nvGrpSpPr>
        <p:grpSpPr>
          <a:xfrm>
            <a:off x="9601200" y="1714500"/>
            <a:ext cx="8490049" cy="6367537"/>
            <a:chOff x="9601200" y="1714500"/>
            <a:chExt cx="8490049" cy="636753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F16627E-2AF1-DF08-D837-FED08B3BC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01200" y="1714500"/>
              <a:ext cx="8490049" cy="636753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7A907D-1CF4-5BDC-40E2-CAD8F50B1E10}"/>
                </a:ext>
              </a:extLst>
            </p:cNvPr>
            <p:cNvSpPr/>
            <p:nvPr/>
          </p:nvSpPr>
          <p:spPr>
            <a:xfrm rot="1228870">
              <a:off x="12384524" y="6269885"/>
              <a:ext cx="1295400" cy="463371"/>
            </a:xfrm>
            <a:prstGeom prst="rect">
              <a:avLst/>
            </a:prstGeom>
            <a:solidFill>
              <a:srgbClr val="3C4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AF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83330" y="4649358"/>
            <a:ext cx="649867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 dirty="0">
                <a:solidFill>
                  <a:srgbClr val="171717"/>
                </a:solidFill>
                <a:latin typeface="Muli Bold"/>
              </a:rPr>
              <a:t>References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0" y="2400300"/>
            <a:ext cx="6898414" cy="36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3200" dirty="0">
                <a:solidFill>
                  <a:srgbClr val="171717"/>
                </a:solidFill>
                <a:latin typeface="Muli Regular"/>
              </a:rPr>
              <a:t>Documentation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0" y="5143500"/>
            <a:ext cx="6898414" cy="36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3200" dirty="0">
                <a:solidFill>
                  <a:srgbClr val="171717"/>
                </a:solidFill>
                <a:latin typeface="Muli Regular"/>
              </a:rPr>
              <a:t>Courses</a:t>
            </a:r>
          </a:p>
        </p:txBody>
      </p:sp>
      <p:sp>
        <p:nvSpPr>
          <p:cNvPr id="12" name="AutoShape 12"/>
          <p:cNvSpPr/>
          <p:nvPr/>
        </p:nvSpPr>
        <p:spPr>
          <a:xfrm>
            <a:off x="9193687" y="4610100"/>
            <a:ext cx="6848727" cy="0"/>
          </a:xfrm>
          <a:prstGeom prst="line">
            <a:avLst/>
          </a:prstGeom>
          <a:ln w="38100" cap="rnd">
            <a:solidFill>
              <a:srgbClr val="171717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601EEF-ECB9-5F31-A044-E5F865235AE5}"/>
              </a:ext>
            </a:extLst>
          </p:cNvPr>
          <p:cNvSpPr txBox="1"/>
          <p:nvPr/>
        </p:nvSpPr>
        <p:spPr>
          <a:xfrm>
            <a:off x="9135140" y="5613304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i="1" dirty="0">
                <a:effectLst/>
                <a:latin typeface="Muli Regular" panose="020B0604020202020204" charset="0"/>
              </a:rPr>
              <a:t>Cursos da Formação Linguagem Go</a:t>
            </a:r>
            <a:r>
              <a:rPr lang="pt-BR" sz="1800" dirty="0">
                <a:effectLst/>
                <a:latin typeface="Muli Regular" panose="020B0604020202020204" charset="0"/>
              </a:rPr>
              <a:t>. (</a:t>
            </a:r>
            <a:r>
              <a:rPr lang="pt-BR" sz="1800" dirty="0" err="1">
                <a:effectLst/>
                <a:latin typeface="Muli Regular" panose="020B0604020202020204" charset="0"/>
              </a:rPr>
              <a:t>n.d</a:t>
            </a:r>
            <a:r>
              <a:rPr lang="pt-BR" sz="1800" dirty="0">
                <a:effectLst/>
                <a:latin typeface="Muli Regular" panose="020B0604020202020204" charset="0"/>
              </a:rPr>
              <a:t>.). </a:t>
            </a:r>
            <a:r>
              <a:rPr lang="pt-BR" sz="1800" dirty="0" err="1">
                <a:effectLst/>
                <a:latin typeface="Muli Regular" panose="020B0604020202020204" charset="0"/>
              </a:rPr>
              <a:t>Alura</a:t>
            </a:r>
            <a:r>
              <a:rPr lang="pt-BR" sz="1800" dirty="0">
                <a:effectLst/>
                <a:latin typeface="Muli Regular" panose="020B0604020202020204" charset="0"/>
              </a:rPr>
              <a:t>. </a:t>
            </a:r>
            <a:r>
              <a:rPr lang="pt-BR" sz="1800" dirty="0">
                <a:effectLst/>
                <a:latin typeface="Muli Regular" panose="020B060402020202020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https://cursos.alura.com.br/formacao-go</a:t>
            </a:r>
            <a:endParaRPr lang="pt-BR" sz="1800" dirty="0">
              <a:effectLst/>
              <a:latin typeface="Muli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Muli Regular" panose="020B0604020202020204" charset="0"/>
              </a:rPr>
              <a:t>The Net Ninja. (2021, May 19). </a:t>
            </a:r>
            <a:r>
              <a:rPr lang="en-US" sz="1800" i="1" dirty="0">
                <a:effectLst/>
                <a:latin typeface="Muli Regular" panose="020B0604020202020204" charset="0"/>
              </a:rPr>
              <a:t>Go (Golang) Tutorial #1 - Introduction &amp; Setup</a:t>
            </a:r>
            <a:r>
              <a:rPr lang="en-US" sz="1800" dirty="0">
                <a:effectLst/>
                <a:latin typeface="Muli Regular" panose="020B0604020202020204" charset="0"/>
              </a:rPr>
              <a:t> [Video]. YouTube. </a:t>
            </a:r>
            <a:r>
              <a:rPr lang="en-US" sz="1800" dirty="0">
                <a:effectLst/>
                <a:latin typeface="Muli Regular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https://www.youtube.com/watch?v=etSN4X_fCnM</a:t>
            </a:r>
            <a:endParaRPr lang="en-US" sz="1800" dirty="0">
              <a:effectLst/>
              <a:latin typeface="Muli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>
                <a:effectLst/>
                <a:latin typeface="Muli Regular" panose="020B0604020202020204" charset="0"/>
              </a:rPr>
              <a:t>freeCodeCamp.org. (2019, June 20). </a:t>
            </a:r>
            <a:r>
              <a:rPr lang="en-CA" sz="1800" i="1" dirty="0">
                <a:effectLst/>
                <a:latin typeface="Muli Regular" panose="020B0604020202020204" charset="0"/>
              </a:rPr>
              <a:t>Learn Go Programming - Golang Tutorial for Beginners</a:t>
            </a:r>
            <a:r>
              <a:rPr lang="en-CA" sz="1800" dirty="0">
                <a:effectLst/>
                <a:latin typeface="Muli Regular" panose="020B0604020202020204" charset="0"/>
              </a:rPr>
              <a:t> [Video]. YouTube. https://www.youtube.com/watch?v=YS4e4q9oBaU</a:t>
            </a:r>
            <a:endParaRPr lang="pt-BR" sz="1800" dirty="0">
              <a:effectLst/>
              <a:latin typeface="Muli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Muli Regular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DB91E7-E03D-8C05-3C7A-245F33A198ED}"/>
              </a:ext>
            </a:extLst>
          </p:cNvPr>
          <p:cNvSpPr txBox="1"/>
          <p:nvPr/>
        </p:nvSpPr>
        <p:spPr>
          <a:xfrm>
            <a:off x="9135140" y="2907503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effectLst/>
                <a:latin typeface="Muli Regular" panose="020B0604020202020204" charset="0"/>
              </a:rPr>
              <a:t>Documentation - The Go Programming Language</a:t>
            </a:r>
            <a:r>
              <a:rPr lang="en-US" sz="1800" dirty="0">
                <a:effectLst/>
                <a:latin typeface="Muli Regular" panose="020B0604020202020204" charset="0"/>
              </a:rPr>
              <a:t>. (n.d.). </a:t>
            </a:r>
            <a:r>
              <a:rPr lang="en-US" sz="1800" dirty="0">
                <a:effectLst/>
                <a:latin typeface="Muli Regular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https://go.dev/doc/</a:t>
            </a:r>
            <a:endParaRPr lang="en-US" sz="1800" dirty="0">
              <a:effectLst/>
              <a:latin typeface="Muli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Muli Regular" panose="020B0604020202020204" charset="0"/>
              </a:rPr>
              <a:t>Wikipedia contributors. (2023, March 3). </a:t>
            </a:r>
            <a:r>
              <a:rPr lang="en-US" sz="1800" i="1" dirty="0">
                <a:effectLst/>
                <a:latin typeface="Muli Regular" panose="020B0604020202020204" charset="0"/>
              </a:rPr>
              <a:t>Go (programming language)</a:t>
            </a:r>
            <a:r>
              <a:rPr lang="en-US" sz="1800" dirty="0">
                <a:effectLst/>
                <a:latin typeface="Muli Regular" panose="020B0604020202020204" charset="0"/>
              </a:rPr>
              <a:t>. Wikipedia. https://en.wikipedia.org/wiki/Go_(programming_language)</a:t>
            </a:r>
          </a:p>
          <a:p>
            <a:endParaRPr lang="en-CA" dirty="0">
              <a:latin typeface="Muli 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429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AF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83330" y="4643363"/>
            <a:ext cx="649867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 dirty="0">
                <a:solidFill>
                  <a:srgbClr val="171717"/>
                </a:solidFill>
                <a:latin typeface="Muli Bold"/>
              </a:rPr>
              <a:t>References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0" y="1790700"/>
            <a:ext cx="6898414" cy="348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90"/>
              </a:lnSpc>
            </a:pPr>
            <a:r>
              <a:rPr lang="en-US" sz="3200" dirty="0">
                <a:solidFill>
                  <a:srgbClr val="171717"/>
                </a:solidFill>
                <a:latin typeface="Muli Regular"/>
              </a:rPr>
              <a:t>Images and others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CC77C8-6725-6AE1-B35E-9F386597F457}"/>
              </a:ext>
            </a:extLst>
          </p:cNvPr>
          <p:cNvSpPr txBox="1"/>
          <p:nvPr/>
        </p:nvSpPr>
        <p:spPr>
          <a:xfrm>
            <a:off x="9144000" y="2678627"/>
            <a:ext cx="838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effectLst/>
                <a:latin typeface="Muli Regular" panose="020B0604020202020204" charset="0"/>
              </a:rPr>
              <a:t>Presentation template</a:t>
            </a:r>
            <a:r>
              <a:rPr lang="en-US" sz="1800" dirty="0">
                <a:effectLst/>
                <a:latin typeface="Muli Regular" panose="020B0604020202020204" charset="0"/>
              </a:rPr>
              <a:t>. (n.d.). Canva. Retrieved March 1, 2023, from </a:t>
            </a:r>
            <a:r>
              <a:rPr lang="en-US" sz="1800" dirty="0">
                <a:effectLst/>
                <a:latin typeface="Muli Regular" panose="020B060402020202020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https://www.canva.com/</a:t>
            </a:r>
            <a:endParaRPr lang="en-US" sz="1800" dirty="0">
              <a:effectLst/>
              <a:latin typeface="Muli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Muli Regular" panose="020B0604020202020204" charset="0"/>
              </a:rPr>
              <a:t>Flaticon</a:t>
            </a:r>
            <a:r>
              <a:rPr lang="en-US" sz="1800" dirty="0">
                <a:effectLst/>
                <a:latin typeface="Muli Regular" panose="020B0604020202020204" charset="0"/>
              </a:rPr>
              <a:t>. (2019, July 15). </a:t>
            </a:r>
            <a:r>
              <a:rPr lang="en-US" sz="1800" i="1" dirty="0">
                <a:effectLst/>
                <a:latin typeface="Muli Regular" panose="020B0604020202020204" charset="0"/>
              </a:rPr>
              <a:t>Folder Icon - 1975660</a:t>
            </a:r>
            <a:r>
              <a:rPr lang="en-US" sz="1800" dirty="0">
                <a:effectLst/>
                <a:latin typeface="Muli Regular" panose="020B0604020202020204" charset="0"/>
              </a:rPr>
              <a:t>. https://www.flaticon.com/free-icon/folder_1975660?term=file&amp;related_id=1975660</a:t>
            </a:r>
            <a:endParaRPr lang="en-US" sz="1800" i="1" dirty="0">
              <a:effectLst/>
              <a:latin typeface="Muli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effectLst/>
                <a:latin typeface="Muli Regular" panose="020B0604020202020204" charset="0"/>
              </a:rPr>
              <a:t>File:Go gopher </a:t>
            </a:r>
            <a:r>
              <a:rPr lang="en-US" sz="1800" i="1" dirty="0" err="1">
                <a:effectLst/>
                <a:latin typeface="Muli Regular" panose="020B0604020202020204" charset="0"/>
              </a:rPr>
              <a:t>favicon.svg</a:t>
            </a:r>
            <a:r>
              <a:rPr lang="en-US" sz="1800" i="1" dirty="0">
                <a:effectLst/>
                <a:latin typeface="Muli Regular" panose="020B0604020202020204" charset="0"/>
              </a:rPr>
              <a:t> - Wikimedia Commons</a:t>
            </a:r>
            <a:r>
              <a:rPr lang="en-US" sz="1800" dirty="0">
                <a:effectLst/>
                <a:latin typeface="Muli Regular" panose="020B0604020202020204" charset="0"/>
              </a:rPr>
              <a:t>. (n.d.). https://commons.wikimedia.org/wiki/File:Go_gopher_favicon.svg</a:t>
            </a:r>
            <a:endParaRPr lang="en-US" sz="1800" i="1" dirty="0">
              <a:effectLst/>
              <a:latin typeface="Muli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effectLst/>
                <a:latin typeface="Muli Regular" panose="020B0604020202020204" charset="0"/>
              </a:rPr>
              <a:t>Gopher</a:t>
            </a:r>
            <a:r>
              <a:rPr lang="en-US" sz="1800" dirty="0">
                <a:effectLst/>
                <a:latin typeface="Muli Regular" panose="020B0604020202020204" charset="0"/>
              </a:rPr>
              <a:t>. (n.d.). Retrieved March 6, 2023, from </a:t>
            </a:r>
            <a:r>
              <a:rPr lang="en-US" sz="1800" dirty="0">
                <a:effectLst/>
                <a:latin typeface="Muli Regular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https://golangforall.com/en/</a:t>
            </a:r>
            <a:endParaRPr lang="en-US" sz="1800" dirty="0">
              <a:effectLst/>
              <a:latin typeface="Muli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effectLst/>
                <a:latin typeface="Muli Regular" panose="020B0604020202020204" charset="0"/>
              </a:rPr>
              <a:t>Go Gopher coding it up Cloudflare and Kubernetes</a:t>
            </a:r>
            <a:r>
              <a:rPr lang="en-US" sz="1800" dirty="0">
                <a:effectLst/>
                <a:latin typeface="Muli Regular" panose="020B0604020202020204" charset="0"/>
              </a:rPr>
              <a:t>. (n.d.). </a:t>
            </a:r>
            <a:r>
              <a:rPr lang="en-US" sz="1800" dirty="0" err="1">
                <a:effectLst/>
                <a:latin typeface="Muli Regular" panose="020B0604020202020204" charset="0"/>
              </a:rPr>
              <a:t>Dribbble</a:t>
            </a:r>
            <a:r>
              <a:rPr lang="en-US" sz="1800" dirty="0">
                <a:effectLst/>
                <a:latin typeface="Muli Regular" panose="020B0604020202020204" charset="0"/>
              </a:rPr>
              <a:t>. https://dribbble.com/shots/3878129-Go-Gopher-coding-it-up-Cloudflare-and-Kubernetes</a:t>
            </a:r>
            <a:endParaRPr lang="en-US" sz="1800" i="1" dirty="0">
              <a:effectLst/>
              <a:latin typeface="Muli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effectLst/>
                <a:latin typeface="Muli Regular" panose="020B0604020202020204" charset="0"/>
              </a:rPr>
              <a:t>Gopher with Laptop</a:t>
            </a:r>
            <a:r>
              <a:rPr lang="en-US" sz="1800" dirty="0">
                <a:effectLst/>
                <a:latin typeface="Muli Regular" panose="020B0604020202020204" charset="0"/>
              </a:rPr>
              <a:t>. (n.d.). </a:t>
            </a:r>
            <a:r>
              <a:rPr lang="en-US" sz="1800" dirty="0" err="1">
                <a:effectLst/>
                <a:latin typeface="Muli Regular" panose="020B0604020202020204" charset="0"/>
              </a:rPr>
              <a:t>Dribbble</a:t>
            </a:r>
            <a:r>
              <a:rPr lang="en-US" sz="1800" dirty="0">
                <a:effectLst/>
                <a:latin typeface="Muli Regular" panose="020B0604020202020204" charset="0"/>
              </a:rPr>
              <a:t>. https://dribbble.com/shots/18090283-Gopher-with-Laptop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>
                <a:effectLst/>
                <a:latin typeface="Muli Regular" panose="020B0604020202020204" charset="0"/>
              </a:rPr>
              <a:t>C. (n.d.). </a:t>
            </a:r>
            <a:r>
              <a:rPr lang="en-CA" sz="1800" i="1" dirty="0">
                <a:effectLst/>
                <a:latin typeface="Muli Regular" panose="020B0604020202020204" charset="0"/>
              </a:rPr>
              <a:t>GitHub - cilium/</a:t>
            </a:r>
            <a:r>
              <a:rPr lang="en-CA" sz="1800" i="1" dirty="0" err="1">
                <a:effectLst/>
                <a:latin typeface="Muli Regular" panose="020B0604020202020204" charset="0"/>
              </a:rPr>
              <a:t>pwru</a:t>
            </a:r>
            <a:r>
              <a:rPr lang="en-CA" sz="1800" i="1" dirty="0">
                <a:effectLst/>
                <a:latin typeface="Muli Regular" panose="020B0604020202020204" charset="0"/>
              </a:rPr>
              <a:t>: Packet, where are you? -- </a:t>
            </a:r>
            <a:r>
              <a:rPr lang="en-CA" sz="1800" i="1" dirty="0" err="1">
                <a:effectLst/>
                <a:latin typeface="Muli Regular" panose="020B0604020202020204" charset="0"/>
              </a:rPr>
              <a:t>eBPF</a:t>
            </a:r>
            <a:r>
              <a:rPr lang="en-CA" sz="1800" i="1" dirty="0">
                <a:effectLst/>
                <a:latin typeface="Muli Regular" panose="020B0604020202020204" charset="0"/>
              </a:rPr>
              <a:t>-based Linux kernel networking debugger</a:t>
            </a:r>
            <a:r>
              <a:rPr lang="en-CA" sz="1800" dirty="0">
                <a:effectLst/>
                <a:latin typeface="Muli Regular" panose="020B0604020202020204" charset="0"/>
              </a:rPr>
              <a:t>. GitHub. https://github.com/cilium/pwru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i="1" dirty="0" err="1">
                <a:effectLst/>
                <a:latin typeface="Muli Regular" panose="020B0604020202020204" charset="0"/>
              </a:rPr>
              <a:t>Datei</a:t>
            </a:r>
            <a:r>
              <a:rPr lang="en-CA" sz="1800" i="1" dirty="0">
                <a:effectLst/>
                <a:latin typeface="Muli Regular" panose="020B0604020202020204" charset="0"/>
              </a:rPr>
              <a:t> </a:t>
            </a:r>
            <a:r>
              <a:rPr lang="en-CA" sz="1800" i="1" dirty="0" err="1">
                <a:effectLst/>
                <a:latin typeface="Muli Regular" panose="020B0604020202020204" charset="0"/>
              </a:rPr>
              <a:t>Anzeigen</a:t>
            </a:r>
            <a:r>
              <a:rPr lang="en-CA" sz="1800" i="1" dirty="0">
                <a:effectLst/>
                <a:latin typeface="Muli Regular" panose="020B0604020202020204" charset="0"/>
              </a:rPr>
              <a:t> - Golang Gopher China Transparent PNG - 2838x2716 - Free Download on </a:t>
            </a:r>
            <a:r>
              <a:rPr lang="en-CA" sz="1800" i="1" dirty="0" err="1">
                <a:effectLst/>
                <a:latin typeface="Muli Regular" panose="020B0604020202020204" charset="0"/>
              </a:rPr>
              <a:t>NicePNG</a:t>
            </a:r>
            <a:r>
              <a:rPr lang="en-CA" sz="1800" dirty="0">
                <a:effectLst/>
                <a:latin typeface="Muli Regular" panose="020B0604020202020204" charset="0"/>
              </a:rPr>
              <a:t>. (n.d.). NicePNG.com. https://www.nicepng.com/ourpic/u2e6t4e6t4a9u2e6_datei-anzeigen-golang-gopher-china/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Muli Regular" panose="020B0604020202020204" charset="0"/>
              </a:rPr>
              <a:t>Cardoza, C. (2021, March 9). </a:t>
            </a:r>
            <a:r>
              <a:rPr lang="en-US" sz="1800" i="1" dirty="0">
                <a:effectLst/>
                <a:latin typeface="Muli Regular" panose="020B0604020202020204" charset="0"/>
              </a:rPr>
              <a:t>Why developers love Go</a:t>
            </a:r>
            <a:r>
              <a:rPr lang="en-US" sz="1800" dirty="0">
                <a:effectLst/>
                <a:latin typeface="Muli Regular" panose="020B0604020202020204" charset="0"/>
              </a:rPr>
              <a:t>. SD Times. </a:t>
            </a:r>
            <a:r>
              <a:rPr lang="en-US" sz="1800" dirty="0">
                <a:effectLst/>
                <a:latin typeface="Muli Regular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https://sdtimes.com/softwaredev/why-developers-love-go/</a:t>
            </a:r>
            <a:endParaRPr lang="en-US" sz="1800" dirty="0">
              <a:effectLst/>
              <a:latin typeface="Muli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 err="1">
                <a:effectLst/>
                <a:latin typeface="Muli Regular" panose="020B0604020202020204" charset="0"/>
              </a:rPr>
              <a:t>CodePen</a:t>
            </a:r>
            <a:r>
              <a:rPr lang="en-US" sz="1800" i="1" dirty="0">
                <a:effectLst/>
                <a:latin typeface="Muli Regular" panose="020B0604020202020204" charset="0"/>
              </a:rPr>
              <a:t> Home Bootstrap Crud Data Table For Database with Modal Form</a:t>
            </a:r>
            <a:r>
              <a:rPr lang="en-US" sz="1800" dirty="0">
                <a:effectLst/>
                <a:latin typeface="Muli Regular" panose="020B0604020202020204" charset="0"/>
              </a:rPr>
              <a:t>. (n.d.). </a:t>
            </a:r>
            <a:r>
              <a:rPr lang="en-US" sz="1800" dirty="0" err="1">
                <a:effectLst/>
                <a:latin typeface="Muli Regular" panose="020B0604020202020204" charset="0"/>
              </a:rPr>
              <a:t>Codepen</a:t>
            </a:r>
            <a:r>
              <a:rPr lang="en-US" sz="1800" dirty="0">
                <a:effectLst/>
                <a:latin typeface="Muli Regular" panose="020B0604020202020204" charset="0"/>
              </a:rPr>
              <a:t>. Retrieved March 7, 2023, from https://codepen.io/naikjavaid/pen/XPrpjr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Muli Regular" panose="020B0604020202020204" charset="0"/>
            </a:endParaRPr>
          </a:p>
          <a:p>
            <a:endParaRPr lang="en-CA" dirty="0">
              <a:latin typeface="Muli 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16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4095941" y="5129212"/>
            <a:ext cx="10287000" cy="0"/>
          </a:xfrm>
          <a:prstGeom prst="line">
            <a:avLst/>
          </a:prstGeom>
          <a:ln w="28575" cap="rnd">
            <a:solidFill>
              <a:srgbClr val="171717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28700" y="2312633"/>
            <a:ext cx="5532300" cy="200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 dirty="0">
                <a:solidFill>
                  <a:srgbClr val="171717"/>
                </a:solidFill>
                <a:latin typeface="Muli Bold"/>
              </a:rPr>
              <a:t>Brief History of Go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9144000" y="3411613"/>
            <a:ext cx="190883" cy="190883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2029026" y="3065426"/>
            <a:ext cx="5230273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solidFill>
                  <a:srgbClr val="171717"/>
                </a:solidFill>
                <a:latin typeface="Muli Regular"/>
              </a:rPr>
              <a:t>Go was developed by Google developers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09800" y="3314700"/>
            <a:ext cx="1411658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3200" dirty="0">
                <a:solidFill>
                  <a:srgbClr val="FFFFFF"/>
                </a:solidFill>
                <a:latin typeface="Muli Bold"/>
              </a:rPr>
              <a:t>2009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144000" y="5157927"/>
            <a:ext cx="190883" cy="190883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2029026" y="5007146"/>
            <a:ext cx="5230271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solidFill>
                  <a:srgbClr val="171717"/>
                </a:solidFill>
                <a:latin typeface="Muli Regular"/>
              </a:rPr>
              <a:t>Initial version was released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09800" y="5070871"/>
            <a:ext cx="1411658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3200" dirty="0">
                <a:solidFill>
                  <a:srgbClr val="FFFFFF"/>
                </a:solidFill>
                <a:latin typeface="Muli Bold"/>
              </a:rPr>
              <a:t>2012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144000" y="6904241"/>
            <a:ext cx="190883" cy="190883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2029026" y="6508947"/>
            <a:ext cx="5649374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solidFill>
                  <a:srgbClr val="171717"/>
                </a:solidFill>
                <a:latin typeface="Muli Regular"/>
              </a:rPr>
              <a:t>Current version is </a:t>
            </a:r>
            <a:r>
              <a:rPr lang="en-US" sz="3200" b="1" dirty="0">
                <a:solidFill>
                  <a:srgbClr val="171717"/>
                </a:solidFill>
                <a:latin typeface="Muli Regular"/>
              </a:rPr>
              <a:t>go1.20</a:t>
            </a:r>
            <a:r>
              <a:rPr lang="en-US" sz="3200" dirty="0">
                <a:solidFill>
                  <a:srgbClr val="171717"/>
                </a:solidFill>
                <a:latin typeface="Muli Regular"/>
              </a:rPr>
              <a:t> released on Feb 14</a:t>
            </a:r>
            <a:r>
              <a:rPr lang="en-US" sz="3200" baseline="30000" dirty="0">
                <a:solidFill>
                  <a:srgbClr val="171717"/>
                </a:solidFill>
                <a:latin typeface="Muli Regular"/>
              </a:rPr>
              <a:t>th</a:t>
            </a:r>
            <a:r>
              <a:rPr lang="en-US" sz="3200" dirty="0">
                <a:solidFill>
                  <a:srgbClr val="171717"/>
                </a:solidFill>
                <a:latin typeface="Muli Regular"/>
              </a:rPr>
              <a:t>, 2023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09800" y="6827043"/>
            <a:ext cx="1411658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3200" dirty="0">
                <a:solidFill>
                  <a:srgbClr val="FFFFFF"/>
                </a:solidFill>
                <a:latin typeface="Muli Bold"/>
              </a:rPr>
              <a:t>2023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5">
            <a:extLst>
              <a:ext uri="{FF2B5EF4-FFF2-40B4-BE49-F238E27FC236}">
                <a16:creationId xmlns:a16="http://schemas.microsoft.com/office/drawing/2014/main" id="{46F8FDFB-3A9D-BC9D-5A32-630BCFD8C142}"/>
              </a:ext>
            </a:extLst>
          </p:cNvPr>
          <p:cNvGrpSpPr/>
          <p:nvPr/>
        </p:nvGrpSpPr>
        <p:grpSpPr>
          <a:xfrm>
            <a:off x="14097487" y="-3159976"/>
            <a:ext cx="6247425" cy="6247425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5B85A95D-8E64-1044-60D0-4F1D1889CA5A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" name="Group 2"/>
          <p:cNvGrpSpPr/>
          <p:nvPr/>
        </p:nvGrpSpPr>
        <p:grpSpPr>
          <a:xfrm>
            <a:off x="9624380" y="1333500"/>
            <a:ext cx="6649915" cy="2579779"/>
            <a:chOff x="0" y="-47625"/>
            <a:chExt cx="8866554" cy="3439710"/>
          </a:xfrm>
        </p:grpSpPr>
        <p:sp>
          <p:nvSpPr>
            <p:cNvPr id="3" name="TextBox 3"/>
            <p:cNvSpPr txBox="1"/>
            <p:nvPr/>
          </p:nvSpPr>
          <p:spPr>
            <a:xfrm>
              <a:off x="0" y="-47625"/>
              <a:ext cx="8866554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dirty="0">
                  <a:solidFill>
                    <a:schemeClr val="accent5"/>
                  </a:solidFill>
                  <a:latin typeface="Muli Bold"/>
                </a:rPr>
                <a:t>Syntax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757428"/>
              <a:ext cx="8866554" cy="26346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171717"/>
                  </a:solidFill>
                  <a:latin typeface="Muli Regular"/>
                </a:rPr>
                <a:t>Inspired by several other programming languages</a:t>
              </a:r>
            </a:p>
            <a:p>
              <a:pPr marL="342900" indent="-342900">
                <a:lnSpc>
                  <a:spcPts val="3254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171717"/>
                  </a:solidFill>
                  <a:latin typeface="Muli Regular"/>
                </a:rPr>
                <a:t>Similar to C in its syntax with a few key differences</a:t>
              </a:r>
            </a:p>
            <a:p>
              <a:pPr marL="342900" indent="-342900">
                <a:lnSpc>
                  <a:spcPts val="3254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171717"/>
                  </a:solidFill>
                  <a:latin typeface="Muli Regular"/>
                </a:rPr>
                <a:t>Around 25 keywords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624380" y="4748156"/>
            <a:ext cx="6649915" cy="2113176"/>
            <a:chOff x="0" y="-47625"/>
            <a:chExt cx="8866554" cy="2817569"/>
          </a:xfrm>
        </p:grpSpPr>
        <p:sp>
          <p:nvSpPr>
            <p:cNvPr id="6" name="TextBox 6"/>
            <p:cNvSpPr txBox="1"/>
            <p:nvPr/>
          </p:nvSpPr>
          <p:spPr>
            <a:xfrm>
              <a:off x="0" y="-47625"/>
              <a:ext cx="8866554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dirty="0">
                  <a:solidFill>
                    <a:schemeClr val="accent5"/>
                  </a:solidFill>
                  <a:latin typeface="Muli Bold"/>
                </a:rPr>
                <a:t>Compilation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757426"/>
              <a:ext cx="8866554" cy="2012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045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171717"/>
                  </a:solidFill>
                  <a:latin typeface="Muli Regular"/>
                </a:rPr>
                <a:t>Compiled into executables that can run anywhere, even if the machine doesn’t have Go installed</a:t>
              </a:r>
            </a:p>
            <a:p>
              <a:pPr marL="342900" indent="-342900">
                <a:lnSpc>
                  <a:spcPts val="3045"/>
                </a:lnSpc>
                <a:buFont typeface="Arial" panose="020B0604020202020204" pitchFamily="34" charset="0"/>
                <a:buChar char="•"/>
              </a:pPr>
              <a:endParaRPr lang="en-US" sz="2175" dirty="0">
                <a:solidFill>
                  <a:srgbClr val="171717"/>
                </a:solidFill>
                <a:latin typeface="Muli Regular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66800" y="1361893"/>
            <a:ext cx="6571533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 dirty="0">
                <a:solidFill>
                  <a:schemeClr val="accent5"/>
                </a:solidFill>
                <a:latin typeface="Muli Bold"/>
              </a:rPr>
              <a:t>How Go works</a:t>
            </a:r>
          </a:p>
        </p:txBody>
      </p:sp>
      <p:sp>
        <p:nvSpPr>
          <p:cNvPr id="14" name="AutoShape 14"/>
          <p:cNvSpPr/>
          <p:nvPr/>
        </p:nvSpPr>
        <p:spPr>
          <a:xfrm>
            <a:off x="9624380" y="4381500"/>
            <a:ext cx="6848727" cy="0"/>
          </a:xfrm>
          <a:prstGeom prst="line">
            <a:avLst/>
          </a:prstGeom>
          <a:ln w="28575" cap="rnd">
            <a:solidFill>
              <a:srgbClr val="171717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13F95E30-B36E-A01B-7DCF-96AA67785C39}"/>
              </a:ext>
            </a:extLst>
          </p:cNvPr>
          <p:cNvSpPr txBox="1"/>
          <p:nvPr/>
        </p:nvSpPr>
        <p:spPr>
          <a:xfrm>
            <a:off x="1066799" y="2630486"/>
            <a:ext cx="5143501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dirty="0">
                <a:solidFill>
                  <a:srgbClr val="171717"/>
                </a:solidFill>
                <a:latin typeface="Muli Bold"/>
              </a:rPr>
              <a:t>Designed to be simple and easy to use, with a focus on developer productivity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1B1B7C-4644-25B4-4200-4F11D6CD3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418348"/>
            <a:ext cx="7886701" cy="2906752"/>
          </a:xfrm>
          <a:prstGeom prst="rect">
            <a:avLst/>
          </a:prstGeom>
        </p:spPr>
      </p:pic>
      <p:grpSp>
        <p:nvGrpSpPr>
          <p:cNvPr id="18" name="Group 5">
            <a:extLst>
              <a:ext uri="{FF2B5EF4-FFF2-40B4-BE49-F238E27FC236}">
                <a16:creationId xmlns:a16="http://schemas.microsoft.com/office/drawing/2014/main" id="{A8A8DBBB-3E10-2CED-27C5-8251589C2765}"/>
              </a:ext>
            </a:extLst>
          </p:cNvPr>
          <p:cNvGrpSpPr/>
          <p:nvPr/>
        </p:nvGrpSpPr>
        <p:grpSpPr>
          <a:xfrm>
            <a:off x="9624380" y="7249885"/>
            <a:ext cx="6649915" cy="2497896"/>
            <a:chOff x="0" y="-47625"/>
            <a:chExt cx="8866554" cy="3330529"/>
          </a:xfrm>
        </p:grpSpPr>
        <p:sp>
          <p:nvSpPr>
            <p:cNvPr id="19" name="TextBox 6">
              <a:extLst>
                <a:ext uri="{FF2B5EF4-FFF2-40B4-BE49-F238E27FC236}">
                  <a16:creationId xmlns:a16="http://schemas.microsoft.com/office/drawing/2014/main" id="{D64B6EB5-3875-6372-7D4D-8899686AED6D}"/>
                </a:ext>
              </a:extLst>
            </p:cNvPr>
            <p:cNvSpPr txBox="1"/>
            <p:nvPr/>
          </p:nvSpPr>
          <p:spPr>
            <a:xfrm>
              <a:off x="0" y="-47625"/>
              <a:ext cx="8866554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dirty="0">
                  <a:solidFill>
                    <a:schemeClr val="accent5"/>
                  </a:solidFill>
                  <a:latin typeface="Muli Bold"/>
                </a:rPr>
                <a:t>Concurrency</a:t>
              </a:r>
            </a:p>
          </p:txBody>
        </p:sp>
        <p:sp>
          <p:nvSpPr>
            <p:cNvPr id="20" name="TextBox 7">
              <a:extLst>
                <a:ext uri="{FF2B5EF4-FFF2-40B4-BE49-F238E27FC236}">
                  <a16:creationId xmlns:a16="http://schemas.microsoft.com/office/drawing/2014/main" id="{BC9D9306-8DD6-C11D-0407-CC064AC85800}"/>
                </a:ext>
              </a:extLst>
            </p:cNvPr>
            <p:cNvSpPr txBox="1"/>
            <p:nvPr/>
          </p:nvSpPr>
          <p:spPr>
            <a:xfrm>
              <a:off x="0" y="757426"/>
              <a:ext cx="8866554" cy="25254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045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171717"/>
                  </a:solidFill>
                  <a:latin typeface="Muli Regular"/>
                </a:rPr>
                <a:t>Go’s concurrency model is based on lightweight threads called goroutines and they can execute independently of each other</a:t>
              </a:r>
            </a:p>
            <a:p>
              <a:pPr marL="342900" indent="-342900">
                <a:lnSpc>
                  <a:spcPts val="3045"/>
                </a:lnSpc>
                <a:buFont typeface="Arial" panose="020B0604020202020204" pitchFamily="34" charset="0"/>
                <a:buChar char="•"/>
              </a:pPr>
              <a:endParaRPr lang="en-US" sz="2175" dirty="0">
                <a:solidFill>
                  <a:srgbClr val="171717"/>
                </a:solidFill>
                <a:latin typeface="Muli Regular"/>
              </a:endParaRPr>
            </a:p>
          </p:txBody>
        </p:sp>
      </p:grpSp>
      <p:sp>
        <p:nvSpPr>
          <p:cNvPr id="21" name="AutoShape 14">
            <a:extLst>
              <a:ext uri="{FF2B5EF4-FFF2-40B4-BE49-F238E27FC236}">
                <a16:creationId xmlns:a16="http://schemas.microsoft.com/office/drawing/2014/main" id="{68F16A10-DA63-07CC-AEDE-56552175C44F}"/>
              </a:ext>
            </a:extLst>
          </p:cNvPr>
          <p:cNvSpPr/>
          <p:nvPr/>
        </p:nvSpPr>
        <p:spPr>
          <a:xfrm>
            <a:off x="9624380" y="6894035"/>
            <a:ext cx="6848727" cy="0"/>
          </a:xfrm>
          <a:prstGeom prst="line">
            <a:avLst/>
          </a:prstGeom>
          <a:ln w="28575" cap="rnd">
            <a:solidFill>
              <a:srgbClr val="171717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5">
            <a:extLst>
              <a:ext uri="{FF2B5EF4-FFF2-40B4-BE49-F238E27FC236}">
                <a16:creationId xmlns:a16="http://schemas.microsoft.com/office/drawing/2014/main" id="{46F8FDFB-3A9D-BC9D-5A32-630BCFD8C142}"/>
              </a:ext>
            </a:extLst>
          </p:cNvPr>
          <p:cNvGrpSpPr/>
          <p:nvPr/>
        </p:nvGrpSpPr>
        <p:grpSpPr>
          <a:xfrm>
            <a:off x="14097487" y="-3159976"/>
            <a:ext cx="6247425" cy="6247425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5B85A95D-8E64-1044-60D0-4F1D1889CA5A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" name="Group 2"/>
          <p:cNvGrpSpPr/>
          <p:nvPr/>
        </p:nvGrpSpPr>
        <p:grpSpPr>
          <a:xfrm>
            <a:off x="9624381" y="1333500"/>
            <a:ext cx="4487044" cy="1342453"/>
            <a:chOff x="0" y="-47625"/>
            <a:chExt cx="8866554" cy="1789939"/>
          </a:xfrm>
        </p:grpSpPr>
        <p:sp>
          <p:nvSpPr>
            <p:cNvPr id="3" name="TextBox 3"/>
            <p:cNvSpPr txBox="1"/>
            <p:nvPr/>
          </p:nvSpPr>
          <p:spPr>
            <a:xfrm>
              <a:off x="0" y="-47625"/>
              <a:ext cx="8866554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dirty="0">
                  <a:solidFill>
                    <a:schemeClr val="accent5"/>
                  </a:solidFill>
                  <a:latin typeface="Muli Bold"/>
                </a:rPr>
                <a:t>bin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757428"/>
              <a:ext cx="8866554" cy="9848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171717"/>
                  </a:solidFill>
                  <a:latin typeface="Muli Regular"/>
                </a:rPr>
                <a:t>It holds all compiled code, the executable files (binary files)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624380" y="3377326"/>
            <a:ext cx="6649915" cy="1728455"/>
            <a:chOff x="0" y="-47625"/>
            <a:chExt cx="8866554" cy="2304608"/>
          </a:xfrm>
        </p:grpSpPr>
        <p:sp>
          <p:nvSpPr>
            <p:cNvPr id="6" name="TextBox 6"/>
            <p:cNvSpPr txBox="1"/>
            <p:nvPr/>
          </p:nvSpPr>
          <p:spPr>
            <a:xfrm>
              <a:off x="0" y="-47625"/>
              <a:ext cx="8866554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dirty="0">
                  <a:solidFill>
                    <a:schemeClr val="accent5"/>
                  </a:solidFill>
                  <a:latin typeface="Muli Bold"/>
                </a:rPr>
                <a:t>pkg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757426"/>
              <a:ext cx="8866554" cy="14995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045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171717"/>
                  </a:solidFill>
                  <a:latin typeface="Muli Regular"/>
                </a:rPr>
                <a:t>It holds all shared packages of the applications</a:t>
              </a:r>
            </a:p>
            <a:p>
              <a:pPr marL="342900" indent="-342900">
                <a:lnSpc>
                  <a:spcPts val="3045"/>
                </a:lnSpc>
                <a:buFont typeface="Arial" panose="020B0604020202020204" pitchFamily="34" charset="0"/>
                <a:buChar char="•"/>
              </a:pPr>
              <a:endParaRPr lang="en-US" sz="2175" dirty="0">
                <a:solidFill>
                  <a:srgbClr val="171717"/>
                </a:solidFill>
                <a:latin typeface="Muli Regular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66800" y="1361893"/>
            <a:ext cx="6571533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00" dirty="0">
                <a:solidFill>
                  <a:schemeClr val="accent5"/>
                </a:solidFill>
                <a:latin typeface="Muli Bold"/>
              </a:rPr>
              <a:t>How Go works</a:t>
            </a:r>
          </a:p>
        </p:txBody>
      </p:sp>
      <p:sp>
        <p:nvSpPr>
          <p:cNvPr id="14" name="AutoShape 14"/>
          <p:cNvSpPr/>
          <p:nvPr/>
        </p:nvSpPr>
        <p:spPr>
          <a:xfrm>
            <a:off x="9624380" y="3010670"/>
            <a:ext cx="6848727" cy="0"/>
          </a:xfrm>
          <a:prstGeom prst="line">
            <a:avLst/>
          </a:prstGeom>
          <a:ln w="28575" cap="rnd">
            <a:solidFill>
              <a:srgbClr val="171717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13F95E30-B36E-A01B-7DCF-96AA67785C39}"/>
              </a:ext>
            </a:extLst>
          </p:cNvPr>
          <p:cNvSpPr txBox="1"/>
          <p:nvPr/>
        </p:nvSpPr>
        <p:spPr>
          <a:xfrm>
            <a:off x="1066799" y="2630486"/>
            <a:ext cx="5143501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dirty="0">
                <a:solidFill>
                  <a:srgbClr val="171717"/>
                </a:solidFill>
                <a:latin typeface="Muli Bold"/>
              </a:rPr>
              <a:t>Folders in Go needs to follow specific names</a:t>
            </a: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A8A8DBBB-3E10-2CED-27C5-8251589C2765}"/>
              </a:ext>
            </a:extLst>
          </p:cNvPr>
          <p:cNvGrpSpPr/>
          <p:nvPr/>
        </p:nvGrpSpPr>
        <p:grpSpPr>
          <a:xfrm>
            <a:off x="9624380" y="5524500"/>
            <a:ext cx="6649915" cy="2113176"/>
            <a:chOff x="0" y="-47625"/>
            <a:chExt cx="8866554" cy="2817569"/>
          </a:xfrm>
        </p:grpSpPr>
        <p:sp>
          <p:nvSpPr>
            <p:cNvPr id="19" name="TextBox 6">
              <a:extLst>
                <a:ext uri="{FF2B5EF4-FFF2-40B4-BE49-F238E27FC236}">
                  <a16:creationId xmlns:a16="http://schemas.microsoft.com/office/drawing/2014/main" id="{D64B6EB5-3875-6372-7D4D-8899686AED6D}"/>
                </a:ext>
              </a:extLst>
            </p:cNvPr>
            <p:cNvSpPr txBox="1"/>
            <p:nvPr/>
          </p:nvSpPr>
          <p:spPr>
            <a:xfrm>
              <a:off x="0" y="-47625"/>
              <a:ext cx="8866554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dirty="0">
                  <a:solidFill>
                    <a:schemeClr val="accent5"/>
                  </a:solidFill>
                  <a:latin typeface="Muli Bold"/>
                </a:rPr>
                <a:t>src</a:t>
              </a:r>
            </a:p>
          </p:txBody>
        </p:sp>
        <p:sp>
          <p:nvSpPr>
            <p:cNvPr id="20" name="TextBox 7">
              <a:extLst>
                <a:ext uri="{FF2B5EF4-FFF2-40B4-BE49-F238E27FC236}">
                  <a16:creationId xmlns:a16="http://schemas.microsoft.com/office/drawing/2014/main" id="{BC9D9306-8DD6-C11D-0407-CC064AC85800}"/>
                </a:ext>
              </a:extLst>
            </p:cNvPr>
            <p:cNvSpPr txBox="1"/>
            <p:nvPr/>
          </p:nvSpPr>
          <p:spPr>
            <a:xfrm>
              <a:off x="0" y="757426"/>
              <a:ext cx="8866554" cy="2012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045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171717"/>
                  </a:solidFill>
                  <a:latin typeface="Muli Regular"/>
                </a:rPr>
                <a:t>Where we write our code for each application</a:t>
              </a:r>
            </a:p>
            <a:p>
              <a:pPr marL="342900" indent="-342900">
                <a:lnSpc>
                  <a:spcPts val="3045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171717"/>
                  </a:solidFill>
                  <a:latin typeface="Muli Regular"/>
                </a:rPr>
                <a:t>Hold the third-party packages</a:t>
              </a:r>
            </a:p>
            <a:p>
              <a:pPr marL="342900" indent="-342900">
                <a:lnSpc>
                  <a:spcPts val="3045"/>
                </a:lnSpc>
                <a:buFont typeface="Arial" panose="020B0604020202020204" pitchFamily="34" charset="0"/>
                <a:buChar char="•"/>
              </a:pPr>
              <a:endParaRPr lang="en-US" sz="2175" dirty="0">
                <a:solidFill>
                  <a:srgbClr val="171717"/>
                </a:solidFill>
                <a:latin typeface="Muli Regular"/>
              </a:endParaRPr>
            </a:p>
          </p:txBody>
        </p:sp>
      </p:grpSp>
      <p:sp>
        <p:nvSpPr>
          <p:cNvPr id="21" name="AutoShape 14">
            <a:extLst>
              <a:ext uri="{FF2B5EF4-FFF2-40B4-BE49-F238E27FC236}">
                <a16:creationId xmlns:a16="http://schemas.microsoft.com/office/drawing/2014/main" id="{68F16A10-DA63-07CC-AEDE-56552175C44F}"/>
              </a:ext>
            </a:extLst>
          </p:cNvPr>
          <p:cNvSpPr/>
          <p:nvPr/>
        </p:nvSpPr>
        <p:spPr>
          <a:xfrm>
            <a:off x="9624380" y="5168650"/>
            <a:ext cx="6848727" cy="0"/>
          </a:xfrm>
          <a:prstGeom prst="line">
            <a:avLst/>
          </a:prstGeom>
          <a:ln w="28575" cap="rnd">
            <a:solidFill>
              <a:srgbClr val="171717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F8A9C-7D6D-EB13-7157-29B36FF2EF80}"/>
              </a:ext>
            </a:extLst>
          </p:cNvPr>
          <p:cNvSpPr txBox="1"/>
          <p:nvPr/>
        </p:nvSpPr>
        <p:spPr>
          <a:xfrm>
            <a:off x="1066799" y="3957965"/>
            <a:ext cx="3809998" cy="2554545"/>
          </a:xfrm>
          <a:custGeom>
            <a:avLst/>
            <a:gdLst>
              <a:gd name="connsiteX0" fmla="*/ 0 w 3809998"/>
              <a:gd name="connsiteY0" fmla="*/ 0 h 2554545"/>
              <a:gd name="connsiteX1" fmla="*/ 596900 w 3809998"/>
              <a:gd name="connsiteY1" fmla="*/ 0 h 2554545"/>
              <a:gd name="connsiteX2" fmla="*/ 1155699 w 3809998"/>
              <a:gd name="connsiteY2" fmla="*/ 0 h 2554545"/>
              <a:gd name="connsiteX3" fmla="*/ 1828799 w 3809998"/>
              <a:gd name="connsiteY3" fmla="*/ 0 h 2554545"/>
              <a:gd name="connsiteX4" fmla="*/ 2463799 w 3809998"/>
              <a:gd name="connsiteY4" fmla="*/ 0 h 2554545"/>
              <a:gd name="connsiteX5" fmla="*/ 3098798 w 3809998"/>
              <a:gd name="connsiteY5" fmla="*/ 0 h 2554545"/>
              <a:gd name="connsiteX6" fmla="*/ 3809998 w 3809998"/>
              <a:gd name="connsiteY6" fmla="*/ 0 h 2554545"/>
              <a:gd name="connsiteX7" fmla="*/ 3809998 w 3809998"/>
              <a:gd name="connsiteY7" fmla="*/ 664182 h 2554545"/>
              <a:gd name="connsiteX8" fmla="*/ 3809998 w 3809998"/>
              <a:gd name="connsiteY8" fmla="*/ 1251727 h 2554545"/>
              <a:gd name="connsiteX9" fmla="*/ 3809998 w 3809998"/>
              <a:gd name="connsiteY9" fmla="*/ 1915909 h 2554545"/>
              <a:gd name="connsiteX10" fmla="*/ 3809998 w 3809998"/>
              <a:gd name="connsiteY10" fmla="*/ 2554545 h 2554545"/>
              <a:gd name="connsiteX11" fmla="*/ 3136898 w 3809998"/>
              <a:gd name="connsiteY11" fmla="*/ 2554545 h 2554545"/>
              <a:gd name="connsiteX12" fmla="*/ 2463799 w 3809998"/>
              <a:gd name="connsiteY12" fmla="*/ 2554545 h 2554545"/>
              <a:gd name="connsiteX13" fmla="*/ 1752599 w 3809998"/>
              <a:gd name="connsiteY13" fmla="*/ 2554545 h 2554545"/>
              <a:gd name="connsiteX14" fmla="*/ 1155699 w 3809998"/>
              <a:gd name="connsiteY14" fmla="*/ 2554545 h 2554545"/>
              <a:gd name="connsiteX15" fmla="*/ 0 w 3809998"/>
              <a:gd name="connsiteY15" fmla="*/ 2554545 h 2554545"/>
              <a:gd name="connsiteX16" fmla="*/ 0 w 3809998"/>
              <a:gd name="connsiteY16" fmla="*/ 1967000 h 2554545"/>
              <a:gd name="connsiteX17" fmla="*/ 0 w 3809998"/>
              <a:gd name="connsiteY17" fmla="*/ 1328363 h 2554545"/>
              <a:gd name="connsiteX18" fmla="*/ 0 w 3809998"/>
              <a:gd name="connsiteY18" fmla="*/ 664182 h 2554545"/>
              <a:gd name="connsiteX19" fmla="*/ 0 w 3809998"/>
              <a:gd name="connsiteY19" fmla="*/ 0 h 255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09998" h="2554545" fill="none" extrusionOk="0">
                <a:moveTo>
                  <a:pt x="0" y="0"/>
                </a:moveTo>
                <a:cubicBezTo>
                  <a:pt x="224619" y="12287"/>
                  <a:pt x="327352" y="-5418"/>
                  <a:pt x="596900" y="0"/>
                </a:cubicBezTo>
                <a:cubicBezTo>
                  <a:pt x="866448" y="5418"/>
                  <a:pt x="880483" y="-12376"/>
                  <a:pt x="1155699" y="0"/>
                </a:cubicBezTo>
                <a:cubicBezTo>
                  <a:pt x="1430915" y="12376"/>
                  <a:pt x="1658014" y="-24689"/>
                  <a:pt x="1828799" y="0"/>
                </a:cubicBezTo>
                <a:cubicBezTo>
                  <a:pt x="1999584" y="24689"/>
                  <a:pt x="2166673" y="-15486"/>
                  <a:pt x="2463799" y="0"/>
                </a:cubicBezTo>
                <a:cubicBezTo>
                  <a:pt x="2760925" y="15486"/>
                  <a:pt x="2928537" y="8032"/>
                  <a:pt x="3098798" y="0"/>
                </a:cubicBezTo>
                <a:cubicBezTo>
                  <a:pt x="3269059" y="-8032"/>
                  <a:pt x="3588666" y="27177"/>
                  <a:pt x="3809998" y="0"/>
                </a:cubicBezTo>
                <a:cubicBezTo>
                  <a:pt x="3833232" y="157341"/>
                  <a:pt x="3780309" y="408987"/>
                  <a:pt x="3809998" y="664182"/>
                </a:cubicBezTo>
                <a:cubicBezTo>
                  <a:pt x="3839687" y="919377"/>
                  <a:pt x="3829191" y="1022734"/>
                  <a:pt x="3809998" y="1251727"/>
                </a:cubicBezTo>
                <a:cubicBezTo>
                  <a:pt x="3790805" y="1480721"/>
                  <a:pt x="3800237" y="1701671"/>
                  <a:pt x="3809998" y="1915909"/>
                </a:cubicBezTo>
                <a:cubicBezTo>
                  <a:pt x="3819759" y="2130147"/>
                  <a:pt x="3784726" y="2355579"/>
                  <a:pt x="3809998" y="2554545"/>
                </a:cubicBezTo>
                <a:cubicBezTo>
                  <a:pt x="3556036" y="2528601"/>
                  <a:pt x="3468224" y="2555506"/>
                  <a:pt x="3136898" y="2554545"/>
                </a:cubicBezTo>
                <a:cubicBezTo>
                  <a:pt x="2805572" y="2553584"/>
                  <a:pt x="2773912" y="2536674"/>
                  <a:pt x="2463799" y="2554545"/>
                </a:cubicBezTo>
                <a:cubicBezTo>
                  <a:pt x="2153686" y="2572416"/>
                  <a:pt x="2083238" y="2562696"/>
                  <a:pt x="1752599" y="2554545"/>
                </a:cubicBezTo>
                <a:cubicBezTo>
                  <a:pt x="1421960" y="2546394"/>
                  <a:pt x="1375454" y="2561769"/>
                  <a:pt x="1155699" y="2554545"/>
                </a:cubicBezTo>
                <a:cubicBezTo>
                  <a:pt x="935944" y="2547321"/>
                  <a:pt x="504269" y="2540990"/>
                  <a:pt x="0" y="2554545"/>
                </a:cubicBezTo>
                <a:cubicBezTo>
                  <a:pt x="-27771" y="2283909"/>
                  <a:pt x="-13055" y="2111714"/>
                  <a:pt x="0" y="1967000"/>
                </a:cubicBezTo>
                <a:cubicBezTo>
                  <a:pt x="13055" y="1822287"/>
                  <a:pt x="-23838" y="1622056"/>
                  <a:pt x="0" y="1328363"/>
                </a:cubicBezTo>
                <a:cubicBezTo>
                  <a:pt x="23838" y="1034670"/>
                  <a:pt x="-26557" y="937218"/>
                  <a:pt x="0" y="664182"/>
                </a:cubicBezTo>
                <a:cubicBezTo>
                  <a:pt x="26557" y="391146"/>
                  <a:pt x="-19170" y="273535"/>
                  <a:pt x="0" y="0"/>
                </a:cubicBezTo>
                <a:close/>
              </a:path>
              <a:path w="3809998" h="2554545" stroke="0" extrusionOk="0">
                <a:moveTo>
                  <a:pt x="0" y="0"/>
                </a:moveTo>
                <a:cubicBezTo>
                  <a:pt x="280368" y="19592"/>
                  <a:pt x="379835" y="13842"/>
                  <a:pt x="596900" y="0"/>
                </a:cubicBezTo>
                <a:cubicBezTo>
                  <a:pt x="813965" y="-13842"/>
                  <a:pt x="963549" y="17895"/>
                  <a:pt x="1117599" y="0"/>
                </a:cubicBezTo>
                <a:cubicBezTo>
                  <a:pt x="1271649" y="-17895"/>
                  <a:pt x="1536785" y="11661"/>
                  <a:pt x="1828799" y="0"/>
                </a:cubicBezTo>
                <a:cubicBezTo>
                  <a:pt x="2120813" y="-11661"/>
                  <a:pt x="2198043" y="-24542"/>
                  <a:pt x="2425699" y="0"/>
                </a:cubicBezTo>
                <a:cubicBezTo>
                  <a:pt x="2653355" y="24542"/>
                  <a:pt x="2861466" y="15278"/>
                  <a:pt x="3022598" y="0"/>
                </a:cubicBezTo>
                <a:cubicBezTo>
                  <a:pt x="3183730" y="-15278"/>
                  <a:pt x="3619071" y="-37379"/>
                  <a:pt x="3809998" y="0"/>
                </a:cubicBezTo>
                <a:cubicBezTo>
                  <a:pt x="3801401" y="159138"/>
                  <a:pt x="3780886" y="452225"/>
                  <a:pt x="3809998" y="587545"/>
                </a:cubicBezTo>
                <a:cubicBezTo>
                  <a:pt x="3839110" y="722865"/>
                  <a:pt x="3824741" y="923663"/>
                  <a:pt x="3809998" y="1226182"/>
                </a:cubicBezTo>
                <a:cubicBezTo>
                  <a:pt x="3795255" y="1528701"/>
                  <a:pt x="3814309" y="1529084"/>
                  <a:pt x="3809998" y="1813727"/>
                </a:cubicBezTo>
                <a:cubicBezTo>
                  <a:pt x="3805687" y="2098370"/>
                  <a:pt x="3821160" y="2287494"/>
                  <a:pt x="3809998" y="2554545"/>
                </a:cubicBezTo>
                <a:cubicBezTo>
                  <a:pt x="3617193" y="2562264"/>
                  <a:pt x="3313502" y="2558661"/>
                  <a:pt x="3174998" y="2554545"/>
                </a:cubicBezTo>
                <a:cubicBezTo>
                  <a:pt x="3036494" y="2550429"/>
                  <a:pt x="2845500" y="2527213"/>
                  <a:pt x="2578099" y="2554545"/>
                </a:cubicBezTo>
                <a:cubicBezTo>
                  <a:pt x="2310698" y="2581877"/>
                  <a:pt x="2029266" y="2570181"/>
                  <a:pt x="1866899" y="2554545"/>
                </a:cubicBezTo>
                <a:cubicBezTo>
                  <a:pt x="1704532" y="2538909"/>
                  <a:pt x="1336739" y="2576224"/>
                  <a:pt x="1155699" y="2554545"/>
                </a:cubicBezTo>
                <a:cubicBezTo>
                  <a:pt x="974659" y="2532866"/>
                  <a:pt x="785695" y="2579598"/>
                  <a:pt x="596900" y="2554545"/>
                </a:cubicBezTo>
                <a:cubicBezTo>
                  <a:pt x="408105" y="2529492"/>
                  <a:pt x="277280" y="2540847"/>
                  <a:pt x="0" y="2554545"/>
                </a:cubicBezTo>
                <a:cubicBezTo>
                  <a:pt x="-12736" y="2226218"/>
                  <a:pt x="-6268" y="2053435"/>
                  <a:pt x="0" y="1864818"/>
                </a:cubicBezTo>
                <a:cubicBezTo>
                  <a:pt x="6268" y="1676201"/>
                  <a:pt x="7156" y="1467559"/>
                  <a:pt x="0" y="1302818"/>
                </a:cubicBezTo>
                <a:cubicBezTo>
                  <a:pt x="-7156" y="1138077"/>
                  <a:pt x="3744" y="975946"/>
                  <a:pt x="0" y="715273"/>
                </a:cubicBezTo>
                <a:cubicBezTo>
                  <a:pt x="-3744" y="454600"/>
                  <a:pt x="-2205" y="184378"/>
                  <a:pt x="0" y="0"/>
                </a:cubicBezTo>
                <a:close/>
              </a:path>
            </a:pathLst>
          </a:custGeom>
          <a:ln w="41275" cap="flat" cmpd="sng"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3200" dirty="0">
                <a:latin typeface="Muli Regular" panose="020B0604020202020204" charset="0"/>
              </a:rPr>
              <a:t>directory/ </a:t>
            </a:r>
          </a:p>
          <a:p>
            <a:r>
              <a:rPr lang="en-CA" sz="3200" dirty="0">
                <a:latin typeface="Muli Regular" panose="020B0604020202020204" charset="0"/>
              </a:rPr>
              <a:t>└── go </a:t>
            </a:r>
          </a:p>
          <a:p>
            <a:pPr lvl="1"/>
            <a:r>
              <a:rPr lang="en-CA" sz="3200" dirty="0">
                <a:latin typeface="Muli Regular" panose="020B0604020202020204" charset="0"/>
              </a:rPr>
              <a:t>├── bin </a:t>
            </a:r>
          </a:p>
          <a:p>
            <a:pPr lvl="1"/>
            <a:r>
              <a:rPr lang="en-CA" sz="3200" dirty="0">
                <a:latin typeface="Muli Regular" panose="020B0604020202020204" charset="0"/>
              </a:rPr>
              <a:t>├── pkg </a:t>
            </a:r>
          </a:p>
          <a:p>
            <a:pPr lvl="1"/>
            <a:r>
              <a:rPr lang="en-CA" sz="3200" dirty="0">
                <a:latin typeface="Muli Regular" panose="020B0604020202020204" charset="0"/>
              </a:rPr>
              <a:t>└── </a:t>
            </a:r>
            <a:r>
              <a:rPr lang="en-CA" sz="3200" dirty="0" err="1">
                <a:latin typeface="Muli Regular" panose="020B0604020202020204" charset="0"/>
              </a:rPr>
              <a:t>src</a:t>
            </a:r>
            <a:endParaRPr lang="en-CA" sz="3200" dirty="0">
              <a:latin typeface="Muli Regular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E6479B-D48A-6AB1-400D-7F8ABF0E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46" b="95510" l="1341" r="95610">
                        <a14:foregroundMark x1="54146" y1="24757" x2="42561" y2="26335"/>
                        <a14:foregroundMark x1="42561" y1="26335" x2="40976" y2="29369"/>
                        <a14:foregroundMark x1="8902" y1="28155" x2="28902" y2="43325"/>
                        <a14:foregroundMark x1="5366" y1="29976" x2="5366" y2="29976"/>
                        <a14:foregroundMark x1="5000" y1="37379" x2="4634" y2="36772"/>
                        <a14:foregroundMark x1="2073" y1="34951" x2="2073" y2="34951"/>
                        <a14:foregroundMark x1="52561" y1="12136" x2="48171" y2="63592"/>
                        <a14:foregroundMark x1="48171" y1="63592" x2="51829" y2="71481"/>
                        <a14:foregroundMark x1="64634" y1="69053" x2="51585" y2="66019"/>
                        <a14:foregroundMark x1="51585" y1="66019" x2="36951" y2="66748"/>
                        <a14:foregroundMark x1="36951" y1="66748" x2="36463" y2="66869"/>
                        <a14:foregroundMark x1="50122" y1="84466" x2="30854" y2="78034"/>
                        <a14:foregroundMark x1="30854" y1="78034" x2="34024" y2="37864"/>
                        <a14:foregroundMark x1="34024" y1="37864" x2="61220" y2="40534"/>
                        <a14:foregroundMark x1="61220" y1="40534" x2="71829" y2="66990"/>
                        <a14:foregroundMark x1="71829" y1="66990" x2="61220" y2="85801"/>
                        <a14:foregroundMark x1="61220" y1="85801" x2="55610" y2="86044"/>
                        <a14:foregroundMark x1="92439" y1="83859" x2="92439" y2="83859"/>
                        <a14:foregroundMark x1="92439" y1="83859" x2="67927" y2="63228"/>
                        <a14:foregroundMark x1="67927" y1="63228" x2="55244" y2="38592"/>
                        <a14:foregroundMark x1="55244" y1="38592" x2="64268" y2="23544"/>
                        <a14:foregroundMark x1="64268" y1="23544" x2="82073" y2="19782"/>
                        <a14:foregroundMark x1="82073" y1="19782" x2="92439" y2="23422"/>
                        <a14:foregroundMark x1="92439" y1="23422" x2="95610" y2="31553"/>
                        <a14:foregroundMark x1="95610" y1="31553" x2="95610" y2="38107"/>
                        <a14:foregroundMark x1="95610" y1="38107" x2="90000" y2="47451"/>
                        <a14:foregroundMark x1="90000" y1="47451" x2="88537" y2="48665"/>
                        <a14:foregroundMark x1="83171" y1="22330" x2="87683" y2="16748"/>
                        <a14:foregroundMark x1="87683" y1="16748" x2="87805" y2="10316"/>
                        <a14:foregroundMark x1="87805" y1="10316" x2="79268" y2="12257"/>
                        <a14:foregroundMark x1="79268" y1="12257" x2="78537" y2="13107"/>
                        <a14:foregroundMark x1="77317" y1="13714" x2="71341" y2="8981"/>
                        <a14:foregroundMark x1="71341" y1="8981" x2="63659" y2="7160"/>
                        <a14:foregroundMark x1="63659" y1="7160" x2="51707" y2="8010"/>
                        <a14:foregroundMark x1="51707" y1="8010" x2="35854" y2="15291"/>
                        <a14:foregroundMark x1="35854" y1="15291" x2="28171" y2="30461"/>
                        <a14:foregroundMark x1="21585" y1="12985" x2="16829" y2="8617"/>
                        <a14:foregroundMark x1="16829" y1="8617" x2="10732" y2="7646"/>
                        <a14:foregroundMark x1="10732" y1="7646" x2="10244" y2="9345"/>
                        <a14:foregroundMark x1="6951" y1="51214" x2="7439" y2="67840"/>
                        <a14:foregroundMark x1="7439" y1="67840" x2="9878" y2="75728"/>
                        <a14:foregroundMark x1="9878" y1="75728" x2="15732" y2="81675"/>
                        <a14:foregroundMark x1="15732" y1="81675" x2="35610" y2="89806"/>
                        <a14:foregroundMark x1="35610" y1="89806" x2="70244" y2="89442"/>
                        <a14:foregroundMark x1="70244" y1="89442" x2="85976" y2="91748"/>
                        <a14:foregroundMark x1="85976" y1="91748" x2="91951" y2="90291"/>
                        <a14:foregroundMark x1="91951" y1="90291" x2="91098" y2="78883"/>
                        <a14:foregroundMark x1="36585" y1="82524" x2="25854" y2="74636"/>
                        <a14:foregroundMark x1="25854" y1="74636" x2="14512" y2="43689"/>
                        <a14:foregroundMark x1="14512" y1="43689" x2="21341" y2="42112"/>
                        <a14:foregroundMark x1="21341" y1="42112" x2="21341" y2="42112"/>
                        <a14:foregroundMark x1="28902" y1="50728" x2="21341" y2="87015"/>
                        <a14:foregroundMark x1="21341" y1="87015" x2="21341" y2="87015"/>
                        <a14:foregroundMark x1="7805" y1="77913" x2="9268" y2="86044"/>
                        <a14:foregroundMark x1="9268" y1="86044" x2="7927" y2="92476"/>
                        <a14:foregroundMark x1="7927" y1="92476" x2="51098" y2="95267"/>
                        <a14:foregroundMark x1="51098" y1="95267" x2="63293" y2="95146"/>
                        <a14:foregroundMark x1="63293" y1="95146" x2="82683" y2="95752"/>
                        <a14:foregroundMark x1="82683" y1="95752" x2="90976" y2="95510"/>
                        <a14:foregroundMark x1="90976" y1="95510" x2="90732" y2="88471"/>
                        <a14:foregroundMark x1="90732" y1="88471" x2="77561" y2="81553"/>
                        <a14:foregroundMark x1="77561" y1="81553" x2="17683" y2="75121"/>
                        <a14:foregroundMark x1="17683" y1="75121" x2="8293" y2="77670"/>
                        <a14:foregroundMark x1="8293" y1="77670" x2="7683" y2="78398"/>
                        <a14:foregroundMark x1="54146" y1="56432" x2="54146" y2="56432"/>
                        <a14:foregroundMark x1="88415" y1="10922" x2="82317" y2="8495"/>
                        <a14:foregroundMark x1="82317" y1="8495" x2="81585" y2="9102"/>
                        <a14:backgroundMark x1="36098" y1="3155" x2="41098" y2="364"/>
                        <a14:backgroundMark x1="20732" y1="3277" x2="60976" y2="3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8549" y="5143500"/>
            <a:ext cx="5334000" cy="536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5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0000" fill="hold" nodeType="withEffect" p14:presetBounceEnd="1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2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2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415670" y="1387719"/>
            <a:ext cx="13456660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8000" dirty="0">
                <a:solidFill>
                  <a:schemeClr val="accent5"/>
                </a:solidFill>
                <a:latin typeface="Muli Bold"/>
              </a:rPr>
              <a:t>Libraries &amp; Packages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52800" y="6038726"/>
            <a:ext cx="4779441" cy="470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3200" dirty="0">
                <a:solidFill>
                  <a:srgbClr val="FFFFFF"/>
                </a:solidFill>
                <a:latin typeface="Muli Bold"/>
              </a:rPr>
              <a:t>Standard Library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352800" y="7366793"/>
            <a:ext cx="4779441" cy="1292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Muli Regular"/>
              </a:rPr>
              <a:t>Go already comes with a rich standard library, providing a wide range of functionality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591800" y="6038726"/>
            <a:ext cx="4779441" cy="470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3200" dirty="0">
                <a:solidFill>
                  <a:srgbClr val="FFFFFF"/>
                </a:solidFill>
                <a:latin typeface="Muli Bold"/>
              </a:rPr>
              <a:t>Third-Party Packages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591800" y="7395368"/>
            <a:ext cx="4779441" cy="1292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Muli Regular"/>
              </a:rPr>
              <a:t>External packages and libraries can be easily installed and used</a:t>
            </a:r>
          </a:p>
        </p:txBody>
      </p:sp>
      <p:sp>
        <p:nvSpPr>
          <p:cNvPr id="12" name="AutoShape 12"/>
          <p:cNvSpPr/>
          <p:nvPr/>
        </p:nvSpPr>
        <p:spPr>
          <a:xfrm>
            <a:off x="3352800" y="6988451"/>
            <a:ext cx="4779441" cy="0"/>
          </a:xfrm>
          <a:prstGeom prst="line">
            <a:avLst/>
          </a:prstGeom>
          <a:ln w="28575" cap="rnd">
            <a:solidFill>
              <a:srgbClr val="FFFFFF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10591800" y="6959876"/>
            <a:ext cx="4779441" cy="0"/>
          </a:xfrm>
          <a:prstGeom prst="line">
            <a:avLst/>
          </a:prstGeom>
          <a:ln w="28575" cap="rnd">
            <a:solidFill>
              <a:srgbClr val="FFFFFF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18" name="Group 18"/>
          <p:cNvGrpSpPr/>
          <p:nvPr/>
        </p:nvGrpSpPr>
        <p:grpSpPr>
          <a:xfrm>
            <a:off x="5275795" y="4373803"/>
            <a:ext cx="933450" cy="933450"/>
            <a:chOff x="0" y="0"/>
            <a:chExt cx="1244600" cy="1244600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244600" cy="124460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CAF03"/>
              </a:solidFill>
            </p:spPr>
          </p:sp>
        </p:grpSp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78213" y="344354"/>
              <a:ext cx="488175" cy="555892"/>
            </a:xfrm>
            <a:prstGeom prst="rect">
              <a:avLst/>
            </a:prstGeom>
          </p:spPr>
        </p:pic>
      </p:grpSp>
      <p:grpSp>
        <p:nvGrpSpPr>
          <p:cNvPr id="23" name="Group 23"/>
          <p:cNvGrpSpPr/>
          <p:nvPr/>
        </p:nvGrpSpPr>
        <p:grpSpPr>
          <a:xfrm>
            <a:off x="12514796" y="4373803"/>
            <a:ext cx="933450" cy="933450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AF03"/>
            </a:solidFill>
          </p:spPr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25D875AD-9C14-449C-560E-395DDF32877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718670" y="4577678"/>
            <a:ext cx="525700" cy="525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3792200" y="6210300"/>
            <a:ext cx="7573888" cy="7607836"/>
            <a:chOff x="14167" y="0"/>
            <a:chExt cx="6321665" cy="6350000"/>
          </a:xfrm>
          <a:solidFill>
            <a:schemeClr val="accent5"/>
          </a:solidFill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" name="Group 2"/>
          <p:cNvGrpSpPr/>
          <p:nvPr/>
        </p:nvGrpSpPr>
        <p:grpSpPr>
          <a:xfrm>
            <a:off x="7488234" y="-1093390"/>
            <a:ext cx="2304908" cy="2304908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" name="TextBox 4"/>
          <p:cNvSpPr txBox="1"/>
          <p:nvPr/>
        </p:nvSpPr>
        <p:spPr>
          <a:xfrm>
            <a:off x="1066800" y="800100"/>
            <a:ext cx="7607836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7200" dirty="0">
                <a:solidFill>
                  <a:schemeClr val="accent5"/>
                </a:solidFill>
                <a:latin typeface="Muli Bold"/>
              </a:rPr>
              <a:t>Variables</a:t>
            </a:r>
            <a:endParaRPr lang="en-US" sz="6500" dirty="0">
              <a:solidFill>
                <a:schemeClr val="accent5"/>
              </a:solidFill>
              <a:latin typeface="Muli Bold"/>
            </a:endParaRP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AF7D083F-965C-A3A9-1080-2A23BE106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327716"/>
              </p:ext>
            </p:extLst>
          </p:nvPr>
        </p:nvGraphicFramePr>
        <p:xfrm>
          <a:off x="9296400" y="2612951"/>
          <a:ext cx="7334692" cy="434339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667346">
                  <a:extLst>
                    <a:ext uri="{9D8B030D-6E8A-4147-A177-3AD203B41FA5}">
                      <a16:colId xmlns:a16="http://schemas.microsoft.com/office/drawing/2014/main" val="2951668057"/>
                    </a:ext>
                  </a:extLst>
                </a:gridCol>
                <a:gridCol w="3667346">
                  <a:extLst>
                    <a:ext uri="{9D8B030D-6E8A-4147-A177-3AD203B41FA5}">
                      <a16:colId xmlns:a16="http://schemas.microsoft.com/office/drawing/2014/main" val="3186376977"/>
                    </a:ext>
                  </a:extLst>
                </a:gridCol>
              </a:tblGrid>
              <a:tr h="50477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uli Bold Bold" panose="020B0604020202020204" charset="0"/>
                        </a:rPr>
                        <a:t>TYPE</a:t>
                      </a:r>
                      <a:endParaRPr lang="en-CA" sz="2400" dirty="0">
                        <a:latin typeface="Muli Bold Bold" panose="020B060402020202020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uli Bold Bold" panose="020B0604020202020204" charset="0"/>
                        </a:rPr>
                        <a:t>DEFAULT VALUE</a:t>
                      </a:r>
                      <a:endParaRPr lang="en-CA" sz="2400" dirty="0">
                        <a:latin typeface="Muli Bold Bold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37187866"/>
                  </a:ext>
                </a:extLst>
              </a:tr>
              <a:tr h="7677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uli Regular" panose="020B0604020202020204" charset="0"/>
                        </a:rPr>
                        <a:t>string</a:t>
                      </a:r>
                      <a:endParaRPr lang="en-CA" sz="2400" dirty="0">
                        <a:latin typeface="Muli Regular" panose="020B060402020202020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uli Regular" panose="020B0604020202020204" charset="0"/>
                        </a:rPr>
                        <a:t>“”</a:t>
                      </a:r>
                      <a:endParaRPr lang="en-CA" sz="2400" dirty="0">
                        <a:latin typeface="Muli Regular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38924996"/>
                  </a:ext>
                </a:extLst>
              </a:tr>
              <a:tr h="7677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uli Regular" panose="020B0604020202020204" charset="0"/>
                        </a:rPr>
                        <a:t>int</a:t>
                      </a:r>
                      <a:endParaRPr lang="en-CA" sz="2400" dirty="0">
                        <a:latin typeface="Muli Regular" panose="020B060402020202020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uli Regular" panose="020B0604020202020204" charset="0"/>
                        </a:rPr>
                        <a:t>0</a:t>
                      </a:r>
                      <a:endParaRPr lang="en-CA" sz="2400" dirty="0">
                        <a:latin typeface="Muli Regular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70780009"/>
                  </a:ext>
                </a:extLst>
              </a:tr>
              <a:tr h="7677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uli Regular" panose="020B0604020202020204" charset="0"/>
                        </a:rPr>
                        <a:t>float32 or float64</a:t>
                      </a:r>
                      <a:endParaRPr lang="en-CA" sz="2400" dirty="0">
                        <a:latin typeface="Muli Regular" panose="020B060402020202020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uli Regular" panose="020B0604020202020204" charset="0"/>
                        </a:rPr>
                        <a:t>0</a:t>
                      </a:r>
                      <a:endParaRPr lang="en-CA" sz="2400" dirty="0">
                        <a:latin typeface="Muli Regular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2894964"/>
                  </a:ext>
                </a:extLst>
              </a:tr>
              <a:tr h="7677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uli Regular" panose="020B0604020202020204" charset="0"/>
                        </a:rPr>
                        <a:t>bool</a:t>
                      </a:r>
                      <a:endParaRPr lang="en-CA" sz="2400" dirty="0">
                        <a:latin typeface="Muli Regular" panose="020B060402020202020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uli Regular" panose="020B0604020202020204" charset="0"/>
                        </a:rPr>
                        <a:t>false</a:t>
                      </a:r>
                      <a:endParaRPr lang="en-CA" sz="2400" dirty="0">
                        <a:latin typeface="Muli Regular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639251"/>
                  </a:ext>
                </a:extLst>
              </a:tr>
              <a:tr h="7677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uli Regular" panose="020B0604020202020204" charset="0"/>
                        </a:rPr>
                        <a:t>*</a:t>
                      </a:r>
                      <a:endParaRPr lang="en-CA" sz="2400" dirty="0">
                        <a:latin typeface="Muli Regular" panose="020B060402020202020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Muli Regular" panose="020B0604020202020204" charset="0"/>
                        </a:rPr>
                        <a:t>nil</a:t>
                      </a:r>
                      <a:endParaRPr lang="en-CA" sz="2400" dirty="0">
                        <a:latin typeface="Muli Regular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229699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F27E556-C7DA-ECE2-3212-7242736D3644}"/>
              </a:ext>
            </a:extLst>
          </p:cNvPr>
          <p:cNvSpPr txBox="1"/>
          <p:nvPr/>
        </p:nvSpPr>
        <p:spPr>
          <a:xfrm>
            <a:off x="1066800" y="2476500"/>
            <a:ext cx="716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uli Regular" panose="020B0604020202020204" charset="0"/>
              </a:rPr>
              <a:t>There are only 5 types of variables</a:t>
            </a:r>
          </a:p>
          <a:p>
            <a:endParaRPr lang="en-US" sz="2800" dirty="0">
              <a:latin typeface="Muli Regular" panose="020B0604020202020204" charset="0"/>
            </a:endParaRPr>
          </a:p>
          <a:p>
            <a:r>
              <a:rPr lang="en-US" sz="2800" dirty="0">
                <a:latin typeface="Muli Regular" panose="020B0604020202020204" charset="0"/>
              </a:rPr>
              <a:t>We can’t declare a variable and not use it – that will cause a compilation error!</a:t>
            </a:r>
          </a:p>
          <a:p>
            <a:endParaRPr lang="en-US" sz="2800" dirty="0">
              <a:latin typeface="Muli Regular" panose="020B0604020202020204" charset="0"/>
            </a:endParaRPr>
          </a:p>
          <a:p>
            <a:r>
              <a:rPr lang="en-US" sz="2800" dirty="0">
                <a:latin typeface="Muli Regular" panose="020B0604020202020204" charset="0"/>
              </a:rPr>
              <a:t>We don’t need to explicitly declare the variable type </a:t>
            </a:r>
            <a:endParaRPr lang="en-CA" sz="2800" dirty="0">
              <a:latin typeface="Muli Regular" panose="020B0604020202020204" charset="0"/>
            </a:endParaRP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44E02417-2482-FB63-758C-CC14F89CA57B}"/>
              </a:ext>
            </a:extLst>
          </p:cNvPr>
          <p:cNvGrpSpPr/>
          <p:nvPr/>
        </p:nvGrpSpPr>
        <p:grpSpPr>
          <a:xfrm>
            <a:off x="685800" y="27051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3068B43B-492A-83CA-CFF9-9E4ACA34194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8" name="Group 3">
            <a:extLst>
              <a:ext uri="{FF2B5EF4-FFF2-40B4-BE49-F238E27FC236}">
                <a16:creationId xmlns:a16="http://schemas.microsoft.com/office/drawing/2014/main" id="{D56E5538-FFEE-3EAC-679E-4C2B62463960}"/>
              </a:ext>
            </a:extLst>
          </p:cNvPr>
          <p:cNvGrpSpPr/>
          <p:nvPr/>
        </p:nvGrpSpPr>
        <p:grpSpPr>
          <a:xfrm>
            <a:off x="686782" y="35433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9" name="Freeform 4">
              <a:extLst>
                <a:ext uri="{FF2B5EF4-FFF2-40B4-BE49-F238E27FC236}">
                  <a16:creationId xmlns:a16="http://schemas.microsoft.com/office/drawing/2014/main" id="{5E6F50B3-F4A2-20E8-3066-77777AB4E7B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0" name="Group 3">
            <a:extLst>
              <a:ext uri="{FF2B5EF4-FFF2-40B4-BE49-F238E27FC236}">
                <a16:creationId xmlns:a16="http://schemas.microsoft.com/office/drawing/2014/main" id="{A32787AC-CC29-D52D-AD85-39B55E8E75D6}"/>
              </a:ext>
            </a:extLst>
          </p:cNvPr>
          <p:cNvGrpSpPr/>
          <p:nvPr/>
        </p:nvGrpSpPr>
        <p:grpSpPr>
          <a:xfrm>
            <a:off x="679418" y="4784651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21" name="Freeform 4">
              <a:extLst>
                <a:ext uri="{FF2B5EF4-FFF2-40B4-BE49-F238E27FC236}">
                  <a16:creationId xmlns:a16="http://schemas.microsoft.com/office/drawing/2014/main" id="{36783F99-11EB-2D00-B2E2-11742AC70F2D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AD1BCF23-1D6D-2715-B6A6-5B22A64FD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6743700"/>
            <a:ext cx="5324475" cy="354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934200" y="-2011474"/>
            <a:ext cx="3972052" cy="397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" name="TextBox 4"/>
          <p:cNvSpPr txBox="1"/>
          <p:nvPr/>
        </p:nvSpPr>
        <p:spPr>
          <a:xfrm>
            <a:off x="1066800" y="800100"/>
            <a:ext cx="7607836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7200" dirty="0">
                <a:solidFill>
                  <a:schemeClr val="accent5"/>
                </a:solidFill>
                <a:latin typeface="Muli Bold"/>
              </a:rPr>
              <a:t>Variables</a:t>
            </a:r>
            <a:endParaRPr lang="en-US" sz="6500" dirty="0">
              <a:solidFill>
                <a:schemeClr val="accent5"/>
              </a:solidFill>
              <a:latin typeface="Muli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3411200" y="8420100"/>
            <a:ext cx="6207033" cy="6207033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27E556-C7DA-ECE2-3212-7242736D3644}"/>
              </a:ext>
            </a:extLst>
          </p:cNvPr>
          <p:cNvSpPr txBox="1"/>
          <p:nvPr/>
        </p:nvSpPr>
        <p:spPr>
          <a:xfrm>
            <a:off x="1066800" y="24765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uli Regular" panose="020B0604020202020204" charset="0"/>
              </a:rPr>
              <a:t>Declaring variables</a:t>
            </a:r>
            <a:endParaRPr lang="en-CA" sz="2800" dirty="0">
              <a:latin typeface="Muli Regular" panose="020B0604020202020204" charset="0"/>
            </a:endParaRP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44E02417-2482-FB63-758C-CC14F89CA57B}"/>
              </a:ext>
            </a:extLst>
          </p:cNvPr>
          <p:cNvGrpSpPr/>
          <p:nvPr/>
        </p:nvGrpSpPr>
        <p:grpSpPr>
          <a:xfrm>
            <a:off x="685800" y="27051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3068B43B-492A-83CA-CFF9-9E4ACA34194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4F20DDD-53BB-B1BA-9EC2-FA0B137E6A92}"/>
              </a:ext>
            </a:extLst>
          </p:cNvPr>
          <p:cNvSpPr txBox="1"/>
          <p:nvPr/>
        </p:nvSpPr>
        <p:spPr>
          <a:xfrm>
            <a:off x="1052622" y="3281690"/>
            <a:ext cx="8624777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5"/>
                </a:solidFill>
                <a:latin typeface="Lucida Console" panose="020B0609040504020204" pitchFamily="49" charset="0"/>
              </a:rPr>
              <a:t>var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variableName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string</a:t>
            </a:r>
            <a:r>
              <a:rPr lang="en-US" sz="3200" dirty="0">
                <a:latin typeface="Lucida Console" panose="020B0609040504020204" pitchFamily="49" charset="0"/>
              </a:rPr>
              <a:t> = “Golang”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5"/>
                </a:solidFill>
                <a:latin typeface="Lucida Console" panose="020B0609040504020204" pitchFamily="49" charset="0"/>
              </a:rPr>
              <a:t>var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variableName</a:t>
            </a:r>
            <a:r>
              <a:rPr lang="en-US" sz="3200" dirty="0">
                <a:latin typeface="Lucida Console" panose="020B0609040504020204" pitchFamily="49" charset="0"/>
              </a:rPr>
              <a:t> = “Golang”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variableName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chemeClr val="accent4"/>
                </a:solidFill>
                <a:latin typeface="Lucida Console" panose="020B0609040504020204" pitchFamily="49" charset="0"/>
              </a:rPr>
              <a:t>:=</a:t>
            </a:r>
            <a:r>
              <a:rPr lang="en-US" sz="3200" dirty="0">
                <a:latin typeface="Lucida Console" panose="020B0609040504020204" pitchFamily="49" charset="0"/>
              </a:rPr>
              <a:t> “Golang”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5"/>
                </a:solidFill>
                <a:latin typeface="Lucida Console" panose="020B0609040504020204" pitchFamily="49" charset="0"/>
              </a:rPr>
              <a:t>var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example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float32</a:t>
            </a:r>
            <a:r>
              <a:rPr lang="en-US" sz="3200" dirty="0">
                <a:latin typeface="Lucida Console" panose="020B0609040504020204" pitchFamily="49" charset="0"/>
              </a:rPr>
              <a:t> = 2.023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5"/>
                </a:solidFill>
                <a:latin typeface="Lucida Console" panose="020B0609040504020204" pitchFamily="49" charset="0"/>
              </a:rPr>
              <a:t>var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example</a:t>
            </a:r>
            <a:r>
              <a:rPr lang="en-US" sz="3200" dirty="0">
                <a:latin typeface="Lucida Console" panose="020B0609040504020204" pitchFamily="49" charset="0"/>
              </a:rPr>
              <a:t> = 2.023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example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chemeClr val="accent4"/>
                </a:solidFill>
                <a:latin typeface="Lucida Console" panose="020B0609040504020204" pitchFamily="49" charset="0"/>
              </a:rPr>
              <a:t>:=</a:t>
            </a:r>
            <a:r>
              <a:rPr lang="en-US" sz="3200" dirty="0">
                <a:latin typeface="Lucida Console" panose="020B0609040504020204" pitchFamily="49" charset="0"/>
              </a:rPr>
              <a:t> 2023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5"/>
                </a:solidFill>
                <a:latin typeface="Lucida Console" panose="020B0609040504020204" pitchFamily="49" charset="0"/>
              </a:rPr>
              <a:t>const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year</a:t>
            </a:r>
            <a:r>
              <a:rPr lang="en-US" sz="3200" dirty="0">
                <a:latin typeface="Lucida Console" panose="020B0609040504020204" pitchFamily="49" charset="0"/>
              </a:rPr>
              <a:t> = 2023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Lucida Console" panose="020B0609040504020204" pitchFamily="49" charset="0"/>
            </a:endParaRPr>
          </a:p>
          <a:p>
            <a:endParaRPr lang="en-CA" sz="2800" dirty="0">
              <a:latin typeface="Lucida Console" panose="020B06090405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54011-6D94-D586-9BAB-37BDF9FAC829}"/>
              </a:ext>
            </a:extLst>
          </p:cNvPr>
          <p:cNvSpPr txBox="1"/>
          <p:nvPr/>
        </p:nvSpPr>
        <p:spPr>
          <a:xfrm>
            <a:off x="9677400" y="3281690"/>
            <a:ext cx="8382000" cy="5894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explicitly declaring a string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Go already understands this is a string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short declaration syntax</a:t>
            </a:r>
          </a:p>
          <a:p>
            <a:pPr>
              <a:lnSpc>
                <a:spcPct val="200000"/>
              </a:lnSpc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explicitly declaring a float32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Go is the one who decides which float it should be</a:t>
            </a:r>
          </a:p>
          <a:p>
            <a:pPr>
              <a:lnSpc>
                <a:spcPct val="200000"/>
              </a:lnSpc>
            </a:pPr>
            <a:endParaRPr lang="en-CA" sz="24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8916BB34-455F-F555-E6B8-13AD04C1AAA9}"/>
              </a:ext>
            </a:extLst>
          </p:cNvPr>
          <p:cNvGrpSpPr/>
          <p:nvPr/>
        </p:nvGrpSpPr>
        <p:grpSpPr>
          <a:xfrm>
            <a:off x="-2103893" y="4381500"/>
            <a:ext cx="2870719" cy="2870719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F2C92522-8B25-9BCD-8FE8-5BB89D385D8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80789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96400" y="6896100"/>
            <a:ext cx="5021871" cy="4850823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" name="TextBox 4"/>
          <p:cNvSpPr txBox="1"/>
          <p:nvPr/>
        </p:nvSpPr>
        <p:spPr>
          <a:xfrm>
            <a:off x="1066800" y="800100"/>
            <a:ext cx="7607836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7200" dirty="0">
                <a:solidFill>
                  <a:schemeClr val="accent5"/>
                </a:solidFill>
                <a:latin typeface="Muli Bold"/>
              </a:rPr>
              <a:t>Variables</a:t>
            </a:r>
            <a:endParaRPr lang="en-US" sz="6500" dirty="0">
              <a:solidFill>
                <a:schemeClr val="accent5"/>
              </a:solidFill>
              <a:latin typeface="Muli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2725400" y="-3848100"/>
            <a:ext cx="6207033" cy="6207033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27E556-C7DA-ECE2-3212-7242736D3644}"/>
              </a:ext>
            </a:extLst>
          </p:cNvPr>
          <p:cNvSpPr txBox="1"/>
          <p:nvPr/>
        </p:nvSpPr>
        <p:spPr>
          <a:xfrm>
            <a:off x="1066800" y="24765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uli Regular" panose="020B0604020202020204" charset="0"/>
              </a:rPr>
              <a:t>Declaring variables</a:t>
            </a:r>
            <a:endParaRPr lang="en-CA" sz="2800" dirty="0">
              <a:latin typeface="Muli Regular" panose="020B0604020202020204" charset="0"/>
            </a:endParaRP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44E02417-2482-FB63-758C-CC14F89CA57B}"/>
              </a:ext>
            </a:extLst>
          </p:cNvPr>
          <p:cNvGrpSpPr/>
          <p:nvPr/>
        </p:nvGrpSpPr>
        <p:grpSpPr>
          <a:xfrm>
            <a:off x="685800" y="2705100"/>
            <a:ext cx="162052" cy="162052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3068B43B-492A-83CA-CFF9-9E4ACA34194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4F20DDD-53BB-B1BA-9EC2-FA0B137E6A92}"/>
              </a:ext>
            </a:extLst>
          </p:cNvPr>
          <p:cNvSpPr txBox="1"/>
          <p:nvPr/>
        </p:nvSpPr>
        <p:spPr>
          <a:xfrm>
            <a:off x="1052622" y="3281690"/>
            <a:ext cx="8624777" cy="5182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5"/>
                </a:solidFill>
                <a:latin typeface="Lucida Console" panose="020B0609040504020204" pitchFamily="49" charset="0"/>
              </a:rPr>
              <a:t>var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firstName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lastName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string</a:t>
            </a:r>
            <a:endParaRPr lang="en-US" sz="3200" dirty="0">
              <a:solidFill>
                <a:schemeClr val="accent5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chemeClr val="accent5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5"/>
                </a:solidFill>
                <a:latin typeface="Lucida Console" panose="020B0609040504020204" pitchFamily="49" charset="0"/>
              </a:rPr>
              <a:t>var</a:t>
            </a:r>
            <a:r>
              <a:rPr lang="en-US" sz="3200" dirty="0">
                <a:latin typeface="Lucida Console" panose="020B0609040504020204" pitchFamily="49" charset="0"/>
              </a:rPr>
              <a:t> (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	weight</a:t>
            </a:r>
            <a:r>
              <a:rPr lang="en-US" sz="3200" dirty="0">
                <a:latin typeface="Lucida Console" panose="020B0609040504020204" pitchFamily="49" charset="0"/>
              </a:rPr>
              <a:t> = 10.85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	name</a:t>
            </a:r>
            <a:r>
              <a:rPr lang="en-US" sz="3200" dirty="0">
                <a:latin typeface="Lucida Console" panose="020B0609040504020204" pitchFamily="49" charset="0"/>
              </a:rPr>
              <a:t> = “Golang”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Lucida Console" panose="020B0609040504020204" pitchFamily="49" charset="0"/>
              </a:rPr>
              <a:t>	quantity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  <a:r>
              <a:rPr lang="en-US" sz="3200" dirty="0">
                <a:solidFill>
                  <a:schemeClr val="accent4"/>
                </a:solidFill>
                <a:latin typeface="Lucida Console" panose="020B0609040504020204" pitchFamily="49" charset="0"/>
              </a:rPr>
              <a:t>:=</a:t>
            </a:r>
            <a:r>
              <a:rPr lang="en-US" sz="3200" dirty="0">
                <a:latin typeface="Lucida Console" panose="020B0609040504020204" pitchFamily="49" charset="0"/>
              </a:rPr>
              <a:t> 3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54011-6D94-D586-9BAB-37BDF9FAC829}"/>
              </a:ext>
            </a:extLst>
          </p:cNvPr>
          <p:cNvSpPr txBox="1"/>
          <p:nvPr/>
        </p:nvSpPr>
        <p:spPr>
          <a:xfrm>
            <a:off x="10134600" y="3281690"/>
            <a:ext cx="5334000" cy="1462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 we can declare many variables at the same time</a:t>
            </a: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8916BB34-455F-F555-E6B8-13AD04C1AAA9}"/>
              </a:ext>
            </a:extLst>
          </p:cNvPr>
          <p:cNvGrpSpPr/>
          <p:nvPr/>
        </p:nvGrpSpPr>
        <p:grpSpPr>
          <a:xfrm>
            <a:off x="-1295400" y="-1994486"/>
            <a:ext cx="2870719" cy="2870719"/>
            <a:chOff x="0" y="0"/>
            <a:chExt cx="6350000" cy="6350000"/>
          </a:xfrm>
          <a:solidFill>
            <a:schemeClr val="accent5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F2C92522-8B25-9BCD-8FE8-5BB89D385D8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312856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1468</Words>
  <Application>Microsoft Office PowerPoint</Application>
  <PresentationFormat>Custom</PresentationFormat>
  <Paragraphs>213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Muli Bold Bold</vt:lpstr>
      <vt:lpstr>Muli Regular</vt:lpstr>
      <vt:lpstr>Arial</vt:lpstr>
      <vt:lpstr>Calibri</vt:lpstr>
      <vt:lpstr>Muli Bold</vt:lpstr>
      <vt:lpstr>Lucida Console</vt:lpstr>
      <vt:lpstr>Muli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Yasmin Kobayachi</dc:creator>
  <cp:lastModifiedBy>Yasmin Kobayachi</cp:lastModifiedBy>
  <cp:revision>23</cp:revision>
  <dcterms:created xsi:type="dcterms:W3CDTF">2006-08-16T00:00:00Z</dcterms:created>
  <dcterms:modified xsi:type="dcterms:W3CDTF">2023-03-08T01:31:44Z</dcterms:modified>
  <dc:identifier>DAFb99wtKsE</dc:identifier>
</cp:coreProperties>
</file>