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5" r:id="rId4"/>
    <p:sldId id="266" r:id="rId5"/>
    <p:sldId id="258" r:id="rId6"/>
    <p:sldId id="257" r:id="rId7"/>
    <p:sldId id="259" r:id="rId8"/>
    <p:sldId id="260" r:id="rId9"/>
    <p:sldId id="261" r:id="rId10"/>
    <p:sldId id="267" r:id="rId11"/>
    <p:sldId id="268"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6"/>
    <p:restoredTop sz="94653"/>
  </p:normalViewPr>
  <p:slideViewPr>
    <p:cSldViewPr snapToGrid="0">
      <p:cViewPr varScale="1">
        <p:scale>
          <a:sx n="118" d="100"/>
          <a:sy n="118" d="100"/>
        </p:scale>
        <p:origin x="10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6AD0B-4389-3145-B50B-8458D238D294}" type="datetimeFigureOut">
              <a:rPr lang="en-US" smtClean="0"/>
              <a:t>12/13/22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108D0-F480-024F-89B9-DBC8A070252A}" type="slidenum">
              <a:rPr lang="en-US" smtClean="0"/>
              <a:t>‹#›</a:t>
            </a:fld>
            <a:endParaRPr lang="en-US"/>
          </a:p>
        </p:txBody>
      </p:sp>
    </p:spTree>
    <p:extLst>
      <p:ext uri="{BB962C8B-B14F-4D97-AF65-F5344CB8AC3E}">
        <p14:creationId xmlns:p14="http://schemas.microsoft.com/office/powerpoint/2010/main" val="9117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108D0-F480-024F-89B9-DBC8A070252A}" type="slidenum">
              <a:rPr lang="en-US" smtClean="0"/>
              <a:t>11</a:t>
            </a:fld>
            <a:endParaRPr lang="en-US"/>
          </a:p>
        </p:txBody>
      </p:sp>
    </p:spTree>
    <p:extLst>
      <p:ext uri="{BB962C8B-B14F-4D97-AF65-F5344CB8AC3E}">
        <p14:creationId xmlns:p14="http://schemas.microsoft.com/office/powerpoint/2010/main" val="271453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4F72-8A54-F22D-9B90-964FAD3BA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0DD55-0246-5ABB-7081-C8EFAEA0C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0DF30-5677-1C40-E9ED-7E3493AB2937}"/>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9BC347F3-CDCF-8E2B-38AA-33164E1E4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DDDB4-69B8-FAFD-21FA-A8F73320D82E}"/>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174635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B888-40A9-91D4-38DE-715D8977C1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D3BC83-45C3-5A5D-9728-67E302964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0AF68-3678-9C6C-535F-91DC1A0C300C}"/>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9A8818DA-AED1-A458-7167-5629263D2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8A59B-A315-0801-C893-81DFD8B170D4}"/>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262446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5A05B-5B51-E370-F336-62F54BB14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BFA4CC-B5CE-40BA-BB96-BA3AB8F85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4E3A9-01BD-C8AB-A499-BA2C01D900D1}"/>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3AE278DA-AC25-EAD4-4E62-11D7C410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43919-FB3D-C216-0944-4FAB396D1974}"/>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13164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13E8-3AAC-9A9E-3DE3-1FB439E8F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5FA69-CCAD-E837-BFE2-494DEB654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69E16-80BB-0C65-2E66-F2C1B6505533}"/>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11C2285C-F8AC-E93D-9CD7-52B5F78D2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60A24-2474-D1C4-D889-B012967AAFE5}"/>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420398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51D7-CF3D-DD0F-100F-52D0E1DFF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6DB0E-779E-9993-87CB-3308899FB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9BD19-3092-C8B9-1571-5FAE1CE5D41C}"/>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D8E5B646-27EA-230C-C4B5-6AB3D63D3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2D1E8-57B9-E5CB-A421-3E3E6C2E33F6}"/>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22995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5998-AC9C-C64D-AF93-33649C75B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B8278-648F-72F0-7257-47198C0BD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FE043-0F21-5BFD-18DA-CECF83707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0951D-41E1-6C53-5BD5-4D6F93DED572}"/>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6" name="Footer Placeholder 5">
            <a:extLst>
              <a:ext uri="{FF2B5EF4-FFF2-40B4-BE49-F238E27FC236}">
                <a16:creationId xmlns:a16="http://schemas.microsoft.com/office/drawing/2014/main" id="{6244D78D-C016-3960-A105-F0DC05C2F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81614-D8A2-9CC8-AD96-59CACC47998F}"/>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67229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D0A0-EEF7-591F-D014-FC17CDED2D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9BF162-F083-CECD-EFAB-DB22ED600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31485-CCEF-BD73-339A-B8F9FF4A9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95DBD9-7D56-32D5-2484-E0135005C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254FD-8FC3-BB39-619B-881DED17D2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2F547-1918-5C2D-77B8-EBA23907F298}"/>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8" name="Footer Placeholder 7">
            <a:extLst>
              <a:ext uri="{FF2B5EF4-FFF2-40B4-BE49-F238E27FC236}">
                <a16:creationId xmlns:a16="http://schemas.microsoft.com/office/drawing/2014/main" id="{252E01F3-7953-ADBA-4D65-18759EC98A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FC087-D4BC-E22C-F958-969A72DD3DE8}"/>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25896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8D4F-FF7F-218D-05C2-A93B6AF11E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B82768-ED1A-D304-0C84-9E99E1F05EFE}"/>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4" name="Footer Placeholder 3">
            <a:extLst>
              <a:ext uri="{FF2B5EF4-FFF2-40B4-BE49-F238E27FC236}">
                <a16:creationId xmlns:a16="http://schemas.microsoft.com/office/drawing/2014/main" id="{E3876D1D-E033-5729-47B4-4DE9BDF77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3D19AA-1F8D-266E-987C-561DFF55C1EF}"/>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244583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B6807-E00A-FCA6-E711-02AE6186B38C}"/>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3" name="Footer Placeholder 2">
            <a:extLst>
              <a:ext uri="{FF2B5EF4-FFF2-40B4-BE49-F238E27FC236}">
                <a16:creationId xmlns:a16="http://schemas.microsoft.com/office/drawing/2014/main" id="{38D2BC7A-703E-2E28-AA27-D6A0D4245A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B8FACD-7A0E-E16A-7CF4-F011CA9379A8}"/>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284603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DCE6-839C-5270-9F4C-5EC2978CE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2D84B9-83A8-5C39-0DEA-0947C9222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AAD377-10E4-100F-C88A-126CD8AC3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4642F-E532-AC11-D1E1-F4D69F838EA9}"/>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6" name="Footer Placeholder 5">
            <a:extLst>
              <a:ext uri="{FF2B5EF4-FFF2-40B4-BE49-F238E27FC236}">
                <a16:creationId xmlns:a16="http://schemas.microsoft.com/office/drawing/2014/main" id="{C744B234-6CB6-1001-266C-58D8AD04A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61DD0-A3C5-92FA-4631-C820C58F83F2}"/>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106451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3A57-5A27-5FB0-7A74-8DC804BDE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4327CE-D1FF-97B4-7709-EED1CFC94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B1E7F-26B8-77E1-6D78-1E3A8EABA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505AD-1B6E-E1AF-03E8-8FFA6C1B5E76}"/>
              </a:ext>
            </a:extLst>
          </p:cNvPr>
          <p:cNvSpPr>
            <a:spLocks noGrp="1"/>
          </p:cNvSpPr>
          <p:nvPr>
            <p:ph type="dt" sz="half" idx="10"/>
          </p:nvPr>
        </p:nvSpPr>
        <p:spPr/>
        <p:txBody>
          <a:bodyPr/>
          <a:lstStyle/>
          <a:p>
            <a:fld id="{D0D2F791-CF2B-3545-8FD7-8B72722EC576}" type="datetimeFigureOut">
              <a:rPr lang="en-US" smtClean="0"/>
              <a:t>12/13/22</a:t>
            </a:fld>
            <a:endParaRPr lang="en-US"/>
          </a:p>
        </p:txBody>
      </p:sp>
      <p:sp>
        <p:nvSpPr>
          <p:cNvPr id="6" name="Footer Placeholder 5">
            <a:extLst>
              <a:ext uri="{FF2B5EF4-FFF2-40B4-BE49-F238E27FC236}">
                <a16:creationId xmlns:a16="http://schemas.microsoft.com/office/drawing/2014/main" id="{13FCCFDD-4950-303F-ECE3-E68C7A3D5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30A79-A1B0-C9F2-1041-82752282DE8E}"/>
              </a:ext>
            </a:extLst>
          </p:cNvPr>
          <p:cNvSpPr>
            <a:spLocks noGrp="1"/>
          </p:cNvSpPr>
          <p:nvPr>
            <p:ph type="sldNum" sz="quarter" idx="12"/>
          </p:nvPr>
        </p:nvSpPr>
        <p:spPr/>
        <p:txBody>
          <a:bodyPr/>
          <a:lstStyle/>
          <a:p>
            <a:fld id="{031C3551-CD3E-8748-A012-D81A39C7CCB3}" type="slidenum">
              <a:rPr lang="en-US" smtClean="0"/>
              <a:t>‹#›</a:t>
            </a:fld>
            <a:endParaRPr lang="en-US"/>
          </a:p>
        </p:txBody>
      </p:sp>
    </p:spTree>
    <p:extLst>
      <p:ext uri="{BB962C8B-B14F-4D97-AF65-F5344CB8AC3E}">
        <p14:creationId xmlns:p14="http://schemas.microsoft.com/office/powerpoint/2010/main" val="10239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0E8AB-1335-7B5C-C1A0-A41847EB6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ED27D1-78AE-CA7C-B61E-8CE57D701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137C8-EE7A-9D9D-9483-66F5D7B76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2F791-CF2B-3545-8FD7-8B72722EC576}" type="datetimeFigureOut">
              <a:rPr lang="en-US" smtClean="0"/>
              <a:t>12/13/22</a:t>
            </a:fld>
            <a:endParaRPr lang="en-US"/>
          </a:p>
        </p:txBody>
      </p:sp>
      <p:sp>
        <p:nvSpPr>
          <p:cNvPr id="5" name="Footer Placeholder 4">
            <a:extLst>
              <a:ext uri="{FF2B5EF4-FFF2-40B4-BE49-F238E27FC236}">
                <a16:creationId xmlns:a16="http://schemas.microsoft.com/office/drawing/2014/main" id="{15376126-7423-D0AA-DC62-4C8FE66CC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94CCEE-7945-198E-DF2C-BB2B9782B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C3551-CD3E-8748-A012-D81A39C7CCB3}" type="slidenum">
              <a:rPr lang="en-US" smtClean="0"/>
              <a:t>‹#›</a:t>
            </a:fld>
            <a:endParaRPr lang="en-US"/>
          </a:p>
        </p:txBody>
      </p:sp>
    </p:spTree>
    <p:extLst>
      <p:ext uri="{BB962C8B-B14F-4D97-AF65-F5344CB8AC3E}">
        <p14:creationId xmlns:p14="http://schemas.microsoft.com/office/powerpoint/2010/main" val="2982764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imagesearch.com/2019/02/04/keras-multiple-inputs-and-mixed-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img-blog.csdnimg.cn/20200615213816359.png?x-oss-process=image/watermark,type_ZmFuZ3poZW5naGVpdGk,shadow_10,text_aHR0cHM6Ly9ibG9nLmNzZG4ubmV0L3UwMTQ2MjY3NDg=,size_16,color_FFFFFF,t_70#pic_cent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92BD-0211-1602-F1BF-E122EB0EE8E3}"/>
              </a:ext>
            </a:extLst>
          </p:cNvPr>
          <p:cNvSpPr>
            <a:spLocks noGrp="1"/>
          </p:cNvSpPr>
          <p:nvPr>
            <p:ph type="ctrTitle"/>
          </p:nvPr>
        </p:nvSpPr>
        <p:spPr/>
        <p:txBody>
          <a:bodyPr>
            <a:normAutofit fontScale="90000"/>
          </a:bodyPr>
          <a:lstStyle/>
          <a:p>
            <a:r>
              <a:rPr lang="en-CA" dirty="0"/>
              <a:t>Prediction of optical waveguide parameters using CNN</a:t>
            </a:r>
            <a:endParaRPr lang="en-US" dirty="0"/>
          </a:p>
        </p:txBody>
      </p:sp>
      <p:sp>
        <p:nvSpPr>
          <p:cNvPr id="3" name="Subtitle 2">
            <a:extLst>
              <a:ext uri="{FF2B5EF4-FFF2-40B4-BE49-F238E27FC236}">
                <a16:creationId xmlns:a16="http://schemas.microsoft.com/office/drawing/2014/main" id="{499A9C76-1E3B-08F4-53DF-C5E03847684C}"/>
              </a:ext>
            </a:extLst>
          </p:cNvPr>
          <p:cNvSpPr>
            <a:spLocks noGrp="1"/>
          </p:cNvSpPr>
          <p:nvPr>
            <p:ph type="subTitle" idx="1"/>
          </p:nvPr>
        </p:nvSpPr>
        <p:spPr/>
        <p:txBody>
          <a:bodyPr/>
          <a:lstStyle/>
          <a:p>
            <a:r>
              <a:rPr lang="en-US" dirty="0">
                <a:solidFill>
                  <a:schemeClr val="tx1">
                    <a:lumMod val="50000"/>
                    <a:lumOff val="50000"/>
                  </a:schemeClr>
                </a:solidFill>
              </a:rPr>
              <a:t>Final Report</a:t>
            </a:r>
          </a:p>
          <a:p>
            <a:r>
              <a:rPr lang="en-US" dirty="0">
                <a:solidFill>
                  <a:schemeClr val="tx1">
                    <a:lumMod val="50000"/>
                    <a:lumOff val="50000"/>
                  </a:schemeClr>
                </a:solidFill>
              </a:rPr>
              <a:t>Student #82286956</a:t>
            </a:r>
          </a:p>
          <a:p>
            <a:r>
              <a:rPr lang="en-US" dirty="0">
                <a:solidFill>
                  <a:schemeClr val="tx1">
                    <a:lumMod val="50000"/>
                    <a:lumOff val="50000"/>
                  </a:schemeClr>
                </a:solidFill>
              </a:rPr>
              <a:t>Reporter: Xuan Chen</a:t>
            </a:r>
          </a:p>
        </p:txBody>
      </p:sp>
    </p:spTree>
    <p:extLst>
      <p:ext uri="{BB962C8B-B14F-4D97-AF65-F5344CB8AC3E}">
        <p14:creationId xmlns:p14="http://schemas.microsoft.com/office/powerpoint/2010/main" val="175754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7AEC-EB74-6525-A21C-6286843EF95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90DD787-6F2C-C205-A87B-16C2566B1008}"/>
              </a:ext>
            </a:extLst>
          </p:cNvPr>
          <p:cNvSpPr>
            <a:spLocks noGrp="1"/>
          </p:cNvSpPr>
          <p:nvPr>
            <p:ph idx="1"/>
          </p:nvPr>
        </p:nvSpPr>
        <p:spPr>
          <a:xfrm>
            <a:off x="6096000" y="5190410"/>
            <a:ext cx="5057631" cy="476807"/>
          </a:xfrm>
        </p:spPr>
        <p:txBody>
          <a:bodyPr>
            <a:normAutofit fontScale="92500"/>
          </a:bodyPr>
          <a:lstStyle/>
          <a:p>
            <a:pPr marL="0" indent="0">
              <a:buNone/>
            </a:pPr>
            <a:r>
              <a:rPr lang="en-US" sz="1800" dirty="0"/>
              <a:t>Training and Validation loss curve </a:t>
            </a:r>
            <a:r>
              <a:rPr lang="en-US" sz="1800"/>
              <a:t>of CNN </a:t>
            </a:r>
            <a:r>
              <a:rPr lang="en-US" sz="1800" dirty="0"/>
              <a:t>(epoch = 500)</a:t>
            </a:r>
          </a:p>
        </p:txBody>
      </p:sp>
      <p:pic>
        <p:nvPicPr>
          <p:cNvPr id="5" name="图片 36" descr="图表, 直方图&#10;&#10;描述已自动生成">
            <a:extLst>
              <a:ext uri="{FF2B5EF4-FFF2-40B4-BE49-F238E27FC236}">
                <a16:creationId xmlns:a16="http://schemas.microsoft.com/office/drawing/2014/main" id="{1482E64C-A6A4-77B9-8A08-3B79DB422EF5}"/>
              </a:ext>
            </a:extLst>
          </p:cNvPr>
          <p:cNvPicPr>
            <a:picLocks noChangeAspect="1"/>
          </p:cNvPicPr>
          <p:nvPr/>
        </p:nvPicPr>
        <p:blipFill>
          <a:blip r:embed="rId2"/>
          <a:stretch>
            <a:fillRect/>
          </a:stretch>
        </p:blipFill>
        <p:spPr>
          <a:xfrm>
            <a:off x="5959626" y="1265413"/>
            <a:ext cx="5057631" cy="3793475"/>
          </a:xfrm>
          <a:prstGeom prst="rect">
            <a:avLst/>
          </a:prstGeom>
        </p:spPr>
      </p:pic>
      <p:pic>
        <p:nvPicPr>
          <p:cNvPr id="6" name="Picture 5">
            <a:extLst>
              <a:ext uri="{FF2B5EF4-FFF2-40B4-BE49-F238E27FC236}">
                <a16:creationId xmlns:a16="http://schemas.microsoft.com/office/drawing/2014/main" id="{AE386A9A-8B5D-424F-99D1-565E9C60A81F}"/>
              </a:ext>
            </a:extLst>
          </p:cNvPr>
          <p:cNvPicPr>
            <a:picLocks noChangeAspect="1"/>
          </p:cNvPicPr>
          <p:nvPr/>
        </p:nvPicPr>
        <p:blipFill>
          <a:blip r:embed="rId3"/>
          <a:stretch>
            <a:fillRect/>
          </a:stretch>
        </p:blipFill>
        <p:spPr>
          <a:xfrm>
            <a:off x="754795" y="1596804"/>
            <a:ext cx="5121426" cy="3462084"/>
          </a:xfrm>
          <a:prstGeom prst="rect">
            <a:avLst/>
          </a:prstGeom>
        </p:spPr>
      </p:pic>
      <p:sp>
        <p:nvSpPr>
          <p:cNvPr id="7" name="Content Placeholder 2">
            <a:extLst>
              <a:ext uri="{FF2B5EF4-FFF2-40B4-BE49-F238E27FC236}">
                <a16:creationId xmlns:a16="http://schemas.microsoft.com/office/drawing/2014/main" id="{05115CF0-FCF3-0951-5EFD-4AF1016DFAAD}"/>
              </a:ext>
            </a:extLst>
          </p:cNvPr>
          <p:cNvSpPr txBox="1">
            <a:spLocks/>
          </p:cNvSpPr>
          <p:nvPr/>
        </p:nvSpPr>
        <p:spPr>
          <a:xfrm>
            <a:off x="1487299" y="5190410"/>
            <a:ext cx="4388922" cy="47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Training loss of RNN model (epoch = 2000)</a:t>
            </a:r>
          </a:p>
        </p:txBody>
      </p:sp>
    </p:spTree>
    <p:extLst>
      <p:ext uri="{BB962C8B-B14F-4D97-AF65-F5344CB8AC3E}">
        <p14:creationId xmlns:p14="http://schemas.microsoft.com/office/powerpoint/2010/main" val="281648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D33B-6F1F-D054-B92B-CAA79811AB41}"/>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CFFC0F36-C87A-4177-AA6E-D7AD10D15A93}"/>
              </a:ext>
            </a:extLst>
          </p:cNvPr>
          <p:cNvSpPr>
            <a:spLocks noGrp="1"/>
          </p:cNvSpPr>
          <p:nvPr>
            <p:ph idx="1"/>
          </p:nvPr>
        </p:nvSpPr>
        <p:spPr/>
        <p:txBody>
          <a:bodyPr/>
          <a:lstStyle/>
          <a:p>
            <a:r>
              <a:rPr lang="en-US" dirty="0"/>
              <a:t>The prediction from deep learning models could approximate the ground truth but spending less time than calculating from Maxwell equation. With these two models, I have built a connection between field pattern and parameters of waveguide, which can be applied to different optical areas and devices. </a:t>
            </a:r>
          </a:p>
          <a:p>
            <a:r>
              <a:rPr lang="en-US" dirty="0"/>
              <a:t>The future work will focus on enhancing the performance of the CNN prediction by increasing the complexity of the network, such as increasing the number of neurons and layers, prediction on integration of 2 inputs and applying other deep learning algorithms on prediction.</a:t>
            </a:r>
          </a:p>
          <a:p>
            <a:endParaRPr lang="en-US" dirty="0"/>
          </a:p>
        </p:txBody>
      </p:sp>
    </p:spTree>
    <p:extLst>
      <p:ext uri="{BB962C8B-B14F-4D97-AF65-F5344CB8AC3E}">
        <p14:creationId xmlns:p14="http://schemas.microsoft.com/office/powerpoint/2010/main" val="113076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4F6A-B367-15D6-D41B-FAA9CC4B3246}"/>
              </a:ext>
            </a:extLst>
          </p:cNvPr>
          <p:cNvSpPr>
            <a:spLocks noGrp="1"/>
          </p:cNvSpPr>
          <p:nvPr>
            <p:ph type="title"/>
          </p:nvPr>
        </p:nvSpPr>
        <p:spPr/>
        <p:txBody>
          <a:bodyPr/>
          <a:lstStyle/>
          <a:p>
            <a:r>
              <a:rPr lang="en-US" dirty="0"/>
              <a:t>Timeline</a:t>
            </a:r>
          </a:p>
        </p:txBody>
      </p:sp>
      <p:graphicFrame>
        <p:nvGraphicFramePr>
          <p:cNvPr id="4" name="Table 4">
            <a:extLst>
              <a:ext uri="{FF2B5EF4-FFF2-40B4-BE49-F238E27FC236}">
                <a16:creationId xmlns:a16="http://schemas.microsoft.com/office/drawing/2014/main" id="{AF7F4174-2718-9F8E-5873-4A162FAC028B}"/>
              </a:ext>
            </a:extLst>
          </p:cNvPr>
          <p:cNvGraphicFramePr>
            <a:graphicFrameLocks noGrp="1"/>
          </p:cNvGraphicFramePr>
          <p:nvPr>
            <p:extLst>
              <p:ext uri="{D42A27DB-BD31-4B8C-83A1-F6EECF244321}">
                <p14:modId xmlns:p14="http://schemas.microsoft.com/office/powerpoint/2010/main" val="1465212135"/>
              </p:ext>
            </p:extLst>
          </p:nvPr>
        </p:nvGraphicFramePr>
        <p:xfrm>
          <a:off x="2272145" y="1690688"/>
          <a:ext cx="7647709" cy="4174950"/>
        </p:xfrm>
        <a:graphic>
          <a:graphicData uri="http://schemas.openxmlformats.org/drawingml/2006/table">
            <a:tbl>
              <a:tblPr firstRow="1" bandRow="1">
                <a:tableStyleId>{5C22544A-7EE6-4342-B048-85BDC9FD1C3A}</a:tableStyleId>
              </a:tblPr>
              <a:tblGrid>
                <a:gridCol w="1823592">
                  <a:extLst>
                    <a:ext uri="{9D8B030D-6E8A-4147-A177-3AD203B41FA5}">
                      <a16:colId xmlns:a16="http://schemas.microsoft.com/office/drawing/2014/main" val="1220935677"/>
                    </a:ext>
                  </a:extLst>
                </a:gridCol>
                <a:gridCol w="5824117">
                  <a:extLst>
                    <a:ext uri="{9D8B030D-6E8A-4147-A177-3AD203B41FA5}">
                      <a16:colId xmlns:a16="http://schemas.microsoft.com/office/drawing/2014/main" val="1179975093"/>
                    </a:ext>
                  </a:extLst>
                </a:gridCol>
              </a:tblGrid>
              <a:tr h="330911">
                <a:tc>
                  <a:txBody>
                    <a:bodyPr/>
                    <a:lstStyle/>
                    <a:p>
                      <a:r>
                        <a:rPr lang="en-US" dirty="0"/>
                        <a:t>Time</a:t>
                      </a:r>
                    </a:p>
                  </a:txBody>
                  <a:tcPr/>
                </a:tc>
                <a:tc>
                  <a:txBody>
                    <a:bodyPr/>
                    <a:lstStyle/>
                    <a:p>
                      <a:r>
                        <a:rPr lang="en-US" dirty="0"/>
                        <a:t>Plan</a:t>
                      </a:r>
                    </a:p>
                  </a:txBody>
                  <a:tcPr/>
                </a:tc>
                <a:extLst>
                  <a:ext uri="{0D108BD9-81ED-4DB2-BD59-A6C34878D82A}">
                    <a16:rowId xmlns:a16="http://schemas.microsoft.com/office/drawing/2014/main" val="3174367693"/>
                  </a:ext>
                </a:extLst>
              </a:tr>
              <a:tr h="380919">
                <a:tc>
                  <a:txBody>
                    <a:bodyPr/>
                    <a:lstStyle/>
                    <a:p>
                      <a:r>
                        <a:rPr lang="en-US" dirty="0"/>
                        <a:t>Oct 20</a:t>
                      </a:r>
                    </a:p>
                  </a:txBody>
                  <a:tcPr/>
                </a:tc>
                <a:tc>
                  <a:txBody>
                    <a:bodyPr/>
                    <a:lstStyle/>
                    <a:p>
                      <a:r>
                        <a:rPr lang="en-US" dirty="0"/>
                        <a:t>Search information and documents.</a:t>
                      </a:r>
                    </a:p>
                  </a:txBody>
                  <a:tcPr/>
                </a:tc>
                <a:extLst>
                  <a:ext uri="{0D108BD9-81ED-4DB2-BD59-A6C34878D82A}">
                    <a16:rowId xmlns:a16="http://schemas.microsoft.com/office/drawing/2014/main" val="1617031456"/>
                  </a:ext>
                </a:extLst>
              </a:tr>
              <a:tr h="380919">
                <a:tc>
                  <a:txBody>
                    <a:bodyPr/>
                    <a:lstStyle/>
                    <a:p>
                      <a:r>
                        <a:rPr lang="en-US" dirty="0"/>
                        <a:t>Oct 27</a:t>
                      </a:r>
                    </a:p>
                  </a:txBody>
                  <a:tcPr/>
                </a:tc>
                <a:tc>
                  <a:txBody>
                    <a:bodyPr/>
                    <a:lstStyle/>
                    <a:p>
                      <a:r>
                        <a:rPr lang="en-US" dirty="0"/>
                        <a:t>Pre-processing datasets.</a:t>
                      </a:r>
                    </a:p>
                  </a:txBody>
                  <a:tcPr/>
                </a:tc>
                <a:extLst>
                  <a:ext uri="{0D108BD9-81ED-4DB2-BD59-A6C34878D82A}">
                    <a16:rowId xmlns:a16="http://schemas.microsoft.com/office/drawing/2014/main" val="777072993"/>
                  </a:ext>
                </a:extLst>
              </a:tr>
              <a:tr h="380919">
                <a:tc>
                  <a:txBody>
                    <a:bodyPr/>
                    <a:lstStyle/>
                    <a:p>
                      <a:r>
                        <a:rPr lang="en-US" dirty="0"/>
                        <a:t>Oct 30</a:t>
                      </a:r>
                    </a:p>
                  </a:txBody>
                  <a:tcPr/>
                </a:tc>
                <a:tc>
                  <a:txBody>
                    <a:bodyPr/>
                    <a:lstStyle/>
                    <a:p>
                      <a:r>
                        <a:rPr lang="en-US" dirty="0"/>
                        <a:t>Prepare slides.</a:t>
                      </a:r>
                    </a:p>
                  </a:txBody>
                  <a:tcPr/>
                </a:tc>
                <a:extLst>
                  <a:ext uri="{0D108BD9-81ED-4DB2-BD59-A6C34878D82A}">
                    <a16:rowId xmlns:a16="http://schemas.microsoft.com/office/drawing/2014/main" val="2026540450"/>
                  </a:ext>
                </a:extLst>
              </a:tr>
              <a:tr h="380919">
                <a:tc>
                  <a:txBody>
                    <a:bodyPr/>
                    <a:lstStyle/>
                    <a:p>
                      <a:r>
                        <a:rPr lang="en-US" dirty="0"/>
                        <a:t>Nov 3</a:t>
                      </a:r>
                    </a:p>
                  </a:txBody>
                  <a:tcPr/>
                </a:tc>
                <a:tc>
                  <a:txBody>
                    <a:bodyPr/>
                    <a:lstStyle/>
                    <a:p>
                      <a:r>
                        <a:rPr lang="en-US" dirty="0"/>
                        <a:t>Presentation.</a:t>
                      </a:r>
                    </a:p>
                  </a:txBody>
                  <a:tcPr/>
                </a:tc>
                <a:extLst>
                  <a:ext uri="{0D108BD9-81ED-4DB2-BD59-A6C34878D82A}">
                    <a16:rowId xmlns:a16="http://schemas.microsoft.com/office/drawing/2014/main" val="1850023886"/>
                  </a:ext>
                </a:extLst>
              </a:tr>
              <a:tr h="380919">
                <a:tc>
                  <a:txBody>
                    <a:bodyPr/>
                    <a:lstStyle/>
                    <a:p>
                      <a:r>
                        <a:rPr lang="en-US" dirty="0"/>
                        <a:t>Nov 9</a:t>
                      </a:r>
                    </a:p>
                  </a:txBody>
                  <a:tcPr/>
                </a:tc>
                <a:tc>
                  <a:txBody>
                    <a:bodyPr/>
                    <a:lstStyle/>
                    <a:p>
                      <a:r>
                        <a:rPr lang="en-US" dirty="0"/>
                        <a:t>Proposal.</a:t>
                      </a:r>
                    </a:p>
                  </a:txBody>
                  <a:tcPr/>
                </a:tc>
                <a:extLst>
                  <a:ext uri="{0D108BD9-81ED-4DB2-BD59-A6C34878D82A}">
                    <a16:rowId xmlns:a16="http://schemas.microsoft.com/office/drawing/2014/main" val="3653388178"/>
                  </a:ext>
                </a:extLst>
              </a:tr>
              <a:tr h="380919">
                <a:tc>
                  <a:txBody>
                    <a:bodyPr/>
                    <a:lstStyle/>
                    <a:p>
                      <a:r>
                        <a:rPr lang="en-US" dirty="0"/>
                        <a:t>Nov 20</a:t>
                      </a:r>
                    </a:p>
                  </a:txBody>
                  <a:tcPr/>
                </a:tc>
                <a:tc>
                  <a:txBody>
                    <a:bodyPr/>
                    <a:lstStyle/>
                    <a:p>
                      <a:r>
                        <a:rPr lang="en-US" dirty="0"/>
                        <a:t>Analyze RNN model on prediction of field patterns.</a:t>
                      </a:r>
                    </a:p>
                  </a:txBody>
                  <a:tcPr/>
                </a:tc>
                <a:extLst>
                  <a:ext uri="{0D108BD9-81ED-4DB2-BD59-A6C34878D82A}">
                    <a16:rowId xmlns:a16="http://schemas.microsoft.com/office/drawing/2014/main" val="1628141077"/>
                  </a:ext>
                </a:extLst>
              </a:tr>
              <a:tr h="380919">
                <a:tc>
                  <a:txBody>
                    <a:bodyPr/>
                    <a:lstStyle/>
                    <a:p>
                      <a:r>
                        <a:rPr lang="en-US" dirty="0"/>
                        <a:t>Nov 25</a:t>
                      </a:r>
                    </a:p>
                  </a:txBody>
                  <a:tcPr/>
                </a:tc>
                <a:tc>
                  <a:txBody>
                    <a:bodyPr/>
                    <a:lstStyle/>
                    <a:p>
                      <a:r>
                        <a:rPr lang="en-US" dirty="0"/>
                        <a:t>Build CNN model to predict the parameters.</a:t>
                      </a:r>
                    </a:p>
                  </a:txBody>
                  <a:tcPr/>
                </a:tc>
                <a:extLst>
                  <a:ext uri="{0D108BD9-81ED-4DB2-BD59-A6C34878D82A}">
                    <a16:rowId xmlns:a16="http://schemas.microsoft.com/office/drawing/2014/main" val="2152943652"/>
                  </a:ext>
                </a:extLst>
              </a:tr>
              <a:tr h="380919">
                <a:tc>
                  <a:txBody>
                    <a:bodyPr/>
                    <a:lstStyle/>
                    <a:p>
                      <a:r>
                        <a:rPr lang="en-US" dirty="0"/>
                        <a:t>Dec 4</a:t>
                      </a:r>
                    </a:p>
                  </a:txBody>
                  <a:tcPr/>
                </a:tc>
                <a:tc>
                  <a:txBody>
                    <a:bodyPr/>
                    <a:lstStyle/>
                    <a:p>
                      <a:r>
                        <a:rPr lang="en-US" dirty="0"/>
                        <a:t>Finish training and testing.</a:t>
                      </a:r>
                    </a:p>
                  </a:txBody>
                  <a:tcPr/>
                </a:tc>
                <a:extLst>
                  <a:ext uri="{0D108BD9-81ED-4DB2-BD59-A6C34878D82A}">
                    <a16:rowId xmlns:a16="http://schemas.microsoft.com/office/drawing/2014/main" val="3254356399"/>
                  </a:ext>
                </a:extLst>
              </a:tr>
              <a:tr h="380919">
                <a:tc>
                  <a:txBody>
                    <a:bodyPr/>
                    <a:lstStyle/>
                    <a:p>
                      <a:r>
                        <a:rPr lang="en-US" dirty="0"/>
                        <a:t>Dec 12</a:t>
                      </a:r>
                    </a:p>
                  </a:txBody>
                  <a:tcPr/>
                </a:tc>
                <a:tc>
                  <a:txBody>
                    <a:bodyPr/>
                    <a:lstStyle/>
                    <a:p>
                      <a:r>
                        <a:rPr lang="en-US" dirty="0"/>
                        <a:t>Final project presentation slide.</a:t>
                      </a:r>
                    </a:p>
                  </a:txBody>
                  <a:tcPr/>
                </a:tc>
                <a:extLst>
                  <a:ext uri="{0D108BD9-81ED-4DB2-BD59-A6C34878D82A}">
                    <a16:rowId xmlns:a16="http://schemas.microsoft.com/office/drawing/2014/main" val="2450216283"/>
                  </a:ext>
                </a:extLst>
              </a:tr>
              <a:tr h="380919">
                <a:tc>
                  <a:txBody>
                    <a:bodyPr/>
                    <a:lstStyle/>
                    <a:p>
                      <a:r>
                        <a:rPr lang="en-US" dirty="0"/>
                        <a:t>Dec 18</a:t>
                      </a:r>
                    </a:p>
                  </a:txBody>
                  <a:tcPr/>
                </a:tc>
                <a:tc>
                  <a:txBody>
                    <a:bodyPr/>
                    <a:lstStyle/>
                    <a:p>
                      <a:r>
                        <a:rPr lang="en-US" dirty="0"/>
                        <a:t>Sort code and project paper.</a:t>
                      </a:r>
                    </a:p>
                  </a:txBody>
                  <a:tcPr/>
                </a:tc>
                <a:extLst>
                  <a:ext uri="{0D108BD9-81ED-4DB2-BD59-A6C34878D82A}">
                    <a16:rowId xmlns:a16="http://schemas.microsoft.com/office/drawing/2014/main" val="3648924234"/>
                  </a:ext>
                </a:extLst>
              </a:tr>
            </a:tbl>
          </a:graphicData>
        </a:graphic>
      </p:graphicFrame>
    </p:spTree>
    <p:extLst>
      <p:ext uri="{BB962C8B-B14F-4D97-AF65-F5344CB8AC3E}">
        <p14:creationId xmlns:p14="http://schemas.microsoft.com/office/powerpoint/2010/main" val="283128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DD2D-8808-0FDA-2B05-F9B297149DE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0109407-9432-04B7-3F8E-55F31B0B6B35}"/>
              </a:ext>
            </a:extLst>
          </p:cNvPr>
          <p:cNvSpPr>
            <a:spLocks noGrp="1"/>
          </p:cNvSpPr>
          <p:nvPr>
            <p:ph idx="1"/>
          </p:nvPr>
        </p:nvSpPr>
        <p:spPr>
          <a:xfrm>
            <a:off x="838200" y="1825625"/>
            <a:ext cx="10847120" cy="3506396"/>
          </a:xfrm>
        </p:spPr>
        <p:txBody>
          <a:bodyPr>
            <a:normAutofit lnSpcReduction="10000"/>
          </a:bodyPr>
          <a:lstStyle/>
          <a:p>
            <a:r>
              <a:rPr lang="en-CA" sz="1600" i="1" dirty="0">
                <a:effectLst/>
              </a:rPr>
              <a:t>Wei Ma, </a:t>
            </a:r>
            <a:r>
              <a:rPr lang="en-CA" sz="1600" i="1" dirty="0" err="1">
                <a:effectLst/>
              </a:rPr>
              <a:t>Zhaocheng</a:t>
            </a:r>
            <a:r>
              <a:rPr lang="en-CA" sz="1600" i="1" dirty="0">
                <a:effectLst/>
              </a:rPr>
              <a:t> Liu, </a:t>
            </a:r>
            <a:r>
              <a:rPr lang="en-CA" sz="1600" i="1" dirty="0" err="1">
                <a:effectLst/>
              </a:rPr>
              <a:t>Zhaxylyk</a:t>
            </a:r>
            <a:r>
              <a:rPr lang="en-CA" sz="1600" i="1" dirty="0">
                <a:effectLst/>
              </a:rPr>
              <a:t> A </a:t>
            </a:r>
            <a:r>
              <a:rPr lang="en-CA" sz="1600" i="1" dirty="0" err="1">
                <a:effectLst/>
              </a:rPr>
              <a:t>Kudyshev</a:t>
            </a:r>
            <a:r>
              <a:rPr lang="en-CA" sz="1600" i="1" dirty="0">
                <a:effectLst/>
              </a:rPr>
              <a:t>, Alexandra </a:t>
            </a:r>
            <a:r>
              <a:rPr lang="en-CA" sz="1600" i="1" dirty="0" err="1">
                <a:effectLst/>
              </a:rPr>
              <a:t>Boltasseva</a:t>
            </a:r>
            <a:r>
              <a:rPr lang="en-CA" sz="1600" i="1" dirty="0">
                <a:effectLst/>
              </a:rPr>
              <a:t>, </a:t>
            </a:r>
            <a:r>
              <a:rPr lang="en-CA" sz="1600" i="1" dirty="0" err="1">
                <a:effectLst/>
              </a:rPr>
              <a:t>Wenshan</a:t>
            </a:r>
            <a:r>
              <a:rPr lang="en-CA" sz="1600" i="1" dirty="0">
                <a:effectLst/>
              </a:rPr>
              <a:t> Cai, and </a:t>
            </a:r>
            <a:r>
              <a:rPr lang="en-CA" sz="1600" i="1" dirty="0" err="1">
                <a:effectLst/>
              </a:rPr>
              <a:t>Yongmin</a:t>
            </a:r>
            <a:r>
              <a:rPr lang="en-CA" sz="1600" i="1" dirty="0">
                <a:effectLst/>
              </a:rPr>
              <a:t> Liu. Deep learning for the design of photonic structures. Nature Photonics, 15(2):77–90, 2021.</a:t>
            </a:r>
          </a:p>
          <a:p>
            <a:r>
              <a:rPr lang="en-CA" sz="1600" i="1" dirty="0">
                <a:effectLst/>
              </a:rPr>
              <a:t>Chapter 9, 9.1-9.3 of Deep Learning Book</a:t>
            </a:r>
          </a:p>
          <a:p>
            <a:r>
              <a:rPr lang="en-CA" sz="1600" i="1" dirty="0">
                <a:effectLst/>
              </a:rPr>
              <a:t>Procedia Computer Science 132(2018)377-384 “An Analysis Of Convolutional Neural Networks For Image Classification”.</a:t>
            </a:r>
          </a:p>
          <a:p>
            <a:r>
              <a:rPr lang="en-CA" sz="1600" i="1" dirty="0" err="1">
                <a:effectLst/>
              </a:rPr>
              <a:t>Szegedy</a:t>
            </a:r>
            <a:r>
              <a:rPr lang="en-CA" sz="1600" i="1" dirty="0">
                <a:effectLst/>
              </a:rPr>
              <a:t>, C., Liu, W., Jia, Y., </a:t>
            </a:r>
            <a:r>
              <a:rPr lang="en-CA" sz="1600" i="1" dirty="0" err="1">
                <a:effectLst/>
              </a:rPr>
              <a:t>Sermanet</a:t>
            </a:r>
            <a:r>
              <a:rPr lang="en-CA" sz="1600" i="1" dirty="0">
                <a:effectLst/>
              </a:rPr>
              <a:t>, P., Reed, S., </a:t>
            </a:r>
            <a:r>
              <a:rPr lang="en-CA" sz="1600" i="1" dirty="0" err="1">
                <a:effectLst/>
              </a:rPr>
              <a:t>Anguelov</a:t>
            </a:r>
            <a:r>
              <a:rPr lang="en-CA" sz="1600" i="1" dirty="0">
                <a:effectLst/>
              </a:rPr>
              <a:t>, D.,&amp;_</a:t>
            </a:r>
            <a:r>
              <a:rPr lang="en-CA" sz="1600" i="1" dirty="0" err="1">
                <a:effectLst/>
              </a:rPr>
              <a:t>Rabinovich</a:t>
            </a:r>
            <a:r>
              <a:rPr lang="en-CA" sz="1600" i="1" dirty="0">
                <a:effectLst/>
              </a:rPr>
              <a:t>, A.(2015) “Going deeper with convolutions.” in Proceedings of the IEEE conference on computer vision and pattern recognition (pp. 1-9).</a:t>
            </a:r>
          </a:p>
          <a:p>
            <a:r>
              <a:rPr lang="en-CA" sz="1600" i="1" dirty="0">
                <a:effectLst/>
              </a:rPr>
              <a:t>C. M. Chew and W. H. Weedon, “A 3d perfectly matched medium from modified Maxwell’s equations with stretched coordinates”, Microwave and Optical Tech. Lett., vol. 7, No. 13, pp. 599-604, 1994</a:t>
            </a:r>
          </a:p>
          <a:p>
            <a:r>
              <a:rPr lang="en-CA" sz="1600" i="1" dirty="0" err="1">
                <a:effectLst/>
              </a:rPr>
              <a:t>Alagappan</a:t>
            </a:r>
            <a:r>
              <a:rPr lang="en-CA" sz="1600" i="1" dirty="0">
                <a:effectLst/>
              </a:rPr>
              <a:t>, G.; Ong, </a:t>
            </a:r>
            <a:r>
              <a:rPr lang="en-CA" sz="1600" i="1" dirty="0" err="1">
                <a:effectLst/>
              </a:rPr>
              <a:t>J.R.;Yang</a:t>
            </a:r>
            <a:r>
              <a:rPr lang="en-CA" sz="1600" i="1" dirty="0">
                <a:effectLst/>
              </a:rPr>
              <a:t>, Z.; Ang, T.Y.L.; </a:t>
            </a:r>
            <a:r>
              <a:rPr lang="en-CA" sz="1600" i="1" dirty="0" err="1">
                <a:effectLst/>
              </a:rPr>
              <a:t>Zhao,W</a:t>
            </a:r>
            <a:r>
              <a:rPr lang="en-CA" sz="1600" i="1" dirty="0">
                <a:effectLst/>
              </a:rPr>
              <a:t>.; </a:t>
            </a:r>
            <a:r>
              <a:rPr lang="en-CA" sz="1600" i="1" dirty="0" err="1">
                <a:effectLst/>
              </a:rPr>
              <a:t>Jiang,Y</a:t>
            </a:r>
            <a:r>
              <a:rPr lang="en-CA" sz="1600" i="1" dirty="0">
                <a:effectLst/>
              </a:rPr>
              <a:t>.; </a:t>
            </a:r>
            <a:r>
              <a:rPr lang="en-CA" sz="1600" i="1" dirty="0" err="1">
                <a:effectLst/>
              </a:rPr>
              <a:t>Zhang,W</a:t>
            </a:r>
            <a:r>
              <a:rPr lang="en-CA" sz="1600" i="1" dirty="0">
                <a:effectLst/>
              </a:rPr>
              <a:t>.; </a:t>
            </a:r>
            <a:r>
              <a:rPr lang="en-CA" sz="1600" i="1" dirty="0" err="1">
                <a:effectLst/>
              </a:rPr>
              <a:t>Png</a:t>
            </a:r>
            <a:r>
              <a:rPr lang="en-CA" sz="1600" i="1" dirty="0">
                <a:effectLst/>
              </a:rPr>
              <a:t>, C.E. Leveraging AI in Photonics and Beyond. Photonics 2022, 9, 75. https://</a:t>
            </a:r>
            <a:r>
              <a:rPr lang="en-CA" sz="1600" i="1" dirty="0" err="1">
                <a:effectLst/>
              </a:rPr>
              <a:t>doi.org</a:t>
            </a:r>
            <a:r>
              <a:rPr lang="en-CA" sz="1600" i="1" dirty="0">
                <a:effectLst/>
              </a:rPr>
              <a:t>/10.3390/photonics9020075</a:t>
            </a:r>
          </a:p>
          <a:p>
            <a:r>
              <a:rPr lang="en-CA" sz="1600" i="1" dirty="0">
                <a:effectLst/>
                <a:hlinkClick r:id="rId2"/>
              </a:rPr>
              <a:t>https://pyimagesearch.com/2019/02/04/keras-multiple-inputs-and-mixed-data/</a:t>
            </a:r>
            <a:endParaRPr lang="en-CA" sz="1600" i="1" dirty="0">
              <a:effectLst/>
            </a:endParaRPr>
          </a:p>
          <a:p>
            <a:r>
              <a:rPr lang="en-CA" sz="1600" i="1" dirty="0">
                <a:effectLst/>
              </a:rPr>
              <a:t>AI4D Proposal: Deep learning optimization of frequency microcomb</a:t>
            </a:r>
          </a:p>
        </p:txBody>
      </p:sp>
    </p:spTree>
    <p:extLst>
      <p:ext uri="{BB962C8B-B14F-4D97-AF65-F5344CB8AC3E}">
        <p14:creationId xmlns:p14="http://schemas.microsoft.com/office/powerpoint/2010/main" val="35385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2FB1-DF61-7357-46C0-09B448B812CB}"/>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ABB46C05-01B0-DFA9-147E-A8EC75FFC0E9}"/>
              </a:ext>
            </a:extLst>
          </p:cNvPr>
          <p:cNvSpPr>
            <a:spLocks noGrp="1"/>
          </p:cNvSpPr>
          <p:nvPr>
            <p:ph idx="1"/>
          </p:nvPr>
        </p:nvSpPr>
        <p:spPr/>
        <p:txBody>
          <a:bodyPr/>
          <a:lstStyle/>
          <a:p>
            <a:r>
              <a:rPr lang="en-US" sz="2800" dirty="0"/>
              <a:t>Problems being solved </a:t>
            </a:r>
          </a:p>
          <a:p>
            <a:r>
              <a:rPr lang="en-US" dirty="0"/>
              <a:t>Why is this topic valuable?</a:t>
            </a:r>
          </a:p>
          <a:p>
            <a:r>
              <a:rPr lang="en-US" dirty="0"/>
              <a:t>Introduction of related work</a:t>
            </a:r>
          </a:p>
          <a:p>
            <a:r>
              <a:rPr lang="en-US" sz="2800" dirty="0"/>
              <a:t>Research part of predicting field pattern</a:t>
            </a:r>
          </a:p>
          <a:p>
            <a:r>
              <a:rPr lang="en-US" sz="2800" dirty="0"/>
              <a:t>Model architecture on CNN model </a:t>
            </a:r>
          </a:p>
          <a:p>
            <a:r>
              <a:rPr lang="en-US" sz="2800" dirty="0"/>
              <a:t>Experiments</a:t>
            </a:r>
          </a:p>
          <a:p>
            <a:r>
              <a:rPr lang="en-US" sz="2800" dirty="0"/>
              <a:t>Conclusion and future work</a:t>
            </a:r>
          </a:p>
          <a:p>
            <a:pPr marL="0" indent="0">
              <a:buNone/>
            </a:pPr>
            <a:endParaRPr lang="en-US" dirty="0"/>
          </a:p>
        </p:txBody>
      </p:sp>
    </p:spTree>
    <p:extLst>
      <p:ext uri="{BB962C8B-B14F-4D97-AF65-F5344CB8AC3E}">
        <p14:creationId xmlns:p14="http://schemas.microsoft.com/office/powerpoint/2010/main" val="237650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A9-29B9-4227-836D-DE4C4E6D9111}"/>
              </a:ext>
            </a:extLst>
          </p:cNvPr>
          <p:cNvSpPr>
            <a:spLocks noGrp="1"/>
          </p:cNvSpPr>
          <p:nvPr>
            <p:ph type="title"/>
          </p:nvPr>
        </p:nvSpPr>
        <p:spPr/>
        <p:txBody>
          <a:bodyPr/>
          <a:lstStyle/>
          <a:p>
            <a:r>
              <a:rPr lang="en-US" dirty="0"/>
              <a:t>Problems being solved</a:t>
            </a:r>
          </a:p>
        </p:txBody>
      </p:sp>
      <p:sp>
        <p:nvSpPr>
          <p:cNvPr id="3" name="Content Placeholder 2">
            <a:extLst>
              <a:ext uri="{FF2B5EF4-FFF2-40B4-BE49-F238E27FC236}">
                <a16:creationId xmlns:a16="http://schemas.microsoft.com/office/drawing/2014/main" id="{CB7D4B6B-E16D-4F03-0C32-E544BCC343D4}"/>
              </a:ext>
            </a:extLst>
          </p:cNvPr>
          <p:cNvSpPr>
            <a:spLocks noGrp="1"/>
          </p:cNvSpPr>
          <p:nvPr>
            <p:ph idx="1"/>
          </p:nvPr>
        </p:nvSpPr>
        <p:spPr>
          <a:xfrm>
            <a:off x="838200" y="1825625"/>
            <a:ext cx="9873343" cy="4351338"/>
          </a:xfrm>
        </p:spPr>
        <p:txBody>
          <a:bodyPr/>
          <a:lstStyle/>
          <a:p>
            <a:r>
              <a:rPr lang="en-US" sz="3600" dirty="0"/>
              <a:t>Analyzed the prediction of field patterns using RNN.</a:t>
            </a:r>
          </a:p>
          <a:p>
            <a:r>
              <a:rPr lang="en-US" sz="3600" dirty="0"/>
              <a:t>Generated the dataset and cleaned dirty data.</a:t>
            </a:r>
          </a:p>
          <a:p>
            <a:r>
              <a:rPr lang="en-US" sz="3600" dirty="0"/>
              <a:t>Predicted the optical waveguide parameters (width and height) by using CNN.</a:t>
            </a:r>
          </a:p>
          <a:p>
            <a:pPr marL="0" indent="0">
              <a:buNone/>
            </a:pPr>
            <a:endParaRPr lang="en-US" dirty="0"/>
          </a:p>
        </p:txBody>
      </p:sp>
    </p:spTree>
    <p:extLst>
      <p:ext uri="{BB962C8B-B14F-4D97-AF65-F5344CB8AC3E}">
        <p14:creationId xmlns:p14="http://schemas.microsoft.com/office/powerpoint/2010/main" val="123911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01A3-DD37-F24C-AFA7-91C4FF35FBBA}"/>
              </a:ext>
            </a:extLst>
          </p:cNvPr>
          <p:cNvSpPr>
            <a:spLocks noGrp="1"/>
          </p:cNvSpPr>
          <p:nvPr>
            <p:ph type="title"/>
          </p:nvPr>
        </p:nvSpPr>
        <p:spPr/>
        <p:txBody>
          <a:bodyPr/>
          <a:lstStyle/>
          <a:p>
            <a:r>
              <a:rPr lang="en-US" dirty="0"/>
              <a:t>Why is the topic valuable?</a:t>
            </a:r>
          </a:p>
        </p:txBody>
      </p:sp>
      <p:sp>
        <p:nvSpPr>
          <p:cNvPr id="3" name="Content Placeholder 2">
            <a:extLst>
              <a:ext uri="{FF2B5EF4-FFF2-40B4-BE49-F238E27FC236}">
                <a16:creationId xmlns:a16="http://schemas.microsoft.com/office/drawing/2014/main" id="{614D4811-F6F3-9DA1-8980-300510F6C61B}"/>
              </a:ext>
            </a:extLst>
          </p:cNvPr>
          <p:cNvSpPr>
            <a:spLocks noGrp="1"/>
          </p:cNvSpPr>
          <p:nvPr>
            <p:ph idx="1"/>
          </p:nvPr>
        </p:nvSpPr>
        <p:spPr/>
        <p:txBody>
          <a:bodyPr/>
          <a:lstStyle/>
          <a:p>
            <a:r>
              <a:rPr lang="en-US" dirty="0"/>
              <a:t>Physical fields are very common in our daily life, such as temperature field, gravitational field, electromagnetic field. </a:t>
            </a:r>
            <a:r>
              <a:rPr lang="en-US" dirty="0">
                <a:solidFill>
                  <a:srgbClr val="FF0000"/>
                </a:solidFill>
              </a:rPr>
              <a:t>(Essential)</a:t>
            </a:r>
          </a:p>
          <a:p>
            <a:r>
              <a:rPr lang="en-US" dirty="0"/>
              <a:t>The traditional method is to solve field equations that contain the information of a specific field. But in this research, I found a potential method to get the field patterns and predict the parameters. </a:t>
            </a:r>
            <a:r>
              <a:rPr lang="en-US" dirty="0">
                <a:solidFill>
                  <a:srgbClr val="FF0000"/>
                </a:solidFill>
              </a:rPr>
              <a:t>(Saved more time and computation)</a:t>
            </a:r>
          </a:p>
          <a:p>
            <a:r>
              <a:rPr lang="en-US" dirty="0"/>
              <a:t>Built a connection between field patterns and the parameters of the optical waveguide. </a:t>
            </a:r>
          </a:p>
        </p:txBody>
      </p:sp>
    </p:spTree>
    <p:extLst>
      <p:ext uri="{BB962C8B-B14F-4D97-AF65-F5344CB8AC3E}">
        <p14:creationId xmlns:p14="http://schemas.microsoft.com/office/powerpoint/2010/main" val="351792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4105-2300-4BFE-46D1-B51E1A6E066B}"/>
              </a:ext>
            </a:extLst>
          </p:cNvPr>
          <p:cNvSpPr>
            <a:spLocks noGrp="1"/>
          </p:cNvSpPr>
          <p:nvPr>
            <p:ph type="title"/>
          </p:nvPr>
        </p:nvSpPr>
        <p:spPr>
          <a:xfrm>
            <a:off x="838200" y="132550"/>
            <a:ext cx="10515600" cy="1325563"/>
          </a:xfrm>
        </p:spPr>
        <p:txBody>
          <a:bodyPr>
            <a:normAutofit/>
          </a:bodyPr>
          <a:lstStyle/>
          <a:p>
            <a:r>
              <a:rPr kumimoji="1" lang="en-CA" sz="3600" b="1" dirty="0"/>
              <a:t>Optical waveguide</a:t>
            </a:r>
            <a:endParaRPr lang="en-US" sz="3600" b="1" dirty="0"/>
          </a:p>
        </p:txBody>
      </p:sp>
      <p:pic>
        <p:nvPicPr>
          <p:cNvPr id="7" name="Content Placeholder 6">
            <a:extLst>
              <a:ext uri="{FF2B5EF4-FFF2-40B4-BE49-F238E27FC236}">
                <a16:creationId xmlns:a16="http://schemas.microsoft.com/office/drawing/2014/main" id="{9C1F345A-2D68-5EB8-C93C-9AC5F6B20065}"/>
              </a:ext>
            </a:extLst>
          </p:cNvPr>
          <p:cNvPicPr>
            <a:picLocks noGrp="1" noChangeAspect="1"/>
          </p:cNvPicPr>
          <p:nvPr>
            <p:ph idx="1"/>
          </p:nvPr>
        </p:nvPicPr>
        <p:blipFill>
          <a:blip r:embed="rId2"/>
          <a:stretch>
            <a:fillRect/>
          </a:stretch>
        </p:blipFill>
        <p:spPr>
          <a:xfrm>
            <a:off x="2079666" y="1236365"/>
            <a:ext cx="8032668" cy="2710152"/>
          </a:xfrm>
          <a:prstGeom prst="rect">
            <a:avLst/>
          </a:prstGeom>
        </p:spPr>
      </p:pic>
      <p:pic>
        <p:nvPicPr>
          <p:cNvPr id="9" name="Picture 8" descr="Diagram&#10;&#10;Description automatically generated">
            <a:extLst>
              <a:ext uri="{FF2B5EF4-FFF2-40B4-BE49-F238E27FC236}">
                <a16:creationId xmlns:a16="http://schemas.microsoft.com/office/drawing/2014/main" id="{E953AD3D-F684-2CEC-37AB-821918248F12}"/>
              </a:ext>
            </a:extLst>
          </p:cNvPr>
          <p:cNvPicPr>
            <a:picLocks noChangeAspect="1"/>
          </p:cNvPicPr>
          <p:nvPr/>
        </p:nvPicPr>
        <p:blipFill>
          <a:blip r:embed="rId3"/>
          <a:stretch>
            <a:fillRect/>
          </a:stretch>
        </p:blipFill>
        <p:spPr>
          <a:xfrm>
            <a:off x="2079666" y="4153325"/>
            <a:ext cx="3621972" cy="2572125"/>
          </a:xfrm>
          <a:prstGeom prst="rect">
            <a:avLst/>
          </a:prstGeom>
        </p:spPr>
      </p:pic>
      <p:sp>
        <p:nvSpPr>
          <p:cNvPr id="10" name="TextBox 9">
            <a:extLst>
              <a:ext uri="{FF2B5EF4-FFF2-40B4-BE49-F238E27FC236}">
                <a16:creationId xmlns:a16="http://schemas.microsoft.com/office/drawing/2014/main" id="{39734F11-CC9A-4A4A-24B9-74FC3F12A21A}"/>
              </a:ext>
            </a:extLst>
          </p:cNvPr>
          <p:cNvSpPr txBox="1"/>
          <p:nvPr/>
        </p:nvSpPr>
        <p:spPr>
          <a:xfrm>
            <a:off x="7178582" y="5621635"/>
            <a:ext cx="2933752" cy="923330"/>
          </a:xfrm>
          <a:prstGeom prst="rect">
            <a:avLst/>
          </a:prstGeom>
          <a:noFill/>
        </p:spPr>
        <p:txBody>
          <a:bodyPr wrap="none" rtlCol="0">
            <a:spAutoFit/>
          </a:bodyPr>
          <a:lstStyle/>
          <a:p>
            <a:r>
              <a:rPr lang="en-US" b="1" dirty="0"/>
              <a:t>Two modes:</a:t>
            </a:r>
          </a:p>
          <a:p>
            <a:r>
              <a:rPr lang="en-US" dirty="0"/>
              <a:t>TE(Transversal Electric): Ex</a:t>
            </a:r>
          </a:p>
          <a:p>
            <a:r>
              <a:rPr lang="en-US" dirty="0"/>
              <a:t>TM(Transversal Magnetic): </a:t>
            </a:r>
            <a:r>
              <a:rPr lang="en-US" dirty="0" err="1"/>
              <a:t>Ey</a:t>
            </a:r>
            <a:endParaRPr lang="en-US" dirty="0"/>
          </a:p>
        </p:txBody>
      </p:sp>
    </p:spTree>
    <p:extLst>
      <p:ext uri="{BB962C8B-B14F-4D97-AF65-F5344CB8AC3E}">
        <p14:creationId xmlns:p14="http://schemas.microsoft.com/office/powerpoint/2010/main" val="39355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FD6F-DF33-E5B9-017C-5940F709ADFF}"/>
              </a:ext>
            </a:extLst>
          </p:cNvPr>
          <p:cNvSpPr>
            <a:spLocks noGrp="1"/>
          </p:cNvSpPr>
          <p:nvPr>
            <p:ph type="title"/>
          </p:nvPr>
        </p:nvSpPr>
        <p:spPr>
          <a:xfrm>
            <a:off x="631370" y="127912"/>
            <a:ext cx="10700657" cy="1349419"/>
          </a:xfrm>
        </p:spPr>
        <p:txBody>
          <a:bodyPr>
            <a:normAutofit/>
          </a:bodyPr>
          <a:lstStyle/>
          <a:p>
            <a:r>
              <a:rPr lang="en-US" b="1" dirty="0"/>
              <a:t>Research Part </a:t>
            </a:r>
            <a:br>
              <a:rPr lang="en-US" dirty="0"/>
            </a:br>
            <a:r>
              <a:rPr lang="en-US" sz="2400" dirty="0"/>
              <a:t>Analyze the electric field pattern of the rectangular optical waveguide.</a:t>
            </a:r>
            <a:endParaRPr lang="en-US" dirty="0"/>
          </a:p>
        </p:txBody>
      </p:sp>
      <p:grpSp>
        <p:nvGrpSpPr>
          <p:cNvPr id="8" name="Group 7">
            <a:extLst>
              <a:ext uri="{FF2B5EF4-FFF2-40B4-BE49-F238E27FC236}">
                <a16:creationId xmlns:a16="http://schemas.microsoft.com/office/drawing/2014/main" id="{AB6E28D8-72CD-6506-94C7-796417C542ED}"/>
              </a:ext>
            </a:extLst>
          </p:cNvPr>
          <p:cNvGrpSpPr/>
          <p:nvPr/>
        </p:nvGrpSpPr>
        <p:grpSpPr>
          <a:xfrm>
            <a:off x="6207968" y="1957223"/>
            <a:ext cx="4820137" cy="3563523"/>
            <a:chOff x="6914909" y="1690688"/>
            <a:chExt cx="4727609" cy="3200400"/>
          </a:xfrm>
        </p:grpSpPr>
        <p:pic>
          <p:nvPicPr>
            <p:cNvPr id="5" name="图片 11">
              <a:extLst>
                <a:ext uri="{FF2B5EF4-FFF2-40B4-BE49-F238E27FC236}">
                  <a16:creationId xmlns:a16="http://schemas.microsoft.com/office/drawing/2014/main" id="{B89624B5-7FEE-7119-8DA9-5E0BB2AFD04B}"/>
                </a:ext>
              </a:extLst>
            </p:cNvPr>
            <p:cNvPicPr>
              <a:picLocks noChangeAspect="1"/>
            </p:cNvPicPr>
            <p:nvPr/>
          </p:nvPicPr>
          <p:blipFill>
            <a:blip r:embed="rId2"/>
            <a:stretch>
              <a:fillRect/>
            </a:stretch>
          </p:blipFill>
          <p:spPr>
            <a:xfrm>
              <a:off x="6914909" y="1690688"/>
              <a:ext cx="4727609" cy="3200400"/>
            </a:xfrm>
            <a:prstGeom prst="rect">
              <a:avLst/>
            </a:prstGeom>
          </p:spPr>
        </p:pic>
        <p:sp>
          <p:nvSpPr>
            <p:cNvPr id="6" name="Rectangle 5">
              <a:extLst>
                <a:ext uri="{FF2B5EF4-FFF2-40B4-BE49-F238E27FC236}">
                  <a16:creationId xmlns:a16="http://schemas.microsoft.com/office/drawing/2014/main" id="{716C6D23-BD1A-5561-A787-BF90611A4202}"/>
                </a:ext>
              </a:extLst>
            </p:cNvPr>
            <p:cNvSpPr/>
            <p:nvPr/>
          </p:nvSpPr>
          <p:spPr>
            <a:xfrm>
              <a:off x="10833904" y="2569580"/>
              <a:ext cx="208344" cy="196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67FC981-BCFE-2387-A2A2-E513A27C5512}"/>
                </a:ext>
              </a:extLst>
            </p:cNvPr>
            <p:cNvSpPr/>
            <p:nvPr/>
          </p:nvSpPr>
          <p:spPr>
            <a:xfrm>
              <a:off x="9886709" y="3050976"/>
              <a:ext cx="208344" cy="196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a:extLst>
              <a:ext uri="{FF2B5EF4-FFF2-40B4-BE49-F238E27FC236}">
                <a16:creationId xmlns:a16="http://schemas.microsoft.com/office/drawing/2014/main" id="{9095D5EF-BD69-079A-7C86-ED3C91407128}"/>
              </a:ext>
            </a:extLst>
          </p:cNvPr>
          <p:cNvPicPr>
            <a:picLocks noGrp="1" noChangeAspect="1"/>
          </p:cNvPicPr>
          <p:nvPr>
            <p:ph idx="1"/>
          </p:nvPr>
        </p:nvPicPr>
        <p:blipFill>
          <a:blip r:embed="rId3"/>
          <a:stretch>
            <a:fillRect/>
          </a:stretch>
        </p:blipFill>
        <p:spPr>
          <a:xfrm>
            <a:off x="631370" y="1935134"/>
            <a:ext cx="4880382" cy="2758477"/>
          </a:xfrm>
          <a:prstGeom prst="rect">
            <a:avLst/>
          </a:prstGeom>
        </p:spPr>
      </p:pic>
      <p:sp>
        <p:nvSpPr>
          <p:cNvPr id="12" name="TextBox 11">
            <a:extLst>
              <a:ext uri="{FF2B5EF4-FFF2-40B4-BE49-F238E27FC236}">
                <a16:creationId xmlns:a16="http://schemas.microsoft.com/office/drawing/2014/main" id="{3BA7D937-BED8-43C3-F8A4-E8883FD5234A}"/>
              </a:ext>
            </a:extLst>
          </p:cNvPr>
          <p:cNvSpPr txBox="1"/>
          <p:nvPr/>
        </p:nvSpPr>
        <p:spPr>
          <a:xfrm>
            <a:off x="1744809" y="5151414"/>
            <a:ext cx="2239267" cy="369332"/>
          </a:xfrm>
          <a:prstGeom prst="rect">
            <a:avLst/>
          </a:prstGeom>
          <a:noFill/>
        </p:spPr>
        <p:txBody>
          <a:bodyPr wrap="none" rtlCol="0">
            <a:spAutoFit/>
          </a:bodyPr>
          <a:lstStyle/>
          <a:p>
            <a:r>
              <a:rPr lang="en-US" dirty="0"/>
              <a:t>RNN model summary </a:t>
            </a:r>
          </a:p>
        </p:txBody>
      </p:sp>
    </p:spTree>
    <p:extLst>
      <p:ext uri="{BB962C8B-B14F-4D97-AF65-F5344CB8AC3E}">
        <p14:creationId xmlns:p14="http://schemas.microsoft.com/office/powerpoint/2010/main" val="5998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7322-065A-8391-688A-C9E4B3B4BFA9}"/>
              </a:ext>
            </a:extLst>
          </p:cNvPr>
          <p:cNvSpPr>
            <a:spLocks noGrp="1"/>
          </p:cNvSpPr>
          <p:nvPr>
            <p:ph type="title"/>
          </p:nvPr>
        </p:nvSpPr>
        <p:spPr>
          <a:xfrm>
            <a:off x="494816" y="0"/>
            <a:ext cx="10515600" cy="1325563"/>
          </a:xfrm>
        </p:spPr>
        <p:txBody>
          <a:bodyPr/>
          <a:lstStyle/>
          <a:p>
            <a:r>
              <a:rPr lang="en-US" b="1" dirty="0"/>
              <a:t>Building the CNN model</a:t>
            </a:r>
          </a:p>
        </p:txBody>
      </p:sp>
      <p:sp>
        <p:nvSpPr>
          <p:cNvPr id="5" name="Content Placeholder 4">
            <a:extLst>
              <a:ext uri="{FF2B5EF4-FFF2-40B4-BE49-F238E27FC236}">
                <a16:creationId xmlns:a16="http://schemas.microsoft.com/office/drawing/2014/main" id="{F5CA1BAD-9D06-07BB-B3F7-8F729F231883}"/>
              </a:ext>
            </a:extLst>
          </p:cNvPr>
          <p:cNvSpPr>
            <a:spLocks noGrp="1"/>
          </p:cNvSpPr>
          <p:nvPr>
            <p:ph idx="1"/>
          </p:nvPr>
        </p:nvSpPr>
        <p:spPr>
          <a:xfrm>
            <a:off x="5752616" y="1534831"/>
            <a:ext cx="6284089" cy="4351338"/>
          </a:xfrm>
        </p:spPr>
        <p:txBody>
          <a:bodyPr>
            <a:normAutofit fontScale="92500" lnSpcReduction="20000"/>
          </a:bodyPr>
          <a:lstStyle/>
          <a:p>
            <a:pPr marL="0" indent="0">
              <a:buNone/>
            </a:pPr>
            <a:r>
              <a:rPr lang="en-US" b="1" dirty="0"/>
              <a:t>Here is the code implementation:</a:t>
            </a:r>
          </a:p>
          <a:p>
            <a:pPr marL="0" indent="0">
              <a:buNone/>
            </a:pPr>
            <a:r>
              <a:rPr lang="en-US" dirty="0"/>
              <a:t>1) Load the dataset from .mat file</a:t>
            </a:r>
          </a:p>
          <a:p>
            <a:pPr marL="0" indent="0">
              <a:buNone/>
            </a:pPr>
            <a:r>
              <a:rPr lang="en-US" dirty="0"/>
              <a:t>2) Data preprocessing:</a:t>
            </a:r>
          </a:p>
          <a:p>
            <a:pPr marL="0" indent="0">
              <a:buNone/>
            </a:pPr>
            <a:r>
              <a:rPr lang="en-US" dirty="0"/>
              <a:t>    • Shuffle all the data</a:t>
            </a:r>
          </a:p>
          <a:p>
            <a:pPr marL="0" indent="0">
              <a:buNone/>
            </a:pPr>
            <a:r>
              <a:rPr lang="en-US" dirty="0"/>
              <a:t>    • Reshape the input data </a:t>
            </a:r>
            <a:br>
              <a:rPr lang="en-US" dirty="0"/>
            </a:br>
            <a:r>
              <a:rPr lang="en-US" dirty="0"/>
              <a:t>3) Build the RNN</a:t>
            </a:r>
          </a:p>
          <a:p>
            <a:pPr marL="0" indent="0">
              <a:buNone/>
            </a:pPr>
            <a:r>
              <a:rPr lang="en-US" dirty="0"/>
              <a:t>4) Compile the RNN</a:t>
            </a:r>
          </a:p>
          <a:p>
            <a:pPr marL="0" indent="0">
              <a:buNone/>
            </a:pPr>
            <a:r>
              <a:rPr lang="en-US" dirty="0"/>
              <a:t>5) Train the model</a:t>
            </a:r>
          </a:p>
          <a:p>
            <a:pPr marL="0" indent="0">
              <a:buNone/>
            </a:pPr>
            <a:r>
              <a:rPr lang="en-US" dirty="0"/>
              <a:t>6) Evaluate the model</a:t>
            </a:r>
          </a:p>
          <a:p>
            <a:pPr marL="0" indent="0">
              <a:buNone/>
            </a:pPr>
            <a:r>
              <a:rPr lang="en-US" dirty="0"/>
              <a:t>7) Comparison between the ground truth and prediction</a:t>
            </a:r>
          </a:p>
          <a:p>
            <a:endParaRPr lang="en-US" dirty="0"/>
          </a:p>
        </p:txBody>
      </p:sp>
      <p:grpSp>
        <p:nvGrpSpPr>
          <p:cNvPr id="6" name="组合 8">
            <a:extLst>
              <a:ext uri="{FF2B5EF4-FFF2-40B4-BE49-F238E27FC236}">
                <a16:creationId xmlns:a16="http://schemas.microsoft.com/office/drawing/2014/main" id="{018B9BE8-BEB3-47FC-FC03-1297457D3322}"/>
              </a:ext>
            </a:extLst>
          </p:cNvPr>
          <p:cNvGrpSpPr/>
          <p:nvPr/>
        </p:nvGrpSpPr>
        <p:grpSpPr>
          <a:xfrm>
            <a:off x="1202457" y="1416077"/>
            <a:ext cx="3963310" cy="5015521"/>
            <a:chOff x="1376812" y="2177467"/>
            <a:chExt cx="5566156" cy="7844784"/>
          </a:xfrm>
        </p:grpSpPr>
        <p:pic>
          <p:nvPicPr>
            <p:cNvPr id="7" name="图片 2" descr="在这里插入图片描述">
              <a:extLst>
                <a:ext uri="{FF2B5EF4-FFF2-40B4-BE49-F238E27FC236}">
                  <a16:creationId xmlns:a16="http://schemas.microsoft.com/office/drawing/2014/main" id="{5D28CC6D-0FC1-5BD5-298D-7E9E0506FE5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b="13655"/>
            <a:stretch>
              <a:fillRect/>
            </a:stretch>
          </p:blipFill>
          <p:spPr bwMode="auto">
            <a:xfrm>
              <a:off x="1376812" y="2177467"/>
              <a:ext cx="5566156" cy="778154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5">
              <a:extLst>
                <a:ext uri="{FF2B5EF4-FFF2-40B4-BE49-F238E27FC236}">
                  <a16:creationId xmlns:a16="http://schemas.microsoft.com/office/drawing/2014/main" id="{41E7C4C5-2B13-6BEB-0C93-2F586EDE0234}"/>
                </a:ext>
              </a:extLst>
            </p:cNvPr>
            <p:cNvSpPr/>
            <p:nvPr/>
          </p:nvSpPr>
          <p:spPr>
            <a:xfrm>
              <a:off x="5384801" y="9651999"/>
              <a:ext cx="367070" cy="22941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文本框 7">
              <a:extLst>
                <a:ext uri="{FF2B5EF4-FFF2-40B4-BE49-F238E27FC236}">
                  <a16:creationId xmlns:a16="http://schemas.microsoft.com/office/drawing/2014/main" id="{980E1B02-099D-31CB-A4C9-80D17EDB6E46}"/>
                </a:ext>
              </a:extLst>
            </p:cNvPr>
            <p:cNvSpPr txBox="1"/>
            <p:nvPr/>
          </p:nvSpPr>
          <p:spPr>
            <a:xfrm>
              <a:off x="5384801" y="9540319"/>
              <a:ext cx="214664" cy="481932"/>
            </a:xfrm>
            <a:prstGeom prst="rect">
              <a:avLst/>
            </a:prstGeom>
            <a:noFill/>
          </p:spPr>
          <p:txBody>
            <a:bodyPr wrap="square" rtlCol="0">
              <a:spAutoFit/>
            </a:bodyPr>
            <a:lstStyle/>
            <a:p>
              <a:r>
                <a:rPr kumimoji="1" lang="en-CA" altLang="zh-CN" sz="1400" dirty="0">
                  <a:latin typeface="Angsana New" panose="02020603050405020304" pitchFamily="18" charset="-34"/>
                  <a:cs typeface="Angsana New" panose="02020603050405020304" pitchFamily="18" charset="-34"/>
                </a:rPr>
                <a:t>2</a:t>
              </a:r>
              <a:endParaRPr kumimoji="1" lang="zh-CN" altLang="en-US" dirty="0">
                <a:latin typeface="Angsana New" panose="02020603050405020304" pitchFamily="18" charset="-34"/>
                <a:cs typeface="Angsana New" panose="02020603050405020304" pitchFamily="18" charset="-34"/>
              </a:endParaRPr>
            </a:p>
          </p:txBody>
        </p:sp>
      </p:grpSp>
    </p:spTree>
    <p:extLst>
      <p:ext uri="{BB962C8B-B14F-4D97-AF65-F5344CB8AC3E}">
        <p14:creationId xmlns:p14="http://schemas.microsoft.com/office/powerpoint/2010/main" val="11997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294F-36DD-D0C7-4D29-DA6B458641C9}"/>
              </a:ext>
            </a:extLst>
          </p:cNvPr>
          <p:cNvSpPr>
            <a:spLocks noGrp="1"/>
          </p:cNvSpPr>
          <p:nvPr>
            <p:ph type="title"/>
          </p:nvPr>
        </p:nvSpPr>
        <p:spPr/>
        <p:txBody>
          <a:bodyPr/>
          <a:lstStyle/>
          <a:p>
            <a:r>
              <a:rPr lang="en-US" b="1" dirty="0"/>
              <a:t>Dataset</a:t>
            </a:r>
          </a:p>
        </p:txBody>
      </p:sp>
      <p:pic>
        <p:nvPicPr>
          <p:cNvPr id="4" name="Content Placeholder 3">
            <a:extLst>
              <a:ext uri="{FF2B5EF4-FFF2-40B4-BE49-F238E27FC236}">
                <a16:creationId xmlns:a16="http://schemas.microsoft.com/office/drawing/2014/main" id="{5F50ECFC-CC58-A29C-2DFD-9B260673360B}"/>
              </a:ext>
            </a:extLst>
          </p:cNvPr>
          <p:cNvPicPr preferRelativeResize="0">
            <a:picLocks noGrp="1"/>
          </p:cNvPicPr>
          <p:nvPr>
            <p:ph idx="1"/>
          </p:nvPr>
        </p:nvPicPr>
        <p:blipFill>
          <a:blip r:embed="rId2"/>
          <a:stretch>
            <a:fillRect/>
          </a:stretch>
        </p:blipFill>
        <p:spPr>
          <a:xfrm>
            <a:off x="6728524" y="1333850"/>
            <a:ext cx="4011592" cy="3703115"/>
          </a:xfrm>
          <a:prstGeom prst="rect">
            <a:avLst/>
          </a:prstGeom>
        </p:spPr>
      </p:pic>
      <p:grpSp>
        <p:nvGrpSpPr>
          <p:cNvPr id="7" name="Group 6">
            <a:extLst>
              <a:ext uri="{FF2B5EF4-FFF2-40B4-BE49-F238E27FC236}">
                <a16:creationId xmlns:a16="http://schemas.microsoft.com/office/drawing/2014/main" id="{C0641984-5530-ACCE-3C95-C02A8D1B21F4}"/>
              </a:ext>
            </a:extLst>
          </p:cNvPr>
          <p:cNvGrpSpPr/>
          <p:nvPr/>
        </p:nvGrpSpPr>
        <p:grpSpPr>
          <a:xfrm>
            <a:off x="838200" y="1512732"/>
            <a:ext cx="4868761" cy="3576449"/>
            <a:chOff x="5711254" y="1643628"/>
            <a:chExt cx="5726950" cy="4271818"/>
          </a:xfrm>
        </p:grpSpPr>
        <p:pic>
          <p:nvPicPr>
            <p:cNvPr id="5" name="Picture 4">
              <a:extLst>
                <a:ext uri="{FF2B5EF4-FFF2-40B4-BE49-F238E27FC236}">
                  <a16:creationId xmlns:a16="http://schemas.microsoft.com/office/drawing/2014/main" id="{068AAD6C-25F7-8B34-4750-6AD125346FD8}"/>
                </a:ext>
              </a:extLst>
            </p:cNvPr>
            <p:cNvPicPr>
              <a:picLocks noChangeAspect="1"/>
            </p:cNvPicPr>
            <p:nvPr/>
          </p:nvPicPr>
          <p:blipFill>
            <a:blip r:embed="rId3"/>
            <a:stretch>
              <a:fillRect/>
            </a:stretch>
          </p:blipFill>
          <p:spPr>
            <a:xfrm>
              <a:off x="5711254" y="1690688"/>
              <a:ext cx="2837735" cy="4224758"/>
            </a:xfrm>
            <a:prstGeom prst="rect">
              <a:avLst/>
            </a:prstGeom>
          </p:spPr>
        </p:pic>
        <p:pic>
          <p:nvPicPr>
            <p:cNvPr id="6" name="Picture 5">
              <a:extLst>
                <a:ext uri="{FF2B5EF4-FFF2-40B4-BE49-F238E27FC236}">
                  <a16:creationId xmlns:a16="http://schemas.microsoft.com/office/drawing/2014/main" id="{A3946251-526D-A520-DF82-9C9D4C6CC9EC}"/>
                </a:ext>
              </a:extLst>
            </p:cNvPr>
            <p:cNvPicPr>
              <a:picLocks noChangeAspect="1"/>
            </p:cNvPicPr>
            <p:nvPr/>
          </p:nvPicPr>
          <p:blipFill>
            <a:blip r:embed="rId4"/>
            <a:stretch>
              <a:fillRect/>
            </a:stretch>
          </p:blipFill>
          <p:spPr>
            <a:xfrm>
              <a:off x="8571660" y="1643628"/>
              <a:ext cx="2866544" cy="4224758"/>
            </a:xfrm>
            <a:prstGeom prst="rect">
              <a:avLst/>
            </a:prstGeom>
          </p:spPr>
        </p:pic>
      </p:grpSp>
      <p:sp>
        <p:nvSpPr>
          <p:cNvPr id="8" name="TextBox 7">
            <a:extLst>
              <a:ext uri="{FF2B5EF4-FFF2-40B4-BE49-F238E27FC236}">
                <a16:creationId xmlns:a16="http://schemas.microsoft.com/office/drawing/2014/main" id="{BFD2EAA0-4BE6-72A4-E07F-FAE276AEE43A}"/>
              </a:ext>
            </a:extLst>
          </p:cNvPr>
          <p:cNvSpPr txBox="1"/>
          <p:nvPr/>
        </p:nvSpPr>
        <p:spPr>
          <a:xfrm>
            <a:off x="838200" y="5846543"/>
            <a:ext cx="9241120" cy="646331"/>
          </a:xfrm>
          <a:prstGeom prst="rect">
            <a:avLst/>
          </a:prstGeom>
          <a:noFill/>
        </p:spPr>
        <p:txBody>
          <a:bodyPr wrap="none" rtlCol="0">
            <a:spAutoFit/>
          </a:bodyPr>
          <a:lstStyle/>
          <a:p>
            <a:r>
              <a:rPr lang="en-US" dirty="0"/>
              <a:t>Sample dataset: 2500 samples (1600 samples for training, 500 for testing, and 400 for validation)</a:t>
            </a:r>
          </a:p>
          <a:p>
            <a:r>
              <a:rPr lang="en-US" dirty="0"/>
              <a:t>Dataset for prediction: 12k </a:t>
            </a:r>
          </a:p>
        </p:txBody>
      </p:sp>
      <p:sp>
        <p:nvSpPr>
          <p:cNvPr id="3" name="TextBox 2">
            <a:extLst>
              <a:ext uri="{FF2B5EF4-FFF2-40B4-BE49-F238E27FC236}">
                <a16:creationId xmlns:a16="http://schemas.microsoft.com/office/drawing/2014/main" id="{83A56D1D-C899-1E5C-9435-8D010D8E7534}"/>
              </a:ext>
            </a:extLst>
          </p:cNvPr>
          <p:cNvSpPr txBox="1"/>
          <p:nvPr/>
        </p:nvSpPr>
        <p:spPr>
          <a:xfrm>
            <a:off x="1407233" y="5154818"/>
            <a:ext cx="3159070" cy="369332"/>
          </a:xfrm>
          <a:prstGeom prst="rect">
            <a:avLst/>
          </a:prstGeom>
          <a:noFill/>
        </p:spPr>
        <p:txBody>
          <a:bodyPr wrap="none" rtlCol="0">
            <a:spAutoFit/>
          </a:bodyPr>
          <a:lstStyle/>
          <a:p>
            <a:r>
              <a:rPr lang="en-US" dirty="0"/>
              <a:t>One quarter of the field pattern</a:t>
            </a:r>
          </a:p>
        </p:txBody>
      </p:sp>
      <p:sp>
        <p:nvSpPr>
          <p:cNvPr id="9" name="TextBox 8">
            <a:extLst>
              <a:ext uri="{FF2B5EF4-FFF2-40B4-BE49-F238E27FC236}">
                <a16:creationId xmlns:a16="http://schemas.microsoft.com/office/drawing/2014/main" id="{0D150EE7-2911-BA7F-4C0C-ECF153EE0469}"/>
              </a:ext>
            </a:extLst>
          </p:cNvPr>
          <p:cNvSpPr txBox="1"/>
          <p:nvPr/>
        </p:nvSpPr>
        <p:spPr>
          <a:xfrm>
            <a:off x="6740005" y="5131994"/>
            <a:ext cx="4044762" cy="369332"/>
          </a:xfrm>
          <a:prstGeom prst="rect">
            <a:avLst/>
          </a:prstGeom>
          <a:noFill/>
        </p:spPr>
        <p:txBody>
          <a:bodyPr wrap="none" rtlCol="0">
            <a:spAutoFit/>
          </a:bodyPr>
          <a:lstStyle/>
          <a:p>
            <a:r>
              <a:rPr lang="en-US" dirty="0"/>
              <a:t>25 images randomly picked from dataset </a:t>
            </a:r>
          </a:p>
        </p:txBody>
      </p:sp>
    </p:spTree>
    <p:extLst>
      <p:ext uri="{BB962C8B-B14F-4D97-AF65-F5344CB8AC3E}">
        <p14:creationId xmlns:p14="http://schemas.microsoft.com/office/powerpoint/2010/main" val="22786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9BCE-C187-203D-8D17-4E1D3084D686}"/>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E41E9245-3FF6-5F98-D984-1DEAAC42E609}"/>
              </a:ext>
            </a:extLst>
          </p:cNvPr>
          <p:cNvSpPr>
            <a:spLocks noGrp="1"/>
          </p:cNvSpPr>
          <p:nvPr>
            <p:ph idx="1"/>
          </p:nvPr>
        </p:nvSpPr>
        <p:spPr>
          <a:xfrm>
            <a:off x="838199" y="1481278"/>
            <a:ext cx="6477001" cy="5011597"/>
          </a:xfrm>
        </p:spPr>
        <p:txBody>
          <a:bodyPr>
            <a:normAutofit/>
          </a:bodyPr>
          <a:lstStyle/>
          <a:p>
            <a:r>
              <a:rPr lang="en-US" dirty="0"/>
              <a:t>I used L2-norm and MSE to evaluate the difference between predictions and ground truths. </a:t>
            </a:r>
          </a:p>
          <a:p>
            <a:r>
              <a:rPr lang="en-US" dirty="0"/>
              <a:t>The L2-norm of field pattern is 0.00796.</a:t>
            </a:r>
          </a:p>
          <a:p>
            <a:r>
              <a:rPr lang="en-US" dirty="0"/>
              <a:t>And the MSE score of the width and height is 0.0559.</a:t>
            </a:r>
          </a:p>
        </p:txBody>
      </p:sp>
      <p:pic>
        <p:nvPicPr>
          <p:cNvPr id="6" name="Picture 5">
            <a:extLst>
              <a:ext uri="{FF2B5EF4-FFF2-40B4-BE49-F238E27FC236}">
                <a16:creationId xmlns:a16="http://schemas.microsoft.com/office/drawing/2014/main" id="{B011A52C-212C-2D8A-A0EB-356F7D63462E}"/>
              </a:ext>
            </a:extLst>
          </p:cNvPr>
          <p:cNvPicPr>
            <a:picLocks noChangeAspect="1"/>
          </p:cNvPicPr>
          <p:nvPr/>
        </p:nvPicPr>
        <p:blipFill>
          <a:blip r:embed="rId2"/>
          <a:stretch>
            <a:fillRect/>
          </a:stretch>
        </p:blipFill>
        <p:spPr>
          <a:xfrm>
            <a:off x="8285843" y="1079032"/>
            <a:ext cx="2806700" cy="4127500"/>
          </a:xfrm>
          <a:prstGeom prst="rect">
            <a:avLst/>
          </a:prstGeom>
        </p:spPr>
      </p:pic>
      <p:pic>
        <p:nvPicPr>
          <p:cNvPr id="8" name="图片 5" descr="文本&#10;&#10;低可信度描述已自动生成">
            <a:extLst>
              <a:ext uri="{FF2B5EF4-FFF2-40B4-BE49-F238E27FC236}">
                <a16:creationId xmlns:a16="http://schemas.microsoft.com/office/drawing/2014/main" id="{81A9905D-0E94-67A7-E3BC-E256B33747FE}"/>
              </a:ext>
            </a:extLst>
          </p:cNvPr>
          <p:cNvPicPr>
            <a:picLocks noChangeAspect="1"/>
          </p:cNvPicPr>
          <p:nvPr/>
        </p:nvPicPr>
        <p:blipFill>
          <a:blip r:embed="rId3"/>
          <a:stretch>
            <a:fillRect/>
          </a:stretch>
        </p:blipFill>
        <p:spPr>
          <a:xfrm>
            <a:off x="1099457" y="4581799"/>
            <a:ext cx="3947556" cy="1589846"/>
          </a:xfrm>
          <a:prstGeom prst="rect">
            <a:avLst/>
          </a:prstGeom>
        </p:spPr>
      </p:pic>
    </p:spTree>
    <p:extLst>
      <p:ext uri="{BB962C8B-B14F-4D97-AF65-F5344CB8AC3E}">
        <p14:creationId xmlns:p14="http://schemas.microsoft.com/office/powerpoint/2010/main" val="167864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3131</TotalTime>
  <Words>781</Words>
  <Application>Microsoft Macintosh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Angsana New</vt:lpstr>
      <vt:lpstr>Arial</vt:lpstr>
      <vt:lpstr>Calibri</vt:lpstr>
      <vt:lpstr>Calibri Light</vt:lpstr>
      <vt:lpstr>Office Theme</vt:lpstr>
      <vt:lpstr>Prediction of optical waveguide parameters using CNN</vt:lpstr>
      <vt:lpstr>List</vt:lpstr>
      <vt:lpstr>Problems being solved</vt:lpstr>
      <vt:lpstr>Why is the topic valuable?</vt:lpstr>
      <vt:lpstr>Optical waveguide</vt:lpstr>
      <vt:lpstr>Research Part  Analyze the electric field pattern of the rectangular optical waveguide.</vt:lpstr>
      <vt:lpstr>Building the CNN model</vt:lpstr>
      <vt:lpstr>Dataset</vt:lpstr>
      <vt:lpstr>Evaluation</vt:lpstr>
      <vt:lpstr>Result</vt:lpstr>
      <vt:lpstr>Conclusion and future work</vt:lpstr>
      <vt:lpstr>Timeline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optical waveguide parameters using CNN</dc:title>
  <dc:creator>Xuan Chen</dc:creator>
  <cp:lastModifiedBy>Xuan Chen</cp:lastModifiedBy>
  <cp:revision>15</cp:revision>
  <dcterms:created xsi:type="dcterms:W3CDTF">2022-10-30T18:25:24Z</dcterms:created>
  <dcterms:modified xsi:type="dcterms:W3CDTF">2022-12-13T20:52:34Z</dcterms:modified>
</cp:coreProperties>
</file>