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3"/>
    <p:restoredTop sz="94669"/>
  </p:normalViewPr>
  <p:slideViewPr>
    <p:cSldViewPr snapToGrid="0">
      <p:cViewPr>
        <p:scale>
          <a:sx n="100" d="100"/>
          <a:sy n="100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6E54-4FB6-E746-A90D-3BDD172DCD5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31A33-EF86-134A-9157-7EB2FC7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NMNs for question answering about natural images and shapes. For both examples, layouts, attentions, and answers are real predictions made by our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31A33-EF86-134A-9157-7EB2FC733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3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744E-0A93-189C-9A21-7BBCC6567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B907-C863-4B39-A03B-A92BA8E9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A349-9F4B-790E-8A63-9B96962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0991-BBC9-EF6F-A2EE-AB54349B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BF15-C386-9A78-9BA6-0FAE2376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6AC1-0BE4-F359-9DD5-FF1E3697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841D-670E-FEEB-0B5B-1D6A0D2C6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AE65-1C66-F0A0-CB95-4C086C5D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F492-80E2-3790-B230-A4F447A9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B593-9412-229D-FC6C-325141D6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1428D-DD13-2908-7ABE-C35406729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7D2B5-CC6B-17BC-02C5-8D26E0C3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0CD-32E0-6DEC-3EBE-B7B6CD01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6AB-3114-5A93-3D88-2E026D26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0E69-84D0-BDEB-D653-0E37A708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4A89-190D-7CFD-379A-092858E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A88B-5764-ED82-CD4B-D0A99C37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745D-2EEA-0F89-6E03-41E31EB1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F035-21BE-6B18-850E-98646C6B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557A-5191-37D8-E981-D70B0923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73D-EFDA-4628-A749-1D8BDBF5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364A-7772-B416-4C14-46071473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F514-0EE9-AEBA-C880-9A66CFD5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3685-9326-2A26-BC95-149924D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3C31-D995-46F0-C973-DDEC5687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0709-7E4D-EB71-7F7A-1BFFE8F0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7402-D476-29D2-C44D-7164FF8E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0503-639F-8BA9-C421-7E4E338D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5B4A4-C3F5-2206-A18B-84135F3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0597-9C6E-AE0C-4422-3FF93655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1113-B0D8-9B4D-A113-9D2BAF37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2349-88E9-EB81-9339-7C4FD129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5542-C070-27E8-4F42-2C13F538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A4CE8-8F29-8D8D-8471-A51233A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98F59-1B3B-840E-B0B6-C9841B6A9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E4D2F-FFA4-39AE-8446-4183D6D1C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F8F01-12EB-4C16-6D59-500D5E80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DA3C2-1CF0-7E43-AF10-66E8172E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5A617-2BD2-15CC-DB56-3DDB3EB6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BD4D-41D2-2671-3D62-14E61EDF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B624F-CA91-03E4-DE38-55807434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B5EF0-689A-B7D1-F0D7-7461DAFF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3F55B-F573-5478-DA39-97F949C6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BE9FD-E282-6C7B-50C1-168526F2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78FF2-3D33-B21D-28BB-13B5A347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CA62-E378-5DF2-1AB7-CFE51727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1AA7-6A9A-7F53-3C66-BE2014D3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AC0-1FC0-9120-6BF2-A0A4EA58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74449-445A-298A-9B4E-65C88F5E1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11FC-D71C-7468-0834-DF10D622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D0A7-5708-C120-C82D-70993484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0796-1784-92BA-4F23-09854AA7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DED7-8AA2-105C-F9A8-40B7173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D6D92-F6AB-D6D5-4B0B-23D5B250B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1F2E3-58B5-B03A-AF4F-78BDA936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FD15F-A046-E315-0DBF-DCD191F9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03FE-1EE4-1861-315F-E0481A11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BF753-1259-3380-6028-C06A3C5C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70F5D-7EE0-3FB7-0670-2B89892D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7472-5B40-B23C-E661-26FA1652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C568-D997-4ABF-EFE1-36B23530A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FC56-0D99-0244-91BA-0243222A279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96EF-7C96-3DA1-2BE8-3DB7FC17B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0E34-1111-68B2-C265-62442B9D7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1F4FA-5433-4844-888B-2DD42FC8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A220-440F-9302-7F87-8DA65757F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Presentation 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Deep Compositional Question Answering with Neural Module Networks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91197-0CE5-FD87-B080-C272B3F03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Reporter: Xuan Chen</a:t>
            </a:r>
          </a:p>
          <a:p>
            <a:r>
              <a:rPr lang="en-US" dirty="0"/>
              <a:t>Student #82286956</a:t>
            </a:r>
          </a:p>
        </p:txBody>
      </p:sp>
    </p:spTree>
    <p:extLst>
      <p:ext uri="{BB962C8B-B14F-4D97-AF65-F5344CB8AC3E}">
        <p14:creationId xmlns:p14="http://schemas.microsoft.com/office/powerpoint/2010/main" val="161755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488D-537A-A5A9-C025-A9F9C1D8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NMNs for question answering</a:t>
            </a:r>
          </a:p>
        </p:txBody>
      </p:sp>
      <p:pic>
        <p:nvPicPr>
          <p:cNvPr id="3074" name="Picture 2" descr="image-20220409104840385">
            <a:extLst>
              <a:ext uri="{FF2B5EF4-FFF2-40B4-BE49-F238E27FC236}">
                <a16:creationId xmlns:a16="http://schemas.microsoft.com/office/drawing/2014/main" id="{8A81BBCA-25E5-07F9-0760-AAE9F02C3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60"/>
          <a:stretch/>
        </p:blipFill>
        <p:spPr bwMode="auto">
          <a:xfrm>
            <a:off x="1258966" y="1515219"/>
            <a:ext cx="4837034" cy="2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-20220409104847013">
            <a:extLst>
              <a:ext uri="{FF2B5EF4-FFF2-40B4-BE49-F238E27FC236}">
                <a16:creationId xmlns:a16="http://schemas.microsoft.com/office/drawing/2014/main" id="{95601925-79E8-D00C-FA9B-C294E2DDB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25"/>
          <a:stretch/>
        </p:blipFill>
        <p:spPr bwMode="auto">
          <a:xfrm>
            <a:off x="1156692" y="4178572"/>
            <a:ext cx="6279254" cy="23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37C28-2E04-AD2D-2379-7A9A0DBC7495}"/>
              </a:ext>
            </a:extLst>
          </p:cNvPr>
          <p:cNvSpPr txBox="1"/>
          <p:nvPr/>
        </p:nvSpPr>
        <p:spPr>
          <a:xfrm>
            <a:off x="7824074" y="2459208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NMN for answering the question </a:t>
            </a:r>
            <a:r>
              <a:rPr lang="en-US" i="1" dirty="0"/>
              <a:t>What color is his tie?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2E648-91A3-7789-E142-97ADC04886EE}"/>
              </a:ext>
            </a:extLst>
          </p:cNvPr>
          <p:cNvSpPr txBox="1"/>
          <p:nvPr/>
        </p:nvSpPr>
        <p:spPr>
          <a:xfrm>
            <a:off x="7875702" y="4696447"/>
            <a:ext cx="367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NMN for answering the question </a:t>
            </a:r>
            <a:r>
              <a:rPr lang="en-US" i="1" dirty="0"/>
              <a:t>Is there a red shape above a circle?</a:t>
            </a:r>
          </a:p>
        </p:txBody>
      </p:sp>
    </p:spTree>
    <p:extLst>
      <p:ext uri="{BB962C8B-B14F-4D97-AF65-F5344CB8AC3E}">
        <p14:creationId xmlns:p14="http://schemas.microsoft.com/office/powerpoint/2010/main" val="41258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089C-D320-C40B-97FB-CBC6448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8C04-77AE-63A9-CD64-CC6462E5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Results on different datasets: SHAPE dataset(up), VQA dataset(down).</a:t>
            </a:r>
          </a:p>
        </p:txBody>
      </p:sp>
      <p:pic>
        <p:nvPicPr>
          <p:cNvPr id="4100" name="Picture 4" descr="image-20220409105036413">
            <a:extLst>
              <a:ext uri="{FF2B5EF4-FFF2-40B4-BE49-F238E27FC236}">
                <a16:creationId xmlns:a16="http://schemas.microsoft.com/office/drawing/2014/main" id="{BEC2D107-B903-3C48-6E39-29C19A932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00"/>
          <a:stretch/>
        </p:blipFill>
        <p:spPr bwMode="auto">
          <a:xfrm>
            <a:off x="2145661" y="2408634"/>
            <a:ext cx="6963898" cy="204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-20220409105045797">
            <a:extLst>
              <a:ext uri="{FF2B5EF4-FFF2-40B4-BE49-F238E27FC236}">
                <a16:creationId xmlns:a16="http://schemas.microsoft.com/office/drawing/2014/main" id="{FFC156FB-F639-ECDB-42A9-D2BCE659B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3"/>
          <a:stretch/>
        </p:blipFill>
        <p:spPr bwMode="auto">
          <a:xfrm>
            <a:off x="2732753" y="4449365"/>
            <a:ext cx="5851633" cy="20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0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059A-6EA2-0721-C3C6-074D47DF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cases: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78DF-F732-FB1B-67F6-ED2A8FFA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image-20220409105100083">
            <a:extLst>
              <a:ext uri="{FF2B5EF4-FFF2-40B4-BE49-F238E27FC236}">
                <a16:creationId xmlns:a16="http://schemas.microsoft.com/office/drawing/2014/main" id="{9AD16A57-D616-EC0A-1477-D3A6A837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1" y="1428775"/>
            <a:ext cx="10815917" cy="50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1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4D0B-A44D-7D01-FE9B-A83B3D6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cases: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2C6D-A954-817C-2933-EFEF621B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-20220409105102969">
            <a:extLst>
              <a:ext uri="{FF2B5EF4-FFF2-40B4-BE49-F238E27FC236}">
                <a16:creationId xmlns:a16="http://schemas.microsoft.com/office/drawing/2014/main" id="{166FD406-757B-98E3-9EE7-A32960C5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5" y="1545057"/>
            <a:ext cx="11203829" cy="494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0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50F7-24C6-26E5-1ECE-AE2D228C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CC55-ECBD-0901-4825-4F9B0243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Previous work: focus on attention, but the process of question answering can not be explained properly.</a:t>
            </a:r>
          </a:p>
          <a:p>
            <a:r>
              <a:rPr lang="en-US" sz="3600" dirty="0">
                <a:latin typeface="+mj-lt"/>
              </a:rPr>
              <a:t>This paper: introduces Neural Module Networks, which is made up with several modular networks. It is customized by every question in VQA dataset (dynamically).</a:t>
            </a:r>
          </a:p>
          <a:p>
            <a:r>
              <a:rPr lang="en-US" sz="3600" dirty="0">
                <a:latin typeface="+mj-lt"/>
              </a:rPr>
              <a:t>Generate a more standard neural network </a:t>
            </a:r>
            <a:r>
              <a:rPr lang="en-US" sz="3600" dirty="0">
                <a:latin typeface="+mj-lt"/>
                <a:sym typeface="Wingdings" pitchFamily="2" charset="2"/>
              </a:rPr>
              <a:t> construct models  complex reasoning tasks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0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0557-1F8A-649B-4825-D32BDA99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923A-02E0-EB4F-551F-56591A99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162"/>
            <a:ext cx="1009239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Problems being solved </a:t>
            </a:r>
          </a:p>
          <a:p>
            <a:r>
              <a:rPr lang="en-US" sz="3600" dirty="0"/>
              <a:t>Why is it valuable?</a:t>
            </a:r>
          </a:p>
          <a:p>
            <a:r>
              <a:rPr lang="en-US" sz="3600" dirty="0"/>
              <a:t>Contributions</a:t>
            </a:r>
          </a:p>
          <a:p>
            <a:r>
              <a:rPr lang="en-US" sz="3600" dirty="0"/>
              <a:t>Model architecture</a:t>
            </a:r>
          </a:p>
          <a:p>
            <a:r>
              <a:rPr lang="en-US" sz="3600" dirty="0"/>
              <a:t>Experiments</a:t>
            </a:r>
          </a:p>
          <a:p>
            <a:r>
              <a:rPr lang="en-US" sz="3600" dirty="0"/>
              <a:t>Conclusions. </a:t>
            </a:r>
          </a:p>
        </p:txBody>
      </p:sp>
    </p:spTree>
    <p:extLst>
      <p:ext uri="{BB962C8B-B14F-4D97-AF65-F5344CB8AC3E}">
        <p14:creationId xmlns:p14="http://schemas.microsoft.com/office/powerpoint/2010/main" val="37858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25C-0850-4863-566F-B38E2F0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BDD1-5992-3E41-1A72-9F1E548D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VQA (visual question answering ) model: monolithic network &amp; </a:t>
            </a:r>
            <a:r>
              <a:rPr lang="en-US" sz="3600" dirty="0">
                <a:highlight>
                  <a:srgbClr val="FFFF00"/>
                </a:highlight>
                <a:latin typeface="+mj-lt"/>
              </a:rPr>
              <a:t>Neural modular network</a:t>
            </a:r>
          </a:p>
          <a:p>
            <a:r>
              <a:rPr lang="en-US" sz="3600" dirty="0">
                <a:latin typeface="+mj-lt"/>
              </a:rPr>
              <a:t>Neural Module Networks (NMNs), is a framework for modular, composable, jointly-trained neural networks. A network model is tailored to each question in the VQA dataset. </a:t>
            </a:r>
          </a:p>
          <a:p>
            <a:r>
              <a:rPr lang="en-US" sz="3600" dirty="0">
                <a:latin typeface="+mj-lt"/>
              </a:rPr>
              <a:t>Enhanced interpretability of the network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27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F48F-0386-4190-3C3B-BBF3284D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it valuable?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3975-6765-7C36-B79C-21447DB3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+mj-lt"/>
              </a:rPr>
              <a:t>There is no single “best network” for all computer vision tasks.</a:t>
            </a:r>
          </a:p>
          <a:p>
            <a:r>
              <a:rPr lang="en-US" sz="3200" dirty="0">
                <a:latin typeface="+mj-lt"/>
              </a:rPr>
              <a:t>Thinking of question answering as a highly-multitask learning setting, where each problem instance is associated with a novel task, and the identity of that task is expressed only noisily in language.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Problem-dependent and dynamic.</a:t>
            </a:r>
          </a:p>
          <a:p>
            <a:r>
              <a:rPr lang="en-US" sz="3200" dirty="0">
                <a:latin typeface="+mj-lt"/>
              </a:rPr>
              <a:t>Intuitive, interpretable model, and transparent process.</a:t>
            </a: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59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40C8-322E-39A9-4FF1-E98C458C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21A7-2D19-6DCA-A977-AADFB3E0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It first describes an approach to visual question answering based on neural module networks (NMNs). It answers natural language questions about images using collections of jointly-trained neural “modules”, dynamically composed into deep networks based on linguistic structure. </a:t>
            </a:r>
            <a:endParaRPr lang="en-CA" sz="32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+mj-lt"/>
              </a:rPr>
              <a:t>The NMN performs well on answering object or attribute questions.</a:t>
            </a:r>
          </a:p>
          <a:p>
            <a:r>
              <a:rPr lang="en-US" sz="3200" dirty="0">
                <a:latin typeface="+mj-lt"/>
              </a:rPr>
              <a:t>Introduction of SHAPE dataset.</a:t>
            </a:r>
          </a:p>
        </p:txBody>
      </p:sp>
    </p:spTree>
    <p:extLst>
      <p:ext uri="{BB962C8B-B14F-4D97-AF65-F5344CB8AC3E}">
        <p14:creationId xmlns:p14="http://schemas.microsoft.com/office/powerpoint/2010/main" val="304190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1361-6510-8BC7-DFF8-155C25C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240BA-F0CE-9B56-4ADD-27A5394DFD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56" y="1489520"/>
            <a:ext cx="8282432" cy="48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1CA4-7228-8B0A-F34D-79FC1A6B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1: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397E-BFA7-6971-5010-EB1B59C6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Three basic data types: </a:t>
            </a:r>
            <a:r>
              <a:rPr lang="en-US" b="1" dirty="0">
                <a:latin typeface="+mj-lt"/>
              </a:rPr>
              <a:t>images, unnormalized attentions, and labels.</a:t>
            </a:r>
          </a:p>
          <a:p>
            <a:r>
              <a:rPr lang="en-US" dirty="0">
                <a:latin typeface="+mj-lt"/>
              </a:rPr>
              <a:t>Form: </a:t>
            </a:r>
            <a:r>
              <a:rPr lang="en-US" b="1" i="1" dirty="0">
                <a:latin typeface="+mj-lt"/>
              </a:rPr>
              <a:t>TYPE [INSTANCE] (ARG1,…)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TYPE: a high-level module type (attention, classification, etc.)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INSTANCE: the particular instance of the model under consideration.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attend[red]: locates red things</a:t>
            </a:r>
          </a:p>
          <a:p>
            <a:r>
              <a:rPr lang="en-US" sz="2400" dirty="0">
                <a:latin typeface="+mj-lt"/>
              </a:rPr>
              <a:t>attend[dog]: locates dogs.</a:t>
            </a:r>
          </a:p>
        </p:txBody>
      </p:sp>
    </p:spTree>
    <p:extLst>
      <p:ext uri="{BB962C8B-B14F-4D97-AF65-F5344CB8AC3E}">
        <p14:creationId xmlns:p14="http://schemas.microsoft.com/office/powerpoint/2010/main" val="791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9DA7-F469-0165-6DA8-AA8E9948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Modules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E18518-C3D5-D884-040E-B4295A10BE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" y="1644968"/>
            <a:ext cx="5160680" cy="232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-20220409104558759">
            <a:extLst>
              <a:ext uri="{FF2B5EF4-FFF2-40B4-BE49-F238E27FC236}">
                <a16:creationId xmlns:a16="http://schemas.microsoft.com/office/drawing/2014/main" id="{212063D6-E594-F239-643A-ADB9AB12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6426"/>
            <a:ext cx="5419090" cy="23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-20220409104611903">
            <a:extLst>
              <a:ext uri="{FF2B5EF4-FFF2-40B4-BE49-F238E27FC236}">
                <a16:creationId xmlns:a16="http://schemas.microsoft.com/office/drawing/2014/main" id="{2B33D271-D856-A89C-8936-77EC952A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" y="4123175"/>
            <a:ext cx="5160680" cy="236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-20220409104624924">
            <a:extLst>
              <a:ext uri="{FF2B5EF4-FFF2-40B4-BE49-F238E27FC236}">
                <a16:creationId xmlns:a16="http://schemas.microsoft.com/office/drawing/2014/main" id="{C9F4CA3C-1303-5B9A-F246-0A36F485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12" y="4031699"/>
            <a:ext cx="4712208" cy="23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EC1593-D9B9-8177-535A-19BD3DBBD779}"/>
              </a:ext>
            </a:extLst>
          </p:cNvPr>
          <p:cNvSpPr/>
          <p:nvPr/>
        </p:nvSpPr>
        <p:spPr>
          <a:xfrm>
            <a:off x="-286512" y="-429768"/>
            <a:ext cx="12765024" cy="7717536"/>
          </a:xfrm>
          <a:prstGeom prst="rect">
            <a:avLst/>
          </a:prstGeom>
          <a:solidFill>
            <a:srgbClr val="F2F2F2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2" name="Picture 14" descr="image-20220409104639220">
            <a:extLst>
              <a:ext uri="{FF2B5EF4-FFF2-40B4-BE49-F238E27FC236}">
                <a16:creationId xmlns:a16="http://schemas.microsoft.com/office/drawing/2014/main" id="{54884C6A-A366-4621-0093-97494245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54" y="2349416"/>
            <a:ext cx="57785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A577-EB6C-A7CD-4126-35EF27C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2: From strings to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C963-05CC-A76D-0E52-AA701AEE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Parsing: </a:t>
            </a:r>
            <a:r>
              <a:rPr lang="en-US" dirty="0">
                <a:latin typeface="+mj-lt"/>
              </a:rPr>
              <a:t>Using Stanford Parser, extract grammatical relations between parts of a sentence, and generate abstraction; performs basic lemmatization.</a:t>
            </a:r>
          </a:p>
          <a:p>
            <a:r>
              <a:rPr lang="en-US" b="1" dirty="0">
                <a:latin typeface="+mj-lt"/>
              </a:rPr>
              <a:t>Layout: </a:t>
            </a:r>
            <a:r>
              <a:rPr lang="en-US" dirty="0">
                <a:latin typeface="+mj-lt"/>
              </a:rPr>
              <a:t>Based on specific tasks, converts symbolic representations into modular network structure.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Leaves</a:t>
            </a:r>
            <a:r>
              <a:rPr lang="en-US" sz="2000" dirty="0">
                <a:latin typeface="+mj-lt"/>
              </a:rPr>
              <a:t>: attend modules.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Internal nodes</a:t>
            </a:r>
            <a:r>
              <a:rPr lang="en-US" sz="2000" dirty="0">
                <a:latin typeface="+mj-lt"/>
              </a:rPr>
              <a:t>: re-attend modules/combine modules.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Root nodes</a:t>
            </a:r>
            <a:r>
              <a:rPr lang="en-US" sz="2000" dirty="0">
                <a:latin typeface="+mj-lt"/>
              </a:rPr>
              <a:t>: measure modules for yes/no questions and classify modules for all other questions.</a:t>
            </a:r>
          </a:p>
          <a:p>
            <a:r>
              <a:rPr lang="en-US" b="1" dirty="0">
                <a:latin typeface="+mj-lt"/>
              </a:rPr>
              <a:t>Generalizations: </a:t>
            </a:r>
            <a:r>
              <a:rPr lang="en-US" dirty="0">
                <a:latin typeface="+mj-lt"/>
              </a:rPr>
              <a:t>provide sentences, or even direct query statements like 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5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522</Words>
  <Application>Microsoft Macintosh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Paper Presentation  Deep Compositional Question Answering with Neural Module Networks</vt:lpstr>
      <vt:lpstr>List</vt:lpstr>
      <vt:lpstr>Problems being solved</vt:lpstr>
      <vt:lpstr>Why is it valuable?</vt:lpstr>
      <vt:lpstr>Main contributions</vt:lpstr>
      <vt:lpstr>Model architecture</vt:lpstr>
      <vt:lpstr>Part 1: Modules</vt:lpstr>
      <vt:lpstr>Part 1: Modules</vt:lpstr>
      <vt:lpstr>Part 2: From strings to networks</vt:lpstr>
      <vt:lpstr>Sample NMNs for question answering</vt:lpstr>
      <vt:lpstr>Experiments</vt:lpstr>
      <vt:lpstr>Correct cases: </vt:lpstr>
      <vt:lpstr>Wrong cases: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  Deep Compositional Question Answering with Neural Module Networks</dc:title>
  <dc:creator>Xuan Chen</dc:creator>
  <cp:lastModifiedBy>Xuan Chen</cp:lastModifiedBy>
  <cp:revision>4</cp:revision>
  <dcterms:created xsi:type="dcterms:W3CDTF">2022-11-21T05:19:36Z</dcterms:created>
  <dcterms:modified xsi:type="dcterms:W3CDTF">2022-12-01T06:39:19Z</dcterms:modified>
</cp:coreProperties>
</file>