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5" d="100"/>
          <a:sy n="75" d="100"/>
        </p:scale>
        <p:origin x="595"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Road object detection</a:t>
            </a:r>
            <a:br>
              <a:rPr lang="en-US" dirty="0"/>
            </a:br>
            <a:r>
              <a:rPr lang="en-US" dirty="0"/>
              <a:t>Project in</a:t>
            </a:r>
          </a:p>
        </p:txBody>
      </p:sp>
      <p:sp>
        <p:nvSpPr>
          <p:cNvPr id="3" name="Subtitle 2"/>
          <p:cNvSpPr>
            <a:spLocks noGrp="1"/>
          </p:cNvSpPr>
          <p:nvPr>
            <p:ph type="subTitle" idx="1"/>
          </p:nvPr>
        </p:nvSpPr>
        <p:spPr>
          <a:xfrm>
            <a:off x="3962399" y="4385731"/>
            <a:ext cx="7197726" cy="1405467"/>
          </a:xfrm>
        </p:spPr>
        <p:txBody>
          <a:bodyPr/>
          <a:lstStyle/>
          <a:p>
            <a:r>
              <a:rPr lang="en-US" dirty="0"/>
              <a:t>Selected Topics in computer Science 2</a:t>
            </a:r>
          </a:p>
          <a:p>
            <a:r>
              <a:rPr lang="en-US" sz="2400" dirty="0"/>
              <a:t>Team #60</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195A-021C-A8EE-C5DC-FB8235C18EC7}"/>
              </a:ext>
            </a:extLst>
          </p:cNvPr>
          <p:cNvSpPr>
            <a:spLocks noGrp="1"/>
          </p:cNvSpPr>
          <p:nvPr>
            <p:ph type="title"/>
          </p:nvPr>
        </p:nvSpPr>
        <p:spPr>
          <a:xfrm>
            <a:off x="685801" y="609600"/>
            <a:ext cx="10131425" cy="2996242"/>
          </a:xfrm>
        </p:spPr>
        <p:txBody>
          <a:bodyPr>
            <a:normAutofit fontScale="90000"/>
          </a:bodyPr>
          <a:lstStyle/>
          <a:p>
            <a:r>
              <a:rPr lang="en-US" noProof="1"/>
              <a:t>Architecture used in the paper</a:t>
            </a:r>
            <a:br>
              <a:rPr lang="en-US" sz="1400" noProof="1"/>
            </a:br>
            <a:br>
              <a:rPr lang="en-US" sz="1400" noProof="1"/>
            </a:br>
            <a:r>
              <a:rPr lang="en-US" sz="1400" cap="none" noProof="1">
                <a:solidFill>
                  <a:schemeClr val="accent2">
                    <a:lumMod val="40000"/>
                    <a:lumOff val="60000"/>
                  </a:schemeClr>
                </a:solidFill>
              </a:rPr>
              <a:t>THE POPULAR DEEP LEARNING FRAMEWORKS, TENSORFLOW AND CAFFE ARE USED TO TRAIN THE</a:t>
            </a:r>
            <a:br>
              <a:rPr lang="en-US" sz="1400" cap="none" noProof="1">
                <a:solidFill>
                  <a:schemeClr val="accent2">
                    <a:lumMod val="40000"/>
                    <a:lumOff val="60000"/>
                  </a:schemeClr>
                </a:solidFill>
              </a:rPr>
            </a:br>
            <a:r>
              <a:rPr lang="en-US" sz="1400" cap="none" noProof="1">
                <a:solidFill>
                  <a:schemeClr val="accent2">
                    <a:lumMod val="40000"/>
                    <a:lumOff val="60000"/>
                  </a:schemeClr>
                </a:solidFill>
              </a:rPr>
              <a:t>MODELS AS PER OFFICIAL DOCUMENTATION. THE EXPERIMENTAL ENVIRONMENT CONSISTS OF CUDA</a:t>
            </a:r>
            <a:br>
              <a:rPr lang="en-US" sz="1400" cap="none" noProof="1">
                <a:solidFill>
                  <a:schemeClr val="accent2">
                    <a:lumMod val="40000"/>
                    <a:lumOff val="60000"/>
                  </a:schemeClr>
                </a:solidFill>
              </a:rPr>
            </a:br>
            <a:r>
              <a:rPr lang="en-US" sz="1400" cap="none" noProof="1">
                <a:solidFill>
                  <a:schemeClr val="accent2">
                    <a:lumMod val="40000"/>
                    <a:lumOff val="60000"/>
                  </a:schemeClr>
                </a:solidFill>
              </a:rPr>
              <a:t>V10.1, CUDNN V7.6.4, OPENCV V4.5.0, UBUNTU 18.04.5 OS, 16 GB RAM, INTEL I7-8750H</a:t>
            </a:r>
            <a:br>
              <a:rPr lang="en-US" sz="1400" cap="none" noProof="1">
                <a:solidFill>
                  <a:schemeClr val="accent2">
                    <a:lumMod val="40000"/>
                    <a:lumOff val="60000"/>
                  </a:schemeClr>
                </a:solidFill>
              </a:rPr>
            </a:br>
            <a:r>
              <a:rPr lang="en-US" sz="1400" cap="none" noProof="1">
                <a:solidFill>
                  <a:schemeClr val="accent2">
                    <a:lumMod val="40000"/>
                    <a:lumOff val="60000"/>
                  </a:schemeClr>
                </a:solidFill>
              </a:rPr>
              <a:t>CPU, AND NVIDIA GEFORCE RTX 2080 TI GPU. THE AUGMENTATION IS APPLIED TO TRAINING AND</a:t>
            </a:r>
            <a:br>
              <a:rPr lang="en-US" sz="1400" cap="none" noProof="1">
                <a:solidFill>
                  <a:schemeClr val="accent2">
                    <a:lumMod val="40000"/>
                    <a:lumOff val="60000"/>
                  </a:schemeClr>
                </a:solidFill>
              </a:rPr>
            </a:br>
            <a:r>
              <a:rPr lang="en-US" sz="1400" cap="none" noProof="1">
                <a:solidFill>
                  <a:schemeClr val="accent2">
                    <a:lumMod val="40000"/>
                    <a:lumOff val="60000"/>
                  </a:schemeClr>
                </a:solidFill>
              </a:rPr>
              <a:t>VALIDATION IMAGES TO INCREASE THE LEARNING ABILITY. THEREFORE, THE OPTIMAL BATCH SIZES OF 2</a:t>
            </a:r>
            <a:br>
              <a:rPr lang="en-US" sz="1400" cap="none" noProof="1">
                <a:solidFill>
                  <a:schemeClr val="accent2">
                    <a:lumMod val="40000"/>
                    <a:lumOff val="60000"/>
                  </a:schemeClr>
                </a:solidFill>
              </a:rPr>
            </a:br>
            <a:r>
              <a:rPr lang="en-US" sz="1400" cap="none" noProof="1">
                <a:solidFill>
                  <a:schemeClr val="accent2">
                    <a:lumMod val="40000"/>
                    <a:lumOff val="60000"/>
                  </a:schemeClr>
                </a:solidFill>
              </a:rPr>
              <a:t>(FOR MASK-RCNN), 4 (FOR R-FCN AND RETINANET), AND 8 (FOR SSD AND YOLOV4) ARE USED</a:t>
            </a:r>
            <a:br>
              <a:rPr lang="en-US" sz="1400" cap="none" noProof="1">
                <a:solidFill>
                  <a:schemeClr val="accent2">
                    <a:lumMod val="40000"/>
                    <a:lumOff val="60000"/>
                  </a:schemeClr>
                </a:solidFill>
              </a:rPr>
            </a:br>
            <a:r>
              <a:rPr lang="en-US" sz="1400" cap="none" noProof="1">
                <a:solidFill>
                  <a:schemeClr val="accent2">
                    <a:lumMod val="40000"/>
                    <a:lumOff val="60000"/>
                  </a:schemeClr>
                </a:solidFill>
              </a:rPr>
              <a:t>TO SPEED UP THIS EVALUATION. THE STOCHASTIC GRADIENT DESCENT (SGD) IS USED AS AN OPTIMIZER DURING TRAINING. THE INITIAL VALUE OF THE LEARNING RATE IS SET TO 0.1, THE MOMENTUM RATE</a:t>
            </a:r>
            <a:br>
              <a:rPr lang="en-US" sz="1400" cap="none" noProof="1">
                <a:solidFill>
                  <a:schemeClr val="accent2">
                    <a:lumMod val="40000"/>
                    <a:lumOff val="60000"/>
                  </a:schemeClr>
                </a:solidFill>
              </a:rPr>
            </a:br>
            <a:r>
              <a:rPr lang="en-US" sz="1400" cap="none" noProof="1">
                <a:solidFill>
                  <a:schemeClr val="accent2">
                    <a:lumMod val="40000"/>
                    <a:lumOff val="60000"/>
                  </a:schemeClr>
                </a:solidFill>
              </a:rPr>
              <a:t>IS SET TO 0.949, AND THE DECAY RATE IS SET TO 0.0001 TO REDUCE TRAINING LOSS AND PREVENT GRADIENT EXPLOSION. THE LEARNING RATE IS REDUCED BY 0.5 AT EVERY 50TH EPOCH. NO OTHER PARAMETERS</a:t>
            </a:r>
            <a:br>
              <a:rPr lang="en-US" sz="1400" cap="none" noProof="1">
                <a:solidFill>
                  <a:schemeClr val="accent2">
                    <a:lumMod val="40000"/>
                    <a:lumOff val="60000"/>
                  </a:schemeClr>
                </a:solidFill>
              </a:rPr>
            </a:br>
            <a:r>
              <a:rPr lang="en-US" sz="1400" cap="none" noProof="1">
                <a:solidFill>
                  <a:schemeClr val="accent2">
                    <a:lumMod val="40000"/>
                    <a:lumOff val="60000"/>
                  </a:schemeClr>
                </a:solidFill>
              </a:rPr>
              <a:t>WERE MODIFIED AND TAKEN AS DEFAULT BY THE FRAMEWORKS. THE TRAINING LASTED FOR 200 EPOCHS.</a:t>
            </a:r>
            <a:br>
              <a:rPr lang="en-US" sz="1400" cap="none" noProof="1">
                <a:solidFill>
                  <a:schemeClr val="accent2">
                    <a:lumMod val="40000"/>
                    <a:lumOff val="60000"/>
                  </a:schemeClr>
                </a:solidFill>
              </a:rPr>
            </a:br>
            <a:r>
              <a:rPr lang="en-US" sz="1400" cap="none" noProof="1">
                <a:solidFill>
                  <a:schemeClr val="accent2">
                    <a:lumMod val="40000"/>
                    <a:lumOff val="60000"/>
                  </a:schemeClr>
                </a:solidFill>
              </a:rPr>
              <a:t>AFTER TRAINING, THE NETWORK WEIGHTS ARE OBTAINED TO TEST THE EXPERIMENTAL RESULTS ON IMAGES</a:t>
            </a:r>
            <a:br>
              <a:rPr lang="en-US" sz="1400" cap="none" dirty="0">
                <a:solidFill>
                  <a:schemeClr val="accent2">
                    <a:lumMod val="40000"/>
                    <a:lumOff val="60000"/>
                  </a:schemeClr>
                </a:solidFill>
              </a:rPr>
            </a:br>
            <a:r>
              <a:rPr lang="en-US" sz="1400" cap="none" dirty="0">
                <a:solidFill>
                  <a:schemeClr val="accent2">
                    <a:lumMod val="40000"/>
                    <a:lumOff val="60000"/>
                  </a:schemeClr>
                </a:solidFill>
              </a:rPr>
              <a:t>FROM BDD100K TEST DATASET.</a:t>
            </a:r>
            <a:endParaRPr lang="en-US" sz="1400"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44217A9B-13C0-DF69-9A5E-FA1760C225CD}"/>
              </a:ext>
            </a:extLst>
          </p:cNvPr>
          <p:cNvSpPr>
            <a:spLocks noGrp="1"/>
          </p:cNvSpPr>
          <p:nvPr>
            <p:ph sz="half" idx="1"/>
          </p:nvPr>
        </p:nvSpPr>
        <p:spPr>
          <a:xfrm>
            <a:off x="685801" y="3429000"/>
            <a:ext cx="4995334" cy="3649134"/>
          </a:xfrm>
        </p:spPr>
        <p:txBody>
          <a:bodyPr/>
          <a:lstStyle/>
          <a:p>
            <a:pPr>
              <a:buFont typeface="Wingdings" panose="05000000000000000000" pitchFamily="2" charset="2"/>
              <a:buChar char="q"/>
            </a:pPr>
            <a:r>
              <a:rPr lang="en-US" noProof="1"/>
              <a:t>The One-stage object detection algorithms used:</a:t>
            </a:r>
          </a:p>
          <a:p>
            <a:pPr marL="400050" indent="-400050">
              <a:buFont typeface="+mj-lt"/>
              <a:buAutoNum type="romanUcPeriod"/>
            </a:pPr>
            <a:r>
              <a:rPr lang="en-US" noProof="1"/>
              <a:t>A Single Shot MultiBox Detector (SSD) model.</a:t>
            </a:r>
          </a:p>
          <a:p>
            <a:pPr marL="400050" indent="-400050">
              <a:buFont typeface="+mj-lt"/>
              <a:buAutoNum type="romanUcPeriod"/>
            </a:pPr>
            <a:r>
              <a:rPr lang="en-US" noProof="1"/>
              <a:t>A RetinaNet model.</a:t>
            </a:r>
          </a:p>
          <a:p>
            <a:pPr marL="400050" indent="-400050">
              <a:buFont typeface="+mj-lt"/>
              <a:buAutoNum type="romanUcPeriod"/>
            </a:pPr>
            <a:r>
              <a:rPr lang="en-US" b="1" noProof="1">
                <a:solidFill>
                  <a:schemeClr val="bg1"/>
                </a:solidFill>
                <a:highlight>
                  <a:srgbClr val="C0C0C0"/>
                </a:highlight>
              </a:rPr>
              <a:t>The You Only Look Once (YOLO) algorithms.</a:t>
            </a:r>
            <a:r>
              <a:rPr lang="en-US" b="1" noProof="1">
                <a:solidFill>
                  <a:schemeClr val="bg2">
                    <a:lumMod val="20000"/>
                    <a:lumOff val="80000"/>
                  </a:schemeClr>
                </a:solidFill>
                <a:highlight>
                  <a:srgbClr val="C0C0C0"/>
                </a:highlight>
              </a:rPr>
              <a:t>.</a:t>
            </a:r>
          </a:p>
          <a:p>
            <a:pPr marL="0" indent="0">
              <a:buNone/>
            </a:pPr>
            <a:r>
              <a:rPr lang="en-US" noProof="1">
                <a:solidFill>
                  <a:schemeClr val="bg2">
                    <a:lumMod val="20000"/>
                    <a:lumOff val="80000"/>
                  </a:schemeClr>
                </a:solidFill>
              </a:rPr>
              <a:t>	</a:t>
            </a:r>
            <a:r>
              <a:rPr lang="en-US" b="1" noProof="1">
                <a:solidFill>
                  <a:schemeClr val="bg1"/>
                </a:solidFill>
                <a:highlight>
                  <a:srgbClr val="C0C0C0"/>
                </a:highlight>
              </a:rPr>
              <a:t>NOTE:</a:t>
            </a:r>
            <a:r>
              <a:rPr lang="en-US" b="1" noProof="1">
                <a:solidFill>
                  <a:schemeClr val="bg1"/>
                </a:solidFill>
              </a:rPr>
              <a:t> </a:t>
            </a:r>
            <a:r>
              <a:rPr lang="en-US" noProof="1">
                <a:solidFill>
                  <a:schemeClr val="bg2">
                    <a:lumMod val="20000"/>
                    <a:lumOff val="80000"/>
                  </a:schemeClr>
                </a:solidFill>
              </a:rPr>
              <a:t>We tried to implement the Yolo-v4 				algorithm for the project.</a:t>
            </a:r>
          </a:p>
          <a:p>
            <a:pPr marL="0" indent="0">
              <a:buNone/>
            </a:pPr>
            <a:endParaRPr lang="en-US" dirty="0"/>
          </a:p>
        </p:txBody>
      </p:sp>
      <p:sp>
        <p:nvSpPr>
          <p:cNvPr id="4" name="Content Placeholder 3">
            <a:extLst>
              <a:ext uri="{FF2B5EF4-FFF2-40B4-BE49-F238E27FC236}">
                <a16:creationId xmlns:a16="http://schemas.microsoft.com/office/drawing/2014/main" id="{3289460C-231E-C322-2D79-A9A366AABD8F}"/>
              </a:ext>
            </a:extLst>
          </p:cNvPr>
          <p:cNvSpPr>
            <a:spLocks noGrp="1"/>
          </p:cNvSpPr>
          <p:nvPr>
            <p:ph sz="half" idx="2"/>
          </p:nvPr>
        </p:nvSpPr>
        <p:spPr>
          <a:xfrm>
            <a:off x="6158325" y="2921400"/>
            <a:ext cx="4995332" cy="3649133"/>
          </a:xfrm>
        </p:spPr>
        <p:txBody>
          <a:bodyPr/>
          <a:lstStyle/>
          <a:p>
            <a:pPr>
              <a:buFont typeface="Wingdings" panose="05000000000000000000" pitchFamily="2" charset="2"/>
              <a:buChar char="q"/>
            </a:pPr>
            <a:r>
              <a:rPr lang="en-US" dirty="0"/>
              <a:t>The Two-stage object detection models used:</a:t>
            </a:r>
          </a:p>
          <a:p>
            <a:pPr marL="400050" indent="-400050">
              <a:buFont typeface="+mj-lt"/>
              <a:buAutoNum type="romanUcPeriod"/>
            </a:pPr>
            <a:r>
              <a:rPr lang="en-US" dirty="0"/>
              <a:t>The Region-based Fully Convolutional Networks (R-FCN) algorithm.</a:t>
            </a:r>
          </a:p>
          <a:p>
            <a:pPr marL="400050" indent="-400050">
              <a:buFont typeface="+mj-lt"/>
              <a:buAutoNum type="romanUcPeriod"/>
            </a:pPr>
            <a:r>
              <a:rPr lang="en-US" dirty="0"/>
              <a:t>The Mask Region-based Convolutional Neural Networks (Mask R-CNN) algorithm.</a:t>
            </a:r>
          </a:p>
        </p:txBody>
      </p:sp>
    </p:spTree>
    <p:extLst>
      <p:ext uri="{BB962C8B-B14F-4D97-AF65-F5344CB8AC3E}">
        <p14:creationId xmlns:p14="http://schemas.microsoft.com/office/powerpoint/2010/main" val="133397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30EE-7DA3-056F-82F9-A60E5C2213BC}"/>
              </a:ext>
            </a:extLst>
          </p:cNvPr>
          <p:cNvSpPr>
            <a:spLocks noGrp="1"/>
          </p:cNvSpPr>
          <p:nvPr>
            <p:ph type="title"/>
          </p:nvPr>
        </p:nvSpPr>
        <p:spPr/>
        <p:txBody>
          <a:bodyPr/>
          <a:lstStyle/>
          <a:p>
            <a:r>
              <a:rPr lang="en-US" dirty="0"/>
              <a:t>DATASET DETAILS</a:t>
            </a:r>
            <a:br>
              <a:rPr lang="en-US" dirty="0"/>
            </a:br>
            <a:br>
              <a:rPr lang="en-US" dirty="0"/>
            </a:br>
            <a:r>
              <a:rPr kumimoji="0" lang="en-US" sz="1800" b="1" i="0" u="none" strike="noStrike" kern="1200" cap="none" spc="0" normalizeH="0" baseline="0" noProof="0" dirty="0">
                <a:ln w="3175" cmpd="sng">
                  <a:noFill/>
                </a:ln>
                <a:solidFill>
                  <a:srgbClr val="18276C">
                    <a:lumMod val="20000"/>
                    <a:lumOff val="80000"/>
                  </a:srgbClr>
                </a:solidFill>
                <a:effectLst/>
                <a:uLnTx/>
                <a:uFillTx/>
                <a:latin typeface="Inter"/>
                <a:ea typeface="+mj-ea"/>
                <a:cs typeface="+mj-cs"/>
              </a:rPr>
              <a:t>A KAGGLE DATASET	    by    </a:t>
            </a:r>
            <a:r>
              <a:rPr lang="en-US" sz="1800" b="1" i="0" cap="all" dirty="0">
                <a:solidFill>
                  <a:schemeClr val="bg2">
                    <a:lumMod val="20000"/>
                    <a:lumOff val="80000"/>
                  </a:schemeClr>
                </a:solidFill>
                <a:effectLst/>
                <a:latin typeface="Inter"/>
              </a:rPr>
              <a:t>SAKSHAM JAIN</a:t>
            </a:r>
            <a:br>
              <a:rPr lang="en-US" dirty="0"/>
            </a:br>
            <a:r>
              <a:rPr lang="en-US" sz="2000" b="1" i="0" dirty="0">
                <a:effectLst/>
                <a:latin typeface="zeitung"/>
              </a:rPr>
              <a:t>VEHICLE DETECTION 8 CLASSES | OBJECT DETECTION</a:t>
            </a:r>
            <a:br>
              <a:rPr lang="en-US" sz="3200" b="1" i="0" dirty="0">
                <a:effectLst/>
                <a:latin typeface="zeitung"/>
              </a:rPr>
            </a:br>
            <a:r>
              <a:rPr lang="en-US" sz="1800" b="0" i="0" dirty="0">
                <a:effectLst/>
                <a:latin typeface="Inter"/>
              </a:rPr>
              <a:t>A DATASET FOR OBJECT DETECTION FOR DIFFERENT TYPES OF VEHICLES WITH 8 CATEGORIES</a:t>
            </a:r>
            <a:br>
              <a:rPr lang="en-US" sz="1800" b="0" i="0" dirty="0">
                <a:effectLst/>
                <a:latin typeface="Inter"/>
              </a:rPr>
            </a:br>
            <a:r>
              <a:rPr lang="en-US" sz="1800" b="0" i="0" dirty="0">
                <a:effectLst/>
                <a:latin typeface="Inter"/>
              </a:rPr>
              <a:t>Link </a:t>
            </a:r>
            <a:r>
              <a:rPr lang="en-US" sz="1800" dirty="0">
                <a:latin typeface="Inter"/>
              </a:rPr>
              <a:t>t</a:t>
            </a:r>
            <a:r>
              <a:rPr lang="en-US" sz="1800" b="0" i="0" dirty="0">
                <a:effectLst/>
                <a:latin typeface="Inter"/>
              </a:rPr>
              <a:t>o the dataset: </a:t>
            </a:r>
            <a:r>
              <a:rPr lang="en-US" sz="1400" b="0" i="0" dirty="0">
                <a:solidFill>
                  <a:schemeClr val="bg2">
                    <a:lumMod val="20000"/>
                    <a:lumOff val="80000"/>
                  </a:schemeClr>
                </a:solidFill>
                <a:effectLst/>
                <a:latin typeface="Inter"/>
              </a:rPr>
              <a:t>https://www.kaggle.com/datasets/sakshamjn/vehicle-detection-8-classes-object-detection</a:t>
            </a:r>
            <a:br>
              <a:rPr lang="en-US" sz="3200" b="1" i="0" dirty="0">
                <a:effectLst/>
                <a:latin typeface="Inter"/>
              </a:rPr>
            </a:br>
            <a:endParaRPr lang="en-US" dirty="0"/>
          </a:p>
        </p:txBody>
      </p:sp>
      <p:sp>
        <p:nvSpPr>
          <p:cNvPr id="5" name="Text Placeholder 4">
            <a:extLst>
              <a:ext uri="{FF2B5EF4-FFF2-40B4-BE49-F238E27FC236}">
                <a16:creationId xmlns:a16="http://schemas.microsoft.com/office/drawing/2014/main" id="{91A1D062-A102-6F10-F9FF-96392C71E536}"/>
              </a:ext>
            </a:extLst>
          </p:cNvPr>
          <p:cNvSpPr>
            <a:spLocks noGrp="1"/>
          </p:cNvSpPr>
          <p:nvPr>
            <p:ph type="body" idx="1"/>
          </p:nvPr>
        </p:nvSpPr>
        <p:spPr>
          <a:xfrm>
            <a:off x="685799" y="2984740"/>
            <a:ext cx="10649309" cy="2806460"/>
          </a:xfrm>
        </p:spPr>
        <p:txBody>
          <a:bodyPr>
            <a:normAutofit fontScale="70000" lnSpcReduction="20000"/>
          </a:bodyPr>
          <a:lstStyle/>
          <a:p>
            <a:r>
              <a:rPr lang="en-US" sz="2400" b="1" i="0" dirty="0">
                <a:solidFill>
                  <a:schemeClr val="accent2">
                    <a:lumMod val="40000"/>
                    <a:lumOff val="60000"/>
                  </a:schemeClr>
                </a:solidFill>
                <a:effectLst/>
                <a:latin typeface="Inter"/>
              </a:rPr>
              <a:t>About Dataset</a:t>
            </a:r>
          </a:p>
          <a:p>
            <a:r>
              <a:rPr lang="en-US" b="0" i="0" dirty="0">
                <a:effectLst/>
                <a:latin typeface="Inter"/>
              </a:rPr>
              <a:t>For analyzing the traffic over road, images with Boundary-Box annotations.</a:t>
            </a:r>
          </a:p>
          <a:p>
            <a:r>
              <a:rPr lang="en-US" b="0" i="0" dirty="0">
                <a:effectLst/>
                <a:latin typeface="Inter"/>
              </a:rPr>
              <a:t>	This dataset, contains images with bounding box annotations in the PASCAL VOC format for these 8 classes:</a:t>
            </a:r>
            <a:br>
              <a:rPr lang="en-US" dirty="0"/>
            </a:br>
            <a:r>
              <a:rPr lang="en-US" dirty="0"/>
              <a:t>	</a:t>
            </a:r>
          </a:p>
          <a:p>
            <a:r>
              <a:rPr lang="en-US" b="0" i="0" dirty="0">
                <a:effectLst/>
                <a:latin typeface="Inter"/>
              </a:rPr>
              <a:t>		Motorcycle</a:t>
            </a:r>
            <a:br>
              <a:rPr lang="en-US" dirty="0"/>
            </a:br>
            <a:r>
              <a:rPr lang="en-US" dirty="0"/>
              <a:t>		</a:t>
            </a:r>
            <a:r>
              <a:rPr lang="en-US" b="0" i="0" dirty="0">
                <a:effectLst/>
                <a:latin typeface="Inter"/>
              </a:rPr>
              <a:t>Auto</a:t>
            </a:r>
            <a:br>
              <a:rPr lang="en-US" dirty="0"/>
            </a:br>
            <a:r>
              <a:rPr lang="en-US" dirty="0"/>
              <a:t>		</a:t>
            </a:r>
            <a:r>
              <a:rPr lang="en-US" b="0" i="0" dirty="0">
                <a:effectLst/>
                <a:latin typeface="Inter"/>
              </a:rPr>
              <a:t>Car</a:t>
            </a:r>
            <a:br>
              <a:rPr lang="en-US" dirty="0"/>
            </a:br>
            <a:r>
              <a:rPr lang="en-US" dirty="0"/>
              <a:t>		</a:t>
            </a:r>
            <a:r>
              <a:rPr lang="en-US" b="0" i="0" dirty="0">
                <a:effectLst/>
                <a:latin typeface="Inter"/>
              </a:rPr>
              <a:t>Bus</a:t>
            </a:r>
            <a:br>
              <a:rPr lang="en-US" dirty="0"/>
            </a:br>
            <a:r>
              <a:rPr lang="en-US" dirty="0"/>
              <a:t>		</a:t>
            </a:r>
            <a:r>
              <a:rPr lang="en-US" b="0" i="0" dirty="0">
                <a:effectLst/>
                <a:latin typeface="Inter"/>
              </a:rPr>
              <a:t>LCV(Light Motor Vehicle)</a:t>
            </a:r>
            <a:br>
              <a:rPr lang="en-US" dirty="0"/>
            </a:br>
            <a:r>
              <a:rPr lang="en-US" dirty="0"/>
              <a:t>		</a:t>
            </a:r>
            <a:r>
              <a:rPr lang="en-US" b="0" i="0" dirty="0">
                <a:effectLst/>
                <a:latin typeface="Inter"/>
              </a:rPr>
              <a:t>Truck</a:t>
            </a:r>
            <a:br>
              <a:rPr lang="en-US" dirty="0"/>
            </a:br>
            <a:r>
              <a:rPr lang="en-US" dirty="0"/>
              <a:t>		</a:t>
            </a:r>
            <a:r>
              <a:rPr lang="en-US" b="0" i="0" dirty="0">
                <a:effectLst/>
                <a:latin typeface="Inter"/>
              </a:rPr>
              <a:t>Tractor</a:t>
            </a:r>
            <a:br>
              <a:rPr lang="en-US" dirty="0"/>
            </a:br>
            <a:r>
              <a:rPr lang="en-US" dirty="0"/>
              <a:t>		</a:t>
            </a:r>
            <a:r>
              <a:rPr lang="en-US" b="0" i="0" dirty="0">
                <a:effectLst/>
                <a:latin typeface="Inter"/>
              </a:rPr>
              <a:t>Multi-Axle</a:t>
            </a:r>
            <a:endParaRPr lang="en-US" dirty="0"/>
          </a:p>
        </p:txBody>
      </p:sp>
    </p:spTree>
    <p:extLst>
      <p:ext uri="{BB962C8B-B14F-4D97-AF65-F5344CB8AC3E}">
        <p14:creationId xmlns:p14="http://schemas.microsoft.com/office/powerpoint/2010/main" val="77305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3C327EF-990E-262F-2152-B578D3F04C2F}"/>
              </a:ext>
            </a:extLst>
          </p:cNvPr>
          <p:cNvSpPr>
            <a:spLocks noGrp="1"/>
          </p:cNvSpPr>
          <p:nvPr>
            <p:ph type="title"/>
          </p:nvPr>
        </p:nvSpPr>
        <p:spPr>
          <a:xfrm>
            <a:off x="7900041" y="913335"/>
            <a:ext cx="3941686" cy="2179637"/>
          </a:xfrm>
        </p:spPr>
        <p:txBody>
          <a:bodyPr vert="horz" lIns="91440" tIns="45720" rIns="91440" bIns="45720" rtlCol="0" anchor="ctr">
            <a:normAutofit/>
          </a:bodyPr>
          <a:lstStyle/>
          <a:p>
            <a:r>
              <a:rPr lang="en-US" sz="3600" dirty="0"/>
              <a:t>Implementation details</a:t>
            </a:r>
          </a:p>
        </p:txBody>
      </p:sp>
      <p:pic>
        <p:nvPicPr>
          <p:cNvPr id="6" name="Picture Placeholder 5" descr="Text&#10;&#10;Description automatically generated">
            <a:extLst>
              <a:ext uri="{FF2B5EF4-FFF2-40B4-BE49-F238E27FC236}">
                <a16:creationId xmlns:a16="http://schemas.microsoft.com/office/drawing/2014/main" id="{7C8D3231-FB1A-FB17-3CD3-1230C822CE48}"/>
              </a:ext>
            </a:extLst>
          </p:cNvPr>
          <p:cNvPicPr>
            <a:picLocks noGrp="1" noChangeAspect="1"/>
          </p:cNvPicPr>
          <p:nvPr>
            <p:ph type="pic" idx="1"/>
          </p:nvPr>
        </p:nvPicPr>
        <p:blipFill rotWithShape="1">
          <a:blip r:embed="rId4"/>
          <a:srcRect r="30342" b="1"/>
          <a:stretch/>
        </p:blipFill>
        <p:spPr>
          <a:xfrm>
            <a:off x="20" y="975"/>
            <a:ext cx="7552924" cy="6858000"/>
          </a:xfrm>
          <a:prstGeom prst="rect">
            <a:avLst/>
          </a:prstGeom>
        </p:spPr>
      </p:pic>
      <p:sp>
        <p:nvSpPr>
          <p:cNvPr id="7" name="TextBox 6">
            <a:extLst>
              <a:ext uri="{FF2B5EF4-FFF2-40B4-BE49-F238E27FC236}">
                <a16:creationId xmlns:a16="http://schemas.microsoft.com/office/drawing/2014/main" id="{628D903B-FB8A-D4B5-DAEE-092E2CADC594}"/>
              </a:ext>
            </a:extLst>
          </p:cNvPr>
          <p:cNvSpPr txBox="1"/>
          <p:nvPr/>
        </p:nvSpPr>
        <p:spPr>
          <a:xfrm>
            <a:off x="8124092" y="2805344"/>
            <a:ext cx="3717635" cy="3139321"/>
          </a:xfrm>
          <a:prstGeom prst="rect">
            <a:avLst/>
          </a:prstGeom>
          <a:noFill/>
        </p:spPr>
        <p:txBody>
          <a:bodyPr wrap="square" rtlCol="0">
            <a:spAutoFit/>
          </a:bodyPr>
          <a:lstStyle/>
          <a:p>
            <a:r>
              <a:rPr lang="en-US" noProof="1"/>
              <a:t>@article{mahaur2022road,</a:t>
            </a:r>
          </a:p>
          <a:p>
            <a:r>
              <a:rPr lang="en-US" noProof="1"/>
              <a:t> title={Road object detection: a comparative study of deep learning-based algorithms}, </a:t>
            </a:r>
          </a:p>
          <a:p>
            <a:r>
              <a:rPr lang="en-US" noProof="1"/>
              <a:t> author={Mahaur, Bharat and others},</a:t>
            </a:r>
          </a:p>
          <a:p>
            <a:r>
              <a:rPr lang="en-US" noProof="1"/>
              <a:t> journal={Multimedia Tools and Applications},</a:t>
            </a:r>
          </a:p>
          <a:p>
            <a:r>
              <a:rPr lang="en-US" noProof="1"/>
              <a:t> pages={1--36},</a:t>
            </a:r>
          </a:p>
          <a:p>
            <a:r>
              <a:rPr lang="en-US" noProof="1"/>
              <a:t> year={2022},</a:t>
            </a:r>
          </a:p>
          <a:p>
            <a:r>
              <a:rPr lang="en-US" noProof="1"/>
              <a:t> publisher={Springer}</a:t>
            </a:r>
          </a:p>
          <a:p>
            <a:r>
              <a:rPr lang="en-US" noProof="1"/>
              <a:t>}</a:t>
            </a:r>
          </a:p>
        </p:txBody>
      </p:sp>
    </p:spTree>
    <p:extLst>
      <p:ext uri="{BB962C8B-B14F-4D97-AF65-F5344CB8AC3E}">
        <p14:creationId xmlns:p14="http://schemas.microsoft.com/office/powerpoint/2010/main" val="417445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0947-8B1D-A561-DAC0-A23A96E11F39}"/>
              </a:ext>
            </a:extLst>
          </p:cNvPr>
          <p:cNvSpPr>
            <a:spLocks noGrp="1"/>
          </p:cNvSpPr>
          <p:nvPr>
            <p:ph type="title"/>
          </p:nvPr>
        </p:nvSpPr>
        <p:spPr>
          <a:xfrm>
            <a:off x="685800" y="2074332"/>
            <a:ext cx="3680885" cy="1512147"/>
          </a:xfrm>
        </p:spPr>
        <p:txBody>
          <a:bodyPr>
            <a:normAutofit/>
          </a:bodyPr>
          <a:lstStyle/>
          <a:p>
            <a:r>
              <a:rPr lang="en-US" sz="3600" dirty="0"/>
              <a:t>RESULTS </a:t>
            </a:r>
          </a:p>
        </p:txBody>
      </p:sp>
      <p:pic>
        <p:nvPicPr>
          <p:cNvPr id="10" name="Content Placeholder 9" descr="A picture containing text, outdoor, building, street&#10;&#10;Description automatically generated">
            <a:extLst>
              <a:ext uri="{FF2B5EF4-FFF2-40B4-BE49-F238E27FC236}">
                <a16:creationId xmlns:a16="http://schemas.microsoft.com/office/drawing/2014/main" id="{7BA1CDDA-C513-9C44-234F-D384349CF433}"/>
              </a:ext>
            </a:extLst>
          </p:cNvPr>
          <p:cNvPicPr>
            <a:picLocks noGrp="1" noChangeAspect="1"/>
          </p:cNvPicPr>
          <p:nvPr>
            <p:ph idx="1"/>
          </p:nvPr>
        </p:nvPicPr>
        <p:blipFill>
          <a:blip r:embed="rId2"/>
          <a:stretch>
            <a:fillRect/>
          </a:stretch>
        </p:blipFill>
        <p:spPr>
          <a:xfrm>
            <a:off x="4873924" y="-1"/>
            <a:ext cx="7318075" cy="6858001"/>
          </a:xfrm>
        </p:spPr>
      </p:pic>
      <p:sp>
        <p:nvSpPr>
          <p:cNvPr id="4" name="Text Placeholder 3">
            <a:extLst>
              <a:ext uri="{FF2B5EF4-FFF2-40B4-BE49-F238E27FC236}">
                <a16:creationId xmlns:a16="http://schemas.microsoft.com/office/drawing/2014/main" id="{9549F652-0BFE-95C1-BD6D-02A056583957}"/>
              </a:ext>
            </a:extLst>
          </p:cNvPr>
          <p:cNvSpPr>
            <a:spLocks noGrp="1"/>
          </p:cNvSpPr>
          <p:nvPr>
            <p:ph type="body" sz="half" idx="2"/>
          </p:nvPr>
        </p:nvSpPr>
        <p:spPr>
          <a:xfrm>
            <a:off x="294640" y="4512733"/>
            <a:ext cx="3680885" cy="1828800"/>
          </a:xfrm>
        </p:spPr>
        <p:txBody>
          <a:bodyPr/>
          <a:lstStyle/>
          <a:p>
            <a:endParaRPr lang="en-US" dirty="0"/>
          </a:p>
          <a:p>
            <a:endParaRPr lang="en-US" dirty="0"/>
          </a:p>
          <a:p>
            <a:endParaRPr lang="en-US" dirty="0"/>
          </a:p>
          <a:p>
            <a:endParaRPr lang="en-US" dirty="0"/>
          </a:p>
          <a:p>
            <a:r>
              <a:rPr lang="en-US" dirty="0"/>
              <a:t>Thank You!</a:t>
            </a:r>
          </a:p>
        </p:txBody>
      </p:sp>
    </p:spTree>
    <p:extLst>
      <p:ext uri="{BB962C8B-B14F-4D97-AF65-F5344CB8AC3E}">
        <p14:creationId xmlns:p14="http://schemas.microsoft.com/office/powerpoint/2010/main" val="1006503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tf00001238_wac</Template>
  <TotalTime>170</TotalTime>
  <Words>505</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Inter</vt:lpstr>
      <vt:lpstr>zeitung</vt:lpstr>
      <vt:lpstr>Arial</vt:lpstr>
      <vt:lpstr>Calibri</vt:lpstr>
      <vt:lpstr>Calibri Light</vt:lpstr>
      <vt:lpstr>Wingdings</vt:lpstr>
      <vt:lpstr>Celestial</vt:lpstr>
      <vt:lpstr>Road object detection Project in</vt:lpstr>
      <vt:lpstr>Architecture used in the paper  THE POPULAR DEEP LEARNING FRAMEWORKS, TENSORFLOW AND CAFFE ARE USED TO TRAIN THE MODELS AS PER OFFICIAL DOCUMENTATION. THE EXPERIMENTAL ENVIRONMENT CONSISTS OF CUDA V10.1, CUDNN V7.6.4, OPENCV V4.5.0, UBUNTU 18.04.5 OS, 16 GB RAM, INTEL I7-8750H CPU, AND NVIDIA GEFORCE RTX 2080 TI GPU. THE AUGMENTATION IS APPLIED TO TRAINING AND VALIDATION IMAGES TO INCREASE THE LEARNING ABILITY. THEREFORE, THE OPTIMAL BATCH SIZES OF 2 (FOR MASK-RCNN), 4 (FOR R-FCN AND RETINANET), AND 8 (FOR SSD AND YOLOV4) ARE USED TO SPEED UP THIS EVALUATION. THE STOCHASTIC GRADIENT DESCENT (SGD) IS USED AS AN OPTIMIZER DURING TRAINING. THE INITIAL VALUE OF THE LEARNING RATE IS SET TO 0.1, THE MOMENTUM RATE IS SET TO 0.949, AND THE DECAY RATE IS SET TO 0.0001 TO REDUCE TRAINING LOSS AND PREVENT GRADIENT EXPLOSION. THE LEARNING RATE IS REDUCED BY 0.5 AT EVERY 50TH EPOCH. NO OTHER PARAMETERS WERE MODIFIED AND TAKEN AS DEFAULT BY THE FRAMEWORKS. THE TRAINING LASTED FOR 200 EPOCHS. AFTER TRAINING, THE NETWORK WEIGHTS ARE OBTAINED TO TEST THE EXPERIMENTAL RESULTS ON IMAGES FROM BDD100K TEST DATASET.</vt:lpstr>
      <vt:lpstr>DATASET DETAILS  A KAGGLE DATASET     by    SAKSHAM JAIN VEHICLE DETECTION 8 CLASSES | OBJECT DETECTION A DATASET FOR OBJECT DETECTION FOR DIFFERENT TYPES OF VEHICLES WITH 8 CATEGORIES Link to the dataset: https://www.kaggle.com/datasets/sakshamjn/vehicle-detection-8-classes-object-detection </vt:lpstr>
      <vt:lpstr>Implementation details</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object detection Project in</dc:title>
  <dc:creator>Catherine Habib</dc:creator>
  <cp:lastModifiedBy>Catherine Habib</cp:lastModifiedBy>
  <cp:revision>5</cp:revision>
  <dcterms:created xsi:type="dcterms:W3CDTF">2022-05-22T12:49:40Z</dcterms:created>
  <dcterms:modified xsi:type="dcterms:W3CDTF">2022-05-22T15:41:17Z</dcterms:modified>
</cp:coreProperties>
</file>