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d390fd11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75d390fd11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5d8160ad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5d8160ad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5d8160ad8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5d8160ad8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5d8160ad8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5d8160ad8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d390fd11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75d390fd11_2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5d8160ad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5d8160ad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d390fd11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75d390fd11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5d8160ad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75d8160ad8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5d8160ad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75d8160ad8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5d390fd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5d390fd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5d8160a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5d8160a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5d8160ad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5d8160ad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7" name="Shape 67"/>
        <p:cNvGrpSpPr/>
        <p:nvPr/>
      </p:nvGrpSpPr>
      <p:grpSpPr>
        <a:xfrm>
          <a:off x="0" y="0"/>
          <a:ext cx="0" cy="0"/>
          <a:chOff x="0" y="0"/>
          <a:chExt cx="0" cy="0"/>
        </a:xfrm>
      </p:grpSpPr>
      <p:sp>
        <p:nvSpPr>
          <p:cNvPr id="68" name="Google Shape;68;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6" name="Google Shape;76;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txBox="1"/>
          <p:nvPr>
            <p:ph type="ctrTitle"/>
          </p:nvPr>
        </p:nvSpPr>
        <p:spPr>
          <a:xfrm>
            <a:off x="491490" y="273844"/>
            <a:ext cx="3840085" cy="1269595"/>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100"/>
              <a:buFont typeface="Calibri"/>
              <a:buNone/>
            </a:pPr>
            <a:r>
              <a:rPr lang="en" sz="3100">
                <a:latin typeface="Calibri"/>
                <a:ea typeface="Calibri"/>
                <a:cs typeface="Calibri"/>
                <a:sym typeface="Calibri"/>
              </a:rPr>
              <a:t>The Android App Market on Google Play</a:t>
            </a:r>
            <a:endParaRPr sz="3100">
              <a:latin typeface="Calibri"/>
              <a:ea typeface="Calibri"/>
              <a:cs typeface="Calibri"/>
              <a:sym typeface="Calibri"/>
            </a:endParaRPr>
          </a:p>
        </p:txBody>
      </p:sp>
      <p:sp>
        <p:nvSpPr>
          <p:cNvPr id="130" name="Google Shape;130;p25"/>
          <p:cNvSpPr txBox="1"/>
          <p:nvPr>
            <p:ph idx="1" type="subTitle"/>
          </p:nvPr>
        </p:nvSpPr>
        <p:spPr>
          <a:xfrm>
            <a:off x="491491" y="1931275"/>
            <a:ext cx="3840085" cy="2596671"/>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400"/>
              <a:buFont typeface="Arial"/>
              <a:buChar char="•"/>
            </a:pPr>
            <a:r>
              <a:rPr lang="en" sz="1400"/>
              <a:t>Olfat Mostafa</a:t>
            </a:r>
            <a:endParaRPr sz="1100"/>
          </a:p>
          <a:p>
            <a:pPr indent="0" lvl="0" marL="0" rtl="0" algn="l">
              <a:lnSpc>
                <a:spcPct val="90000"/>
              </a:lnSpc>
              <a:spcBef>
                <a:spcPts val="800"/>
              </a:spcBef>
              <a:spcAft>
                <a:spcPts val="0"/>
              </a:spcAft>
              <a:buClr>
                <a:schemeClr val="dk1"/>
              </a:buClr>
              <a:buSzPts val="1400"/>
              <a:buFont typeface="Arial"/>
              <a:buChar char="•"/>
            </a:pPr>
            <a:r>
              <a:rPr lang="en" sz="1400"/>
              <a:t>Nourhan Ahmed</a:t>
            </a:r>
            <a:endParaRPr sz="1100"/>
          </a:p>
          <a:p>
            <a:pPr indent="0" lvl="0" marL="0" rtl="0" algn="l">
              <a:lnSpc>
                <a:spcPct val="90000"/>
              </a:lnSpc>
              <a:spcBef>
                <a:spcPts val="800"/>
              </a:spcBef>
              <a:spcAft>
                <a:spcPts val="0"/>
              </a:spcAft>
              <a:buClr>
                <a:schemeClr val="dk1"/>
              </a:buClr>
              <a:buSzPts val="1400"/>
              <a:buFont typeface="Arial"/>
              <a:buChar char="•"/>
            </a:pPr>
            <a:r>
              <a:rPr lang="en" sz="1400"/>
              <a:t>Yasmine Zakaria</a:t>
            </a:r>
            <a:endParaRPr sz="1100"/>
          </a:p>
          <a:p>
            <a:pPr indent="0" lvl="0" marL="0" rtl="0" algn="l">
              <a:lnSpc>
                <a:spcPct val="90000"/>
              </a:lnSpc>
              <a:spcBef>
                <a:spcPts val="800"/>
              </a:spcBef>
              <a:spcAft>
                <a:spcPts val="0"/>
              </a:spcAft>
              <a:buClr>
                <a:schemeClr val="dk1"/>
              </a:buClr>
              <a:buSzPts val="1400"/>
              <a:buFont typeface="Arial"/>
              <a:buChar char="•"/>
            </a:pPr>
            <a:r>
              <a:rPr lang="en" sz="1400"/>
              <a:t>Yasmeen Khaled</a:t>
            </a:r>
            <a:endParaRPr sz="1100"/>
          </a:p>
          <a:p>
            <a:pPr indent="0" lvl="0" marL="0" rtl="0" algn="l">
              <a:lnSpc>
                <a:spcPct val="90000"/>
              </a:lnSpc>
              <a:spcBef>
                <a:spcPts val="800"/>
              </a:spcBef>
              <a:spcAft>
                <a:spcPts val="0"/>
              </a:spcAft>
              <a:buClr>
                <a:schemeClr val="dk1"/>
              </a:buClr>
              <a:buSzPts val="1400"/>
              <a:buFont typeface="Arial"/>
              <a:buChar char="•"/>
            </a:pPr>
            <a:r>
              <a:rPr lang="en" sz="1400"/>
              <a:t>Marina Makram</a:t>
            </a:r>
            <a:endParaRPr sz="1100"/>
          </a:p>
        </p:txBody>
      </p:sp>
      <p:pic>
        <p:nvPicPr>
          <p:cNvPr descr="A close up of a screen&#10;&#10;Description generated with high confidence" id="131" name="Google Shape;131;p25"/>
          <p:cNvPicPr preferRelativeResize="0"/>
          <p:nvPr/>
        </p:nvPicPr>
        <p:blipFill rotWithShape="1">
          <a:blip r:embed="rId3">
            <a:alphaModFix/>
          </a:blip>
          <a:srcRect b="0" l="15231" r="15725" t="0"/>
          <a:stretch/>
        </p:blipFill>
        <p:spPr>
          <a:xfrm>
            <a:off x="4569871" y="8"/>
            <a:ext cx="4734862" cy="5143490"/>
          </a:xfrm>
          <a:custGeom>
            <a:rect b="b" l="l" r="r" t="t"/>
            <a:pathLst>
              <a:path extrusionOk="0" h="6857997" w="631315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210700" y="74375"/>
            <a:ext cx="8304600" cy="768300"/>
          </a:xfrm>
          <a:prstGeom prst="rect">
            <a:avLst/>
          </a:prstGeom>
        </p:spPr>
        <p:txBody>
          <a:bodyPr anchorCtr="0" anchor="ctr" bIns="34275" lIns="68575" spcFirstLastPara="1" rIns="68575" wrap="square" tIns="34275">
            <a:noAutofit/>
          </a:bodyPr>
          <a:lstStyle/>
          <a:p>
            <a:pPr indent="0" lvl="0" marL="2743200" rtl="0" algn="l">
              <a:spcBef>
                <a:spcPts val="0"/>
              </a:spcBef>
              <a:spcAft>
                <a:spcPts val="0"/>
              </a:spcAft>
              <a:buNone/>
            </a:pPr>
            <a:r>
              <a:rPr lang="en"/>
              <a:t>Installs vs Rating</a:t>
            </a:r>
            <a:endParaRPr/>
          </a:p>
        </p:txBody>
      </p:sp>
      <p:sp>
        <p:nvSpPr>
          <p:cNvPr id="196" name="Google Shape;196;p34"/>
          <p:cNvSpPr txBox="1"/>
          <p:nvPr>
            <p:ph idx="1" type="body"/>
          </p:nvPr>
        </p:nvSpPr>
        <p:spPr>
          <a:xfrm>
            <a:off x="61975" y="669275"/>
            <a:ext cx="8997900" cy="43503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800"/>
              </a:spcBef>
              <a:spcAft>
                <a:spcPts val="0"/>
              </a:spcAft>
              <a:buSzPts val="1800"/>
              <a:buChar char="•"/>
            </a:pPr>
            <a:r>
              <a:rPr lang="en" sz="1800"/>
              <a:t>Transformation</a:t>
            </a:r>
            <a:r>
              <a:rPr lang="en" sz="1800"/>
              <a:t> of installs column into </a:t>
            </a:r>
            <a:r>
              <a:rPr lang="en" sz="1800"/>
              <a:t>numerical attribute</a:t>
            </a:r>
            <a:r>
              <a:rPr lang="en" sz="1800"/>
              <a:t> by removing the plus sign .</a:t>
            </a:r>
            <a:endParaRPr sz="1800"/>
          </a:p>
          <a:p>
            <a:pPr indent="-342900" lvl="0" marL="457200" rtl="0" algn="l">
              <a:lnSpc>
                <a:spcPct val="115000"/>
              </a:lnSpc>
              <a:spcBef>
                <a:spcPts val="0"/>
              </a:spcBef>
              <a:spcAft>
                <a:spcPts val="0"/>
              </a:spcAft>
              <a:buSzPts val="1800"/>
              <a:buChar char="•"/>
            </a:pPr>
            <a:r>
              <a:rPr lang="en" sz="1800"/>
              <a:t>Correlation between installs and Rating investigated using a scatter plot.</a:t>
            </a:r>
            <a:endParaRPr sz="1800"/>
          </a:p>
          <a:p>
            <a:pPr indent="-342900" lvl="0" marL="457200" rtl="0" algn="l">
              <a:lnSpc>
                <a:spcPct val="115000"/>
              </a:lnSpc>
              <a:spcBef>
                <a:spcPts val="0"/>
              </a:spcBef>
              <a:spcAft>
                <a:spcPts val="0"/>
              </a:spcAft>
              <a:buSzPts val="1800"/>
              <a:buChar char="•"/>
            </a:pPr>
            <a:r>
              <a:rPr lang="en" sz="1800"/>
              <a:t>Values of the installs are too huge so Normalization (Min-Max method )is applied to the installs column to rescale the installs values from zero to 1.</a:t>
            </a:r>
            <a:endParaRPr sz="1800"/>
          </a:p>
          <a:p>
            <a:pPr indent="-342900" lvl="0" marL="457200" rtl="0" algn="l">
              <a:lnSpc>
                <a:spcPct val="115000"/>
              </a:lnSpc>
              <a:spcBef>
                <a:spcPts val="0"/>
              </a:spcBef>
              <a:spcAft>
                <a:spcPts val="0"/>
              </a:spcAft>
              <a:buSzPts val="1800"/>
              <a:buChar char="•"/>
            </a:pPr>
            <a:r>
              <a:rPr lang="en" sz="1800"/>
              <a:t>After Normalization of installs the scatter plot is used again to</a:t>
            </a:r>
            <a:endParaRPr sz="1800"/>
          </a:p>
          <a:p>
            <a:pPr indent="0" lvl="0" marL="457200" rtl="0" algn="l">
              <a:lnSpc>
                <a:spcPct val="115000"/>
              </a:lnSpc>
              <a:spcBef>
                <a:spcPts val="800"/>
              </a:spcBef>
              <a:spcAft>
                <a:spcPts val="0"/>
              </a:spcAft>
              <a:buNone/>
            </a:pPr>
            <a:r>
              <a:rPr lang="en" sz="1800"/>
              <a:t> investigate  the correlation with Rating but  still no correlation. </a:t>
            </a:r>
            <a:endParaRPr sz="1800"/>
          </a:p>
          <a:p>
            <a:pPr indent="0" lvl="0" marL="0" rtl="0" algn="l">
              <a:spcBef>
                <a:spcPts val="800"/>
              </a:spcBef>
              <a:spcAft>
                <a:spcPts val="0"/>
              </a:spcAft>
              <a:buNone/>
            </a:pPr>
            <a:r>
              <a:t/>
            </a:r>
            <a:endParaRPr sz="1800"/>
          </a:p>
        </p:txBody>
      </p:sp>
      <p:pic>
        <p:nvPicPr>
          <p:cNvPr id="197" name="Google Shape;197;p34"/>
          <p:cNvPicPr preferRelativeResize="0"/>
          <p:nvPr/>
        </p:nvPicPr>
        <p:blipFill rotWithShape="1">
          <a:blip r:embed="rId3">
            <a:alphaModFix/>
          </a:blip>
          <a:srcRect b="0" l="0" r="35620" t="17423"/>
          <a:stretch/>
        </p:blipFill>
        <p:spPr>
          <a:xfrm>
            <a:off x="6468888" y="2079925"/>
            <a:ext cx="2380299" cy="1528975"/>
          </a:xfrm>
          <a:prstGeom prst="rect">
            <a:avLst/>
          </a:prstGeom>
          <a:noFill/>
          <a:ln cap="flat" cmpd="sng" w="9525">
            <a:solidFill>
              <a:srgbClr val="4A86E8"/>
            </a:solidFill>
            <a:prstDash val="solid"/>
            <a:round/>
            <a:headEnd len="sm" w="sm" type="none"/>
            <a:tailEnd len="sm" w="sm" type="none"/>
          </a:ln>
        </p:spPr>
      </p:pic>
      <p:pic>
        <p:nvPicPr>
          <p:cNvPr id="198" name="Google Shape;198;p34"/>
          <p:cNvPicPr preferRelativeResize="0"/>
          <p:nvPr/>
        </p:nvPicPr>
        <p:blipFill>
          <a:blip r:embed="rId4">
            <a:alphaModFix/>
          </a:blip>
          <a:stretch>
            <a:fillRect/>
          </a:stretch>
        </p:blipFill>
        <p:spPr>
          <a:xfrm>
            <a:off x="3102338" y="2903050"/>
            <a:ext cx="2917175" cy="1843875"/>
          </a:xfrm>
          <a:prstGeom prst="rect">
            <a:avLst/>
          </a:prstGeom>
          <a:noFill/>
          <a:ln cap="flat" cmpd="sng" w="9525">
            <a:solidFill>
              <a:srgbClr val="3C78D8"/>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210700" y="74375"/>
            <a:ext cx="8304600" cy="768300"/>
          </a:xfrm>
          <a:prstGeom prst="rect">
            <a:avLst/>
          </a:prstGeom>
        </p:spPr>
        <p:txBody>
          <a:bodyPr anchorCtr="0" anchor="ctr" bIns="34275" lIns="68575" spcFirstLastPara="1" rIns="68575" wrap="square" tIns="34275">
            <a:noAutofit/>
          </a:bodyPr>
          <a:lstStyle/>
          <a:p>
            <a:pPr indent="0" lvl="0" marL="2743200" rtl="0" algn="l">
              <a:spcBef>
                <a:spcPts val="0"/>
              </a:spcBef>
              <a:spcAft>
                <a:spcPts val="0"/>
              </a:spcAft>
              <a:buNone/>
            </a:pPr>
            <a:r>
              <a:rPr lang="en"/>
              <a:t>Size</a:t>
            </a:r>
            <a:r>
              <a:rPr lang="en"/>
              <a:t> vs Rating</a:t>
            </a:r>
            <a:endParaRPr/>
          </a:p>
        </p:txBody>
      </p:sp>
      <p:sp>
        <p:nvSpPr>
          <p:cNvPr id="204" name="Google Shape;204;p35"/>
          <p:cNvSpPr txBox="1"/>
          <p:nvPr>
            <p:ph idx="1" type="body"/>
          </p:nvPr>
        </p:nvSpPr>
        <p:spPr>
          <a:xfrm>
            <a:off x="61975" y="768425"/>
            <a:ext cx="8997900" cy="4375200"/>
          </a:xfrm>
          <a:prstGeom prst="rect">
            <a:avLst/>
          </a:prstGeom>
          <a:ln>
            <a:noFill/>
          </a:ln>
        </p:spPr>
        <p:txBody>
          <a:bodyPr anchorCtr="0" anchor="t" bIns="34275" lIns="68575" spcFirstLastPara="1" rIns="68575" wrap="square" tIns="34275">
            <a:noAutofit/>
          </a:bodyPr>
          <a:lstStyle/>
          <a:p>
            <a:pPr indent="-342900" lvl="0" marL="457200" rtl="0" algn="l">
              <a:lnSpc>
                <a:spcPct val="100000"/>
              </a:lnSpc>
              <a:spcBef>
                <a:spcPts val="800"/>
              </a:spcBef>
              <a:spcAft>
                <a:spcPts val="0"/>
              </a:spcAft>
              <a:buSzPts val="1800"/>
              <a:buChar char="•"/>
            </a:pPr>
            <a:r>
              <a:rPr lang="en" sz="1800"/>
              <a:t>The size attribute has a value called Varies with device.</a:t>
            </a:r>
            <a:endParaRPr sz="1800"/>
          </a:p>
          <a:p>
            <a:pPr indent="-342900" lvl="0" marL="457200" rtl="0" algn="l">
              <a:lnSpc>
                <a:spcPct val="100000"/>
              </a:lnSpc>
              <a:spcBef>
                <a:spcPts val="0"/>
              </a:spcBef>
              <a:spcAft>
                <a:spcPts val="0"/>
              </a:spcAft>
              <a:buSzPts val="1800"/>
              <a:buChar char="•"/>
            </a:pPr>
            <a:r>
              <a:rPr lang="en" sz="1800"/>
              <a:t>This column has a meaning so it can’t be replaced by other</a:t>
            </a:r>
            <a:endParaRPr sz="1800"/>
          </a:p>
          <a:p>
            <a:pPr indent="0" lvl="0" marL="457200" rtl="0" algn="l">
              <a:lnSpc>
                <a:spcPct val="100000"/>
              </a:lnSpc>
              <a:spcBef>
                <a:spcPts val="800"/>
              </a:spcBef>
              <a:spcAft>
                <a:spcPts val="0"/>
              </a:spcAft>
              <a:buNone/>
            </a:pPr>
            <a:r>
              <a:rPr lang="en" sz="1800"/>
              <a:t> Numerical value.</a:t>
            </a:r>
            <a:endParaRPr sz="1800"/>
          </a:p>
          <a:p>
            <a:pPr indent="-342900" lvl="0" marL="457200" rtl="0" algn="l">
              <a:lnSpc>
                <a:spcPct val="100000"/>
              </a:lnSpc>
              <a:spcBef>
                <a:spcPts val="800"/>
              </a:spcBef>
              <a:spcAft>
                <a:spcPts val="0"/>
              </a:spcAft>
              <a:buSzPts val="1800"/>
              <a:buChar char="•"/>
            </a:pPr>
            <a:r>
              <a:rPr lang="en" sz="1800"/>
              <a:t>Transforming the size attribute into  numerical.</a:t>
            </a:r>
            <a:endParaRPr sz="1800"/>
          </a:p>
          <a:p>
            <a:pPr indent="-342900" lvl="0" marL="457200" rtl="0" algn="l">
              <a:lnSpc>
                <a:spcPct val="100000"/>
              </a:lnSpc>
              <a:spcBef>
                <a:spcPts val="0"/>
              </a:spcBef>
              <a:spcAft>
                <a:spcPts val="0"/>
              </a:spcAft>
              <a:buSzPts val="1800"/>
              <a:buChar char="•"/>
            </a:pPr>
            <a:r>
              <a:rPr lang="en" sz="1800"/>
              <a:t>Discretizing the Numerical values of the size to have it as </a:t>
            </a:r>
            <a:endParaRPr sz="1800"/>
          </a:p>
          <a:p>
            <a:pPr indent="0" lvl="0" marL="457200" rtl="0" algn="l">
              <a:lnSpc>
                <a:spcPct val="100000"/>
              </a:lnSpc>
              <a:spcBef>
                <a:spcPts val="800"/>
              </a:spcBef>
              <a:spcAft>
                <a:spcPts val="0"/>
              </a:spcAft>
              <a:buNone/>
            </a:pPr>
            <a:r>
              <a:rPr lang="en" sz="1800"/>
              <a:t>a categorical attribute.</a:t>
            </a:r>
            <a:endParaRPr sz="1800"/>
          </a:p>
          <a:p>
            <a:pPr indent="-342900" lvl="0" marL="457200" rtl="0" algn="l">
              <a:lnSpc>
                <a:spcPct val="100000"/>
              </a:lnSpc>
              <a:spcBef>
                <a:spcPts val="800"/>
              </a:spcBef>
              <a:spcAft>
                <a:spcPts val="0"/>
              </a:spcAft>
              <a:buSzPts val="1800"/>
              <a:buChar char="•"/>
            </a:pPr>
            <a:r>
              <a:rPr lang="en" sz="1800"/>
              <a:t>Use the chi_square test to investigate the relation of the Rating with the size.</a:t>
            </a:r>
            <a:endParaRPr sz="1800"/>
          </a:p>
          <a:p>
            <a:pPr indent="-342900" lvl="0" marL="457200" rtl="0" algn="l">
              <a:lnSpc>
                <a:spcPct val="100000"/>
              </a:lnSpc>
              <a:spcBef>
                <a:spcPts val="0"/>
              </a:spcBef>
              <a:spcAft>
                <a:spcPts val="0"/>
              </a:spcAft>
              <a:buSzPts val="1800"/>
              <a:buChar char="•"/>
            </a:pPr>
            <a:r>
              <a:rPr lang="en" sz="1800"/>
              <a:t>But this needs the Rating attribute to be Categorical!</a:t>
            </a:r>
            <a:endParaRPr sz="1800"/>
          </a:p>
          <a:p>
            <a:pPr indent="-342900" lvl="0" marL="457200" rtl="0" algn="l">
              <a:lnSpc>
                <a:spcPct val="100000"/>
              </a:lnSpc>
              <a:spcBef>
                <a:spcPts val="0"/>
              </a:spcBef>
              <a:spcAft>
                <a:spcPts val="0"/>
              </a:spcAft>
              <a:buSzPts val="1800"/>
              <a:buChar char="•"/>
            </a:pPr>
            <a:r>
              <a:rPr lang="en" sz="1800"/>
              <a:t>Transform the Rating attribute into a categorical attribute by removing the decimal point so that we have values between 1 and 5</a:t>
            </a:r>
            <a:r>
              <a:rPr lang="en" sz="1800"/>
              <a:t>.</a:t>
            </a:r>
            <a:endParaRPr sz="1800"/>
          </a:p>
          <a:p>
            <a:pPr indent="-342900" lvl="0" marL="457200" rtl="0" algn="l">
              <a:lnSpc>
                <a:spcPct val="100000"/>
              </a:lnSpc>
              <a:spcBef>
                <a:spcPts val="0"/>
              </a:spcBef>
              <a:spcAft>
                <a:spcPts val="0"/>
              </a:spcAft>
              <a:buSzPts val="1800"/>
              <a:buChar char="•"/>
            </a:pPr>
            <a:r>
              <a:rPr lang="en" sz="1800"/>
              <a:t>The chi-square test revealed a correlation between the size and the Rating as it produced a p-value of </a:t>
            </a:r>
            <a:r>
              <a:rPr lang="en" sz="1800">
                <a:solidFill>
                  <a:srgbClr val="FF0000"/>
                </a:solidFill>
              </a:rPr>
              <a:t>2.4546967229331673e-14</a:t>
            </a:r>
            <a:r>
              <a:rPr lang="en" sz="1800">
                <a:solidFill>
                  <a:srgbClr val="434343"/>
                </a:solidFill>
              </a:rPr>
              <a:t>.</a:t>
            </a:r>
            <a:endParaRPr sz="1800">
              <a:solidFill>
                <a:srgbClr val="434343"/>
              </a:solidFill>
            </a:endParaRPr>
          </a:p>
          <a:p>
            <a:pPr indent="0" lvl="0" marL="457200" rtl="0" algn="l">
              <a:lnSpc>
                <a:spcPct val="115000"/>
              </a:lnSpc>
              <a:spcBef>
                <a:spcPts val="800"/>
              </a:spcBef>
              <a:spcAft>
                <a:spcPts val="0"/>
              </a:spcAft>
              <a:buNone/>
            </a:pPr>
            <a:r>
              <a:rPr lang="en" sz="1800"/>
              <a:t> </a:t>
            </a:r>
            <a:endParaRPr sz="1800"/>
          </a:p>
          <a:p>
            <a:pPr indent="0" lvl="0" marL="0" rtl="0" algn="l">
              <a:spcBef>
                <a:spcPts val="800"/>
              </a:spcBef>
              <a:spcAft>
                <a:spcPts val="0"/>
              </a:spcAft>
              <a:buNone/>
            </a:pPr>
            <a:r>
              <a:t/>
            </a:r>
            <a:endParaRPr sz="1800"/>
          </a:p>
        </p:txBody>
      </p:sp>
      <p:pic>
        <p:nvPicPr>
          <p:cNvPr id="205" name="Google Shape;205;p35"/>
          <p:cNvPicPr preferRelativeResize="0"/>
          <p:nvPr/>
        </p:nvPicPr>
        <p:blipFill>
          <a:blip r:embed="rId3">
            <a:alphaModFix/>
          </a:blip>
          <a:stretch>
            <a:fillRect/>
          </a:stretch>
        </p:blipFill>
        <p:spPr>
          <a:xfrm>
            <a:off x="6150300" y="913800"/>
            <a:ext cx="2909575" cy="1724525"/>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628650" y="61975"/>
            <a:ext cx="7886700" cy="793200"/>
          </a:xfrm>
          <a:prstGeom prst="rect">
            <a:avLst/>
          </a:prstGeom>
        </p:spPr>
        <p:txBody>
          <a:bodyPr anchorCtr="0" anchor="ctr" bIns="34275" lIns="68575" spcFirstLastPara="1" rIns="68575" wrap="square" tIns="34275">
            <a:noAutofit/>
          </a:bodyPr>
          <a:lstStyle/>
          <a:p>
            <a:pPr indent="0" lvl="0" marL="2286000" rtl="0" algn="l">
              <a:spcBef>
                <a:spcPts val="0"/>
              </a:spcBef>
              <a:spcAft>
                <a:spcPts val="0"/>
              </a:spcAft>
              <a:buNone/>
            </a:pPr>
            <a:r>
              <a:rPr lang="en"/>
              <a:t>Reviews vs Rating</a:t>
            </a:r>
            <a:endParaRPr/>
          </a:p>
        </p:txBody>
      </p:sp>
      <p:sp>
        <p:nvSpPr>
          <p:cNvPr id="211" name="Google Shape;211;p36"/>
          <p:cNvSpPr txBox="1"/>
          <p:nvPr>
            <p:ph idx="1" type="body"/>
          </p:nvPr>
        </p:nvSpPr>
        <p:spPr>
          <a:xfrm>
            <a:off x="148725" y="669275"/>
            <a:ext cx="8366700" cy="4313100"/>
          </a:xfrm>
          <a:prstGeom prst="rect">
            <a:avLst/>
          </a:prstGeom>
        </p:spPr>
        <p:txBody>
          <a:bodyPr anchorCtr="0" anchor="t" bIns="34275" lIns="68575" spcFirstLastPara="1" rIns="68575" wrap="square" tIns="34275">
            <a:noAutofit/>
          </a:bodyPr>
          <a:lstStyle/>
          <a:p>
            <a:pPr indent="-342900" lvl="0" marL="457200" rtl="0" algn="l">
              <a:lnSpc>
                <a:spcPct val="100000"/>
              </a:lnSpc>
              <a:spcBef>
                <a:spcPts val="1800"/>
              </a:spcBef>
              <a:spcAft>
                <a:spcPts val="0"/>
              </a:spcAft>
              <a:buSzPts val="1800"/>
              <a:buChar char="•"/>
            </a:pPr>
            <a:r>
              <a:rPr lang="en" sz="1800">
                <a:latin typeface="Arial"/>
                <a:ea typeface="Arial"/>
                <a:cs typeface="Arial"/>
                <a:sym typeface="Arial"/>
              </a:rPr>
              <a:t>Reviews attribute is a Numerical attribute with no missing values.</a:t>
            </a:r>
            <a:endParaRPr sz="1800">
              <a:latin typeface="Arial"/>
              <a:ea typeface="Arial"/>
              <a:cs typeface="Arial"/>
              <a:sym typeface="Arial"/>
            </a:endParaRPr>
          </a:p>
          <a:p>
            <a:pPr indent="0" lvl="0" marL="457200" rtl="0" algn="l">
              <a:lnSpc>
                <a:spcPct val="100000"/>
              </a:lnSpc>
              <a:spcBef>
                <a:spcPts val="1800"/>
              </a:spcBef>
              <a:spcAft>
                <a:spcPts val="0"/>
              </a:spcAft>
              <a:buNone/>
            </a:pPr>
            <a:r>
              <a:t/>
            </a:r>
            <a:endParaRPr sz="1800">
              <a:latin typeface="Arial"/>
              <a:ea typeface="Arial"/>
              <a:cs typeface="Arial"/>
              <a:sym typeface="Arial"/>
            </a:endParaRPr>
          </a:p>
          <a:p>
            <a:pPr indent="-342900" lvl="0" marL="457200" rtl="0" algn="l">
              <a:lnSpc>
                <a:spcPct val="100000"/>
              </a:lnSpc>
              <a:spcBef>
                <a:spcPts val="1800"/>
              </a:spcBef>
              <a:spcAft>
                <a:spcPts val="0"/>
              </a:spcAft>
              <a:buSzPts val="1800"/>
              <a:buChar char="•"/>
            </a:pPr>
            <a:r>
              <a:rPr lang="en" sz="1800">
                <a:latin typeface="Arial"/>
                <a:ea typeface="Arial"/>
                <a:cs typeface="Arial"/>
                <a:sym typeface="Arial"/>
              </a:rPr>
              <a:t>Correlation between it and the Rating is investigated using a </a:t>
            </a:r>
            <a:endParaRPr sz="1800">
              <a:latin typeface="Arial"/>
              <a:ea typeface="Arial"/>
              <a:cs typeface="Arial"/>
              <a:sym typeface="Arial"/>
            </a:endParaRPr>
          </a:p>
          <a:p>
            <a:pPr indent="0" lvl="0" marL="457200" rtl="0" algn="l">
              <a:lnSpc>
                <a:spcPct val="100000"/>
              </a:lnSpc>
              <a:spcBef>
                <a:spcPts val="1800"/>
              </a:spcBef>
              <a:spcAft>
                <a:spcPts val="0"/>
              </a:spcAft>
              <a:buNone/>
            </a:pPr>
            <a:r>
              <a:rPr lang="en" sz="1800">
                <a:latin typeface="Arial"/>
                <a:ea typeface="Arial"/>
                <a:cs typeface="Arial"/>
                <a:sym typeface="Arial"/>
              </a:rPr>
              <a:t>Scatter plot .</a:t>
            </a:r>
            <a:endParaRPr sz="1800">
              <a:latin typeface="Arial"/>
              <a:ea typeface="Arial"/>
              <a:cs typeface="Arial"/>
              <a:sym typeface="Arial"/>
            </a:endParaRPr>
          </a:p>
          <a:p>
            <a:pPr indent="-342900" lvl="0" marL="457200" rtl="0" algn="l">
              <a:lnSpc>
                <a:spcPct val="100000"/>
              </a:lnSpc>
              <a:spcBef>
                <a:spcPts val="1800"/>
              </a:spcBef>
              <a:spcAft>
                <a:spcPts val="0"/>
              </a:spcAft>
              <a:buSzPts val="1800"/>
              <a:buChar char="•"/>
            </a:pPr>
            <a:r>
              <a:rPr lang="en" sz="1800">
                <a:latin typeface="Arial"/>
                <a:ea typeface="Arial"/>
                <a:cs typeface="Arial"/>
                <a:sym typeface="Arial"/>
              </a:rPr>
              <a:t>The scatter plot revealed that there is no </a:t>
            </a:r>
            <a:endParaRPr sz="1800">
              <a:latin typeface="Arial"/>
              <a:ea typeface="Arial"/>
              <a:cs typeface="Arial"/>
              <a:sym typeface="Arial"/>
            </a:endParaRPr>
          </a:p>
          <a:p>
            <a:pPr indent="0" lvl="0" marL="457200" rtl="0" algn="l">
              <a:lnSpc>
                <a:spcPct val="100000"/>
              </a:lnSpc>
              <a:spcBef>
                <a:spcPts val="1800"/>
              </a:spcBef>
              <a:spcAft>
                <a:spcPts val="0"/>
              </a:spcAft>
              <a:buNone/>
            </a:pPr>
            <a:r>
              <a:rPr lang="en" sz="1800">
                <a:latin typeface="Arial"/>
                <a:ea typeface="Arial"/>
                <a:cs typeface="Arial"/>
                <a:sym typeface="Arial"/>
              </a:rPr>
              <a:t>correlation between the Rating and Reviews.  </a:t>
            </a:r>
            <a:endParaRPr sz="1800">
              <a:latin typeface="Arial"/>
              <a:ea typeface="Arial"/>
              <a:cs typeface="Arial"/>
              <a:sym typeface="Arial"/>
            </a:endParaRPr>
          </a:p>
          <a:p>
            <a:pPr indent="0" lvl="0" marL="0" rtl="0" algn="l">
              <a:lnSpc>
                <a:spcPct val="100000"/>
              </a:lnSpc>
              <a:spcBef>
                <a:spcPts val="1800"/>
              </a:spcBef>
              <a:spcAft>
                <a:spcPts val="0"/>
              </a:spcAft>
              <a:buNone/>
            </a:pPr>
            <a:r>
              <a:t/>
            </a:r>
            <a:endParaRPr b="1" sz="1700">
              <a:latin typeface="Arial"/>
              <a:ea typeface="Arial"/>
              <a:cs typeface="Arial"/>
              <a:sym typeface="Arial"/>
            </a:endParaRPr>
          </a:p>
          <a:p>
            <a:pPr indent="0" lvl="0" marL="0" rtl="0" algn="l">
              <a:lnSpc>
                <a:spcPct val="115000"/>
              </a:lnSpc>
              <a:spcBef>
                <a:spcPts val="1800"/>
              </a:spcBef>
              <a:spcAft>
                <a:spcPts val="0"/>
              </a:spcAft>
              <a:buNone/>
            </a:pPr>
            <a:r>
              <a:t/>
            </a:r>
            <a:endParaRPr b="1" sz="1700">
              <a:latin typeface="Arial"/>
              <a:ea typeface="Arial"/>
              <a:cs typeface="Arial"/>
              <a:sym typeface="Arial"/>
            </a:endParaRPr>
          </a:p>
          <a:p>
            <a:pPr indent="0" lvl="0" marL="0" rtl="0" algn="l">
              <a:spcBef>
                <a:spcPts val="800"/>
              </a:spcBef>
              <a:spcAft>
                <a:spcPts val="0"/>
              </a:spcAft>
              <a:buNone/>
            </a:pPr>
            <a:r>
              <a:t/>
            </a:r>
            <a:endParaRPr/>
          </a:p>
        </p:txBody>
      </p:sp>
      <p:pic>
        <p:nvPicPr>
          <p:cNvPr id="212" name="Google Shape;212;p36"/>
          <p:cNvPicPr preferRelativeResize="0"/>
          <p:nvPr/>
        </p:nvPicPr>
        <p:blipFill>
          <a:blip r:embed="rId3">
            <a:alphaModFix/>
          </a:blip>
          <a:stretch>
            <a:fillRect/>
          </a:stretch>
        </p:blipFill>
        <p:spPr>
          <a:xfrm>
            <a:off x="5414775" y="2469789"/>
            <a:ext cx="3484875" cy="22200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5" name="Shape 135"/>
        <p:cNvGrpSpPr/>
        <p:nvPr/>
      </p:nvGrpSpPr>
      <p:grpSpPr>
        <a:xfrm>
          <a:off x="0" y="0"/>
          <a:ext cx="0" cy="0"/>
          <a:chOff x="0" y="0"/>
          <a:chExt cx="0" cy="0"/>
        </a:xfrm>
      </p:grpSpPr>
      <p:sp>
        <p:nvSpPr>
          <p:cNvPr id="136" name="Google Shape;136;p26"/>
          <p:cNvSpPr/>
          <p:nvPr>
            <p:ph type="title"/>
          </p:nvPr>
        </p:nvSpPr>
        <p:spPr>
          <a:xfrm>
            <a:off x="628649" y="218317"/>
            <a:ext cx="7886699" cy="699516"/>
          </a:xfrm>
          <a:prstGeom prst="ellipse">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100"/>
              <a:buFont typeface="Calibri"/>
              <a:buNone/>
            </a:pPr>
            <a:r>
              <a:rPr lang="en" sz="3100">
                <a:solidFill>
                  <a:schemeClr val="dk1"/>
                </a:solidFill>
                <a:latin typeface="Calibri"/>
                <a:ea typeface="Calibri"/>
                <a:cs typeface="Calibri"/>
                <a:sym typeface="Calibri"/>
              </a:rPr>
              <a:t>How To Get High Rating App?</a:t>
            </a:r>
            <a:endParaRPr sz="1100"/>
          </a:p>
        </p:txBody>
      </p:sp>
      <p:pic>
        <p:nvPicPr>
          <p:cNvPr descr="A close up of a logo&#10;&#10;Description generated with high confidence" id="137" name="Google Shape;137;p26"/>
          <p:cNvPicPr preferRelativeResize="0"/>
          <p:nvPr/>
        </p:nvPicPr>
        <p:blipFill rotWithShape="1">
          <a:blip r:embed="rId3">
            <a:alphaModFix/>
          </a:blip>
          <a:srcRect b="0" l="0" r="0" t="0"/>
          <a:stretch/>
        </p:blipFill>
        <p:spPr>
          <a:xfrm>
            <a:off x="212033" y="924578"/>
            <a:ext cx="8702073" cy="42235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nvSpPr>
        <p:spPr>
          <a:xfrm>
            <a:off x="139775" y="1509500"/>
            <a:ext cx="3158700" cy="19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16537F"/>
                </a:solidFill>
                <a:latin typeface="Calibri"/>
                <a:ea typeface="Calibri"/>
                <a:cs typeface="Calibri"/>
                <a:sym typeface="Calibri"/>
              </a:rPr>
              <a:t>Work Distribution</a:t>
            </a:r>
            <a:endParaRPr sz="3600">
              <a:latin typeface="Calibri"/>
              <a:ea typeface="Calibri"/>
              <a:cs typeface="Calibri"/>
              <a:sym typeface="Calibri"/>
            </a:endParaRPr>
          </a:p>
        </p:txBody>
      </p:sp>
      <p:sp>
        <p:nvSpPr>
          <p:cNvPr id="143" name="Google Shape;143;p27"/>
          <p:cNvSpPr txBox="1"/>
          <p:nvPr/>
        </p:nvSpPr>
        <p:spPr>
          <a:xfrm>
            <a:off x="3536175" y="0"/>
            <a:ext cx="4766100" cy="5143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Yasmeen Khaled has worked on Rating, Genres and Category column.​</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Marina has worked on Type and Price columns.​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Yasmine Zakaria has worked on Rating, Content Rating and Current Ver. columns.​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Olfat has worked on Android Ver. and Last Updated columns.​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Nourhan Ahmed has worked on Rating, Installs, Size, Reviews columns.​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800">
                <a:solidFill>
                  <a:schemeClr val="dk1"/>
                </a:solidFill>
                <a:latin typeface="Calibri"/>
                <a:ea typeface="Calibri"/>
                <a:cs typeface="Calibri"/>
                <a:sym typeface="Calibri"/>
              </a:rPr>
              <a:t>NB: All team members has worked on finding            the relation between the column they worked on and Rating column to answer our main question.​</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 name="Shape 147"/>
        <p:cNvGrpSpPr/>
        <p:nvPr/>
      </p:nvGrpSpPr>
      <p:grpSpPr>
        <a:xfrm>
          <a:off x="0" y="0"/>
          <a:ext cx="0" cy="0"/>
          <a:chOff x="0" y="0"/>
          <a:chExt cx="0" cy="0"/>
        </a:xfrm>
      </p:grpSpPr>
      <p:sp>
        <p:nvSpPr>
          <p:cNvPr id="148" name="Google Shape;148;p28"/>
          <p:cNvSpPr txBox="1"/>
          <p:nvPr>
            <p:ph type="ctrTitle"/>
          </p:nvPr>
        </p:nvSpPr>
        <p:spPr>
          <a:xfrm>
            <a:off x="1779900" y="127275"/>
            <a:ext cx="5732100" cy="7698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100"/>
              <a:buFont typeface="Calibri"/>
              <a:buNone/>
            </a:pPr>
            <a:r>
              <a:rPr lang="en" sz="4100"/>
              <a:t>Category,Genre</a:t>
            </a:r>
            <a:r>
              <a:rPr lang="en" sz="4100"/>
              <a:t> vs Rating</a:t>
            </a:r>
            <a:endParaRPr sz="1100"/>
          </a:p>
        </p:txBody>
      </p:sp>
      <p:sp>
        <p:nvSpPr>
          <p:cNvPr id="149" name="Google Shape;149;p28"/>
          <p:cNvSpPr txBox="1"/>
          <p:nvPr/>
        </p:nvSpPr>
        <p:spPr>
          <a:xfrm>
            <a:off x="294325" y="1289375"/>
            <a:ext cx="4870800" cy="369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Rating column values range from 1 to 5, a record with rating 19 was removed. It had 13% null values.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Category column had 34 unique values, one record was removed which had a category type “1.9”.</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Genres column had the main genres;subgenres with 119 records, where the values counts for the genre;subgenres was very low so the column was converted to main genres only, converting unique values to be 47.</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Family was the most mentioned category, while Tools was the most mentioned  genre.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Both category and Genre columns showed that they don’t affect the average rating .</a:t>
            </a:r>
            <a:endParaRPr>
              <a:latin typeface="Calibri"/>
              <a:ea typeface="Calibri"/>
              <a:cs typeface="Calibri"/>
              <a:sym typeface="Calibri"/>
            </a:endParaRPr>
          </a:p>
          <a:p>
            <a:pPr indent="-317500" lvl="0" marL="457200" rtl="0" algn="l">
              <a:spcBef>
                <a:spcPts val="0"/>
              </a:spcBef>
              <a:spcAft>
                <a:spcPts val="0"/>
              </a:spcAft>
              <a:buClr>
                <a:srgbClr val="674EA7"/>
              </a:buClr>
              <a:buSzPts val="1400"/>
              <a:buFont typeface="Calibri"/>
              <a:buChar char="●"/>
            </a:pPr>
            <a:r>
              <a:rPr b="1" lang="en">
                <a:solidFill>
                  <a:srgbClr val="674EA7"/>
                </a:solidFill>
                <a:latin typeface="Calibri"/>
                <a:ea typeface="Calibri"/>
                <a:cs typeface="Calibri"/>
                <a:sym typeface="Calibri"/>
              </a:rPr>
              <a:t>After investigating the rating vs category, it was discovered that most of the apps have a very close rating with in the category in most of the cases that is why we imputed the missing rating with the category mean.</a:t>
            </a:r>
            <a:endParaRPr b="1">
              <a:solidFill>
                <a:srgbClr val="674EA7"/>
              </a:solidFill>
              <a:latin typeface="Calibri"/>
              <a:ea typeface="Calibri"/>
              <a:cs typeface="Calibri"/>
              <a:sym typeface="Calibri"/>
            </a:endParaRPr>
          </a:p>
        </p:txBody>
      </p:sp>
      <p:pic>
        <p:nvPicPr>
          <p:cNvPr id="150" name="Google Shape;150;p28"/>
          <p:cNvPicPr preferRelativeResize="0"/>
          <p:nvPr/>
        </p:nvPicPr>
        <p:blipFill>
          <a:blip r:embed="rId3">
            <a:alphaModFix/>
          </a:blip>
          <a:stretch>
            <a:fillRect/>
          </a:stretch>
        </p:blipFill>
        <p:spPr>
          <a:xfrm>
            <a:off x="5462250" y="1289375"/>
            <a:ext cx="3253175" cy="1739625"/>
          </a:xfrm>
          <a:prstGeom prst="rect">
            <a:avLst/>
          </a:prstGeom>
          <a:noFill/>
          <a:ln>
            <a:noFill/>
          </a:ln>
        </p:spPr>
      </p:pic>
      <p:pic>
        <p:nvPicPr>
          <p:cNvPr id="151" name="Google Shape;151;p28"/>
          <p:cNvPicPr preferRelativeResize="0"/>
          <p:nvPr/>
        </p:nvPicPr>
        <p:blipFill>
          <a:blip r:embed="rId4">
            <a:alphaModFix/>
          </a:blip>
          <a:stretch>
            <a:fillRect/>
          </a:stretch>
        </p:blipFill>
        <p:spPr>
          <a:xfrm>
            <a:off x="5359900" y="3003225"/>
            <a:ext cx="3536624" cy="2183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pic>
        <p:nvPicPr>
          <p:cNvPr id="156" name="Google Shape;156;p29"/>
          <p:cNvPicPr preferRelativeResize="0"/>
          <p:nvPr/>
        </p:nvPicPr>
        <p:blipFill>
          <a:blip r:embed="rId3">
            <a:alphaModFix/>
          </a:blip>
          <a:stretch>
            <a:fillRect/>
          </a:stretch>
        </p:blipFill>
        <p:spPr>
          <a:xfrm>
            <a:off x="1658975" y="194650"/>
            <a:ext cx="5360825" cy="2311900"/>
          </a:xfrm>
          <a:prstGeom prst="rect">
            <a:avLst/>
          </a:prstGeom>
          <a:noFill/>
          <a:ln>
            <a:noFill/>
          </a:ln>
        </p:spPr>
      </p:pic>
      <p:pic>
        <p:nvPicPr>
          <p:cNvPr id="157" name="Google Shape;157;p29"/>
          <p:cNvPicPr preferRelativeResize="0"/>
          <p:nvPr/>
        </p:nvPicPr>
        <p:blipFill>
          <a:blip r:embed="rId4">
            <a:alphaModFix/>
          </a:blip>
          <a:stretch>
            <a:fillRect/>
          </a:stretch>
        </p:blipFill>
        <p:spPr>
          <a:xfrm>
            <a:off x="383950" y="2687925"/>
            <a:ext cx="8425199" cy="233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1" name="Shape 161"/>
        <p:cNvGrpSpPr/>
        <p:nvPr/>
      </p:nvGrpSpPr>
      <p:grpSpPr>
        <a:xfrm>
          <a:off x="0" y="0"/>
          <a:ext cx="0" cy="0"/>
          <a:chOff x="0" y="0"/>
          <a:chExt cx="0" cy="0"/>
        </a:xfrm>
      </p:grpSpPr>
      <p:sp>
        <p:nvSpPr>
          <p:cNvPr id="162" name="Google Shape;162;p30"/>
          <p:cNvSpPr txBox="1"/>
          <p:nvPr>
            <p:ph type="ctrTitle"/>
          </p:nvPr>
        </p:nvSpPr>
        <p:spPr>
          <a:xfrm>
            <a:off x="1779900" y="127275"/>
            <a:ext cx="5732100" cy="7698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100"/>
              <a:buFont typeface="Calibri"/>
              <a:buNone/>
            </a:pPr>
            <a:r>
              <a:rPr lang="en" sz="4100"/>
              <a:t>Type, Price vs Rating</a:t>
            </a:r>
            <a:endParaRPr sz="1100"/>
          </a:p>
        </p:txBody>
      </p:sp>
      <p:pic>
        <p:nvPicPr>
          <p:cNvPr descr="A screenshot of a cell phone&#10;&#10;Description generated with very high confidence" id="163" name="Google Shape;163;p30"/>
          <p:cNvPicPr preferRelativeResize="0"/>
          <p:nvPr/>
        </p:nvPicPr>
        <p:blipFill rotWithShape="1">
          <a:blip r:embed="rId3">
            <a:alphaModFix/>
          </a:blip>
          <a:srcRect b="0" l="0" r="0" t="0"/>
          <a:stretch/>
        </p:blipFill>
        <p:spPr>
          <a:xfrm>
            <a:off x="5617825" y="995175"/>
            <a:ext cx="3283876" cy="1933950"/>
          </a:xfrm>
          <a:prstGeom prst="rect">
            <a:avLst/>
          </a:prstGeom>
          <a:noFill/>
          <a:ln>
            <a:noFill/>
          </a:ln>
        </p:spPr>
      </p:pic>
      <p:pic>
        <p:nvPicPr>
          <p:cNvPr descr="A screenshot of a cell phone&#10;&#10;Description generated with very high confidence" id="164" name="Google Shape;164;p30"/>
          <p:cNvPicPr preferRelativeResize="0"/>
          <p:nvPr/>
        </p:nvPicPr>
        <p:blipFill rotWithShape="1">
          <a:blip r:embed="rId4">
            <a:alphaModFix/>
          </a:blip>
          <a:srcRect b="0" l="0" r="0" t="0"/>
          <a:stretch/>
        </p:blipFill>
        <p:spPr>
          <a:xfrm>
            <a:off x="5704100" y="2929125"/>
            <a:ext cx="3197600" cy="2144300"/>
          </a:xfrm>
          <a:prstGeom prst="rect">
            <a:avLst/>
          </a:prstGeom>
          <a:noFill/>
          <a:ln>
            <a:noFill/>
          </a:ln>
        </p:spPr>
      </p:pic>
      <p:sp>
        <p:nvSpPr>
          <p:cNvPr id="165" name="Google Shape;165;p30"/>
          <p:cNvSpPr txBox="1"/>
          <p:nvPr/>
        </p:nvSpPr>
        <p:spPr>
          <a:xfrm>
            <a:off x="294325" y="1135725"/>
            <a:ext cx="5059500" cy="3853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Type column split records into paid and free apps, where most of apps are free.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Only one app has no value for type so it will have free value as free contributes with 93% of the total number of apps.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As clearly shown in the figure there is  no relation between Type and Rating.</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Price column has apps starting from 0$ to 400$, where most of apps has 0 value ‘Free’.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As shown in the figure that only apps with high price don’t have low rating.</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To ensure if there is  a relation or not we used corr method and it gave very low value that can be neglected.</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nvSpPr>
        <p:spPr>
          <a:xfrm>
            <a:off x="577050" y="99925"/>
            <a:ext cx="7989900" cy="1356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4100"/>
              <a:buFont typeface="Calibri"/>
              <a:buNone/>
            </a:pPr>
            <a:r>
              <a:rPr lang="en" sz="4100">
                <a:solidFill>
                  <a:schemeClr val="dk1"/>
                </a:solidFill>
                <a:latin typeface="Calibri"/>
                <a:ea typeface="Calibri"/>
                <a:cs typeface="Calibri"/>
                <a:sym typeface="Calibri"/>
              </a:rPr>
              <a:t>Content Rating, Current Version vs Rating</a:t>
            </a:r>
            <a:endParaRPr/>
          </a:p>
        </p:txBody>
      </p:sp>
      <p:pic>
        <p:nvPicPr>
          <p:cNvPr id="171" name="Google Shape;171;p31"/>
          <p:cNvPicPr preferRelativeResize="0"/>
          <p:nvPr/>
        </p:nvPicPr>
        <p:blipFill>
          <a:blip r:embed="rId3">
            <a:alphaModFix/>
          </a:blip>
          <a:stretch>
            <a:fillRect/>
          </a:stretch>
        </p:blipFill>
        <p:spPr>
          <a:xfrm>
            <a:off x="4572000" y="3422025"/>
            <a:ext cx="4095750" cy="895350"/>
          </a:xfrm>
          <a:prstGeom prst="rect">
            <a:avLst/>
          </a:prstGeom>
          <a:noFill/>
          <a:ln>
            <a:noFill/>
          </a:ln>
        </p:spPr>
      </p:pic>
      <p:pic>
        <p:nvPicPr>
          <p:cNvPr id="172" name="Google Shape;172;p31"/>
          <p:cNvPicPr preferRelativeResize="0"/>
          <p:nvPr/>
        </p:nvPicPr>
        <p:blipFill>
          <a:blip r:embed="rId4">
            <a:alphaModFix/>
          </a:blip>
          <a:stretch>
            <a:fillRect/>
          </a:stretch>
        </p:blipFill>
        <p:spPr>
          <a:xfrm>
            <a:off x="4572000" y="1882669"/>
            <a:ext cx="4095751" cy="1022393"/>
          </a:xfrm>
          <a:prstGeom prst="rect">
            <a:avLst/>
          </a:prstGeom>
          <a:noFill/>
          <a:ln>
            <a:noFill/>
          </a:ln>
        </p:spPr>
      </p:pic>
      <p:sp>
        <p:nvSpPr>
          <p:cNvPr id="173" name="Google Shape;173;p31"/>
          <p:cNvSpPr txBox="1"/>
          <p:nvPr/>
        </p:nvSpPr>
        <p:spPr>
          <a:xfrm>
            <a:off x="209525" y="1216800"/>
            <a:ext cx="4167000" cy="373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Very poor correlation between Content Rating and app rating</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Mean Rating of each content rating is very near to each other with range (4.1 - 4.2) except for Adults and Teens its mean is higher than others with range(4.3 - 4.5). We can conclude that apps with smaller targeted group "Content Rating" have higher probability of getting higher rating than other apps with wider targeted group.</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Very poor correlation between number of produced versions and app rating</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small relation value may be caused as the way used to calculate number of produced versions may be not correct as each app uses different version format so finding a way that translates every format is a hard task.</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ctrTitle"/>
          </p:nvPr>
        </p:nvSpPr>
        <p:spPr>
          <a:xfrm>
            <a:off x="1143000" y="103148"/>
            <a:ext cx="6858000" cy="635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Android Ver vs Rating</a:t>
            </a:r>
            <a:endParaRPr/>
          </a:p>
        </p:txBody>
      </p:sp>
      <p:sp>
        <p:nvSpPr>
          <p:cNvPr id="179" name="Google Shape;179;p32"/>
          <p:cNvSpPr txBox="1"/>
          <p:nvPr/>
        </p:nvSpPr>
        <p:spPr>
          <a:xfrm>
            <a:off x="385000" y="738550"/>
            <a:ext cx="4296600" cy="4151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alibri"/>
              <a:buChar char="●"/>
            </a:pPr>
            <a:r>
              <a:rPr lang="en" sz="1800">
                <a:solidFill>
                  <a:schemeClr val="dk1"/>
                </a:solidFill>
                <a:highlight>
                  <a:srgbClr val="FFFFFF"/>
                </a:highlight>
              </a:rPr>
              <a:t>Missing values in Android Ver:  2</a:t>
            </a:r>
            <a:endParaRPr sz="1800">
              <a:solidFill>
                <a:schemeClr val="dk1"/>
              </a:solidFill>
              <a:highlight>
                <a:srgbClr val="FFFFFF"/>
              </a:highlight>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The missing values were imputed by varies by device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Inconsistent representations of the android ver col were unified to match the most common representation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Conclusion after cleaning is: The </a:t>
            </a:r>
            <a:r>
              <a:rPr lang="en" sz="1800">
                <a:latin typeface="Calibri"/>
                <a:ea typeface="Calibri"/>
                <a:cs typeface="Calibri"/>
                <a:sym typeface="Calibri"/>
              </a:rPr>
              <a:t>majority</a:t>
            </a:r>
            <a:r>
              <a:rPr lang="en" sz="1800">
                <a:latin typeface="Calibri"/>
                <a:ea typeface="Calibri"/>
                <a:cs typeface="Calibri"/>
                <a:sym typeface="Calibri"/>
              </a:rPr>
              <a:t> of the apps in the dataset require that mobile phones has an android version that's higher than 4.1</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There is no correlation between rating and Android ver</a:t>
            </a:r>
            <a:endParaRPr sz="1800">
              <a:latin typeface="Calibri"/>
              <a:ea typeface="Calibri"/>
              <a:cs typeface="Calibri"/>
              <a:sym typeface="Calibri"/>
            </a:endParaRPr>
          </a:p>
        </p:txBody>
      </p:sp>
      <p:pic>
        <p:nvPicPr>
          <p:cNvPr id="180" name="Google Shape;180;p32"/>
          <p:cNvPicPr preferRelativeResize="0"/>
          <p:nvPr/>
        </p:nvPicPr>
        <p:blipFill>
          <a:blip r:embed="rId3">
            <a:alphaModFix/>
          </a:blip>
          <a:stretch>
            <a:fillRect/>
          </a:stretch>
        </p:blipFill>
        <p:spPr>
          <a:xfrm>
            <a:off x="5543900" y="738550"/>
            <a:ext cx="3495725" cy="1947275"/>
          </a:xfrm>
          <a:prstGeom prst="rect">
            <a:avLst/>
          </a:prstGeom>
          <a:noFill/>
          <a:ln>
            <a:noFill/>
          </a:ln>
        </p:spPr>
      </p:pic>
      <p:pic>
        <p:nvPicPr>
          <p:cNvPr id="181" name="Google Shape;181;p32"/>
          <p:cNvPicPr preferRelativeResize="0"/>
          <p:nvPr/>
        </p:nvPicPr>
        <p:blipFill>
          <a:blip r:embed="rId4">
            <a:alphaModFix/>
          </a:blip>
          <a:stretch>
            <a:fillRect/>
          </a:stretch>
        </p:blipFill>
        <p:spPr>
          <a:xfrm>
            <a:off x="4681600" y="2571750"/>
            <a:ext cx="4163450"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ctrTitle"/>
          </p:nvPr>
        </p:nvSpPr>
        <p:spPr>
          <a:xfrm>
            <a:off x="1143000" y="71798"/>
            <a:ext cx="6858000" cy="590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Last Updated vs Rating</a:t>
            </a:r>
            <a:endParaRPr/>
          </a:p>
        </p:txBody>
      </p:sp>
      <p:sp>
        <p:nvSpPr>
          <p:cNvPr id="187" name="Google Shape;187;p33"/>
          <p:cNvSpPr txBox="1"/>
          <p:nvPr/>
        </p:nvSpPr>
        <p:spPr>
          <a:xfrm>
            <a:off x="0" y="846975"/>
            <a:ext cx="6006000" cy="2364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Calibri"/>
              <a:buChar char="●"/>
            </a:pPr>
            <a:r>
              <a:rPr lang="en" sz="1500">
                <a:solidFill>
                  <a:schemeClr val="dk1"/>
                </a:solidFill>
                <a:highlight>
                  <a:srgbClr val="FFFFFF"/>
                </a:highlight>
              </a:rPr>
              <a:t>Missing values in Last Updated:  0</a:t>
            </a:r>
            <a:endParaRPr sz="1500">
              <a:solidFill>
                <a:schemeClr val="dk1"/>
              </a:solidFill>
              <a:highlight>
                <a:srgbClr val="FFFFFF"/>
              </a:highlight>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The last updated column has a non unified representation of dates so converting this representation would make </a:t>
            </a:r>
            <a:r>
              <a:rPr lang="en" sz="1500">
                <a:latin typeface="Calibri"/>
                <a:ea typeface="Calibri"/>
                <a:cs typeface="Calibri"/>
                <a:sym typeface="Calibri"/>
              </a:rPr>
              <a:t>investigating</a:t>
            </a:r>
            <a:r>
              <a:rPr lang="en" sz="1500">
                <a:latin typeface="Calibri"/>
                <a:ea typeface="Calibri"/>
                <a:cs typeface="Calibri"/>
                <a:sym typeface="Calibri"/>
              </a:rPr>
              <a:t> more reliable, also it has too many unique values so formatting it to exclude the day and only keep the month and year makes it more easy to visualize.</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As shown from both the scatter plot and the bar chart the rating has no relation </a:t>
            </a:r>
            <a:r>
              <a:rPr lang="en" sz="1500">
                <a:latin typeface="Calibri"/>
                <a:ea typeface="Calibri"/>
                <a:cs typeface="Calibri"/>
                <a:sym typeface="Calibri"/>
              </a:rPr>
              <a:t>whatsoever</a:t>
            </a:r>
            <a:r>
              <a:rPr lang="en" sz="1500">
                <a:latin typeface="Calibri"/>
                <a:ea typeface="Calibri"/>
                <a:cs typeface="Calibri"/>
                <a:sym typeface="Calibri"/>
              </a:rPr>
              <a:t> with date when it was last updated, the scatter plot shows no grouping or shape of scattered points and the bar chart shows that the rating is mostly always slightly less than or more than or equal to 4</a:t>
            </a:r>
            <a:endParaRPr sz="1500">
              <a:latin typeface="Calibri"/>
              <a:ea typeface="Calibri"/>
              <a:cs typeface="Calibri"/>
              <a:sym typeface="Calibri"/>
            </a:endParaRPr>
          </a:p>
        </p:txBody>
      </p:sp>
      <p:pic>
        <p:nvPicPr>
          <p:cNvPr id="188" name="Google Shape;188;p33"/>
          <p:cNvPicPr preferRelativeResize="0"/>
          <p:nvPr/>
        </p:nvPicPr>
        <p:blipFill>
          <a:blip r:embed="rId3">
            <a:alphaModFix/>
          </a:blip>
          <a:stretch>
            <a:fillRect/>
          </a:stretch>
        </p:blipFill>
        <p:spPr>
          <a:xfrm>
            <a:off x="6221475" y="769975"/>
            <a:ext cx="2756574" cy="1394650"/>
          </a:xfrm>
          <a:prstGeom prst="rect">
            <a:avLst/>
          </a:prstGeom>
          <a:noFill/>
          <a:ln>
            <a:noFill/>
          </a:ln>
        </p:spPr>
      </p:pic>
      <p:pic>
        <p:nvPicPr>
          <p:cNvPr id="189" name="Google Shape;189;p33"/>
          <p:cNvPicPr preferRelativeResize="0"/>
          <p:nvPr/>
        </p:nvPicPr>
        <p:blipFill>
          <a:blip r:embed="rId4">
            <a:alphaModFix/>
          </a:blip>
          <a:stretch>
            <a:fillRect/>
          </a:stretch>
        </p:blipFill>
        <p:spPr>
          <a:xfrm>
            <a:off x="0" y="3516675"/>
            <a:ext cx="5217688" cy="1626825"/>
          </a:xfrm>
          <a:prstGeom prst="rect">
            <a:avLst/>
          </a:prstGeom>
          <a:noFill/>
          <a:ln>
            <a:noFill/>
          </a:ln>
        </p:spPr>
      </p:pic>
      <p:pic>
        <p:nvPicPr>
          <p:cNvPr id="190" name="Google Shape;190;p33"/>
          <p:cNvPicPr preferRelativeResize="0"/>
          <p:nvPr/>
        </p:nvPicPr>
        <p:blipFill>
          <a:blip r:embed="rId5">
            <a:alphaModFix/>
          </a:blip>
          <a:stretch>
            <a:fillRect/>
          </a:stretch>
        </p:blipFill>
        <p:spPr>
          <a:xfrm>
            <a:off x="6006001" y="2469425"/>
            <a:ext cx="3110526" cy="2674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