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73" r:id="rId3"/>
    <p:sldId id="272" r:id="rId4"/>
    <p:sldId id="276" r:id="rId5"/>
    <p:sldId id="257" r:id="rId6"/>
    <p:sldId id="275" r:id="rId7"/>
    <p:sldId id="267" r:id="rId8"/>
    <p:sldId id="263" r:id="rId9"/>
    <p:sldId id="264" r:id="rId10"/>
    <p:sldId id="270" r:id="rId11"/>
    <p:sldId id="277" r:id="rId12"/>
    <p:sldId id="280" r:id="rId13"/>
    <p:sldId id="278" r:id="rId14"/>
    <p:sldId id="279" r:id="rId15"/>
    <p:sldId id="266" r:id="rId16"/>
    <p:sldId id="271" r:id="rId17"/>
    <p:sldId id="269" r:id="rId18"/>
  </p:sldIdLst>
  <p:sldSz cx="9144000" cy="5143500" type="screen16x9"/>
  <p:notesSz cx="6858000" cy="9144000"/>
  <p:embeddedFontLst>
    <p:embeddedFont>
      <p:font typeface="Nunito"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CB0DF-491C-BB8F-9031-3A5A03A8E1C1}" v="745" dt="2023-11-20T04:38:26.036"/>
    <p1510:client id="{485128A0-18AC-4191-A784-22CD3B5EAA18}" v="379" dt="2023-11-20T04:20:07.634"/>
    <p1510:client id="{9C98FD7B-0C51-0C8B-1851-C7E863E9ECA2}" v="1267" dt="2023-12-10T20:33:39.889"/>
    <p1510:client id="{B225B0A7-F956-1E92-B049-7F9E88B94133}" v="1334" dt="2023-12-10T19:38:50.933"/>
    <p1510:client id="{C2627892-A8F3-E017-FF9C-5BB8626BFE29}" v="450" dt="2023-12-10T18:46:08.933"/>
    <p1510:client id="{C48C9C2C-BCD6-41B6-A00D-D5D69514F5FD}" v="4" dt="2023-11-20T03:49:46.323"/>
    <p1510:client id="{FC2369FF-BDDE-F4B7-F479-D030604274E7}" v="160" dt="2023-12-10T20:41:03.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9d29498fe5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9d29498fe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9d29498fa4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9d29498fa4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9d29498fe5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9d29498fe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9d29498fe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9d29498fe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rgbClr val="351C75"/>
                </a:solidFill>
                <a:latin typeface="Times New Roman"/>
                <a:ea typeface="Times New Roman"/>
                <a:cs typeface="Times New Roman"/>
                <a:sym typeface="Times New Roman"/>
              </a:rPr>
              <a:t>Power Outage Insights: Feature Engineering in Time Series Analysis</a:t>
            </a:r>
            <a:endParaRPr sz="5800">
              <a:solidFill>
                <a:srgbClr val="351C75"/>
              </a:solidFill>
            </a:endParaRPr>
          </a:p>
        </p:txBody>
      </p:sp>
      <p:sp>
        <p:nvSpPr>
          <p:cNvPr id="129" name="Google Shape;129;p13"/>
          <p:cNvSpPr txBox="1">
            <a:spLocks noGrp="1"/>
          </p:cNvSpPr>
          <p:nvPr>
            <p:ph type="subTitle" idx="1"/>
          </p:nvPr>
        </p:nvSpPr>
        <p:spPr>
          <a:xfrm>
            <a:off x="5091750" y="3444618"/>
            <a:ext cx="5361300" cy="9684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935"/>
              <a:buNone/>
            </a:pPr>
            <a:r>
              <a:rPr lang="en" sz="1320" b="1">
                <a:solidFill>
                  <a:srgbClr val="134F5C"/>
                </a:solidFill>
                <a:highlight>
                  <a:srgbClr val="FFFFFF"/>
                </a:highlight>
                <a:latin typeface="Times New Roman"/>
                <a:ea typeface="Times New Roman"/>
                <a:cs typeface="Times New Roman"/>
                <a:sym typeface="Times New Roman"/>
              </a:rPr>
              <a:t>1. Sravani Katlaganti (11560617) </a:t>
            </a:r>
            <a:endParaRPr sz="1320" b="1">
              <a:solidFill>
                <a:srgbClr val="134F5C"/>
              </a:solidFill>
              <a:highlight>
                <a:srgbClr val="FFFFFF"/>
              </a:highlight>
              <a:latin typeface="Times New Roman"/>
              <a:ea typeface="Times New Roman"/>
              <a:cs typeface="Times New Roman"/>
              <a:sym typeface="Times New Roman"/>
            </a:endParaRPr>
          </a:p>
          <a:p>
            <a:pPr marL="0" lvl="0" indent="0" algn="just" rtl="0">
              <a:lnSpc>
                <a:spcPct val="95000"/>
              </a:lnSpc>
              <a:spcBef>
                <a:spcPts val="0"/>
              </a:spcBef>
              <a:spcAft>
                <a:spcPts val="0"/>
              </a:spcAft>
              <a:buSzPts val="935"/>
              <a:buNone/>
            </a:pPr>
            <a:r>
              <a:rPr lang="en" sz="1320" b="1">
                <a:solidFill>
                  <a:srgbClr val="134F5C"/>
                </a:solidFill>
                <a:highlight>
                  <a:srgbClr val="FFFFFF"/>
                </a:highlight>
                <a:latin typeface="Times New Roman"/>
                <a:ea typeface="Times New Roman"/>
                <a:cs typeface="Times New Roman"/>
                <a:sym typeface="Times New Roman"/>
              </a:rPr>
              <a:t>2. Panduga Raja Tejasvi Prasad (11414926) </a:t>
            </a:r>
            <a:endParaRPr sz="1320" b="1">
              <a:solidFill>
                <a:srgbClr val="134F5C"/>
              </a:solidFill>
              <a:highlight>
                <a:srgbClr val="FFFFFF"/>
              </a:highlight>
              <a:latin typeface="Times New Roman"/>
              <a:ea typeface="Times New Roman"/>
              <a:cs typeface="Times New Roman"/>
              <a:sym typeface="Times New Roman"/>
            </a:endParaRPr>
          </a:p>
          <a:p>
            <a:pPr marL="0" lvl="0" indent="0" algn="just" rtl="0">
              <a:lnSpc>
                <a:spcPct val="95000"/>
              </a:lnSpc>
              <a:spcBef>
                <a:spcPts val="0"/>
              </a:spcBef>
              <a:spcAft>
                <a:spcPts val="0"/>
              </a:spcAft>
              <a:buSzPts val="935"/>
              <a:buNone/>
            </a:pPr>
            <a:r>
              <a:rPr lang="en" sz="1320" b="1">
                <a:solidFill>
                  <a:srgbClr val="134F5C"/>
                </a:solidFill>
                <a:highlight>
                  <a:srgbClr val="FFFFFF"/>
                </a:highlight>
                <a:latin typeface="Times New Roman"/>
                <a:ea typeface="Times New Roman"/>
                <a:cs typeface="Times New Roman"/>
                <a:sym typeface="Times New Roman"/>
              </a:rPr>
              <a:t>3. Yasmeen Haleem (11462753) </a:t>
            </a:r>
            <a:endParaRPr sz="1320" b="1">
              <a:solidFill>
                <a:srgbClr val="134F5C"/>
              </a:solidFill>
              <a:highlight>
                <a:srgbClr val="FFFFFF"/>
              </a:highlight>
              <a:latin typeface="Times New Roman"/>
              <a:ea typeface="Times New Roman"/>
              <a:cs typeface="Times New Roman"/>
              <a:sym typeface="Times New Roman"/>
            </a:endParaRPr>
          </a:p>
          <a:p>
            <a:pPr marL="0" lvl="0" indent="0" algn="just" rtl="0">
              <a:lnSpc>
                <a:spcPct val="95000"/>
              </a:lnSpc>
              <a:spcBef>
                <a:spcPts val="0"/>
              </a:spcBef>
              <a:spcAft>
                <a:spcPts val="0"/>
              </a:spcAft>
              <a:buSzPts val="935"/>
              <a:buNone/>
            </a:pPr>
            <a:r>
              <a:rPr lang="en" sz="1320" b="1">
                <a:solidFill>
                  <a:srgbClr val="134F5C"/>
                </a:solidFill>
                <a:highlight>
                  <a:srgbClr val="FFFFFF"/>
                </a:highlight>
                <a:latin typeface="Times New Roman"/>
                <a:ea typeface="Times New Roman"/>
                <a:cs typeface="Times New Roman"/>
                <a:sym typeface="Times New Roman"/>
              </a:rPr>
              <a:t>4. Varun Mohan (11615500) </a:t>
            </a:r>
            <a:endParaRPr sz="1320" b="1">
              <a:solidFill>
                <a:srgbClr val="134F5C"/>
              </a:solidFill>
              <a:highlight>
                <a:srgbClr val="FFFFFF"/>
              </a:highlight>
              <a:latin typeface="Times New Roman"/>
              <a:ea typeface="Times New Roman"/>
              <a:cs typeface="Times New Roman"/>
              <a:sym typeface="Times New Roman"/>
            </a:endParaRPr>
          </a:p>
          <a:p>
            <a:pPr marL="0" lvl="0" indent="0" algn="ctr" rtl="0">
              <a:lnSpc>
                <a:spcPct val="80000"/>
              </a:lnSpc>
              <a:spcBef>
                <a:spcPts val="0"/>
              </a:spcBef>
              <a:spcAft>
                <a:spcPts val="0"/>
              </a:spcAft>
              <a:buSzPts val="935"/>
              <a:buNone/>
            </a:pPr>
            <a:endParaRPr sz="136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F25284-8C72-49C3-0C9B-A7C29EFEE402}"/>
              </a:ext>
            </a:extLst>
          </p:cNvPr>
          <p:cNvSpPr>
            <a:spLocks noGrp="1"/>
          </p:cNvSpPr>
          <p:nvPr>
            <p:ph type="body" idx="1"/>
          </p:nvPr>
        </p:nvSpPr>
        <p:spPr>
          <a:xfrm>
            <a:off x="819150" y="716757"/>
            <a:ext cx="7505700" cy="4114874"/>
          </a:xfrm>
        </p:spPr>
        <p:txBody>
          <a:bodyPr>
            <a:normAutofit lnSpcReduction="10000"/>
          </a:bodyPr>
          <a:lstStyle/>
          <a:p>
            <a:pPr marL="146050" indent="0" algn="just">
              <a:buNone/>
            </a:pPr>
            <a:r>
              <a:rPr lang="en-US" sz="1100" b="1">
                <a:solidFill>
                  <a:schemeClr val="bg2"/>
                </a:solidFill>
                <a:cs typeface="Times New Roman"/>
              </a:rPr>
              <a:t>1. ARIMA (</a:t>
            </a:r>
            <a:r>
              <a:rPr lang="en-US" sz="1100" b="1" err="1">
                <a:solidFill>
                  <a:schemeClr val="bg2"/>
                </a:solidFill>
                <a:cs typeface="Times New Roman"/>
              </a:rPr>
              <a:t>AutoRegressive</a:t>
            </a:r>
            <a:r>
              <a:rPr lang="en-US" sz="1100" b="1">
                <a:solidFill>
                  <a:schemeClr val="bg2"/>
                </a:solidFill>
                <a:cs typeface="Times New Roman"/>
              </a:rPr>
              <a:t> Integrated Moving Average) </a:t>
            </a:r>
            <a:endParaRPr lang="en-US" sz="1100">
              <a:solidFill>
                <a:schemeClr val="bg2"/>
              </a:solidFill>
            </a:endParaRPr>
          </a:p>
          <a:p>
            <a:pPr marL="146050" indent="0" algn="just">
              <a:lnSpc>
                <a:spcPct val="114999"/>
              </a:lnSpc>
              <a:buNone/>
            </a:pPr>
            <a:r>
              <a:rPr lang="en-US" sz="1100">
                <a:solidFill>
                  <a:schemeClr val="bg2"/>
                </a:solidFill>
                <a:cs typeface="Times New Roman"/>
              </a:rPr>
              <a:t>The important  steps included checking for stationarity using dickey fuller test, determining ARIMA parameters (p, d, q), and fitting the model to the </a:t>
            </a:r>
            <a:r>
              <a:rPr lang="en-US" sz="1100" err="1">
                <a:solidFill>
                  <a:schemeClr val="bg2"/>
                </a:solidFill>
                <a:cs typeface="Times New Roman"/>
              </a:rPr>
              <a:t>data.It</a:t>
            </a:r>
            <a:r>
              <a:rPr lang="en-US" sz="1100">
                <a:solidFill>
                  <a:schemeClr val="bg2"/>
                </a:solidFill>
                <a:cs typeface="Times New Roman"/>
              </a:rPr>
              <a:t> was observed that ARIMA models are well-suited for time series data without external influences.</a:t>
            </a:r>
            <a:endParaRPr lang="en-US" sz="1100">
              <a:solidFill>
                <a:schemeClr val="bg2"/>
              </a:solidFill>
            </a:endParaRPr>
          </a:p>
          <a:p>
            <a:pPr marL="146050" indent="0" algn="just">
              <a:lnSpc>
                <a:spcPct val="114999"/>
              </a:lnSpc>
              <a:buNone/>
            </a:pPr>
            <a:endParaRPr lang="en-US" sz="1100">
              <a:solidFill>
                <a:schemeClr val="bg2"/>
              </a:solidFill>
              <a:cs typeface="Times New Roman"/>
            </a:endParaRPr>
          </a:p>
          <a:p>
            <a:pPr marL="146050" indent="0" algn="just">
              <a:lnSpc>
                <a:spcPct val="114999"/>
              </a:lnSpc>
              <a:buNone/>
            </a:pPr>
            <a:r>
              <a:rPr lang="en-US" sz="1100" b="1">
                <a:solidFill>
                  <a:schemeClr val="bg2"/>
                </a:solidFill>
              </a:rPr>
              <a:t>2. LSTM</a:t>
            </a:r>
            <a:endParaRPr lang="en-US" sz="1100">
              <a:solidFill>
                <a:schemeClr val="bg2"/>
              </a:solidFill>
            </a:endParaRPr>
          </a:p>
          <a:p>
            <a:pPr marL="146050" indent="0" algn="just">
              <a:lnSpc>
                <a:spcPct val="114999"/>
              </a:lnSpc>
              <a:buNone/>
            </a:pPr>
            <a:r>
              <a:rPr lang="en-US" sz="1100">
                <a:solidFill>
                  <a:schemeClr val="bg2"/>
                </a:solidFill>
              </a:rPr>
              <a:t>Long Short-Term Memory (LSTM) networks are a type of Recurrent Neural Network (RNN) specifically designed to learn long-term dependencies in sequence data, which makes them highly effective for predicting power outages. They can analyze complex sequences and temporal patterns in historical power usage, weather conditions, and other relevant data to detect anomalies or conditions likely to lead to a power outage, thereby aiding in prevention and timely response.</a:t>
            </a:r>
          </a:p>
          <a:p>
            <a:pPr marL="146050" indent="0" algn="just">
              <a:lnSpc>
                <a:spcPct val="114999"/>
              </a:lnSpc>
              <a:buNone/>
            </a:pPr>
            <a:endParaRPr lang="en-US" sz="1100">
              <a:solidFill>
                <a:schemeClr val="bg2"/>
              </a:solidFill>
              <a:cs typeface="Times New Roman"/>
            </a:endParaRPr>
          </a:p>
          <a:p>
            <a:pPr marL="146050" indent="0" algn="just">
              <a:lnSpc>
                <a:spcPct val="114999"/>
              </a:lnSpc>
              <a:buNone/>
            </a:pPr>
            <a:r>
              <a:rPr lang="en-US" sz="1100" b="1">
                <a:solidFill>
                  <a:schemeClr val="bg2"/>
                </a:solidFill>
                <a:cs typeface="Times New Roman"/>
              </a:rPr>
              <a:t>3. </a:t>
            </a:r>
            <a:r>
              <a:rPr lang="en-US" sz="1100" b="1" err="1">
                <a:solidFill>
                  <a:schemeClr val="bg2"/>
                </a:solidFill>
                <a:cs typeface="Times New Roman"/>
              </a:rPr>
              <a:t>XGBoost</a:t>
            </a:r>
            <a:r>
              <a:rPr lang="en-US" sz="1100" b="1">
                <a:solidFill>
                  <a:schemeClr val="bg2"/>
                </a:solidFill>
                <a:cs typeface="Times New Roman"/>
              </a:rPr>
              <a:t> (</a:t>
            </a:r>
            <a:r>
              <a:rPr lang="en-US" sz="1100" b="1" err="1">
                <a:solidFill>
                  <a:schemeClr val="bg2"/>
                </a:solidFill>
                <a:cs typeface="Times New Roman"/>
              </a:rPr>
              <a:t>eXtreme</a:t>
            </a:r>
            <a:r>
              <a:rPr lang="en-US" sz="1100" b="1">
                <a:solidFill>
                  <a:schemeClr val="bg2"/>
                </a:solidFill>
                <a:cs typeface="Times New Roman"/>
              </a:rPr>
              <a:t> Gradient Boosting)</a:t>
            </a:r>
            <a:endParaRPr lang="en-US" sz="1100">
              <a:solidFill>
                <a:schemeClr val="bg2"/>
              </a:solidFill>
            </a:endParaRPr>
          </a:p>
          <a:p>
            <a:pPr marL="146050" indent="0" algn="just">
              <a:lnSpc>
                <a:spcPct val="114999"/>
              </a:lnSpc>
              <a:buNone/>
            </a:pPr>
            <a:r>
              <a:rPr lang="en-US" sz="1100" err="1">
                <a:solidFill>
                  <a:schemeClr val="bg2"/>
                </a:solidFill>
                <a:cs typeface="Times New Roman"/>
              </a:rPr>
              <a:t>XGBoost</a:t>
            </a:r>
            <a:r>
              <a:rPr lang="en-US" sz="1100">
                <a:solidFill>
                  <a:schemeClr val="bg2"/>
                </a:solidFill>
                <a:cs typeface="Times New Roman"/>
              </a:rPr>
              <a:t> is  implementation of gradient boosting algorithms in advanced way, and is known for its efficiency, flexibility, and portability and it makes multiple decision trees sequentially, where  each tree tries  to correct the errors of its predecessor. This  model can handle various types of data, and  non-linear relationships and interactions between variables. It usually offers high predictive accuracy and is efficient on large datasets. </a:t>
            </a:r>
          </a:p>
          <a:p>
            <a:pPr marL="146050" indent="0" algn="just">
              <a:lnSpc>
                <a:spcPct val="114999"/>
              </a:lnSpc>
              <a:buNone/>
            </a:pPr>
            <a:endParaRPr lang="en-US" sz="1100">
              <a:solidFill>
                <a:schemeClr val="bg2"/>
              </a:solidFill>
              <a:cs typeface="Times New Roman"/>
            </a:endParaRPr>
          </a:p>
          <a:p>
            <a:pPr marL="146050" indent="0" algn="just">
              <a:lnSpc>
                <a:spcPct val="114999"/>
              </a:lnSpc>
              <a:buNone/>
            </a:pPr>
            <a:r>
              <a:rPr lang="en-US" sz="1100" b="1">
                <a:solidFill>
                  <a:schemeClr val="bg2"/>
                </a:solidFill>
              </a:rPr>
              <a:t>4. SVM</a:t>
            </a:r>
            <a:endParaRPr lang="en-US" sz="1100">
              <a:solidFill>
                <a:schemeClr val="bg2"/>
              </a:solidFill>
            </a:endParaRPr>
          </a:p>
          <a:p>
            <a:pPr marL="146050" indent="0" algn="just">
              <a:lnSpc>
                <a:spcPct val="114999"/>
              </a:lnSpc>
              <a:buNone/>
            </a:pPr>
            <a:r>
              <a:rPr lang="en-US" sz="1100">
                <a:solidFill>
                  <a:schemeClr val="bg2"/>
                </a:solidFill>
              </a:rPr>
              <a:t>SVM regression or Support Vector Regression (SVR) is a machine learning algorithm used for regression analysis. It is different from traditional linear regression methods as it finds a hyperplane that best fits the data points in a continuous space, instead of fitting a line to the data points.</a:t>
            </a:r>
            <a:endParaRPr lang="en-US">
              <a:solidFill>
                <a:schemeClr val="bg2"/>
              </a:solidFill>
            </a:endParaRPr>
          </a:p>
        </p:txBody>
      </p:sp>
    </p:spTree>
    <p:extLst>
      <p:ext uri="{BB962C8B-B14F-4D97-AF65-F5344CB8AC3E}">
        <p14:creationId xmlns:p14="http://schemas.microsoft.com/office/powerpoint/2010/main" val="113379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F25284-8C72-49C3-0C9B-A7C29EFEE402}"/>
              </a:ext>
            </a:extLst>
          </p:cNvPr>
          <p:cNvSpPr>
            <a:spLocks noGrp="1"/>
          </p:cNvSpPr>
          <p:nvPr>
            <p:ph type="body" idx="1"/>
          </p:nvPr>
        </p:nvSpPr>
        <p:spPr>
          <a:xfrm>
            <a:off x="819150" y="538163"/>
            <a:ext cx="7505700" cy="4257749"/>
          </a:xfrm>
        </p:spPr>
        <p:txBody>
          <a:bodyPr spcFirstLastPara="1" wrap="square" lIns="91425" tIns="91425" rIns="91425" bIns="91425" anchor="t" anchorCtr="0">
            <a:noAutofit/>
          </a:bodyPr>
          <a:lstStyle/>
          <a:p>
            <a:pPr marL="146050" indent="0" algn="just">
              <a:lnSpc>
                <a:spcPct val="114999"/>
              </a:lnSpc>
              <a:buNone/>
            </a:pPr>
            <a:endParaRPr lang="en-US" sz="1100">
              <a:solidFill>
                <a:schemeClr val="bg2"/>
              </a:solidFill>
            </a:endParaRPr>
          </a:p>
          <a:p>
            <a:pPr marL="146050" indent="0" algn="just">
              <a:lnSpc>
                <a:spcPct val="114999"/>
              </a:lnSpc>
              <a:buNone/>
            </a:pPr>
            <a:r>
              <a:rPr lang="en-US" sz="1100" b="1">
                <a:solidFill>
                  <a:schemeClr val="bg2"/>
                </a:solidFill>
                <a:cs typeface="Times New Roman"/>
              </a:rPr>
              <a:t>5. </a:t>
            </a:r>
            <a:r>
              <a:rPr lang="en-US" sz="1100" b="1" err="1">
                <a:solidFill>
                  <a:schemeClr val="bg2"/>
                </a:solidFill>
                <a:cs typeface="Times New Roman"/>
              </a:rPr>
              <a:t>Catboost</a:t>
            </a:r>
            <a:r>
              <a:rPr lang="en-US" sz="1100" b="1">
                <a:solidFill>
                  <a:schemeClr val="bg2"/>
                </a:solidFill>
                <a:cs typeface="Times New Roman"/>
              </a:rPr>
              <a:t> Regressor </a:t>
            </a:r>
          </a:p>
          <a:p>
            <a:pPr marL="146050" indent="0" algn="just">
              <a:lnSpc>
                <a:spcPct val="114999"/>
              </a:lnSpc>
              <a:buNone/>
            </a:pPr>
            <a:r>
              <a:rPr lang="en-US" sz="1100" err="1">
                <a:solidFill>
                  <a:schemeClr val="bg2"/>
                </a:solidFill>
              </a:rPr>
              <a:t>CatBoost</a:t>
            </a:r>
            <a:r>
              <a:rPr lang="en-US" sz="1100">
                <a:solidFill>
                  <a:schemeClr val="bg2"/>
                </a:solidFill>
              </a:rPr>
              <a:t> is a supervised machine learning method that is used by the Train Using </a:t>
            </a:r>
            <a:r>
              <a:rPr lang="en-US" sz="1100" err="1">
                <a:solidFill>
                  <a:schemeClr val="bg2"/>
                </a:solidFill>
              </a:rPr>
              <a:t>AutoML</a:t>
            </a:r>
            <a:r>
              <a:rPr lang="en-US" sz="1100">
                <a:solidFill>
                  <a:schemeClr val="bg2"/>
                </a:solidFill>
              </a:rPr>
              <a:t> tool and uses decision trees for classification and regression. As its name suggests, </a:t>
            </a:r>
            <a:r>
              <a:rPr lang="en-US" sz="1100" err="1">
                <a:solidFill>
                  <a:schemeClr val="bg2"/>
                </a:solidFill>
              </a:rPr>
              <a:t>CatBoost</a:t>
            </a:r>
            <a:r>
              <a:rPr lang="en-US" sz="1100">
                <a:solidFill>
                  <a:schemeClr val="bg2"/>
                </a:solidFill>
              </a:rPr>
              <a:t> has two main features, it works with categorical data (the Cat), and it uses gradient boosting (the Boost)</a:t>
            </a:r>
          </a:p>
          <a:p>
            <a:pPr marL="146050" indent="0" algn="just">
              <a:lnSpc>
                <a:spcPct val="114999"/>
              </a:lnSpc>
              <a:buNone/>
            </a:pPr>
            <a:endParaRPr lang="en-US" sz="1100">
              <a:solidFill>
                <a:schemeClr val="bg2"/>
              </a:solidFill>
            </a:endParaRPr>
          </a:p>
          <a:p>
            <a:pPr marL="146050" indent="0" algn="just">
              <a:lnSpc>
                <a:spcPct val="114999"/>
              </a:lnSpc>
              <a:buNone/>
            </a:pPr>
            <a:r>
              <a:rPr lang="en-US" sz="1100" b="1">
                <a:solidFill>
                  <a:schemeClr val="bg2"/>
                </a:solidFill>
              </a:rPr>
              <a:t>6. SARIMAX (SARIMA with </a:t>
            </a:r>
            <a:r>
              <a:rPr lang="en-US" sz="1100" b="1" err="1">
                <a:solidFill>
                  <a:schemeClr val="bg2"/>
                </a:solidFill>
              </a:rPr>
              <a:t>eXogenous</a:t>
            </a:r>
            <a:r>
              <a:rPr lang="en-US" sz="1100" b="1">
                <a:solidFill>
                  <a:schemeClr val="bg2"/>
                </a:solidFill>
              </a:rPr>
              <a:t> variables)</a:t>
            </a:r>
            <a:endParaRPr lang="en-US" sz="1100">
              <a:solidFill>
                <a:schemeClr val="bg2"/>
              </a:solidFill>
            </a:endParaRPr>
          </a:p>
          <a:p>
            <a:pPr marL="146050" indent="0" algn="just">
              <a:lnSpc>
                <a:spcPct val="114999"/>
              </a:lnSpc>
              <a:buNone/>
            </a:pPr>
            <a:r>
              <a:rPr lang="en-US" sz="1100">
                <a:solidFill>
                  <a:schemeClr val="bg2"/>
                </a:solidFill>
              </a:rPr>
              <a:t>Combined the seasonal features of SARIMA with the ability to incorporate exogenous variables. It required careful selection of both seasonal and non-seasonal parameters, along with relevant external predictors. </a:t>
            </a:r>
          </a:p>
          <a:p>
            <a:pPr marL="146050" indent="0" algn="just">
              <a:lnSpc>
                <a:spcPct val="114999"/>
              </a:lnSpc>
              <a:buNone/>
            </a:pPr>
            <a:endParaRPr lang="en-US" sz="1100">
              <a:solidFill>
                <a:schemeClr val="bg2"/>
              </a:solidFill>
            </a:endParaRPr>
          </a:p>
          <a:p>
            <a:pPr marL="146050" indent="0" algn="just">
              <a:lnSpc>
                <a:spcPct val="114999"/>
              </a:lnSpc>
              <a:buNone/>
            </a:pPr>
            <a:r>
              <a:rPr lang="en-US" sz="1100" b="1">
                <a:solidFill>
                  <a:schemeClr val="bg2"/>
                </a:solidFill>
              </a:rPr>
              <a:t>7. ARIMAX</a:t>
            </a:r>
            <a:endParaRPr lang="en-US" sz="1100">
              <a:solidFill>
                <a:schemeClr val="bg2"/>
              </a:solidFill>
            </a:endParaRPr>
          </a:p>
          <a:p>
            <a:pPr marL="146050" indent="0" algn="just">
              <a:lnSpc>
                <a:spcPct val="114999"/>
              </a:lnSpc>
              <a:buNone/>
            </a:pPr>
            <a:r>
              <a:rPr lang="en-US" sz="1100">
                <a:solidFill>
                  <a:schemeClr val="bg2"/>
                </a:solidFill>
              </a:rPr>
              <a:t>ARIMAX is an advanced statistical time series model that predicts future points by accounting for the past values of the variable, non-stationarity in the data, past error terms, and the influence of external or independent variables (exogenous factors) on the variable being forecasted, such as predicting power outages by including weather conditions as predictors.</a:t>
            </a:r>
          </a:p>
          <a:p>
            <a:pPr marL="146050" indent="0" algn="just">
              <a:lnSpc>
                <a:spcPct val="114999"/>
              </a:lnSpc>
              <a:buNone/>
            </a:pPr>
            <a:endParaRPr lang="en-US" sz="1100">
              <a:solidFill>
                <a:schemeClr val="bg2"/>
              </a:solidFill>
            </a:endParaRPr>
          </a:p>
          <a:p>
            <a:pPr marL="146050" indent="0" algn="just">
              <a:lnSpc>
                <a:spcPct val="114999"/>
              </a:lnSpc>
              <a:buNone/>
            </a:pPr>
            <a:r>
              <a:rPr lang="en-US" sz="1100" b="1">
                <a:solidFill>
                  <a:schemeClr val="bg2"/>
                </a:solidFill>
              </a:rPr>
              <a:t>8. Linear Regression</a:t>
            </a:r>
            <a:endParaRPr lang="en-US" sz="1100">
              <a:solidFill>
                <a:schemeClr val="bg2"/>
              </a:solidFill>
            </a:endParaRPr>
          </a:p>
          <a:p>
            <a:pPr marL="146050" indent="0" algn="just">
              <a:lnSpc>
                <a:spcPct val="114999"/>
              </a:lnSpc>
              <a:buNone/>
            </a:pPr>
            <a:r>
              <a:rPr lang="en-US" sz="1100">
                <a:solidFill>
                  <a:schemeClr val="bg2"/>
                </a:solidFill>
              </a:rPr>
              <a:t>Linear Regression is  statistical method used to model the relationship between a dependent variable (power outage sum) and one or more independent variables (like weather conditions).This  model assumes a linear relationship between the input variables and the target.</a:t>
            </a:r>
          </a:p>
          <a:p>
            <a:pPr marL="146050" indent="0" algn="just">
              <a:lnSpc>
                <a:spcPct val="114999"/>
              </a:lnSpc>
              <a:buNone/>
            </a:pPr>
            <a:endParaRPr lang="en-US" sz="1100" b="1">
              <a:solidFill>
                <a:schemeClr val="bg2"/>
              </a:solidFill>
            </a:endParaRPr>
          </a:p>
        </p:txBody>
      </p:sp>
    </p:spTree>
    <p:extLst>
      <p:ext uri="{BB962C8B-B14F-4D97-AF65-F5344CB8AC3E}">
        <p14:creationId xmlns:p14="http://schemas.microsoft.com/office/powerpoint/2010/main" val="214656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00AE1-8C64-65FA-8F05-CF636A0E6B8A}"/>
              </a:ext>
            </a:extLst>
          </p:cNvPr>
          <p:cNvSpPr>
            <a:spLocks noGrp="1"/>
          </p:cNvSpPr>
          <p:nvPr>
            <p:ph type="title"/>
          </p:nvPr>
        </p:nvSpPr>
        <p:spPr/>
        <p:txBody>
          <a:bodyPr/>
          <a:lstStyle/>
          <a:p>
            <a:r>
              <a:rPr lang="en-US"/>
              <a:t>CODE DEMO</a:t>
            </a:r>
          </a:p>
        </p:txBody>
      </p:sp>
    </p:spTree>
    <p:extLst>
      <p:ext uri="{BB962C8B-B14F-4D97-AF65-F5344CB8AC3E}">
        <p14:creationId xmlns:p14="http://schemas.microsoft.com/office/powerpoint/2010/main" val="1023509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46BF-69BA-1C05-8921-5D6644EC5B3D}"/>
              </a:ext>
            </a:extLst>
          </p:cNvPr>
          <p:cNvSpPr>
            <a:spLocks noGrp="1"/>
          </p:cNvSpPr>
          <p:nvPr>
            <p:ph type="title"/>
          </p:nvPr>
        </p:nvSpPr>
        <p:spPr/>
        <p:txBody>
          <a:bodyPr/>
          <a:lstStyle/>
          <a:p>
            <a:r>
              <a:rPr lang="en-US"/>
              <a:t>Results</a:t>
            </a:r>
          </a:p>
        </p:txBody>
      </p:sp>
      <p:pic>
        <p:nvPicPr>
          <p:cNvPr id="8" name="Picture 7" descr="A table of numbers with black text&#10;&#10;Description automatically generated">
            <a:extLst>
              <a:ext uri="{FF2B5EF4-FFF2-40B4-BE49-F238E27FC236}">
                <a16:creationId xmlns:a16="http://schemas.microsoft.com/office/drawing/2014/main" id="{9541635A-B8BD-3643-37B6-CD6C98D23B56}"/>
              </a:ext>
            </a:extLst>
          </p:cNvPr>
          <p:cNvPicPr>
            <a:picLocks noChangeAspect="1"/>
          </p:cNvPicPr>
          <p:nvPr/>
        </p:nvPicPr>
        <p:blipFill>
          <a:blip r:embed="rId2"/>
          <a:stretch>
            <a:fillRect/>
          </a:stretch>
        </p:blipFill>
        <p:spPr>
          <a:xfrm>
            <a:off x="914401" y="1558397"/>
            <a:ext cx="7493793" cy="2955394"/>
          </a:xfrm>
          <a:prstGeom prst="rect">
            <a:avLst/>
          </a:prstGeom>
        </p:spPr>
      </p:pic>
    </p:spTree>
    <p:extLst>
      <p:ext uri="{BB962C8B-B14F-4D97-AF65-F5344CB8AC3E}">
        <p14:creationId xmlns:p14="http://schemas.microsoft.com/office/powerpoint/2010/main" val="2086202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46BF-69BA-1C05-8921-5D6644EC5B3D}"/>
              </a:ext>
            </a:extLst>
          </p:cNvPr>
          <p:cNvSpPr>
            <a:spLocks noGrp="1"/>
          </p:cNvSpPr>
          <p:nvPr>
            <p:ph type="title"/>
          </p:nvPr>
        </p:nvSpPr>
        <p:spPr/>
        <p:txBody>
          <a:bodyPr/>
          <a:lstStyle/>
          <a:p>
            <a:r>
              <a:rPr lang="en-US"/>
              <a:t>Results</a:t>
            </a:r>
          </a:p>
        </p:txBody>
      </p:sp>
      <p:pic>
        <p:nvPicPr>
          <p:cNvPr id="7" name="Picture 6">
            <a:extLst>
              <a:ext uri="{FF2B5EF4-FFF2-40B4-BE49-F238E27FC236}">
                <a16:creationId xmlns:a16="http://schemas.microsoft.com/office/drawing/2014/main" id="{22CEECFC-77ED-76F6-D4C8-0ED0D2434C1A}"/>
              </a:ext>
            </a:extLst>
          </p:cNvPr>
          <p:cNvPicPr>
            <a:picLocks noChangeAspect="1"/>
          </p:cNvPicPr>
          <p:nvPr/>
        </p:nvPicPr>
        <p:blipFill>
          <a:blip r:embed="rId2"/>
          <a:stretch>
            <a:fillRect/>
          </a:stretch>
        </p:blipFill>
        <p:spPr>
          <a:xfrm>
            <a:off x="874154" y="1512555"/>
            <a:ext cx="7308056" cy="2546106"/>
          </a:xfrm>
          <a:prstGeom prst="rect">
            <a:avLst/>
          </a:prstGeom>
        </p:spPr>
      </p:pic>
    </p:spTree>
    <p:extLst>
      <p:ext uri="{BB962C8B-B14F-4D97-AF65-F5344CB8AC3E}">
        <p14:creationId xmlns:p14="http://schemas.microsoft.com/office/powerpoint/2010/main" val="3204464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819150" y="845600"/>
            <a:ext cx="7505700" cy="544200"/>
          </a:xfrm>
          <a:prstGeom prst="rect">
            <a:avLst/>
          </a:prstGeom>
        </p:spPr>
        <p:txBody>
          <a:bodyPr spcFirstLastPara="1" wrap="square" lIns="91425" tIns="91425" rIns="91425" bIns="91425" anchor="t" anchorCtr="0">
            <a:noAutofit/>
          </a:bodyPr>
          <a:lstStyle/>
          <a:p>
            <a:r>
              <a:rPr lang="en" sz="2400" b="1"/>
              <a:t>Outage Prediction Model's Performance Analysis </a:t>
            </a:r>
            <a:endParaRPr sz="2400" b="1"/>
          </a:p>
        </p:txBody>
      </p:sp>
      <p:sp>
        <p:nvSpPr>
          <p:cNvPr id="188" name="Google Shape;188;p23"/>
          <p:cNvSpPr txBox="1">
            <a:spLocks noGrp="1"/>
          </p:cNvSpPr>
          <p:nvPr>
            <p:ph type="body" idx="1"/>
          </p:nvPr>
        </p:nvSpPr>
        <p:spPr>
          <a:xfrm>
            <a:off x="819150" y="1396943"/>
            <a:ext cx="7505700" cy="3364032"/>
          </a:xfrm>
          <a:prstGeom prst="rect">
            <a:avLst/>
          </a:prstGeom>
        </p:spPr>
        <p:txBody>
          <a:bodyPr spcFirstLastPara="1" wrap="square" lIns="91425" tIns="91425" rIns="91425" bIns="91425" anchor="t" anchorCtr="0">
            <a:normAutofit fontScale="62500" lnSpcReduction="20000"/>
          </a:bodyPr>
          <a:lstStyle/>
          <a:p>
            <a:pPr marL="0" indent="0" algn="just">
              <a:lnSpc>
                <a:spcPct val="150000"/>
              </a:lnSpc>
              <a:spcBef>
                <a:spcPts val="1200"/>
              </a:spcBef>
              <a:buNone/>
            </a:pPr>
            <a:r>
              <a:rPr lang="en" sz="2400">
                <a:solidFill>
                  <a:schemeClr val="bg2"/>
                </a:solidFill>
              </a:rPr>
              <a:t>The performance metrics used are:</a:t>
            </a:r>
            <a:endParaRPr lang="en-US" sz="2400">
              <a:solidFill>
                <a:schemeClr val="bg2"/>
              </a:solidFill>
            </a:endParaRPr>
          </a:p>
          <a:p>
            <a:pPr marL="715010" lvl="0" indent="-571500" algn="just" rtl="0">
              <a:lnSpc>
                <a:spcPct val="150000"/>
              </a:lnSpc>
              <a:spcBef>
                <a:spcPts val="600"/>
              </a:spcBef>
              <a:spcAft>
                <a:spcPts val="0"/>
              </a:spcAft>
              <a:buClr>
                <a:srgbClr val="0B5394"/>
              </a:buClr>
              <a:buSzPct val="100000"/>
              <a:buFont typeface="Wingdings" panose="05000000000000000000" pitchFamily="2" charset="2"/>
              <a:buChar char="Ø"/>
            </a:pPr>
            <a:r>
              <a:rPr lang="en" sz="2400">
                <a:solidFill>
                  <a:schemeClr val="bg2"/>
                </a:solidFill>
              </a:rPr>
              <a:t>Mean Absolute Error (MAE)</a:t>
            </a:r>
          </a:p>
          <a:p>
            <a:pPr marL="715010" lvl="0" indent="-571500" algn="just" rtl="0">
              <a:lnSpc>
                <a:spcPct val="150000"/>
              </a:lnSpc>
              <a:spcBef>
                <a:spcPts val="600"/>
              </a:spcBef>
              <a:spcAft>
                <a:spcPts val="0"/>
              </a:spcAft>
              <a:buClr>
                <a:srgbClr val="0B5394"/>
              </a:buClr>
              <a:buSzPct val="100000"/>
              <a:buFont typeface="Wingdings" panose="05000000000000000000" pitchFamily="2" charset="2"/>
              <a:buChar char="Ø"/>
            </a:pPr>
            <a:r>
              <a:rPr lang="en" sz="2400">
                <a:solidFill>
                  <a:schemeClr val="bg2"/>
                </a:solidFill>
              </a:rPr>
              <a:t>Root Mean Squared Error (RMSE)</a:t>
            </a:r>
            <a:endParaRPr lang="en-US" sz="2400">
              <a:solidFill>
                <a:schemeClr val="bg2"/>
              </a:solidFill>
            </a:endParaRPr>
          </a:p>
          <a:p>
            <a:pPr marL="715010" indent="-571500" algn="just">
              <a:lnSpc>
                <a:spcPct val="150000"/>
              </a:lnSpc>
              <a:spcBef>
                <a:spcPts val="600"/>
              </a:spcBef>
              <a:buClr>
                <a:srgbClr val="0B5394"/>
              </a:buClr>
              <a:buSzPct val="100000"/>
              <a:buFont typeface="Wingdings" panose="05000000000000000000" pitchFamily="2" charset="2"/>
              <a:buChar char="Ø"/>
            </a:pPr>
            <a:r>
              <a:rPr lang="en" sz="2400">
                <a:solidFill>
                  <a:schemeClr val="bg2"/>
                </a:solidFill>
              </a:rPr>
              <a:t>R-Squared (R² or the coefficient of determination)</a:t>
            </a:r>
          </a:p>
          <a:p>
            <a:pPr marL="715010" indent="-571500" algn="just">
              <a:lnSpc>
                <a:spcPct val="150000"/>
              </a:lnSpc>
              <a:spcBef>
                <a:spcPts val="600"/>
              </a:spcBef>
              <a:buClr>
                <a:srgbClr val="0B5394"/>
              </a:buClr>
              <a:buSzPct val="100000"/>
              <a:buFont typeface="Wingdings" panose="05000000000000000000" pitchFamily="2" charset="2"/>
              <a:buChar char="Ø"/>
            </a:pPr>
            <a:endParaRPr lang="en">
              <a:solidFill>
                <a:schemeClr val="bg2"/>
              </a:solidFill>
            </a:endParaRPr>
          </a:p>
          <a:p>
            <a:pPr marL="486410" indent="-342900" algn="just">
              <a:lnSpc>
                <a:spcPct val="150000"/>
              </a:lnSpc>
              <a:spcBef>
                <a:spcPts val="600"/>
              </a:spcBef>
              <a:buClr>
                <a:srgbClr val="0B5394"/>
              </a:buClr>
              <a:buSzPct val="100000"/>
              <a:buFont typeface="Wingdings"/>
              <a:buChar char="v"/>
            </a:pPr>
            <a:r>
              <a:rPr lang="en" sz="2400">
                <a:solidFill>
                  <a:schemeClr val="bg2"/>
                </a:solidFill>
              </a:rPr>
              <a:t>ARIMA and SARIMA balanced accuracy effectively; Linear Regression was comparable, while </a:t>
            </a:r>
            <a:r>
              <a:rPr lang="en" sz="2400" err="1">
                <a:solidFill>
                  <a:schemeClr val="bg2"/>
                </a:solidFill>
              </a:rPr>
              <a:t>XGBoost</a:t>
            </a:r>
            <a:r>
              <a:rPr lang="en" sz="2400">
                <a:solidFill>
                  <a:schemeClr val="bg2"/>
                </a:solidFill>
              </a:rPr>
              <a:t> and LSTM underperformed. The </a:t>
            </a:r>
            <a:r>
              <a:rPr lang="en" sz="2400" err="1">
                <a:solidFill>
                  <a:schemeClr val="bg2"/>
                </a:solidFill>
              </a:rPr>
              <a:t>CatBoost</a:t>
            </a:r>
            <a:r>
              <a:rPr lang="en" sz="2400">
                <a:solidFill>
                  <a:schemeClr val="bg2"/>
                </a:solidFill>
              </a:rPr>
              <a:t> Regressor showed potential overfitting with a negative R², and SVM had the best MAE, indicating accurate outage predictions.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E90C-03FE-4A3E-13D9-AA5CAFDE1FC1}"/>
              </a:ext>
            </a:extLst>
          </p:cNvPr>
          <p:cNvSpPr>
            <a:spLocks noGrp="1"/>
          </p:cNvSpPr>
          <p:nvPr>
            <p:ph type="title"/>
          </p:nvPr>
        </p:nvSpPr>
        <p:spPr/>
        <p:txBody>
          <a:bodyPr/>
          <a:lstStyle/>
          <a:p>
            <a:r>
              <a:rPr lang="en-US"/>
              <a:t>Conclusion</a:t>
            </a:r>
          </a:p>
        </p:txBody>
      </p:sp>
      <p:sp>
        <p:nvSpPr>
          <p:cNvPr id="3" name="Text Placeholder 2">
            <a:extLst>
              <a:ext uri="{FF2B5EF4-FFF2-40B4-BE49-F238E27FC236}">
                <a16:creationId xmlns:a16="http://schemas.microsoft.com/office/drawing/2014/main" id="{267E8EBE-2B11-479C-85E8-340181D7D1D5}"/>
              </a:ext>
            </a:extLst>
          </p:cNvPr>
          <p:cNvSpPr>
            <a:spLocks noGrp="1"/>
          </p:cNvSpPr>
          <p:nvPr>
            <p:ph type="body" idx="1"/>
          </p:nvPr>
        </p:nvSpPr>
        <p:spPr>
          <a:xfrm>
            <a:off x="454819" y="1433513"/>
            <a:ext cx="8224400" cy="3005212"/>
          </a:xfrm>
        </p:spPr>
        <p:txBody>
          <a:bodyPr spcFirstLastPara="1" wrap="square" lIns="91425" tIns="91425" rIns="91425" bIns="91425" anchor="ctr" anchorCtr="0">
            <a:noAutofit/>
          </a:bodyPr>
          <a:lstStyle/>
          <a:p>
            <a:pPr algn="just">
              <a:lnSpc>
                <a:spcPct val="150000"/>
              </a:lnSpc>
              <a:buFont typeface="Wingdings"/>
              <a:buChar char="Ø"/>
            </a:pPr>
            <a:r>
              <a:rPr lang="en-US" sz="1800">
                <a:solidFill>
                  <a:schemeClr val="bg2"/>
                </a:solidFill>
              </a:rPr>
              <a:t>Performed Data preprocessing, Exploratory Data Analysis and Feature Engineering.</a:t>
            </a:r>
          </a:p>
          <a:p>
            <a:pPr algn="just">
              <a:lnSpc>
                <a:spcPct val="150000"/>
              </a:lnSpc>
              <a:buFont typeface="Wingdings"/>
              <a:buChar char="Ø"/>
            </a:pPr>
            <a:r>
              <a:rPr lang="en-US" sz="1800">
                <a:solidFill>
                  <a:schemeClr val="bg2"/>
                </a:solidFill>
              </a:rPr>
              <a:t>Analyzed trends and correlation between the Outage and Weather datasets.</a:t>
            </a:r>
          </a:p>
          <a:p>
            <a:pPr>
              <a:lnSpc>
                <a:spcPct val="150000"/>
              </a:lnSpc>
              <a:buFont typeface="Wingdings"/>
              <a:buChar char="Ø"/>
            </a:pPr>
            <a:r>
              <a:rPr lang="en" sz="1800">
                <a:solidFill>
                  <a:schemeClr val="bg2"/>
                </a:solidFill>
              </a:rPr>
              <a:t>Models used are ARIMA, SARIMA, Linear Regressor, </a:t>
            </a:r>
            <a:r>
              <a:rPr lang="en" sz="1800" err="1">
                <a:solidFill>
                  <a:schemeClr val="bg2"/>
                </a:solidFill>
              </a:rPr>
              <a:t>XGBoost</a:t>
            </a:r>
            <a:r>
              <a:rPr lang="en" sz="1800">
                <a:solidFill>
                  <a:schemeClr val="bg2"/>
                </a:solidFill>
              </a:rPr>
              <a:t>, ARIMAX, </a:t>
            </a:r>
            <a:r>
              <a:rPr lang="en" sz="1800" err="1">
                <a:solidFill>
                  <a:schemeClr val="bg2"/>
                </a:solidFill>
              </a:rPr>
              <a:t>Catboost</a:t>
            </a:r>
            <a:r>
              <a:rPr lang="en" sz="1800">
                <a:solidFill>
                  <a:schemeClr val="bg2"/>
                </a:solidFill>
              </a:rPr>
              <a:t> Regressor, SVM, and LSTM. </a:t>
            </a:r>
          </a:p>
          <a:p>
            <a:pPr algn="just">
              <a:lnSpc>
                <a:spcPct val="150000"/>
              </a:lnSpc>
              <a:buFont typeface="Wingdings"/>
              <a:buChar char="Ø"/>
            </a:pPr>
            <a:r>
              <a:rPr lang="en-US" sz="1800">
                <a:solidFill>
                  <a:schemeClr val="bg2"/>
                </a:solidFill>
              </a:rPr>
              <a:t>Overall, ARIMA is the best performed model.</a:t>
            </a:r>
          </a:p>
        </p:txBody>
      </p:sp>
    </p:spTree>
    <p:extLst>
      <p:ext uri="{BB962C8B-B14F-4D97-AF65-F5344CB8AC3E}">
        <p14:creationId xmlns:p14="http://schemas.microsoft.com/office/powerpoint/2010/main" val="2526802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BE7B1C-8B3F-45CF-6720-D5936A322A91}"/>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67717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5988-D3B1-34EE-4F33-48778AC1A0E8}"/>
              </a:ext>
            </a:extLst>
          </p:cNvPr>
          <p:cNvSpPr>
            <a:spLocks noGrp="1"/>
          </p:cNvSpPr>
          <p:nvPr>
            <p:ph type="title"/>
          </p:nvPr>
        </p:nvSpPr>
        <p:spPr/>
        <p:txBody>
          <a:bodyPr/>
          <a:lstStyle/>
          <a:p>
            <a:r>
              <a:rPr lang="en-US"/>
              <a:t>Introduction</a:t>
            </a:r>
          </a:p>
        </p:txBody>
      </p:sp>
      <p:sp>
        <p:nvSpPr>
          <p:cNvPr id="3" name="Text Placeholder 2">
            <a:extLst>
              <a:ext uri="{FF2B5EF4-FFF2-40B4-BE49-F238E27FC236}">
                <a16:creationId xmlns:a16="http://schemas.microsoft.com/office/drawing/2014/main" id="{60803F53-3F6C-FE34-0DFC-06D9A1899158}"/>
              </a:ext>
            </a:extLst>
          </p:cNvPr>
          <p:cNvSpPr>
            <a:spLocks noGrp="1"/>
          </p:cNvSpPr>
          <p:nvPr>
            <p:ph type="body" idx="1"/>
          </p:nvPr>
        </p:nvSpPr>
        <p:spPr>
          <a:xfrm>
            <a:off x="819150" y="1454945"/>
            <a:ext cx="7784306" cy="3019499"/>
          </a:xfrm>
        </p:spPr>
        <p:txBody>
          <a:bodyPr spcFirstLastPara="1" wrap="square" lIns="91425" tIns="91425" rIns="91425" bIns="91425" anchor="t" anchorCtr="0">
            <a:noAutofit/>
          </a:bodyPr>
          <a:lstStyle/>
          <a:p>
            <a:pPr algn="just">
              <a:lnSpc>
                <a:spcPct val="114999"/>
              </a:lnSpc>
              <a:buFont typeface="Wingdings"/>
              <a:buChar char="Ø"/>
            </a:pPr>
            <a:r>
              <a:rPr lang="en" sz="1800" b="1">
                <a:solidFill>
                  <a:srgbClr val="000000"/>
                </a:solidFill>
              </a:rPr>
              <a:t>Data Integration</a:t>
            </a:r>
            <a:r>
              <a:rPr lang="en" sz="1800">
                <a:solidFill>
                  <a:srgbClr val="000000"/>
                </a:solidFill>
              </a:rPr>
              <a:t>: Combine power outage and weather data for Lee and Miami counties, Florida (2018-2022).</a:t>
            </a:r>
            <a:endParaRPr lang="en-US" sz="1800">
              <a:solidFill>
                <a:srgbClr val="000000"/>
              </a:solidFill>
              <a:latin typeface="Times New Roman"/>
              <a:cs typeface="Times New Roman"/>
            </a:endParaRPr>
          </a:p>
          <a:p>
            <a:pPr algn="just">
              <a:lnSpc>
                <a:spcPct val="114999"/>
              </a:lnSpc>
              <a:buFont typeface="Wingdings"/>
              <a:buChar char="Ø"/>
            </a:pPr>
            <a:r>
              <a:rPr lang="en" sz="1800" b="1">
                <a:solidFill>
                  <a:srgbClr val="000000"/>
                </a:solidFill>
              </a:rPr>
              <a:t>Feature Engineering</a:t>
            </a:r>
            <a:r>
              <a:rPr lang="en" sz="1800">
                <a:solidFill>
                  <a:srgbClr val="000000"/>
                </a:solidFill>
              </a:rPr>
              <a:t>: Utilize time-based features, rolling statistics, and lag analysis.</a:t>
            </a:r>
            <a:endParaRPr lang="en" sz="1800"/>
          </a:p>
          <a:p>
            <a:pPr algn="just">
              <a:lnSpc>
                <a:spcPct val="114999"/>
              </a:lnSpc>
              <a:buFont typeface="Wingdings"/>
              <a:buChar char="Ø"/>
            </a:pPr>
            <a:r>
              <a:rPr lang="en" sz="1800" b="1">
                <a:solidFill>
                  <a:srgbClr val="000000"/>
                </a:solidFill>
              </a:rPr>
              <a:t>Modeling Techniques</a:t>
            </a:r>
            <a:r>
              <a:rPr lang="en" sz="1800">
                <a:solidFill>
                  <a:srgbClr val="000000"/>
                </a:solidFill>
              </a:rPr>
              <a:t>: Employ ARIMA, SARIMA, Linear Regression, </a:t>
            </a:r>
            <a:r>
              <a:rPr lang="en" sz="1800" err="1">
                <a:solidFill>
                  <a:srgbClr val="000000"/>
                </a:solidFill>
              </a:rPr>
              <a:t>XGBoost</a:t>
            </a:r>
            <a:r>
              <a:rPr lang="en" sz="1800">
                <a:solidFill>
                  <a:srgbClr val="000000"/>
                </a:solidFill>
              </a:rPr>
              <a:t>, ARIMAX, </a:t>
            </a:r>
            <a:r>
              <a:rPr lang="en" sz="1800" err="1">
                <a:solidFill>
                  <a:srgbClr val="000000"/>
                </a:solidFill>
              </a:rPr>
              <a:t>CatBoost</a:t>
            </a:r>
            <a:r>
              <a:rPr lang="en" sz="1800">
                <a:solidFill>
                  <a:srgbClr val="000000"/>
                </a:solidFill>
              </a:rPr>
              <a:t> Regressor, SVM and LSTM models.</a:t>
            </a:r>
            <a:endParaRPr lang="en" sz="1800"/>
          </a:p>
          <a:p>
            <a:pPr algn="just">
              <a:lnSpc>
                <a:spcPct val="114999"/>
              </a:lnSpc>
              <a:buFont typeface="Wingdings"/>
              <a:buChar char="Ø"/>
            </a:pPr>
            <a:r>
              <a:rPr lang="en" sz="1800" b="1">
                <a:solidFill>
                  <a:srgbClr val="000000"/>
                </a:solidFill>
              </a:rPr>
              <a:t>Performance Metrics</a:t>
            </a:r>
            <a:r>
              <a:rPr lang="en" sz="1800">
                <a:solidFill>
                  <a:srgbClr val="000000"/>
                </a:solidFill>
              </a:rPr>
              <a:t>: Assess models using RMSE, MAE, and R².</a:t>
            </a:r>
            <a:endParaRPr lang="en" sz="1800"/>
          </a:p>
          <a:p>
            <a:pPr algn="just">
              <a:lnSpc>
                <a:spcPct val="114999"/>
              </a:lnSpc>
              <a:buFont typeface="Wingdings"/>
              <a:buChar char="Ø"/>
            </a:pPr>
            <a:r>
              <a:rPr lang="en" sz="1800" b="1">
                <a:solidFill>
                  <a:srgbClr val="000000"/>
                </a:solidFill>
              </a:rPr>
              <a:t>Practical Insights</a:t>
            </a:r>
            <a:r>
              <a:rPr lang="en" sz="1800">
                <a:solidFill>
                  <a:srgbClr val="000000"/>
                </a:solidFill>
              </a:rPr>
              <a:t>: Aid in improving power outage prediction and utility management.</a:t>
            </a:r>
            <a:endParaRPr lang="en" sz="1800"/>
          </a:p>
          <a:p>
            <a:pPr algn="just">
              <a:lnSpc>
                <a:spcPct val="114999"/>
              </a:lnSpc>
              <a:buFont typeface="Wingdings"/>
              <a:buChar char="Ø"/>
            </a:pPr>
            <a:endParaRPr lang="en" sz="1800">
              <a:solidFill>
                <a:srgbClr val="000000"/>
              </a:solidFill>
              <a:latin typeface="Times New Roman"/>
              <a:cs typeface="Times New Roman"/>
            </a:endParaRPr>
          </a:p>
        </p:txBody>
      </p:sp>
    </p:spTree>
    <p:extLst>
      <p:ext uri="{BB962C8B-B14F-4D97-AF65-F5344CB8AC3E}">
        <p14:creationId xmlns:p14="http://schemas.microsoft.com/office/powerpoint/2010/main" val="4176012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6E4A-5CE4-8578-8872-C65819F1A442}"/>
              </a:ext>
            </a:extLst>
          </p:cNvPr>
          <p:cNvSpPr>
            <a:spLocks noGrp="1"/>
          </p:cNvSpPr>
          <p:nvPr>
            <p:ph type="title"/>
          </p:nvPr>
        </p:nvSpPr>
        <p:spPr>
          <a:xfrm>
            <a:off x="634016" y="362642"/>
            <a:ext cx="7505700" cy="45030"/>
          </a:xfrm>
        </p:spPr>
        <p:txBody>
          <a:bodyPr>
            <a:normAutofit fontScale="90000"/>
          </a:bodyPr>
          <a:lstStyle/>
          <a:p>
            <a:r>
              <a:rPr lang="en-US"/>
              <a:t>Phase-1</a:t>
            </a:r>
          </a:p>
        </p:txBody>
      </p:sp>
      <p:sp>
        <p:nvSpPr>
          <p:cNvPr id="3" name="Text Placeholder 2">
            <a:extLst>
              <a:ext uri="{FF2B5EF4-FFF2-40B4-BE49-F238E27FC236}">
                <a16:creationId xmlns:a16="http://schemas.microsoft.com/office/drawing/2014/main" id="{BB8AB6F1-5AED-68CB-891C-A872A0D8A571}"/>
              </a:ext>
            </a:extLst>
          </p:cNvPr>
          <p:cNvSpPr>
            <a:spLocks noGrp="1"/>
          </p:cNvSpPr>
          <p:nvPr>
            <p:ph type="body" idx="1"/>
          </p:nvPr>
        </p:nvSpPr>
        <p:spPr>
          <a:xfrm>
            <a:off x="604838" y="936772"/>
            <a:ext cx="7955755" cy="3501953"/>
          </a:xfrm>
        </p:spPr>
        <p:txBody>
          <a:bodyPr>
            <a:normAutofit/>
          </a:bodyPr>
          <a:lstStyle/>
          <a:p>
            <a:pPr>
              <a:lnSpc>
                <a:spcPct val="150000"/>
              </a:lnSpc>
              <a:buFont typeface="Wingdings"/>
              <a:buChar char="Ø"/>
            </a:pPr>
            <a:endParaRPr lang="en-US" sz="1800"/>
          </a:p>
          <a:p>
            <a:pPr marL="146050" indent="0">
              <a:lnSpc>
                <a:spcPct val="114999"/>
              </a:lnSpc>
              <a:buNone/>
            </a:pPr>
            <a:endParaRPr lang="en-US"/>
          </a:p>
          <a:p>
            <a:pPr marL="146050" indent="0">
              <a:lnSpc>
                <a:spcPct val="114999"/>
              </a:lnSpc>
              <a:buNone/>
            </a:pPr>
            <a:endParaRPr lang="en-US"/>
          </a:p>
        </p:txBody>
      </p:sp>
      <p:graphicFrame>
        <p:nvGraphicFramePr>
          <p:cNvPr id="8" name="Table 7">
            <a:extLst>
              <a:ext uri="{FF2B5EF4-FFF2-40B4-BE49-F238E27FC236}">
                <a16:creationId xmlns:a16="http://schemas.microsoft.com/office/drawing/2014/main" id="{43637FBD-78BE-760C-4420-4130B0C1F5D4}"/>
              </a:ext>
            </a:extLst>
          </p:cNvPr>
          <p:cNvGraphicFramePr>
            <a:graphicFrameLocks noGrp="1"/>
          </p:cNvGraphicFramePr>
          <p:nvPr>
            <p:extLst>
              <p:ext uri="{D42A27DB-BD31-4B8C-83A1-F6EECF244321}">
                <p14:modId xmlns:p14="http://schemas.microsoft.com/office/powerpoint/2010/main" val="3897748240"/>
              </p:ext>
            </p:extLst>
          </p:nvPr>
        </p:nvGraphicFramePr>
        <p:xfrm>
          <a:off x="992981" y="850106"/>
          <a:ext cx="7401658" cy="3866057"/>
        </p:xfrm>
        <a:graphic>
          <a:graphicData uri="http://schemas.openxmlformats.org/drawingml/2006/table">
            <a:tbl>
              <a:tblPr firstCol="1" bandRow="1">
                <a:tableStyleId>{5C22544A-7EE6-4342-B048-85BDC9FD1C3A}</a:tableStyleId>
              </a:tblPr>
              <a:tblGrid>
                <a:gridCol w="657743">
                  <a:extLst>
                    <a:ext uri="{9D8B030D-6E8A-4147-A177-3AD203B41FA5}">
                      <a16:colId xmlns:a16="http://schemas.microsoft.com/office/drawing/2014/main" val="3035864368"/>
                    </a:ext>
                  </a:extLst>
                </a:gridCol>
                <a:gridCol w="1808797">
                  <a:extLst>
                    <a:ext uri="{9D8B030D-6E8A-4147-A177-3AD203B41FA5}">
                      <a16:colId xmlns:a16="http://schemas.microsoft.com/office/drawing/2014/main" val="2996712354"/>
                    </a:ext>
                  </a:extLst>
                </a:gridCol>
                <a:gridCol w="2696753">
                  <a:extLst>
                    <a:ext uri="{9D8B030D-6E8A-4147-A177-3AD203B41FA5}">
                      <a16:colId xmlns:a16="http://schemas.microsoft.com/office/drawing/2014/main" val="1622608467"/>
                    </a:ext>
                  </a:extLst>
                </a:gridCol>
                <a:gridCol w="1644361">
                  <a:extLst>
                    <a:ext uri="{9D8B030D-6E8A-4147-A177-3AD203B41FA5}">
                      <a16:colId xmlns:a16="http://schemas.microsoft.com/office/drawing/2014/main" val="1354711583"/>
                    </a:ext>
                  </a:extLst>
                </a:gridCol>
                <a:gridCol w="594004">
                  <a:extLst>
                    <a:ext uri="{9D8B030D-6E8A-4147-A177-3AD203B41FA5}">
                      <a16:colId xmlns:a16="http://schemas.microsoft.com/office/drawing/2014/main" val="1816211573"/>
                    </a:ext>
                  </a:extLst>
                </a:gridCol>
              </a:tblGrid>
              <a:tr h="247521">
                <a:tc>
                  <a:txBody>
                    <a:bodyPr/>
                    <a:lstStyle/>
                    <a:p>
                      <a:pPr marL="0" marR="0" fontAlgn="base">
                        <a:lnSpc>
                          <a:spcPct val="107000"/>
                        </a:lnSpc>
                        <a:spcBef>
                          <a:spcPts val="0"/>
                        </a:spcBef>
                        <a:spcAft>
                          <a:spcPts val="0"/>
                        </a:spcAft>
                      </a:pPr>
                      <a:r>
                        <a:rPr lang="en-US" sz="1000" b="1" kern="0">
                          <a:solidFill>
                            <a:schemeClr val="bg2"/>
                          </a:solidFill>
                          <a:effectLst/>
                          <a:latin typeface="Times New Roman"/>
                          <a:ea typeface="Times New Roman" panose="02020603050405020304" pitchFamily="18" charset="0"/>
                          <a:cs typeface="Times New Roman"/>
                        </a:rPr>
                        <a:t>Module </a:t>
                      </a:r>
                      <a:endParaRPr lang="en-US" sz="1000" b="1"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base">
                        <a:lnSpc>
                          <a:spcPct val="107000"/>
                        </a:lnSpc>
                        <a:spcBef>
                          <a:spcPts val="0"/>
                        </a:spcBef>
                        <a:spcAft>
                          <a:spcPts val="0"/>
                        </a:spcAft>
                      </a:pPr>
                      <a:r>
                        <a:rPr lang="en-US" sz="1000" b="1" kern="0">
                          <a:solidFill>
                            <a:schemeClr val="bg2"/>
                          </a:solidFill>
                          <a:effectLst/>
                          <a:latin typeface="Times New Roman"/>
                          <a:ea typeface="Times New Roman" panose="02020603050405020304" pitchFamily="18" charset="0"/>
                          <a:cs typeface="Times New Roman"/>
                        </a:rPr>
                        <a:t>Description  </a:t>
                      </a:r>
                      <a:endParaRPr lang="en-US" sz="1000" b="1"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base">
                        <a:lnSpc>
                          <a:spcPct val="107000"/>
                        </a:lnSpc>
                        <a:spcBef>
                          <a:spcPts val="0"/>
                        </a:spcBef>
                        <a:spcAft>
                          <a:spcPts val="0"/>
                        </a:spcAft>
                      </a:pPr>
                      <a:r>
                        <a:rPr lang="en-US" sz="1000" b="1" kern="0">
                          <a:solidFill>
                            <a:schemeClr val="bg2"/>
                          </a:solidFill>
                          <a:effectLst/>
                          <a:latin typeface="Times New Roman"/>
                          <a:ea typeface="Times New Roman" panose="02020603050405020304" pitchFamily="18" charset="0"/>
                          <a:cs typeface="Times New Roman"/>
                        </a:rPr>
                        <a:t>Action Item </a:t>
                      </a:r>
                      <a:endParaRPr lang="en-US" sz="1000" b="1"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base">
                        <a:lnSpc>
                          <a:spcPct val="107000"/>
                        </a:lnSpc>
                        <a:spcBef>
                          <a:spcPts val="0"/>
                        </a:spcBef>
                        <a:spcAft>
                          <a:spcPts val="0"/>
                        </a:spcAft>
                      </a:pPr>
                      <a:r>
                        <a:rPr lang="en-US" sz="1000" b="1" kern="0">
                          <a:solidFill>
                            <a:schemeClr val="bg2"/>
                          </a:solidFill>
                          <a:effectLst/>
                          <a:latin typeface="Times New Roman"/>
                          <a:ea typeface="Times New Roman" panose="02020603050405020304" pitchFamily="18" charset="0"/>
                          <a:cs typeface="Times New Roman"/>
                        </a:rPr>
                        <a:t>Member </a:t>
                      </a:r>
                      <a:endParaRPr lang="en-US" sz="1000" b="1"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a:lnSpc>
                          <a:spcPct val="107000"/>
                        </a:lnSpc>
                        <a:spcBef>
                          <a:spcPts val="0"/>
                        </a:spcBef>
                        <a:spcAft>
                          <a:spcPts val="0"/>
                        </a:spcAft>
                      </a:pPr>
                      <a:r>
                        <a:rPr lang="en-US" sz="1000" b="1" kern="0">
                          <a:solidFill>
                            <a:schemeClr val="bg2"/>
                          </a:solidFill>
                          <a:effectLst/>
                          <a:latin typeface="Times New Roman"/>
                          <a:ea typeface="Times New Roman" panose="02020603050405020304" pitchFamily="18" charset="0"/>
                          <a:cs typeface="Times New Roman"/>
                        </a:rPr>
                        <a:t>% </a:t>
                      </a:r>
                      <a:endParaRPr lang="en-US" sz="1000" b="1"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11030442"/>
                  </a:ext>
                </a:extLst>
              </a:tr>
              <a:tr h="931151">
                <a:tc>
                  <a:txBody>
                    <a:bodyPr/>
                    <a:lstStyle/>
                    <a:p>
                      <a:pPr marL="0" marR="0"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1 </a:t>
                      </a:r>
                      <a:endParaRPr lang="en-US" sz="1000" b="0"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Data Preprocessing and a model</a:t>
                      </a:r>
                      <a:endParaRPr lang="en-US" sz="1000" b="0"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fontAlgn="base">
                        <a:lnSpc>
                          <a:spcPct val="107000"/>
                        </a:lnSpc>
                        <a:spcBef>
                          <a:spcPts val="0"/>
                        </a:spcBef>
                        <a:spcAft>
                          <a:spcPts val="0"/>
                        </a:spcAft>
                        <a:buSzPts val="1000"/>
                        <a:buFont typeface="Symbol" panose="05050102010706020507" pitchFamily="18" charset="2"/>
                        <a:buChar char=""/>
                      </a:pPr>
                      <a:r>
                        <a:rPr lang="en-US" sz="1000" b="0" kern="0">
                          <a:solidFill>
                            <a:schemeClr val="bg2"/>
                          </a:solidFill>
                          <a:effectLst/>
                          <a:latin typeface="Times New Roman"/>
                          <a:ea typeface="Calibri"/>
                          <a:cs typeface="Times New Roman"/>
                        </a:rPr>
                        <a:t>Cleaning and merging data</a:t>
                      </a:r>
                    </a:p>
                    <a:p>
                      <a:pPr marL="342900" marR="0" lvl="0" indent="-342900">
                        <a:lnSpc>
                          <a:spcPct val="107000"/>
                        </a:lnSpc>
                        <a:spcBef>
                          <a:spcPts val="0"/>
                        </a:spcBef>
                        <a:spcAft>
                          <a:spcPts val="0"/>
                        </a:spcAft>
                        <a:buSzPts val="1000"/>
                        <a:buFont typeface="Symbol" panose="05050102010706020507" pitchFamily="18" charset="2"/>
                        <a:buChar char=""/>
                      </a:pPr>
                      <a:r>
                        <a:rPr lang="en-US" sz="1000" b="0" i="0" u="none" strike="noStrike" kern="0" noProof="0" err="1">
                          <a:solidFill>
                            <a:srgbClr val="233A44"/>
                          </a:solidFill>
                          <a:effectLst/>
                          <a:latin typeface="Times New Roman"/>
                        </a:rPr>
                        <a:t>Xgboost</a:t>
                      </a:r>
                      <a:r>
                        <a:rPr lang="en-US" sz="1000" b="0" i="0" u="none" strike="noStrike" kern="0" noProof="0">
                          <a:solidFill>
                            <a:srgbClr val="233A44"/>
                          </a:solidFill>
                          <a:effectLst/>
                          <a:latin typeface="Times New Roman"/>
                        </a:rPr>
                        <a:t> model </a:t>
                      </a:r>
                      <a:endParaRPr lang="en-US" sz="1000" b="0" kern="0">
                        <a:solidFill>
                          <a:schemeClr val="bg2"/>
                        </a:solidFill>
                        <a:effectLst/>
                        <a:latin typeface="Times New Roman"/>
                        <a:ea typeface="Times New Roman" panose="02020603050405020304" pitchFamily="18" charset="0"/>
                        <a:cs typeface="Times New Roman"/>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000" b="0" kern="0">
                          <a:solidFill>
                            <a:schemeClr val="bg2"/>
                          </a:solidFill>
                          <a:effectLst/>
                          <a:latin typeface="Times New Roman"/>
                          <a:ea typeface="Times New Roman" panose="02020603050405020304" pitchFamily="18" charset="0"/>
                          <a:cs typeface="Times New Roman"/>
                        </a:rPr>
                        <a:t>Coding and Documentation </a:t>
                      </a:r>
                      <a:endParaRPr lang="en-US" sz="1000" b="0"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Varun Mohan</a:t>
                      </a:r>
                      <a:endParaRPr lang="en-US" sz="1000" b="0"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5 </a:t>
                      </a:r>
                      <a:endParaRPr lang="en-US" sz="1000" b="0" kern="100">
                        <a:solidFill>
                          <a:schemeClr val="bg2"/>
                        </a:solidFill>
                        <a:effectLst/>
                        <a:latin typeface="Times New Roman"/>
                        <a:ea typeface="Calibri"/>
                        <a:cs typeface="Times New Roman"/>
                      </a:endParaRPr>
                    </a:p>
                    <a:p>
                      <a:pPr marL="0" marR="0" algn="ctr"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5 </a:t>
                      </a:r>
                      <a:endParaRPr lang="en-US" sz="1000" b="0" kern="100">
                        <a:solidFill>
                          <a:schemeClr val="bg2"/>
                        </a:solidFill>
                        <a:effectLst/>
                        <a:latin typeface="Times New Roman"/>
                        <a:ea typeface="Calibri"/>
                        <a:cs typeface="Times New Roman"/>
                      </a:endParaRPr>
                    </a:p>
                    <a:p>
                      <a:pPr marL="0" marR="0" algn="ctr"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5 </a:t>
                      </a:r>
                      <a:endParaRPr lang="en-US" sz="1000" b="0" kern="100">
                        <a:solidFill>
                          <a:schemeClr val="bg2"/>
                        </a:solidFill>
                        <a:effectLst/>
                        <a:latin typeface="Times New Roman"/>
                        <a:ea typeface="Calibri"/>
                        <a:cs typeface="Times New Roman"/>
                      </a:endParaRPr>
                    </a:p>
                    <a:p>
                      <a:pPr marL="0" marR="0" algn="ctr"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5 </a:t>
                      </a:r>
                      <a:endParaRPr lang="en-US" sz="1000" b="0" kern="100">
                        <a:solidFill>
                          <a:schemeClr val="bg2"/>
                        </a:solidFill>
                        <a:effectLst/>
                        <a:latin typeface="Times New Roman"/>
                        <a:ea typeface="Calibri"/>
                        <a:cs typeface="Times New Roman"/>
                      </a:endParaRPr>
                    </a:p>
                    <a:p>
                      <a:pPr marL="0" marR="0" algn="ctr"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5</a:t>
                      </a:r>
                      <a:endParaRPr lang="en-US" sz="1000" b="0"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0037476"/>
                  </a:ext>
                </a:extLst>
              </a:tr>
              <a:tr h="813283">
                <a:tc>
                  <a:txBody>
                    <a:bodyPr/>
                    <a:lstStyle/>
                    <a:p>
                      <a:pPr marL="0" marR="0"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2 </a:t>
                      </a:r>
                      <a:endParaRPr lang="en-US" sz="1000" b="0"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base">
                        <a:lnSpc>
                          <a:spcPct val="107000"/>
                        </a:lnSpc>
                        <a:spcBef>
                          <a:spcPts val="0"/>
                        </a:spcBef>
                        <a:spcAft>
                          <a:spcPts val="0"/>
                        </a:spcAft>
                      </a:pPr>
                      <a:r>
                        <a:rPr lang="en-US" sz="1000" b="0" kern="100">
                          <a:solidFill>
                            <a:schemeClr val="bg2"/>
                          </a:solidFill>
                          <a:effectLst/>
                          <a:latin typeface="Times New Roman"/>
                          <a:ea typeface="Calibri"/>
                          <a:cs typeface="Times New Roman"/>
                        </a:rPr>
                        <a:t>Time Series Feature Engineering and a model</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000" b="0" kern="0">
                          <a:solidFill>
                            <a:schemeClr val="bg2"/>
                          </a:solidFill>
                          <a:effectLst/>
                          <a:latin typeface="Times New Roman"/>
                          <a:ea typeface="Times New Roman" panose="02020603050405020304" pitchFamily="18" charset="0"/>
                          <a:cs typeface="Times New Roman"/>
                        </a:rPr>
                        <a:t>Time series analysis  </a:t>
                      </a:r>
                      <a:endParaRPr lang="en-US" sz="1000" b="0" kern="100">
                        <a:solidFill>
                          <a:schemeClr val="bg2"/>
                        </a:solidFill>
                        <a:effectLst/>
                        <a:latin typeface="Times New Roman"/>
                        <a:ea typeface="Calibri"/>
                        <a:cs typeface="Times New Roman"/>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000" b="0" i="0" u="none" strike="noStrike" kern="0" noProof="0">
                          <a:solidFill>
                            <a:schemeClr val="bg2"/>
                          </a:solidFill>
                          <a:effectLst/>
                          <a:latin typeface="Times New Roman"/>
                        </a:rPr>
                        <a:t>SARIMA model </a:t>
                      </a:r>
                      <a:endParaRPr lang="en-US" sz="1000" b="0" kern="0">
                        <a:solidFill>
                          <a:schemeClr val="bg2"/>
                        </a:solidFill>
                        <a:effectLst/>
                        <a:latin typeface="Times New Roman"/>
                        <a:ea typeface="Times New Roman" panose="02020603050405020304" pitchFamily="18" charset="0"/>
                        <a:cs typeface="Times New Roman"/>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000" b="0" kern="0">
                          <a:solidFill>
                            <a:schemeClr val="bg2"/>
                          </a:solidFill>
                          <a:effectLst/>
                          <a:latin typeface="Times New Roman"/>
                          <a:ea typeface="Times New Roman" panose="02020603050405020304" pitchFamily="18" charset="0"/>
                          <a:cs typeface="Times New Roman"/>
                        </a:rPr>
                        <a:t>Coding and Documentation </a:t>
                      </a:r>
                      <a:endParaRPr lang="en-US" sz="1000" b="0"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base">
                        <a:lnSpc>
                          <a:spcPct val="107000"/>
                        </a:lnSpc>
                        <a:spcBef>
                          <a:spcPts val="0"/>
                        </a:spcBef>
                        <a:spcAft>
                          <a:spcPts val="0"/>
                        </a:spcAft>
                      </a:pPr>
                      <a:r>
                        <a:rPr lang="en-US" sz="1000" b="0" kern="0" err="1">
                          <a:solidFill>
                            <a:schemeClr val="bg2"/>
                          </a:solidFill>
                          <a:effectLst/>
                          <a:latin typeface="Times New Roman"/>
                          <a:ea typeface="Times New Roman" panose="02020603050405020304" pitchFamily="18" charset="0"/>
                          <a:cs typeface="Times New Roman"/>
                        </a:rPr>
                        <a:t>Panduga</a:t>
                      </a:r>
                      <a:r>
                        <a:rPr lang="en-US" sz="1000" b="0" kern="0">
                          <a:solidFill>
                            <a:schemeClr val="bg2"/>
                          </a:solidFill>
                          <a:effectLst/>
                          <a:latin typeface="Times New Roman"/>
                          <a:ea typeface="Times New Roman" panose="02020603050405020304" pitchFamily="18" charset="0"/>
                          <a:cs typeface="Times New Roman"/>
                        </a:rPr>
                        <a:t> Raja Tejasvi Prasad </a:t>
                      </a:r>
                      <a:endParaRPr lang="en-US" sz="1000" b="0"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5 </a:t>
                      </a:r>
                      <a:endParaRPr lang="en-US" sz="1000" b="0" kern="100">
                        <a:solidFill>
                          <a:schemeClr val="bg2"/>
                        </a:solidFill>
                        <a:effectLst/>
                        <a:latin typeface="Times New Roman"/>
                        <a:ea typeface="Calibri"/>
                        <a:cs typeface="Times New Roman"/>
                      </a:endParaRPr>
                    </a:p>
                    <a:p>
                      <a:pPr marL="0" marR="0" algn="ctr"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5 </a:t>
                      </a:r>
                      <a:endParaRPr lang="en-US" sz="1000" b="0" kern="100">
                        <a:solidFill>
                          <a:schemeClr val="bg2"/>
                        </a:solidFill>
                        <a:effectLst/>
                        <a:latin typeface="Times New Roman"/>
                        <a:ea typeface="Calibri"/>
                        <a:cs typeface="Times New Roman"/>
                      </a:endParaRPr>
                    </a:p>
                    <a:p>
                      <a:pPr marL="0" marR="0" algn="ctr"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5 </a:t>
                      </a:r>
                      <a:endParaRPr lang="en-US" sz="1000" b="0" kern="100">
                        <a:solidFill>
                          <a:schemeClr val="bg2"/>
                        </a:solidFill>
                        <a:effectLst/>
                        <a:latin typeface="Times New Roman"/>
                        <a:ea typeface="Calibri"/>
                        <a:cs typeface="Times New Roman"/>
                      </a:endParaRPr>
                    </a:p>
                    <a:p>
                      <a:pPr marL="0" marR="0" algn="ctr"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5 </a:t>
                      </a:r>
                      <a:endParaRPr lang="en-US" sz="1000" b="0" kern="100">
                        <a:solidFill>
                          <a:schemeClr val="bg2"/>
                        </a:solidFill>
                        <a:effectLst/>
                        <a:latin typeface="Times New Roman"/>
                        <a:ea typeface="Calibri"/>
                        <a:cs typeface="Times New Roman"/>
                      </a:endParaRPr>
                    </a:p>
                    <a:p>
                      <a:pPr marL="0" marR="0" algn="ctr" fontAlgn="base">
                        <a:lnSpc>
                          <a:spcPct val="107000"/>
                        </a:lnSpc>
                        <a:spcBef>
                          <a:spcPts val="0"/>
                        </a:spcBef>
                        <a:spcAft>
                          <a:spcPts val="0"/>
                        </a:spcAft>
                      </a:pPr>
                      <a:r>
                        <a:rPr lang="en-US" sz="1000" b="0" kern="0">
                          <a:solidFill>
                            <a:schemeClr val="bg2"/>
                          </a:solidFill>
                          <a:effectLst/>
                          <a:latin typeface="Times New Roman"/>
                          <a:ea typeface="Calibri"/>
                          <a:cs typeface="Times New Roman"/>
                        </a:rPr>
                        <a:t>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61155703"/>
                  </a:ext>
                </a:extLst>
              </a:tr>
              <a:tr h="813283">
                <a:tc>
                  <a:txBody>
                    <a:bodyPr/>
                    <a:lstStyle/>
                    <a:p>
                      <a:pPr marL="0" marR="0"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3 </a:t>
                      </a:r>
                      <a:endParaRPr lang="en-US" sz="1000" b="0"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base">
                        <a:lnSpc>
                          <a:spcPct val="107000"/>
                        </a:lnSpc>
                        <a:spcBef>
                          <a:spcPts val="0"/>
                        </a:spcBef>
                        <a:spcAft>
                          <a:spcPts val="0"/>
                        </a:spcAft>
                      </a:pPr>
                      <a:r>
                        <a:rPr lang="en-US" sz="1000" b="0" kern="0">
                          <a:solidFill>
                            <a:schemeClr val="bg2"/>
                          </a:solidFill>
                          <a:effectLst/>
                          <a:latin typeface="Times New Roman"/>
                          <a:ea typeface="Calibri"/>
                          <a:cs typeface="Times New Roman"/>
                        </a:rPr>
                        <a:t>Data Visualization and a model</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just" fontAlgn="base">
                        <a:lnSpc>
                          <a:spcPct val="107000"/>
                        </a:lnSpc>
                        <a:spcBef>
                          <a:spcPts val="0"/>
                        </a:spcBef>
                        <a:spcAft>
                          <a:spcPts val="0"/>
                        </a:spcAft>
                        <a:buSzPts val="1000"/>
                        <a:buFont typeface="Symbol" panose="05050102010706020507" pitchFamily="18" charset="2"/>
                        <a:buChar char=""/>
                      </a:pPr>
                      <a:r>
                        <a:rPr lang="en-US" sz="1000" b="0" kern="0">
                          <a:solidFill>
                            <a:schemeClr val="bg2"/>
                          </a:solidFill>
                          <a:effectLst/>
                          <a:latin typeface="Times New Roman"/>
                          <a:ea typeface="Times New Roman" panose="02020603050405020304" pitchFamily="18" charset="0"/>
                          <a:cs typeface="Times New Roman"/>
                        </a:rPr>
                        <a:t>Data Visualization</a:t>
                      </a:r>
                    </a:p>
                    <a:p>
                      <a:pPr marL="342900" marR="0" lvl="0" indent="-342900" algn="just">
                        <a:lnSpc>
                          <a:spcPct val="107000"/>
                        </a:lnSpc>
                        <a:spcBef>
                          <a:spcPts val="0"/>
                        </a:spcBef>
                        <a:spcAft>
                          <a:spcPts val="0"/>
                        </a:spcAft>
                        <a:buSzPts val="1000"/>
                        <a:buFont typeface="Symbol" panose="05050102010706020507" pitchFamily="18" charset="2"/>
                        <a:buChar char=""/>
                        <a:tabLst>
                          <a:tab pos="457200" algn="l"/>
                        </a:tabLst>
                      </a:pPr>
                      <a:r>
                        <a:rPr lang="en-US" sz="1000" b="0" kern="0">
                          <a:solidFill>
                            <a:schemeClr val="bg2"/>
                          </a:solidFill>
                          <a:effectLst/>
                          <a:latin typeface="Times New Roman"/>
                          <a:ea typeface="Times New Roman" panose="02020603050405020304" pitchFamily="18" charset="0"/>
                          <a:cs typeface="Times New Roman"/>
                        </a:rPr>
                        <a:t>ARIMA model </a:t>
                      </a:r>
                      <a:endParaRPr lang="en-US" sz="1000" b="0" kern="100">
                        <a:solidFill>
                          <a:schemeClr val="bg2"/>
                        </a:solidFill>
                        <a:effectLst/>
                        <a:latin typeface="Times New Roman"/>
                        <a:ea typeface="Calibri"/>
                        <a:cs typeface="Times New Roman"/>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1000" b="0" kern="0">
                          <a:solidFill>
                            <a:schemeClr val="bg2"/>
                          </a:solidFill>
                          <a:effectLst/>
                          <a:latin typeface="Times New Roman"/>
                          <a:ea typeface="Times New Roman" panose="02020603050405020304" pitchFamily="18" charset="0"/>
                          <a:cs typeface="Times New Roman"/>
                        </a:rPr>
                        <a:t>Coding and Documentation </a:t>
                      </a:r>
                      <a:endParaRPr lang="en-US" sz="1000" b="0"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Yasmeen Haleem </a:t>
                      </a:r>
                      <a:endParaRPr lang="en-US" sz="1000" b="0"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5 </a:t>
                      </a:r>
                      <a:endParaRPr lang="en-US" sz="1000" b="0" kern="100">
                        <a:solidFill>
                          <a:schemeClr val="bg2"/>
                        </a:solidFill>
                        <a:effectLst/>
                        <a:latin typeface="Times New Roman"/>
                        <a:ea typeface="Calibri"/>
                        <a:cs typeface="Times New Roman"/>
                      </a:endParaRPr>
                    </a:p>
                    <a:p>
                      <a:pPr marL="0" marR="0" algn="ctr"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5 </a:t>
                      </a:r>
                      <a:endParaRPr lang="en-US" sz="1000" b="0" kern="100">
                        <a:solidFill>
                          <a:schemeClr val="bg2"/>
                        </a:solidFill>
                        <a:effectLst/>
                        <a:latin typeface="Times New Roman"/>
                        <a:ea typeface="Calibri"/>
                        <a:cs typeface="Times New Roman"/>
                      </a:endParaRPr>
                    </a:p>
                    <a:p>
                      <a:pPr marL="0" marR="0" algn="ctr"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5 </a:t>
                      </a:r>
                      <a:endParaRPr lang="en-US" sz="1000" b="0" kern="100">
                        <a:solidFill>
                          <a:schemeClr val="bg2"/>
                        </a:solidFill>
                        <a:effectLst/>
                        <a:latin typeface="Times New Roman"/>
                        <a:ea typeface="Calibri"/>
                        <a:cs typeface="Times New Roman"/>
                      </a:endParaRPr>
                    </a:p>
                    <a:p>
                      <a:pPr marL="0" marR="0" algn="ctr"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5 </a:t>
                      </a:r>
                      <a:endParaRPr lang="en-US" sz="1000" b="0" kern="100">
                        <a:solidFill>
                          <a:schemeClr val="bg2"/>
                        </a:solidFill>
                        <a:effectLst/>
                        <a:latin typeface="Times New Roman"/>
                        <a:ea typeface="Calibri"/>
                        <a:cs typeface="Times New Roman"/>
                      </a:endParaRPr>
                    </a:p>
                    <a:p>
                      <a:pPr marL="0" marR="0" algn="ctr"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5 </a:t>
                      </a:r>
                      <a:endParaRPr lang="en-US" sz="1000" b="0"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8633186"/>
                  </a:ext>
                </a:extLst>
              </a:tr>
              <a:tr h="860430">
                <a:tc>
                  <a:txBody>
                    <a:bodyPr/>
                    <a:lstStyle/>
                    <a:p>
                      <a:pPr marL="0" marR="0"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4 </a:t>
                      </a:r>
                      <a:endParaRPr lang="en-US" sz="1000" b="0"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A model and Detailed Analysis of Outage Prediction Models </a:t>
                      </a:r>
                      <a:endParaRPr lang="en-US" sz="1000" b="0"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just">
                        <a:lnSpc>
                          <a:spcPct val="107000"/>
                        </a:lnSpc>
                        <a:buSzPts val="1000"/>
                        <a:buFont typeface="Symbol" panose="05050102010706020507" pitchFamily="18" charset="2"/>
                        <a:buChar char=""/>
                      </a:pPr>
                      <a:r>
                        <a:rPr lang="en-US" sz="1000" b="0" kern="0">
                          <a:solidFill>
                            <a:schemeClr val="bg2"/>
                          </a:solidFill>
                          <a:effectLst/>
                          <a:latin typeface="Times New Roman"/>
                          <a:cs typeface="Times New Roman"/>
                        </a:rPr>
                        <a:t>Linear Regression model </a:t>
                      </a:r>
                    </a:p>
                    <a:p>
                      <a:pPr marL="342900" marR="0" lvl="0" indent="-342900" algn="just" fontAlgn="base">
                        <a:lnSpc>
                          <a:spcPct val="107000"/>
                        </a:lnSpc>
                        <a:spcBef>
                          <a:spcPts val="0"/>
                        </a:spcBef>
                        <a:spcAft>
                          <a:spcPts val="0"/>
                        </a:spcAft>
                        <a:buSzPts val="1000"/>
                        <a:buFont typeface="Symbol" panose="05050102010706020507" pitchFamily="18" charset="2"/>
                        <a:buChar char=""/>
                      </a:pPr>
                      <a:r>
                        <a:rPr lang="en-US" sz="1000" b="0" kern="0">
                          <a:solidFill>
                            <a:schemeClr val="bg2"/>
                          </a:solidFill>
                          <a:effectLst/>
                          <a:latin typeface="Times New Roman"/>
                          <a:ea typeface="Times New Roman" panose="02020603050405020304" pitchFamily="18" charset="0"/>
                          <a:cs typeface="Times New Roman"/>
                        </a:rPr>
                        <a:t>Result Analysis for models </a:t>
                      </a:r>
                      <a:endParaRPr lang="en-US" sz="1000" b="0" kern="100">
                        <a:solidFill>
                          <a:schemeClr val="bg2"/>
                        </a:solidFill>
                        <a:effectLst/>
                        <a:latin typeface="Times New Roman"/>
                        <a:ea typeface="Calibri"/>
                        <a:cs typeface="Times New Roman"/>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US" sz="1000" b="0" kern="0">
                          <a:solidFill>
                            <a:schemeClr val="bg2"/>
                          </a:solidFill>
                          <a:effectLst/>
                          <a:latin typeface="Times New Roman"/>
                          <a:ea typeface="Times New Roman" panose="02020603050405020304" pitchFamily="18" charset="0"/>
                          <a:cs typeface="Times New Roman"/>
                        </a:rPr>
                        <a:t>Coding and Documentation </a:t>
                      </a:r>
                      <a:endParaRPr lang="en-US" sz="1000" b="0"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Sravani </a:t>
                      </a:r>
                      <a:r>
                        <a:rPr lang="en-US" sz="1000" b="0" kern="0" err="1">
                          <a:solidFill>
                            <a:schemeClr val="bg2"/>
                          </a:solidFill>
                          <a:effectLst/>
                          <a:latin typeface="Times New Roman"/>
                          <a:ea typeface="Times New Roman" panose="02020603050405020304" pitchFamily="18" charset="0"/>
                          <a:cs typeface="Times New Roman"/>
                        </a:rPr>
                        <a:t>Katlaganti</a:t>
                      </a:r>
                      <a:r>
                        <a:rPr lang="en-US" sz="1000" b="0" kern="0">
                          <a:solidFill>
                            <a:schemeClr val="bg2"/>
                          </a:solidFill>
                          <a:effectLst/>
                          <a:latin typeface="Times New Roman"/>
                          <a:ea typeface="Times New Roman" panose="02020603050405020304" pitchFamily="18" charset="0"/>
                          <a:cs typeface="Times New Roman"/>
                        </a:rPr>
                        <a:t> </a:t>
                      </a:r>
                      <a:endParaRPr lang="en-US" sz="1000" b="0"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5 </a:t>
                      </a:r>
                      <a:endParaRPr lang="en-US" sz="1000" b="0" kern="100">
                        <a:solidFill>
                          <a:schemeClr val="bg2"/>
                        </a:solidFill>
                        <a:effectLst/>
                        <a:latin typeface="Times New Roman"/>
                        <a:ea typeface="Calibri"/>
                        <a:cs typeface="Times New Roman"/>
                      </a:endParaRPr>
                    </a:p>
                    <a:p>
                      <a:pPr marL="0" marR="0" algn="ctr"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5 </a:t>
                      </a:r>
                      <a:endParaRPr lang="en-US" sz="1000" b="0" kern="100">
                        <a:solidFill>
                          <a:schemeClr val="bg2"/>
                        </a:solidFill>
                        <a:effectLst/>
                        <a:latin typeface="Times New Roman"/>
                        <a:ea typeface="Calibri"/>
                        <a:cs typeface="Times New Roman"/>
                      </a:endParaRPr>
                    </a:p>
                    <a:p>
                      <a:pPr marL="0" marR="0" algn="ctr"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5 </a:t>
                      </a:r>
                      <a:endParaRPr lang="en-US" sz="1000" b="0" kern="100">
                        <a:solidFill>
                          <a:schemeClr val="bg2"/>
                        </a:solidFill>
                        <a:effectLst/>
                        <a:latin typeface="Times New Roman"/>
                        <a:ea typeface="Calibri"/>
                        <a:cs typeface="Times New Roman"/>
                      </a:endParaRPr>
                    </a:p>
                    <a:p>
                      <a:pPr marL="0" marR="0" algn="ctr"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5 </a:t>
                      </a:r>
                      <a:endParaRPr lang="en-US" sz="1000" b="0" kern="100">
                        <a:solidFill>
                          <a:schemeClr val="bg2"/>
                        </a:solidFill>
                        <a:effectLst/>
                        <a:latin typeface="Times New Roman"/>
                        <a:ea typeface="Calibri"/>
                        <a:cs typeface="Times New Roman"/>
                      </a:endParaRPr>
                    </a:p>
                    <a:p>
                      <a:pPr marL="0" marR="0" algn="ctr" fontAlgn="base">
                        <a:lnSpc>
                          <a:spcPct val="107000"/>
                        </a:lnSpc>
                        <a:spcBef>
                          <a:spcPts val="0"/>
                        </a:spcBef>
                        <a:spcAft>
                          <a:spcPts val="0"/>
                        </a:spcAft>
                      </a:pPr>
                      <a:r>
                        <a:rPr lang="en-US" sz="1000" b="0" kern="0">
                          <a:solidFill>
                            <a:schemeClr val="bg2"/>
                          </a:solidFill>
                          <a:effectLst/>
                          <a:latin typeface="Times New Roman"/>
                          <a:ea typeface="Times New Roman" panose="02020603050405020304" pitchFamily="18" charset="0"/>
                          <a:cs typeface="Times New Roman"/>
                        </a:rPr>
                        <a:t>5 </a:t>
                      </a:r>
                      <a:endParaRPr lang="en-US" sz="1000" b="0" kern="100">
                        <a:solidFill>
                          <a:schemeClr val="bg2"/>
                        </a:solidFill>
                        <a:effectLst/>
                        <a:latin typeface="Times New Roman"/>
                        <a:ea typeface="Calibri"/>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65355057"/>
                  </a:ext>
                </a:extLst>
              </a:tr>
            </a:tbl>
          </a:graphicData>
        </a:graphic>
      </p:graphicFrame>
    </p:spTree>
    <p:extLst>
      <p:ext uri="{BB962C8B-B14F-4D97-AF65-F5344CB8AC3E}">
        <p14:creationId xmlns:p14="http://schemas.microsoft.com/office/powerpoint/2010/main" val="163615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9249-DCD7-2509-EF4C-3916CA8A1AE3}"/>
              </a:ext>
            </a:extLst>
          </p:cNvPr>
          <p:cNvSpPr>
            <a:spLocks noGrp="1"/>
          </p:cNvSpPr>
          <p:nvPr>
            <p:ph type="title"/>
          </p:nvPr>
        </p:nvSpPr>
        <p:spPr>
          <a:xfrm>
            <a:off x="593770" y="330445"/>
            <a:ext cx="7505700" cy="310657"/>
          </a:xfrm>
        </p:spPr>
        <p:txBody>
          <a:bodyPr>
            <a:normAutofit fontScale="90000"/>
          </a:bodyPr>
          <a:lstStyle/>
          <a:p>
            <a:r>
              <a:rPr lang="en-US"/>
              <a:t>Phase-2</a:t>
            </a:r>
          </a:p>
        </p:txBody>
      </p:sp>
      <p:graphicFrame>
        <p:nvGraphicFramePr>
          <p:cNvPr id="12" name="Table 11">
            <a:extLst>
              <a:ext uri="{FF2B5EF4-FFF2-40B4-BE49-F238E27FC236}">
                <a16:creationId xmlns:a16="http://schemas.microsoft.com/office/drawing/2014/main" id="{513D5B65-CF32-E05A-BCAC-00FC3AD849D6}"/>
              </a:ext>
            </a:extLst>
          </p:cNvPr>
          <p:cNvGraphicFramePr>
            <a:graphicFrameLocks noGrp="1"/>
          </p:cNvGraphicFramePr>
          <p:nvPr>
            <p:extLst>
              <p:ext uri="{D42A27DB-BD31-4B8C-83A1-F6EECF244321}">
                <p14:modId xmlns:p14="http://schemas.microsoft.com/office/powerpoint/2010/main" val="2107357875"/>
              </p:ext>
            </p:extLst>
          </p:nvPr>
        </p:nvGraphicFramePr>
        <p:xfrm>
          <a:off x="1102754" y="837127"/>
          <a:ext cx="6860315" cy="3752900"/>
        </p:xfrm>
        <a:graphic>
          <a:graphicData uri="http://schemas.openxmlformats.org/drawingml/2006/table">
            <a:tbl>
              <a:tblPr firstRow="1" bandRow="1">
                <a:tableStyleId>{5C22544A-7EE6-4342-B048-85BDC9FD1C3A}</a:tableStyleId>
              </a:tblPr>
              <a:tblGrid>
                <a:gridCol w="871325">
                  <a:extLst>
                    <a:ext uri="{9D8B030D-6E8A-4147-A177-3AD203B41FA5}">
                      <a16:colId xmlns:a16="http://schemas.microsoft.com/office/drawing/2014/main" val="3443028271"/>
                    </a:ext>
                  </a:extLst>
                </a:gridCol>
                <a:gridCol w="1775741">
                  <a:extLst>
                    <a:ext uri="{9D8B030D-6E8A-4147-A177-3AD203B41FA5}">
                      <a16:colId xmlns:a16="http://schemas.microsoft.com/office/drawing/2014/main" val="1108942187"/>
                    </a:ext>
                  </a:extLst>
                </a:gridCol>
                <a:gridCol w="2305155">
                  <a:extLst>
                    <a:ext uri="{9D8B030D-6E8A-4147-A177-3AD203B41FA5}">
                      <a16:colId xmlns:a16="http://schemas.microsoft.com/office/drawing/2014/main" val="1106675611"/>
                    </a:ext>
                  </a:extLst>
                </a:gridCol>
                <a:gridCol w="1378681">
                  <a:extLst>
                    <a:ext uri="{9D8B030D-6E8A-4147-A177-3AD203B41FA5}">
                      <a16:colId xmlns:a16="http://schemas.microsoft.com/office/drawing/2014/main" val="716307672"/>
                    </a:ext>
                  </a:extLst>
                </a:gridCol>
                <a:gridCol w="529413">
                  <a:extLst>
                    <a:ext uri="{9D8B030D-6E8A-4147-A177-3AD203B41FA5}">
                      <a16:colId xmlns:a16="http://schemas.microsoft.com/office/drawing/2014/main" val="3327760700"/>
                    </a:ext>
                  </a:extLst>
                </a:gridCol>
              </a:tblGrid>
              <a:tr h="380040">
                <a:tc>
                  <a:txBody>
                    <a:bodyPr/>
                    <a:lstStyle/>
                    <a:p>
                      <a:pPr rtl="0" fontAlgn="base"/>
                      <a:r>
                        <a:rPr lang="en-US" sz="1000" b="1">
                          <a:solidFill>
                            <a:schemeClr val="bg2"/>
                          </a:solidFill>
                          <a:effectLst/>
                          <a:latin typeface="Times New Roman"/>
                        </a:rPr>
                        <a:t>Module</a:t>
                      </a:r>
                      <a:r>
                        <a:rPr lang="en-US" sz="1000">
                          <a:solidFill>
                            <a:schemeClr val="bg2"/>
                          </a:solidFill>
                          <a:effectLst/>
                          <a:latin typeface="Times New Roman"/>
                        </a:rPr>
                        <a:t> </a:t>
                      </a:r>
                      <a:endParaRPr lang="en-US"/>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a:txBody>
                    <a:bodyPr/>
                    <a:lstStyle/>
                    <a:p>
                      <a:pPr rtl="0" fontAlgn="base"/>
                      <a:r>
                        <a:rPr lang="en-US" sz="1000" b="1">
                          <a:solidFill>
                            <a:schemeClr val="bg2"/>
                          </a:solidFill>
                          <a:effectLst/>
                          <a:latin typeface="Times New Roman"/>
                        </a:rPr>
                        <a:t>Description </a:t>
                      </a:r>
                      <a:r>
                        <a:rPr lang="en-US" sz="1000">
                          <a:solidFill>
                            <a:schemeClr val="bg2"/>
                          </a:solidFill>
                          <a:effectLst/>
                          <a:latin typeface="Times New Roman"/>
                        </a:rPr>
                        <a:t> </a:t>
                      </a:r>
                      <a:endParaRPr lang="en-US"/>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a:txBody>
                    <a:bodyPr/>
                    <a:lstStyle/>
                    <a:p>
                      <a:pPr rtl="0" fontAlgn="base"/>
                      <a:r>
                        <a:rPr lang="en-US" sz="1000" b="1">
                          <a:solidFill>
                            <a:schemeClr val="bg2"/>
                          </a:solidFill>
                          <a:effectLst/>
                          <a:latin typeface="Times New Roman"/>
                        </a:rPr>
                        <a:t>Action Item</a:t>
                      </a:r>
                      <a:r>
                        <a:rPr lang="en-US" sz="1000">
                          <a:solidFill>
                            <a:schemeClr val="bg2"/>
                          </a:solidFill>
                          <a:effectLst/>
                          <a:latin typeface="Times New Roman"/>
                        </a:rPr>
                        <a:t> </a:t>
                      </a:r>
                      <a:endParaRPr lang="en-US"/>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a:txBody>
                    <a:bodyPr/>
                    <a:lstStyle/>
                    <a:p>
                      <a:pPr rtl="0" fontAlgn="base"/>
                      <a:r>
                        <a:rPr lang="en-US" sz="1000" b="1">
                          <a:solidFill>
                            <a:schemeClr val="bg2"/>
                          </a:solidFill>
                          <a:effectLst/>
                          <a:latin typeface="Times New Roman"/>
                        </a:rPr>
                        <a:t>Member</a:t>
                      </a:r>
                      <a:r>
                        <a:rPr lang="en-US" sz="1000">
                          <a:solidFill>
                            <a:schemeClr val="bg2"/>
                          </a:solidFill>
                          <a:effectLst/>
                          <a:latin typeface="Times New Roman"/>
                        </a:rPr>
                        <a:t> </a:t>
                      </a:r>
                      <a:endParaRPr lang="en-US"/>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a:txBody>
                    <a:bodyPr/>
                    <a:lstStyle/>
                    <a:p>
                      <a:pPr rtl="0" fontAlgn="base"/>
                      <a:r>
                        <a:rPr lang="en-US" sz="1000" b="1">
                          <a:solidFill>
                            <a:schemeClr val="bg2"/>
                          </a:solidFill>
                          <a:effectLst/>
                          <a:latin typeface="Times New Roman"/>
                        </a:rPr>
                        <a:t>%</a:t>
                      </a:r>
                      <a:r>
                        <a:rPr lang="en-US" sz="1000">
                          <a:solidFill>
                            <a:schemeClr val="bg2"/>
                          </a:solidFill>
                          <a:effectLst/>
                          <a:latin typeface="Times New Roman"/>
                        </a:rPr>
                        <a:t> </a:t>
                      </a:r>
                      <a:endParaRPr lang="en-US"/>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extLst>
                  <a:ext uri="{0D108BD9-81ED-4DB2-BD59-A6C34878D82A}">
                    <a16:rowId xmlns:a16="http://schemas.microsoft.com/office/drawing/2014/main" val="984237109"/>
                  </a:ext>
                </a:extLst>
              </a:tr>
              <a:tr h="636567">
                <a:tc>
                  <a:txBody>
                    <a:bodyPr/>
                    <a:lstStyle/>
                    <a:p>
                      <a:pPr fontAlgn="t"/>
                      <a:endParaRPr lang="en-US" sz="1050">
                        <a:solidFill>
                          <a:schemeClr val="bg2"/>
                        </a:solidFill>
                        <a:effectLst/>
                      </a:endParaRPr>
                    </a:p>
                    <a:p>
                      <a:pPr rtl="0" fontAlgn="base"/>
                      <a:r>
                        <a:rPr lang="en-US" sz="1000">
                          <a:solidFill>
                            <a:schemeClr val="bg2"/>
                          </a:solidFill>
                          <a:effectLst/>
                          <a:latin typeface="Times New Roman"/>
                        </a:rPr>
                        <a:t>1 </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a:txBody>
                    <a:bodyPr/>
                    <a:lstStyle/>
                    <a:p>
                      <a:pPr fontAlgn="t"/>
                      <a:endParaRPr lang="en-US" sz="1050">
                        <a:solidFill>
                          <a:schemeClr val="bg2"/>
                        </a:solidFill>
                        <a:effectLst/>
                      </a:endParaRPr>
                    </a:p>
                    <a:p>
                      <a:pPr rtl="0" fontAlgn="base"/>
                      <a:r>
                        <a:rPr lang="en-US" sz="1000">
                          <a:solidFill>
                            <a:schemeClr val="bg2"/>
                          </a:solidFill>
                          <a:effectLst/>
                          <a:latin typeface="Times New Roman"/>
                        </a:rPr>
                        <a:t>Analysis for different counties and model prediction </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a:txBody>
                    <a:bodyPr/>
                    <a:lstStyle/>
                    <a:p>
                      <a:pPr marL="171450" lvl="0" indent="-171450" rtl="0" fontAlgn="base">
                        <a:buFont typeface="Arial"/>
                        <a:buChar char="•"/>
                      </a:pPr>
                      <a:r>
                        <a:rPr lang="en-US" sz="1000">
                          <a:solidFill>
                            <a:schemeClr val="bg2"/>
                          </a:solidFill>
                          <a:effectLst/>
                          <a:latin typeface="Times New Roman"/>
                        </a:rPr>
                        <a:t>SVM model </a:t>
                      </a:r>
                      <a:endParaRPr lang="en-US"/>
                    </a:p>
                    <a:p>
                      <a:pPr marL="171450" lvl="0" indent="-171450" rtl="0" fontAlgn="base">
                        <a:buFont typeface="Arial"/>
                        <a:buChar char="•"/>
                      </a:pPr>
                      <a:r>
                        <a:rPr lang="en-US" sz="1000">
                          <a:solidFill>
                            <a:schemeClr val="bg2"/>
                          </a:solidFill>
                          <a:effectLst/>
                          <a:latin typeface="Times New Roman"/>
                        </a:rPr>
                        <a:t>Coding and Documentation   </a:t>
                      </a: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a:txBody>
                    <a:bodyPr/>
                    <a:lstStyle/>
                    <a:p>
                      <a:pPr fontAlgn="t"/>
                      <a:endParaRPr lang="en-US" sz="1050">
                        <a:solidFill>
                          <a:schemeClr val="bg2"/>
                        </a:solidFill>
                        <a:effectLst/>
                      </a:endParaRPr>
                    </a:p>
                    <a:p>
                      <a:pPr rtl="0" fontAlgn="base"/>
                      <a:r>
                        <a:rPr lang="en-US" sz="1000">
                          <a:solidFill>
                            <a:schemeClr val="bg2"/>
                          </a:solidFill>
                          <a:effectLst/>
                          <a:latin typeface="Times New Roman"/>
                        </a:rPr>
                        <a:t>Varun Mohan </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a:txBody>
                    <a:bodyPr/>
                    <a:lstStyle/>
                    <a:p>
                      <a:pPr fontAlgn="t"/>
                      <a:endParaRPr lang="en-US" sz="1050">
                        <a:solidFill>
                          <a:schemeClr val="bg2"/>
                        </a:solidFill>
                        <a:effectLst/>
                      </a:endParaRPr>
                    </a:p>
                    <a:p>
                      <a:pPr rtl="0" fontAlgn="base"/>
                      <a:r>
                        <a:rPr lang="en-US" sz="1000">
                          <a:solidFill>
                            <a:schemeClr val="bg2"/>
                          </a:solidFill>
                          <a:effectLst/>
                          <a:latin typeface="Times New Roman"/>
                        </a:rPr>
                        <a:t>25% </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extLst>
                  <a:ext uri="{0D108BD9-81ED-4DB2-BD59-A6C34878D82A}">
                    <a16:rowId xmlns:a16="http://schemas.microsoft.com/office/drawing/2014/main" val="260336340"/>
                  </a:ext>
                </a:extLst>
              </a:tr>
              <a:tr h="902596">
                <a:tc>
                  <a:txBody>
                    <a:bodyPr/>
                    <a:lstStyle/>
                    <a:p>
                      <a:pPr fontAlgn="t"/>
                      <a:endParaRPr lang="en-US" sz="1050">
                        <a:solidFill>
                          <a:schemeClr val="bg2"/>
                        </a:solidFill>
                        <a:effectLst/>
                      </a:endParaRPr>
                    </a:p>
                    <a:p>
                      <a:pPr rtl="0" fontAlgn="base"/>
                      <a:r>
                        <a:rPr lang="en-US" sz="1000">
                          <a:solidFill>
                            <a:schemeClr val="bg2"/>
                          </a:solidFill>
                          <a:effectLst/>
                          <a:latin typeface="Times New Roman"/>
                        </a:rPr>
                        <a:t>2 </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a:txBody>
                    <a:bodyPr/>
                    <a:lstStyle/>
                    <a:p>
                      <a:pPr fontAlgn="t"/>
                      <a:endParaRPr lang="en-US" sz="1050">
                        <a:solidFill>
                          <a:schemeClr val="bg2"/>
                        </a:solidFill>
                        <a:effectLst/>
                      </a:endParaRPr>
                    </a:p>
                    <a:p>
                      <a:pPr rtl="0" fontAlgn="base"/>
                      <a:r>
                        <a:rPr lang="en-US" sz="1000">
                          <a:solidFill>
                            <a:schemeClr val="bg2"/>
                          </a:solidFill>
                          <a:effectLst/>
                          <a:latin typeface="Times New Roman"/>
                        </a:rPr>
                        <a:t>Other prediction models implementation and analyzing for different county </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a:txBody>
                    <a:bodyPr/>
                    <a:lstStyle/>
                    <a:p>
                      <a:pPr marL="171450" lvl="0" indent="-171450" rtl="0" fontAlgn="base">
                        <a:buFont typeface="Arial"/>
                        <a:buChar char="•"/>
                      </a:pPr>
                      <a:r>
                        <a:rPr lang="en-US" sz="1000" err="1">
                          <a:solidFill>
                            <a:schemeClr val="bg2"/>
                          </a:solidFill>
                          <a:effectLst/>
                          <a:latin typeface="Times New Roman"/>
                        </a:rPr>
                        <a:t>Catboost</a:t>
                      </a:r>
                      <a:r>
                        <a:rPr lang="en-US" sz="1000">
                          <a:solidFill>
                            <a:schemeClr val="bg2"/>
                          </a:solidFill>
                          <a:effectLst/>
                          <a:latin typeface="Times New Roman"/>
                        </a:rPr>
                        <a:t> Regression model </a:t>
                      </a:r>
                      <a:endParaRPr lang="en-US"/>
                    </a:p>
                    <a:p>
                      <a:pPr marL="171450" lvl="0" indent="-171450" rtl="0" fontAlgn="base">
                        <a:buFont typeface="Arial"/>
                        <a:buChar char="•"/>
                      </a:pPr>
                      <a:r>
                        <a:rPr lang="en-US" sz="1000">
                          <a:solidFill>
                            <a:schemeClr val="bg2"/>
                          </a:solidFill>
                          <a:effectLst/>
                          <a:latin typeface="Times New Roman"/>
                        </a:rPr>
                        <a:t>Coding and Documentation   </a:t>
                      </a: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a:txBody>
                    <a:bodyPr/>
                    <a:lstStyle/>
                    <a:p>
                      <a:pPr fontAlgn="t"/>
                      <a:endParaRPr lang="en-US" sz="1050">
                        <a:solidFill>
                          <a:schemeClr val="bg2"/>
                        </a:solidFill>
                        <a:effectLst/>
                      </a:endParaRPr>
                    </a:p>
                    <a:p>
                      <a:pPr rtl="0" fontAlgn="base"/>
                      <a:r>
                        <a:rPr lang="en-US" sz="1000" err="1">
                          <a:solidFill>
                            <a:schemeClr val="bg2"/>
                          </a:solidFill>
                          <a:effectLst/>
                          <a:latin typeface="Times New Roman"/>
                        </a:rPr>
                        <a:t>Panduga</a:t>
                      </a:r>
                      <a:r>
                        <a:rPr lang="en-US" sz="1000">
                          <a:solidFill>
                            <a:schemeClr val="bg2"/>
                          </a:solidFill>
                          <a:effectLst/>
                          <a:latin typeface="Times New Roman"/>
                        </a:rPr>
                        <a:t> Raja Tejasvi Prasad </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a:txBody>
                    <a:bodyPr/>
                    <a:lstStyle/>
                    <a:p>
                      <a:pPr fontAlgn="t"/>
                      <a:endParaRPr lang="en-US" sz="1050">
                        <a:solidFill>
                          <a:schemeClr val="bg2"/>
                        </a:solidFill>
                        <a:effectLst/>
                      </a:endParaRPr>
                    </a:p>
                    <a:p>
                      <a:pPr rtl="0" fontAlgn="base"/>
                      <a:r>
                        <a:rPr lang="en-US" sz="1000">
                          <a:solidFill>
                            <a:schemeClr val="bg2"/>
                          </a:solidFill>
                          <a:effectLst/>
                          <a:latin typeface="Times New Roman"/>
                        </a:rPr>
                        <a:t>25% </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extLst>
                  <a:ext uri="{0D108BD9-81ED-4DB2-BD59-A6C34878D82A}">
                    <a16:rowId xmlns:a16="http://schemas.microsoft.com/office/drawing/2014/main" val="2165342816"/>
                  </a:ext>
                </a:extLst>
              </a:tr>
              <a:tr h="665071">
                <a:tc>
                  <a:txBody>
                    <a:bodyPr/>
                    <a:lstStyle/>
                    <a:p>
                      <a:pPr fontAlgn="t"/>
                      <a:endParaRPr lang="en-US" sz="1050">
                        <a:solidFill>
                          <a:schemeClr val="bg2"/>
                        </a:solidFill>
                        <a:effectLst/>
                      </a:endParaRPr>
                    </a:p>
                    <a:p>
                      <a:pPr rtl="0" fontAlgn="base"/>
                      <a:r>
                        <a:rPr lang="en-US" sz="1000">
                          <a:solidFill>
                            <a:schemeClr val="bg2"/>
                          </a:solidFill>
                          <a:effectLst/>
                          <a:latin typeface="Times New Roman"/>
                        </a:rPr>
                        <a:t>3 </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a:txBody>
                    <a:bodyPr/>
                    <a:lstStyle/>
                    <a:p>
                      <a:pPr fontAlgn="t"/>
                      <a:endParaRPr lang="en-US" sz="1050">
                        <a:solidFill>
                          <a:schemeClr val="bg2"/>
                        </a:solidFill>
                        <a:effectLst/>
                      </a:endParaRPr>
                    </a:p>
                    <a:p>
                      <a:pPr rtl="0" fontAlgn="base"/>
                      <a:r>
                        <a:rPr lang="en-US" sz="1000">
                          <a:solidFill>
                            <a:schemeClr val="bg2"/>
                          </a:solidFill>
                          <a:effectLst/>
                          <a:latin typeface="Times New Roman"/>
                        </a:rPr>
                        <a:t>Modeling for different counties and model prediction </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a:txBody>
                    <a:bodyPr/>
                    <a:lstStyle/>
                    <a:p>
                      <a:pPr marL="171450" indent="-171450" fontAlgn="t">
                        <a:buFont typeface="Arial"/>
                        <a:buChar char="•"/>
                      </a:pPr>
                      <a:r>
                        <a:rPr lang="en-US" sz="1000">
                          <a:solidFill>
                            <a:schemeClr val="bg2"/>
                          </a:solidFill>
                          <a:effectLst/>
                          <a:latin typeface="Times New Roman"/>
                        </a:rPr>
                        <a:t>LSTM Model </a:t>
                      </a:r>
                      <a:endParaRPr lang="en-US"/>
                    </a:p>
                    <a:p>
                      <a:pPr marL="171450" lvl="0" indent="-171450">
                        <a:buFont typeface="Arial"/>
                        <a:buChar char="•"/>
                      </a:pPr>
                      <a:r>
                        <a:rPr lang="en-US" sz="1000">
                          <a:solidFill>
                            <a:schemeClr val="bg2"/>
                          </a:solidFill>
                          <a:effectLst/>
                          <a:latin typeface="Times New Roman"/>
                        </a:rPr>
                        <a:t>Coding and Documentation </a:t>
                      </a: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a:txBody>
                    <a:bodyPr/>
                    <a:lstStyle/>
                    <a:p>
                      <a:pPr fontAlgn="t"/>
                      <a:endParaRPr lang="en-US" sz="1050">
                        <a:solidFill>
                          <a:schemeClr val="bg2"/>
                        </a:solidFill>
                        <a:effectLst/>
                      </a:endParaRPr>
                    </a:p>
                    <a:p>
                      <a:pPr rtl="0" fontAlgn="base"/>
                      <a:r>
                        <a:rPr lang="en-US" sz="1000">
                          <a:solidFill>
                            <a:schemeClr val="bg2"/>
                          </a:solidFill>
                          <a:effectLst/>
                          <a:latin typeface="Times New Roman"/>
                        </a:rPr>
                        <a:t>Yasmeen Haleem </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a:txBody>
                    <a:bodyPr/>
                    <a:lstStyle/>
                    <a:p>
                      <a:pPr fontAlgn="t"/>
                      <a:endParaRPr lang="en-US" sz="1050">
                        <a:solidFill>
                          <a:schemeClr val="bg2"/>
                        </a:solidFill>
                        <a:effectLst/>
                      </a:endParaRPr>
                    </a:p>
                    <a:p>
                      <a:pPr rtl="0" fontAlgn="base"/>
                      <a:r>
                        <a:rPr lang="en-US" sz="1000">
                          <a:solidFill>
                            <a:schemeClr val="bg2"/>
                          </a:solidFill>
                          <a:effectLst/>
                          <a:latin typeface="Times New Roman"/>
                        </a:rPr>
                        <a:t>25% </a:t>
                      </a:r>
                    </a:p>
                    <a:p>
                      <a:pPr rtl="0" fontAlgn="base"/>
                      <a:endParaRPr lang="en-US" sz="1050">
                        <a:solidFill>
                          <a:schemeClr val="bg2"/>
                        </a:solidFill>
                        <a:effectLst/>
                        <a:latin typeface="Times New Roman"/>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extLst>
                  <a:ext uri="{0D108BD9-81ED-4DB2-BD59-A6C34878D82A}">
                    <a16:rowId xmlns:a16="http://schemas.microsoft.com/office/drawing/2014/main" val="4125567665"/>
                  </a:ext>
                </a:extLst>
              </a:tr>
              <a:tr h="1168626">
                <a:tc>
                  <a:txBody>
                    <a:bodyPr/>
                    <a:lstStyle/>
                    <a:p>
                      <a:pPr fontAlgn="t"/>
                      <a:endParaRPr lang="en-US" sz="1050">
                        <a:solidFill>
                          <a:schemeClr val="bg2"/>
                        </a:solidFill>
                        <a:effectLst/>
                      </a:endParaRPr>
                    </a:p>
                    <a:p>
                      <a:pPr rtl="0" fontAlgn="base"/>
                      <a:r>
                        <a:rPr lang="en-US" sz="1000">
                          <a:solidFill>
                            <a:schemeClr val="bg2"/>
                          </a:solidFill>
                          <a:effectLst/>
                          <a:latin typeface="Times New Roman"/>
                        </a:rPr>
                        <a:t>4 </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a:txBody>
                    <a:bodyPr/>
                    <a:lstStyle/>
                    <a:p>
                      <a:pPr fontAlgn="t"/>
                      <a:endParaRPr lang="en-US" sz="1050">
                        <a:solidFill>
                          <a:schemeClr val="bg2"/>
                        </a:solidFill>
                        <a:effectLst/>
                      </a:endParaRPr>
                    </a:p>
                    <a:p>
                      <a:pPr rtl="0" fontAlgn="base"/>
                      <a:r>
                        <a:rPr lang="en-US" sz="1000">
                          <a:solidFill>
                            <a:schemeClr val="bg2"/>
                          </a:solidFill>
                          <a:effectLst/>
                          <a:latin typeface="Times New Roman"/>
                        </a:rPr>
                        <a:t>Model prediction and  </a:t>
                      </a:r>
                    </a:p>
                    <a:p>
                      <a:pPr rtl="0" fontAlgn="base"/>
                      <a:r>
                        <a:rPr lang="en-US" sz="1000">
                          <a:solidFill>
                            <a:schemeClr val="bg2"/>
                          </a:solidFill>
                          <a:effectLst/>
                          <a:latin typeface="Times New Roman"/>
                        </a:rPr>
                        <a:t>Detailed Analysis of Outage Prediction Models from different models and counties </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a:txBody>
                    <a:bodyPr/>
                    <a:lstStyle/>
                    <a:p>
                      <a:pPr marL="171450" indent="-171450" fontAlgn="t">
                        <a:buFont typeface="Arial"/>
                        <a:buChar char="•"/>
                      </a:pPr>
                      <a:r>
                        <a:rPr lang="en-US" sz="1000">
                          <a:solidFill>
                            <a:schemeClr val="bg2"/>
                          </a:solidFill>
                          <a:effectLst/>
                          <a:latin typeface="Times New Roman"/>
                        </a:rPr>
                        <a:t>ARIMAX model </a:t>
                      </a:r>
                      <a:endParaRPr lang="en-US"/>
                    </a:p>
                    <a:p>
                      <a:pPr marL="171450" lvl="0" indent="-171450">
                        <a:buFont typeface="Arial"/>
                        <a:buChar char="•"/>
                      </a:pPr>
                      <a:r>
                        <a:rPr lang="en-US" sz="1000">
                          <a:solidFill>
                            <a:schemeClr val="bg2"/>
                          </a:solidFill>
                          <a:effectLst/>
                          <a:latin typeface="Times New Roman"/>
                        </a:rPr>
                        <a:t>Coding and Documentation </a:t>
                      </a:r>
                    </a:p>
                    <a:p>
                      <a:pPr algn="just" rtl="0" fontAlgn="base"/>
                      <a:endParaRPr lang="en-US" sz="1050">
                        <a:solidFill>
                          <a:schemeClr val="bg2"/>
                        </a:solidFill>
                        <a:effectLst/>
                        <a:latin typeface="Times New Roman"/>
                      </a:endParaRPr>
                    </a:p>
                  </a:txBody>
                  <a:tcPr anchor="ct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a:txBody>
                    <a:bodyPr/>
                    <a:lstStyle/>
                    <a:p>
                      <a:pPr fontAlgn="t"/>
                      <a:endParaRPr lang="en-US" sz="1050">
                        <a:solidFill>
                          <a:schemeClr val="bg2"/>
                        </a:solidFill>
                        <a:effectLst/>
                      </a:endParaRPr>
                    </a:p>
                    <a:p>
                      <a:pPr rtl="0" fontAlgn="base"/>
                      <a:r>
                        <a:rPr lang="en-US" sz="1000">
                          <a:solidFill>
                            <a:schemeClr val="bg2"/>
                          </a:solidFill>
                          <a:effectLst/>
                          <a:latin typeface="Times New Roman"/>
                        </a:rPr>
                        <a:t>Sravani </a:t>
                      </a:r>
                      <a:r>
                        <a:rPr lang="en-US" sz="1000" err="1">
                          <a:solidFill>
                            <a:schemeClr val="bg2"/>
                          </a:solidFill>
                          <a:effectLst/>
                          <a:latin typeface="Times New Roman"/>
                        </a:rPr>
                        <a:t>Katlaganti</a:t>
                      </a:r>
                      <a:r>
                        <a:rPr lang="en-US" sz="1000">
                          <a:solidFill>
                            <a:schemeClr val="bg2"/>
                          </a:solidFill>
                          <a:effectLst/>
                          <a:latin typeface="Times New Roman"/>
                        </a:rPr>
                        <a:t> </a:t>
                      </a: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tc>
                  <a:txBody>
                    <a:bodyPr/>
                    <a:lstStyle/>
                    <a:p>
                      <a:pPr fontAlgn="t"/>
                      <a:endParaRPr lang="en-US" sz="1050">
                        <a:solidFill>
                          <a:schemeClr val="bg2"/>
                        </a:solidFill>
                        <a:effectLst/>
                      </a:endParaRPr>
                    </a:p>
                    <a:p>
                      <a:pPr rtl="0" fontAlgn="base"/>
                      <a:r>
                        <a:rPr lang="en-US" sz="1000">
                          <a:solidFill>
                            <a:schemeClr val="bg2"/>
                          </a:solidFill>
                          <a:effectLst/>
                          <a:latin typeface="Times New Roman"/>
                        </a:rPr>
                        <a:t>25% </a:t>
                      </a:r>
                    </a:p>
                    <a:p>
                      <a:pPr rtl="0" fontAlgn="base"/>
                      <a:endParaRPr lang="en-US" sz="1050">
                        <a:solidFill>
                          <a:schemeClr val="bg2"/>
                        </a:solidFill>
                        <a:effectLst/>
                        <a:latin typeface="Times New Roman"/>
                      </a:endParaRPr>
                    </a:p>
                  </a:txBody>
                  <a:tcPr>
                    <a:lnL w="12700" cap="flat" cmpd="sng" algn="ctr">
                      <a:solidFill>
                        <a:schemeClr val="bg2">
                          <a:lumMod val="10000"/>
                        </a:schemeClr>
                      </a:solidFill>
                      <a:prstDash val="solid"/>
                      <a:round/>
                      <a:headEnd type="none" w="med" len="med"/>
                      <a:tailEnd type="none" w="med" len="med"/>
                    </a:lnL>
                    <a:lnR w="12700" cap="flat" cmpd="sng" algn="ctr">
                      <a:solidFill>
                        <a:schemeClr val="bg2">
                          <a:lumMod val="10000"/>
                        </a:schemeClr>
                      </a:solidFill>
                      <a:prstDash val="solid"/>
                      <a:round/>
                      <a:headEnd type="none" w="med" len="med"/>
                      <a:tailEnd type="none" w="med" len="med"/>
                    </a:lnR>
                    <a:lnT w="12700" cap="flat" cmpd="sng" algn="ctr">
                      <a:solidFill>
                        <a:schemeClr val="bg2">
                          <a:lumMod val="10000"/>
                        </a:schemeClr>
                      </a:solidFill>
                      <a:prstDash val="solid"/>
                      <a:round/>
                      <a:headEnd type="none" w="med" len="med"/>
                      <a:tailEnd type="none" w="med" len="med"/>
                    </a:lnT>
                    <a:lnB w="12700" cap="flat" cmpd="sng" algn="ctr">
                      <a:solidFill>
                        <a:schemeClr val="bg2">
                          <a:lumMod val="10000"/>
                        </a:schemeClr>
                      </a:solidFill>
                      <a:prstDash val="solid"/>
                      <a:round/>
                      <a:headEnd type="none" w="med" len="med"/>
                      <a:tailEnd type="none" w="med" len="med"/>
                    </a:lnB>
                    <a:noFill/>
                  </a:tcPr>
                </a:tc>
                <a:extLst>
                  <a:ext uri="{0D108BD9-81ED-4DB2-BD59-A6C34878D82A}">
                    <a16:rowId xmlns:a16="http://schemas.microsoft.com/office/drawing/2014/main" val="2826122948"/>
                  </a:ext>
                </a:extLst>
              </a:tr>
            </a:tbl>
          </a:graphicData>
        </a:graphic>
      </p:graphicFrame>
    </p:spTree>
    <p:extLst>
      <p:ext uri="{BB962C8B-B14F-4D97-AF65-F5344CB8AC3E}">
        <p14:creationId xmlns:p14="http://schemas.microsoft.com/office/powerpoint/2010/main" val="212161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550127"/>
            <a:ext cx="7505700" cy="93670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alibri"/>
                <a:ea typeface="Calibri"/>
                <a:cs typeface="Calibri"/>
                <a:sym typeface="Calibri"/>
              </a:rPr>
              <a:t>Dataset</a:t>
            </a:r>
            <a:endParaRPr>
              <a:latin typeface="Calibri"/>
              <a:ea typeface="Calibri"/>
              <a:cs typeface="Calibri"/>
              <a:sym typeface="Calibri"/>
            </a:endParaRPr>
          </a:p>
        </p:txBody>
      </p:sp>
      <p:sp>
        <p:nvSpPr>
          <p:cNvPr id="2" name="Text Placeholder 1">
            <a:extLst>
              <a:ext uri="{FF2B5EF4-FFF2-40B4-BE49-F238E27FC236}">
                <a16:creationId xmlns:a16="http://schemas.microsoft.com/office/drawing/2014/main" id="{8A307027-1C7C-21B6-0A66-2363C48AE076}"/>
              </a:ext>
            </a:extLst>
          </p:cNvPr>
          <p:cNvSpPr>
            <a:spLocks noGrp="1"/>
          </p:cNvSpPr>
          <p:nvPr>
            <p:ph type="body" idx="1"/>
          </p:nvPr>
        </p:nvSpPr>
        <p:spPr>
          <a:xfrm>
            <a:off x="819150" y="1137424"/>
            <a:ext cx="3076343" cy="3301301"/>
          </a:xfrm>
        </p:spPr>
        <p:txBody>
          <a:bodyPr>
            <a:noAutofit/>
          </a:bodyPr>
          <a:lstStyle/>
          <a:p>
            <a:pPr marL="146050" indent="0" algn="just">
              <a:buNone/>
            </a:pPr>
            <a:r>
              <a:rPr lang="en-US" sz="1200" b="1" i="0">
                <a:solidFill>
                  <a:schemeClr val="bg2"/>
                </a:solidFill>
                <a:effectLst/>
                <a:latin typeface="Calibri" panose="020F0502020204030204" pitchFamily="34" charset="0"/>
                <a:ea typeface="Calibri" panose="020F0502020204030204" pitchFamily="34" charset="0"/>
                <a:cs typeface="Calibri" panose="020F0502020204030204" pitchFamily="34" charset="0"/>
              </a:rPr>
              <a:t>Eagle-I power dataset </a:t>
            </a:r>
          </a:p>
          <a:p>
            <a:pPr algn="just"/>
            <a:r>
              <a:rPr lang="en-US" sz="1200" b="1" i="0">
                <a:effectLst/>
                <a:latin typeface="Calibri" panose="020F0502020204030204" pitchFamily="34" charset="0"/>
                <a:ea typeface="Calibri" panose="020F0502020204030204" pitchFamily="34" charset="0"/>
                <a:cs typeface="Calibri" panose="020F0502020204030204" pitchFamily="34" charset="0"/>
              </a:rPr>
              <a:t>Dataset Size:</a:t>
            </a:r>
            <a:r>
              <a:rPr lang="en-US" sz="1200" b="0" i="0">
                <a:effectLst/>
                <a:latin typeface="Calibri" panose="020F0502020204030204" pitchFamily="34" charset="0"/>
                <a:ea typeface="Calibri" panose="020F0502020204030204" pitchFamily="34" charset="0"/>
                <a:cs typeface="Calibri" panose="020F0502020204030204" pitchFamily="34" charset="0"/>
              </a:rPr>
              <a:t> Consists of 1,689,460 rows with ‘POWER OUTAGE’ data, span over 4 years from 2018 - 2022 for each </a:t>
            </a:r>
            <a:r>
              <a:rPr lang="en-US" sz="1200">
                <a:effectLst/>
                <a:latin typeface="Calibri" panose="020F0502020204030204" pitchFamily="34" charset="0"/>
                <a:ea typeface="Calibri" panose="020F0502020204030204" pitchFamily="34" charset="0"/>
                <a:cs typeface="Calibri" panose="020F0502020204030204" pitchFamily="34" charset="0"/>
              </a:rPr>
              <a:t>county of United </a:t>
            </a:r>
            <a:r>
              <a:rPr lang="en-US" sz="1200">
                <a:latin typeface="Calibri" panose="020F0502020204030204" pitchFamily="34" charset="0"/>
                <a:ea typeface="Calibri" panose="020F0502020204030204" pitchFamily="34" charset="0"/>
                <a:cs typeface="Calibri" panose="020F0502020204030204" pitchFamily="34" charset="0"/>
              </a:rPr>
              <a:t>S</a:t>
            </a:r>
            <a:r>
              <a:rPr lang="en-US" sz="1200">
                <a:effectLst/>
                <a:latin typeface="Calibri" panose="020F0502020204030204" pitchFamily="34" charset="0"/>
                <a:ea typeface="Calibri" panose="020F0502020204030204" pitchFamily="34" charset="0"/>
                <a:cs typeface="Calibri" panose="020F0502020204030204" pitchFamily="34" charset="0"/>
              </a:rPr>
              <a:t>tates with an interval of 15 mins</a:t>
            </a:r>
            <a:r>
              <a:rPr lang="en-US" sz="1200" b="0" i="0">
                <a:effectLst/>
                <a:latin typeface="Calibri" panose="020F0502020204030204" pitchFamily="34" charset="0"/>
                <a:ea typeface="Calibri" panose="020F0502020204030204" pitchFamily="34" charset="0"/>
                <a:cs typeface="Calibri" panose="020F0502020204030204" pitchFamily="34" charset="0"/>
              </a:rPr>
              <a:t>.</a:t>
            </a:r>
            <a:endParaRPr lang="en-US" sz="1200" b="0" i="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200" b="1" i="0">
                <a:effectLst/>
                <a:latin typeface="Calibri" panose="020F0502020204030204" pitchFamily="34" charset="0"/>
                <a:ea typeface="Calibri" panose="020F0502020204030204" pitchFamily="34" charset="0"/>
                <a:cs typeface="Calibri" panose="020F0502020204030204" pitchFamily="34" charset="0"/>
              </a:rPr>
              <a:t>Columns:</a:t>
            </a:r>
            <a:endParaRPr lang="en-US" sz="1200" b="0" i="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gn="l">
              <a:buFont typeface="Wingdings" panose="05000000000000000000" pitchFamily="2" charset="2"/>
              <a:buChar char="Ø"/>
            </a:pPr>
            <a:r>
              <a:rPr lang="en-US" sz="1200" b="0" i="0">
                <a:effectLst/>
                <a:latin typeface="Calibri" panose="020F0502020204030204" pitchFamily="34" charset="0"/>
                <a:ea typeface="Calibri" panose="020F0502020204030204" pitchFamily="34" charset="0"/>
                <a:cs typeface="Calibri" panose="020F0502020204030204" pitchFamily="34" charset="0"/>
              </a:rPr>
              <a:t>'</a:t>
            </a:r>
            <a:r>
              <a:rPr lang="en-US" sz="1200" b="0" i="0" err="1">
                <a:effectLst/>
                <a:latin typeface="Calibri" panose="020F0502020204030204" pitchFamily="34" charset="0"/>
                <a:ea typeface="Calibri" panose="020F0502020204030204" pitchFamily="34" charset="0"/>
                <a:cs typeface="Calibri" panose="020F0502020204030204" pitchFamily="34" charset="0"/>
              </a:rPr>
              <a:t>fips_code</a:t>
            </a:r>
            <a:r>
              <a:rPr lang="en-US" sz="1200" b="0" i="0">
                <a:effectLst/>
                <a:latin typeface="Calibri" panose="020F0502020204030204" pitchFamily="34" charset="0"/>
                <a:ea typeface="Calibri" panose="020F0502020204030204" pitchFamily="34" charset="0"/>
                <a:cs typeface="Calibri" panose="020F0502020204030204" pitchFamily="34" charset="0"/>
              </a:rPr>
              <a:t>': Federal Information Processing Standards (FIPS) code for unique county identification.</a:t>
            </a:r>
          </a:p>
          <a:p>
            <a:pPr marL="742950" lvl="1" indent="-285750" algn="l">
              <a:buFont typeface="Wingdings" panose="05000000000000000000" pitchFamily="2" charset="2"/>
              <a:buChar char="Ø"/>
            </a:pPr>
            <a:r>
              <a:rPr lang="en-US" sz="1200" b="0" i="0">
                <a:effectLst/>
                <a:latin typeface="Calibri" panose="020F0502020204030204" pitchFamily="34" charset="0"/>
                <a:ea typeface="Calibri" panose="020F0502020204030204" pitchFamily="34" charset="0"/>
                <a:cs typeface="Calibri" panose="020F0502020204030204" pitchFamily="34" charset="0"/>
              </a:rPr>
              <a:t>'county': County name.</a:t>
            </a:r>
          </a:p>
          <a:p>
            <a:pPr marL="742950" lvl="1" indent="-285750" algn="l">
              <a:buFont typeface="Wingdings" panose="05000000000000000000" pitchFamily="2" charset="2"/>
              <a:buChar char="Ø"/>
            </a:pPr>
            <a:r>
              <a:rPr lang="en-US" sz="1200" b="0" i="0">
                <a:effectLst/>
                <a:latin typeface="Calibri" panose="020F0502020204030204" pitchFamily="34" charset="0"/>
                <a:ea typeface="Calibri" panose="020F0502020204030204" pitchFamily="34" charset="0"/>
                <a:cs typeface="Calibri" panose="020F0502020204030204" pitchFamily="34" charset="0"/>
              </a:rPr>
              <a:t>'state': State of the county.</a:t>
            </a:r>
          </a:p>
          <a:p>
            <a:pPr marL="742950" lvl="1" indent="-285750" algn="l">
              <a:buFont typeface="Wingdings" panose="05000000000000000000" pitchFamily="2" charset="2"/>
              <a:buChar char="Ø"/>
            </a:pPr>
            <a:r>
              <a:rPr lang="en-US" sz="1200" b="0" i="0">
                <a:effectLst/>
                <a:latin typeface="Calibri" panose="020F0502020204030204" pitchFamily="34" charset="0"/>
                <a:ea typeface="Calibri" panose="020F0502020204030204" pitchFamily="34" charset="0"/>
                <a:cs typeface="Calibri" panose="020F0502020204030204" pitchFamily="34" charset="0"/>
              </a:rPr>
              <a:t>'sum': Indicates power outage occurrences.</a:t>
            </a:r>
          </a:p>
          <a:p>
            <a:pPr marL="742950" lvl="1" indent="-285750" algn="l">
              <a:buFont typeface="Arial" panose="020B0604020202020204" pitchFamily="34" charset="0"/>
              <a:buChar char="•"/>
            </a:pPr>
            <a:endParaRPr lang="en-US" sz="120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49766F8E-60B9-0323-37B0-08E8D709F380}"/>
              </a:ext>
            </a:extLst>
          </p:cNvPr>
          <p:cNvSpPr>
            <a:spLocks noGrp="1"/>
          </p:cNvSpPr>
          <p:nvPr>
            <p:ph type="body" idx="2"/>
          </p:nvPr>
        </p:nvSpPr>
        <p:spPr>
          <a:xfrm>
            <a:off x="3954967" y="1137425"/>
            <a:ext cx="4787590" cy="3301300"/>
          </a:xfrm>
        </p:spPr>
        <p:txBody>
          <a:bodyPr>
            <a:noAutofit/>
          </a:bodyPr>
          <a:lstStyle/>
          <a:p>
            <a:pPr marL="146050" indent="0">
              <a:buNone/>
            </a:pPr>
            <a:r>
              <a:rPr lang="en-US" sz="1200" b="1" i="0">
                <a:solidFill>
                  <a:srgbClr val="0F0F0F"/>
                </a:solidFill>
                <a:effectLst/>
                <a:latin typeface="Calibri" panose="020F0502020204030204" pitchFamily="34" charset="0"/>
                <a:ea typeface="Calibri" panose="020F0502020204030204" pitchFamily="34" charset="0"/>
                <a:cs typeface="Calibri" panose="020F0502020204030204" pitchFamily="34" charset="0"/>
              </a:rPr>
              <a:t>US Weather Events (2016 - 2022)</a:t>
            </a:r>
            <a:endParaRPr lang="en-US" sz="1200" b="1">
              <a:latin typeface="Calibri" panose="020F0502020204030204" pitchFamily="34" charset="0"/>
              <a:ea typeface="Calibri" panose="020F0502020204030204" pitchFamily="34" charset="0"/>
              <a:cs typeface="Calibri" panose="020F0502020204030204" pitchFamily="34" charset="0"/>
            </a:endParaRPr>
          </a:p>
          <a:p>
            <a:r>
              <a:rPr lang="en-US" sz="1200" b="1">
                <a:latin typeface="Calibri" panose="020F0502020204030204" pitchFamily="34" charset="0"/>
                <a:ea typeface="Calibri" panose="020F0502020204030204" pitchFamily="34" charset="0"/>
                <a:cs typeface="Calibri" panose="020F0502020204030204" pitchFamily="34" charset="0"/>
              </a:rPr>
              <a:t>Dataset Size: </a:t>
            </a:r>
            <a:r>
              <a:rPr lang="en-US" sz="1200" i="0">
                <a:effectLst/>
                <a:latin typeface="Calibri" panose="020F0502020204030204" pitchFamily="34" charset="0"/>
                <a:ea typeface="Calibri" panose="020F0502020204030204" pitchFamily="34" charset="0"/>
                <a:cs typeface="Calibri" panose="020F0502020204030204" pitchFamily="34" charset="0"/>
              </a:rPr>
              <a:t>Total events of </a:t>
            </a:r>
            <a:r>
              <a:rPr lang="en-US" sz="1200" i="0">
                <a:solidFill>
                  <a:srgbClr val="0F0F0F"/>
                </a:solidFill>
                <a:effectLst/>
                <a:latin typeface="Calibri" panose="020F0502020204030204" pitchFamily="34" charset="0"/>
                <a:ea typeface="Calibri" panose="020F0502020204030204" pitchFamily="34" charset="0"/>
                <a:cs typeface="Calibri" panose="020F0502020204030204" pitchFamily="34" charset="0"/>
              </a:rPr>
              <a:t>8.6 </a:t>
            </a:r>
            <a:r>
              <a:rPr lang="en-US" sz="1200" b="0" i="0">
                <a:solidFill>
                  <a:srgbClr val="0F0F0F"/>
                </a:solidFill>
                <a:effectLst/>
                <a:latin typeface="Calibri" panose="020F0502020204030204" pitchFamily="34" charset="0"/>
                <a:ea typeface="Calibri" panose="020F0502020204030204" pitchFamily="34" charset="0"/>
                <a:cs typeface="Calibri" panose="020F0502020204030204" pitchFamily="34" charset="0"/>
              </a:rPr>
              <a:t>million. The dataset contains information about various weather events </a:t>
            </a:r>
            <a:r>
              <a:rPr lang="en-US" sz="1200" b="0" i="0">
                <a:solidFill>
                  <a:srgbClr val="3C4043"/>
                </a:solidFill>
                <a:effectLst/>
                <a:latin typeface="Calibri" panose="020F0502020204030204" pitchFamily="34" charset="0"/>
                <a:ea typeface="Calibri" panose="020F0502020204030204" pitchFamily="34" charset="0"/>
                <a:cs typeface="Calibri" panose="020F0502020204030204" pitchFamily="34" charset="0"/>
              </a:rPr>
              <a:t>from </a:t>
            </a:r>
            <a:r>
              <a:rPr lang="en-US" sz="1200" i="0">
                <a:solidFill>
                  <a:srgbClr val="3C4043"/>
                </a:solidFill>
                <a:effectLst/>
                <a:latin typeface="Calibri" panose="020F0502020204030204" pitchFamily="34" charset="0"/>
                <a:ea typeface="Calibri" panose="020F0502020204030204" pitchFamily="34" charset="0"/>
                <a:cs typeface="Calibri" panose="020F0502020204030204" pitchFamily="34" charset="0"/>
              </a:rPr>
              <a:t>January 2016 to December 2022. </a:t>
            </a:r>
          </a:p>
          <a:p>
            <a:r>
              <a:rPr lang="en-US" sz="1200" b="1">
                <a:solidFill>
                  <a:srgbClr val="3C4043"/>
                </a:solidFill>
                <a:latin typeface="Calibri" panose="020F0502020204030204" pitchFamily="34" charset="0"/>
                <a:ea typeface="Calibri" panose="020F0502020204030204" pitchFamily="34" charset="0"/>
                <a:cs typeface="Calibri" panose="020F0502020204030204" pitchFamily="34" charset="0"/>
              </a:rPr>
              <a:t>Columns: </a:t>
            </a:r>
          </a:p>
          <a:p>
            <a:pPr marL="914400">
              <a:buFont typeface="Wingdings" panose="05000000000000000000" pitchFamily="2" charset="2"/>
              <a:buChar char="Ø"/>
            </a:pPr>
            <a:r>
              <a:rPr lang="en-US" sz="1200">
                <a:solidFill>
                  <a:srgbClr val="3C4043"/>
                </a:solidFill>
                <a:latin typeface="Calibri" panose="020F0502020204030204" pitchFamily="34" charset="0"/>
                <a:ea typeface="Calibri" panose="020F0502020204030204" pitchFamily="34" charset="0"/>
                <a:cs typeface="Calibri" panose="020F0502020204030204" pitchFamily="34" charset="0"/>
              </a:rPr>
              <a:t>Event type: </a:t>
            </a:r>
            <a:r>
              <a:rPr lang="en-US" sz="1200" b="0" i="0">
                <a:solidFill>
                  <a:srgbClr val="0F0F0F"/>
                </a:solidFill>
                <a:effectLst/>
                <a:latin typeface="Calibri" panose="020F0502020204030204" pitchFamily="34" charset="0"/>
                <a:ea typeface="Calibri" panose="020F0502020204030204" pitchFamily="34" charset="0"/>
                <a:cs typeface="Calibri" panose="020F0502020204030204" pitchFamily="34" charset="0"/>
              </a:rPr>
              <a:t>Type of the weather event (e.g., Fog, Rain).</a:t>
            </a:r>
            <a:endParaRPr lang="en-US" sz="1200">
              <a:solidFill>
                <a:srgbClr val="3C4043"/>
              </a:solidFill>
              <a:latin typeface="Calibri" panose="020F0502020204030204" pitchFamily="34" charset="0"/>
              <a:ea typeface="Calibri" panose="020F0502020204030204" pitchFamily="34" charset="0"/>
              <a:cs typeface="Calibri" panose="020F0502020204030204" pitchFamily="34" charset="0"/>
            </a:endParaRPr>
          </a:p>
          <a:p>
            <a:pPr marL="914400">
              <a:buFont typeface="Wingdings" panose="05000000000000000000" pitchFamily="2" charset="2"/>
              <a:buChar char="Ø"/>
            </a:pPr>
            <a:r>
              <a:rPr lang="en-US" sz="1200">
                <a:solidFill>
                  <a:srgbClr val="3C4043"/>
                </a:solidFill>
                <a:latin typeface="Calibri" panose="020F0502020204030204" pitchFamily="34" charset="0"/>
                <a:ea typeface="Calibri" panose="020F0502020204030204" pitchFamily="34" charset="0"/>
                <a:cs typeface="Calibri" panose="020F0502020204030204" pitchFamily="34" charset="0"/>
              </a:rPr>
              <a:t>Severity: </a:t>
            </a:r>
            <a:r>
              <a:rPr lang="en-US" sz="1200" b="0" i="0">
                <a:solidFill>
                  <a:srgbClr val="0F0F0F"/>
                </a:solidFill>
                <a:effectLst/>
                <a:latin typeface="Calibri" panose="020F0502020204030204" pitchFamily="34" charset="0"/>
                <a:ea typeface="Calibri" panose="020F0502020204030204" pitchFamily="34" charset="0"/>
                <a:cs typeface="Calibri" panose="020F0502020204030204" pitchFamily="34" charset="0"/>
              </a:rPr>
              <a:t>Severity level of the weather event (e.g., Severe, Light).</a:t>
            </a:r>
            <a:endParaRPr lang="en-US" sz="1200">
              <a:solidFill>
                <a:srgbClr val="3C4043"/>
              </a:solidFill>
              <a:latin typeface="Calibri" panose="020F0502020204030204" pitchFamily="34" charset="0"/>
              <a:ea typeface="Calibri" panose="020F0502020204030204" pitchFamily="34" charset="0"/>
              <a:cs typeface="Calibri" panose="020F0502020204030204" pitchFamily="34" charset="0"/>
            </a:endParaRPr>
          </a:p>
          <a:p>
            <a:pPr marL="914400">
              <a:buFont typeface="Wingdings" panose="05000000000000000000" pitchFamily="2" charset="2"/>
              <a:buChar char="Ø"/>
            </a:pPr>
            <a:r>
              <a:rPr lang="en-US" sz="1200" err="1">
                <a:solidFill>
                  <a:srgbClr val="3C4043"/>
                </a:solidFill>
                <a:latin typeface="Calibri" panose="020F0502020204030204" pitchFamily="34" charset="0"/>
                <a:ea typeface="Calibri" panose="020F0502020204030204" pitchFamily="34" charset="0"/>
                <a:cs typeface="Calibri" panose="020F0502020204030204" pitchFamily="34" charset="0"/>
              </a:rPr>
              <a:t>Starttime:</a:t>
            </a:r>
            <a:r>
              <a:rPr lang="en-US" sz="1200" b="0" i="0" err="1">
                <a:solidFill>
                  <a:srgbClr val="0F0F0F"/>
                </a:solidFill>
                <a:effectLst/>
                <a:latin typeface="Calibri" panose="020F0502020204030204" pitchFamily="34" charset="0"/>
                <a:ea typeface="Calibri" panose="020F0502020204030204" pitchFamily="34" charset="0"/>
                <a:cs typeface="Calibri" panose="020F0502020204030204" pitchFamily="34" charset="0"/>
              </a:rPr>
              <a:t>Timestamp</a:t>
            </a:r>
            <a:r>
              <a:rPr lang="en-US" sz="1200" b="0" i="0">
                <a:solidFill>
                  <a:srgbClr val="0F0F0F"/>
                </a:solidFill>
                <a:effectLst/>
                <a:latin typeface="Calibri" panose="020F0502020204030204" pitchFamily="34" charset="0"/>
                <a:ea typeface="Calibri" panose="020F0502020204030204" pitchFamily="34" charset="0"/>
                <a:cs typeface="Calibri" panose="020F0502020204030204" pitchFamily="34" charset="0"/>
              </a:rPr>
              <a:t> indicating the start time of the weather event</a:t>
            </a:r>
            <a:endParaRPr lang="en-US" sz="1200">
              <a:solidFill>
                <a:srgbClr val="3C4043"/>
              </a:solidFill>
              <a:latin typeface="Calibri" panose="020F0502020204030204" pitchFamily="34" charset="0"/>
              <a:ea typeface="Calibri" panose="020F0502020204030204" pitchFamily="34" charset="0"/>
              <a:cs typeface="Calibri" panose="020F0502020204030204" pitchFamily="34" charset="0"/>
            </a:endParaRPr>
          </a:p>
          <a:p>
            <a:pPr marL="914400">
              <a:buFont typeface="Wingdings" panose="05000000000000000000" pitchFamily="2" charset="2"/>
              <a:buChar char="Ø"/>
            </a:pPr>
            <a:r>
              <a:rPr lang="en-US" sz="1200" err="1">
                <a:solidFill>
                  <a:srgbClr val="3C4043"/>
                </a:solidFill>
                <a:latin typeface="Calibri" panose="020F0502020204030204" pitchFamily="34" charset="0"/>
                <a:ea typeface="Calibri" panose="020F0502020204030204" pitchFamily="34" charset="0"/>
                <a:cs typeface="Calibri" panose="020F0502020204030204" pitchFamily="34" charset="0"/>
              </a:rPr>
              <a:t>Endtime</a:t>
            </a:r>
            <a:r>
              <a:rPr lang="en-US" sz="1200">
                <a:solidFill>
                  <a:srgbClr val="3C4043"/>
                </a:solidFill>
                <a:latin typeface="Calibri" panose="020F0502020204030204" pitchFamily="34" charset="0"/>
                <a:ea typeface="Calibri" panose="020F0502020204030204" pitchFamily="34" charset="0"/>
                <a:cs typeface="Calibri" panose="020F0502020204030204" pitchFamily="34" charset="0"/>
              </a:rPr>
              <a:t> :</a:t>
            </a:r>
            <a:r>
              <a:rPr lang="en-US" sz="1200" b="0" i="0">
                <a:solidFill>
                  <a:srgbClr val="0F0F0F"/>
                </a:solidFill>
                <a:effectLst/>
                <a:latin typeface="Calibri" panose="020F0502020204030204" pitchFamily="34" charset="0"/>
                <a:ea typeface="Calibri" panose="020F0502020204030204" pitchFamily="34" charset="0"/>
                <a:cs typeface="Calibri" panose="020F0502020204030204" pitchFamily="34" charset="0"/>
              </a:rPr>
              <a:t>Timestamp indicating the end time of the weather event</a:t>
            </a:r>
            <a:endParaRPr lang="en-US" sz="1200">
              <a:solidFill>
                <a:srgbClr val="3C4043"/>
              </a:solidFill>
              <a:latin typeface="Calibri" panose="020F0502020204030204" pitchFamily="34" charset="0"/>
              <a:ea typeface="Calibri" panose="020F0502020204030204" pitchFamily="34" charset="0"/>
              <a:cs typeface="Calibri" panose="020F0502020204030204" pitchFamily="34" charset="0"/>
            </a:endParaRPr>
          </a:p>
          <a:p>
            <a:pPr marL="914400">
              <a:buFont typeface="Wingdings" panose="05000000000000000000" pitchFamily="2" charset="2"/>
              <a:buChar char="Ø"/>
            </a:pPr>
            <a:r>
              <a:rPr lang="en-US" sz="1200" err="1">
                <a:solidFill>
                  <a:srgbClr val="3C4043"/>
                </a:solidFill>
                <a:latin typeface="Calibri" panose="020F0502020204030204" pitchFamily="34" charset="0"/>
                <a:ea typeface="Calibri" panose="020F0502020204030204" pitchFamily="34" charset="0"/>
                <a:cs typeface="Calibri" panose="020F0502020204030204" pitchFamily="34" charset="0"/>
              </a:rPr>
              <a:t>County:</a:t>
            </a:r>
            <a:r>
              <a:rPr lang="en-US" sz="1200" b="0" i="0" err="1">
                <a:solidFill>
                  <a:srgbClr val="0F0F0F"/>
                </a:solidFill>
                <a:effectLst/>
                <a:latin typeface="Calibri" panose="020F0502020204030204" pitchFamily="34" charset="0"/>
                <a:ea typeface="Calibri" panose="020F0502020204030204" pitchFamily="34" charset="0"/>
                <a:cs typeface="Calibri" panose="020F0502020204030204" pitchFamily="34" charset="0"/>
              </a:rPr>
              <a:t>County</a:t>
            </a:r>
            <a:r>
              <a:rPr lang="en-US" sz="1200" b="0" i="0">
                <a:solidFill>
                  <a:srgbClr val="0F0F0F"/>
                </a:solidFill>
                <a:effectLst/>
                <a:latin typeface="Calibri" panose="020F0502020204030204" pitchFamily="34" charset="0"/>
                <a:ea typeface="Calibri" panose="020F0502020204030204" pitchFamily="34" charset="0"/>
                <a:cs typeface="Calibri" panose="020F0502020204030204" pitchFamily="34" charset="0"/>
              </a:rPr>
              <a:t> where the event occurred.</a:t>
            </a:r>
            <a:endParaRPr lang="en-US" sz="1200">
              <a:solidFill>
                <a:srgbClr val="3C4043"/>
              </a:solidFill>
              <a:latin typeface="Calibri" panose="020F0502020204030204" pitchFamily="34" charset="0"/>
              <a:ea typeface="Calibri" panose="020F0502020204030204" pitchFamily="34" charset="0"/>
              <a:cs typeface="Calibri" panose="020F0502020204030204" pitchFamily="34" charset="0"/>
            </a:endParaRPr>
          </a:p>
          <a:p>
            <a:pPr marL="914400">
              <a:buFont typeface="Wingdings" panose="05000000000000000000" pitchFamily="2" charset="2"/>
              <a:buChar char="Ø"/>
            </a:pPr>
            <a:r>
              <a:rPr lang="en-US" sz="1200" err="1">
                <a:solidFill>
                  <a:srgbClr val="3C4043"/>
                </a:solidFill>
                <a:latin typeface="Calibri" panose="020F0502020204030204" pitchFamily="34" charset="0"/>
                <a:ea typeface="Calibri" panose="020F0502020204030204" pitchFamily="34" charset="0"/>
                <a:cs typeface="Calibri" panose="020F0502020204030204" pitchFamily="34" charset="0"/>
              </a:rPr>
              <a:t>State:</a:t>
            </a:r>
            <a:r>
              <a:rPr lang="en-US" sz="1200" b="0" i="0" err="1">
                <a:solidFill>
                  <a:srgbClr val="0F0F0F"/>
                </a:solidFill>
                <a:effectLst/>
                <a:latin typeface="Calibri" panose="020F0502020204030204" pitchFamily="34" charset="0"/>
                <a:ea typeface="Calibri" panose="020F0502020204030204" pitchFamily="34" charset="0"/>
                <a:cs typeface="Calibri" panose="020F0502020204030204" pitchFamily="34" charset="0"/>
              </a:rPr>
              <a:t>State</a:t>
            </a:r>
            <a:r>
              <a:rPr lang="en-US" sz="1200" b="0" i="0">
                <a:solidFill>
                  <a:srgbClr val="0F0F0F"/>
                </a:solidFill>
                <a:effectLst/>
                <a:latin typeface="Calibri" panose="020F0502020204030204" pitchFamily="34" charset="0"/>
                <a:ea typeface="Calibri" panose="020F0502020204030204" pitchFamily="34" charset="0"/>
                <a:cs typeface="Calibri" panose="020F0502020204030204" pitchFamily="34" charset="0"/>
              </a:rPr>
              <a:t> where the event occurred.</a:t>
            </a:r>
            <a:endParaRPr lang="en-US" sz="1200">
              <a:solidFill>
                <a:srgbClr val="3C4043"/>
              </a:solidFill>
              <a:latin typeface="Calibri" panose="020F0502020204030204" pitchFamily="34" charset="0"/>
              <a:ea typeface="Calibri" panose="020F0502020204030204" pitchFamily="34" charset="0"/>
              <a:cs typeface="Calibri" panose="020F0502020204030204" pitchFamily="34" charset="0"/>
            </a:endParaRPr>
          </a:p>
          <a:p>
            <a:endParaRPr lang="en-US" sz="1200"/>
          </a:p>
          <a:p>
            <a:endParaRPr 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C747-8C8E-EDCD-0F09-6957CE0EF434}"/>
              </a:ext>
            </a:extLst>
          </p:cNvPr>
          <p:cNvSpPr>
            <a:spLocks noGrp="1"/>
          </p:cNvSpPr>
          <p:nvPr>
            <p:ph type="title"/>
          </p:nvPr>
        </p:nvSpPr>
        <p:spPr>
          <a:xfrm>
            <a:off x="819150" y="509844"/>
            <a:ext cx="7505700" cy="954600"/>
          </a:xfrm>
        </p:spPr>
        <p:txBody>
          <a:bodyPr/>
          <a:lstStyle/>
          <a:p>
            <a:r>
              <a:rPr lang="en-US"/>
              <a:t>Workflow </a:t>
            </a:r>
          </a:p>
        </p:txBody>
      </p:sp>
      <p:pic>
        <p:nvPicPr>
          <p:cNvPr id="5" name="Picture 4" descr="A diagram of a data analysis process&#10;&#10;Description automatically generated">
            <a:extLst>
              <a:ext uri="{FF2B5EF4-FFF2-40B4-BE49-F238E27FC236}">
                <a16:creationId xmlns:a16="http://schemas.microsoft.com/office/drawing/2014/main" id="{06ED2D5D-D8AD-7EF9-DF6D-EEB7DEF4F195}"/>
              </a:ext>
            </a:extLst>
          </p:cNvPr>
          <p:cNvPicPr>
            <a:picLocks noChangeAspect="1"/>
          </p:cNvPicPr>
          <p:nvPr/>
        </p:nvPicPr>
        <p:blipFill>
          <a:blip r:embed="rId2"/>
          <a:stretch>
            <a:fillRect/>
          </a:stretch>
        </p:blipFill>
        <p:spPr>
          <a:xfrm>
            <a:off x="2250281" y="991395"/>
            <a:ext cx="4543424" cy="3932236"/>
          </a:xfrm>
          <a:prstGeom prst="rect">
            <a:avLst/>
          </a:prstGeom>
        </p:spPr>
      </p:pic>
    </p:spTree>
    <p:extLst>
      <p:ext uri="{BB962C8B-B14F-4D97-AF65-F5344CB8AC3E}">
        <p14:creationId xmlns:p14="http://schemas.microsoft.com/office/powerpoint/2010/main" val="263293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A5046-B608-6192-A8D0-DFE31EABC73E}"/>
              </a:ext>
            </a:extLst>
          </p:cNvPr>
          <p:cNvSpPr>
            <a:spLocks noGrp="1"/>
          </p:cNvSpPr>
          <p:nvPr>
            <p:ph type="title"/>
          </p:nvPr>
        </p:nvSpPr>
        <p:spPr>
          <a:xfrm>
            <a:off x="819150" y="602166"/>
            <a:ext cx="7505700" cy="564994"/>
          </a:xfrm>
        </p:spPr>
        <p:txBody>
          <a:bodyPr>
            <a:normAutofit fontScale="90000"/>
          </a:bodyPr>
          <a:lstStyle/>
          <a:p>
            <a:r>
              <a:rPr lang="en-US"/>
              <a:t>Exploratory Data Analysis</a:t>
            </a:r>
          </a:p>
        </p:txBody>
      </p:sp>
      <p:sp>
        <p:nvSpPr>
          <p:cNvPr id="5" name="Text Placeholder 4">
            <a:extLst>
              <a:ext uri="{FF2B5EF4-FFF2-40B4-BE49-F238E27FC236}">
                <a16:creationId xmlns:a16="http://schemas.microsoft.com/office/drawing/2014/main" id="{4AD3A429-FE9D-C760-86D8-B52201F9FD3E}"/>
              </a:ext>
            </a:extLst>
          </p:cNvPr>
          <p:cNvSpPr>
            <a:spLocks noGrp="1"/>
          </p:cNvSpPr>
          <p:nvPr>
            <p:ph type="body" idx="1"/>
          </p:nvPr>
        </p:nvSpPr>
        <p:spPr>
          <a:xfrm>
            <a:off x="819150" y="1085386"/>
            <a:ext cx="7505700" cy="3612994"/>
          </a:xfrm>
        </p:spPr>
        <p:txBody>
          <a:bodyPr>
            <a:noAutofit/>
          </a:bodyPr>
          <a:lstStyle/>
          <a:p>
            <a:pPr marL="146050" indent="0">
              <a:buNone/>
            </a:pPr>
            <a:r>
              <a:rPr lang="en-US" sz="1400" b="1" i="0">
                <a:effectLst/>
                <a:latin typeface="Söhne"/>
              </a:rPr>
              <a:t>Data Preprocessing of Outage Dataset:</a:t>
            </a:r>
          </a:p>
          <a:p>
            <a:r>
              <a:rPr lang="en-US" sz="1400" i="0">
                <a:effectLst/>
                <a:latin typeface="Söhne"/>
              </a:rPr>
              <a:t>Filtering Data</a:t>
            </a:r>
          </a:p>
          <a:p>
            <a:r>
              <a:rPr lang="en-US" sz="1400" i="0">
                <a:effectLst/>
                <a:latin typeface="Söhne"/>
              </a:rPr>
              <a:t>Date-Time Conversion and Manipulation</a:t>
            </a:r>
            <a:endParaRPr lang="en-US" sz="1400">
              <a:latin typeface="Söhne"/>
            </a:endParaRPr>
          </a:p>
          <a:p>
            <a:r>
              <a:rPr lang="en-US" sz="1400" i="0">
                <a:effectLst/>
                <a:latin typeface="Söhne"/>
              </a:rPr>
              <a:t>Grouping and Aggregation</a:t>
            </a:r>
            <a:endParaRPr lang="en-US" sz="1400">
              <a:latin typeface="Söhne"/>
            </a:endParaRPr>
          </a:p>
          <a:p>
            <a:pPr marL="146050" indent="0">
              <a:buNone/>
            </a:pPr>
            <a:r>
              <a:rPr lang="en-US" sz="1400" b="1" i="0">
                <a:effectLst/>
                <a:latin typeface="Söhne"/>
              </a:rPr>
              <a:t>Data Preprocessing of Weather Dataset:</a:t>
            </a:r>
          </a:p>
          <a:p>
            <a:r>
              <a:rPr lang="en-US" sz="1400" i="0">
                <a:effectLst/>
                <a:latin typeface="Söhne"/>
              </a:rPr>
              <a:t>Column Dropping</a:t>
            </a:r>
          </a:p>
          <a:p>
            <a:r>
              <a:rPr lang="en-US" sz="1400" i="0">
                <a:effectLst/>
                <a:latin typeface="Söhne"/>
              </a:rPr>
              <a:t>Date-Time Conversion and Localization:</a:t>
            </a:r>
            <a:endParaRPr lang="en-US" sz="1400">
              <a:latin typeface="Söhne"/>
            </a:endParaRPr>
          </a:p>
          <a:p>
            <a:r>
              <a:rPr lang="en-US" sz="1400" i="0">
                <a:effectLst/>
                <a:latin typeface="Söhne"/>
              </a:rPr>
              <a:t>Date Filtering(</a:t>
            </a:r>
            <a:r>
              <a:rPr lang="en-US" sz="1400" i="0">
                <a:solidFill>
                  <a:srgbClr val="0F0F0F"/>
                </a:solidFill>
                <a:effectLst/>
                <a:latin typeface="Söhne"/>
              </a:rPr>
              <a:t>Drop rows for the years 2016 and 2017</a:t>
            </a:r>
            <a:r>
              <a:rPr lang="en-US" sz="1400" i="0">
                <a:effectLst/>
                <a:latin typeface="Söhne"/>
              </a:rPr>
              <a:t>)</a:t>
            </a:r>
          </a:p>
          <a:p>
            <a:r>
              <a:rPr lang="en-US" sz="1400" i="0">
                <a:effectLst/>
                <a:latin typeface="Söhne"/>
              </a:rPr>
              <a:t>Severity Mapping</a:t>
            </a:r>
            <a:endParaRPr lang="en-US" sz="1400">
              <a:latin typeface="Söhne"/>
            </a:endParaRPr>
          </a:p>
          <a:p>
            <a:r>
              <a:rPr lang="en-US" sz="1400" i="0">
                <a:effectLst/>
                <a:latin typeface="Söhne"/>
              </a:rPr>
              <a:t>Duplicate Removal</a:t>
            </a:r>
          </a:p>
          <a:p>
            <a:pPr marL="146050" indent="0">
              <a:buNone/>
            </a:pPr>
            <a:r>
              <a:rPr lang="en-US" sz="1400" b="1">
                <a:latin typeface="Söhne"/>
              </a:rPr>
              <a:t>Data Integration:</a:t>
            </a:r>
          </a:p>
          <a:p>
            <a:r>
              <a:rPr lang="en-US" sz="1400" b="0" i="0">
                <a:solidFill>
                  <a:srgbClr val="0F0F0F"/>
                </a:solidFill>
                <a:effectLst/>
                <a:latin typeface="Söhne"/>
              </a:rPr>
              <a:t>Merge the two </a:t>
            </a:r>
            <a:r>
              <a:rPr lang="en-US" sz="1400" b="0" i="0" err="1">
                <a:solidFill>
                  <a:srgbClr val="0F0F0F"/>
                </a:solidFill>
                <a:effectLst/>
                <a:latin typeface="Söhne"/>
              </a:rPr>
              <a:t>DataFrames</a:t>
            </a:r>
            <a:r>
              <a:rPr lang="en-US" sz="1400" b="0" i="0">
                <a:solidFill>
                  <a:srgbClr val="0F0F0F"/>
                </a:solidFill>
                <a:effectLst/>
                <a:latin typeface="Söhne"/>
              </a:rPr>
              <a:t> on their 'date'/'Date' columns using an outer join.</a:t>
            </a:r>
          </a:p>
          <a:p>
            <a:r>
              <a:rPr lang="en-US" sz="1400">
                <a:solidFill>
                  <a:srgbClr val="0F0F0F"/>
                </a:solidFill>
                <a:latin typeface="Söhne"/>
              </a:rPr>
              <a:t>Handling missing values</a:t>
            </a:r>
            <a:endParaRPr lang="en-US" sz="1400" b="1" i="0">
              <a:effectLst/>
              <a:latin typeface="Söhne"/>
            </a:endParaRPr>
          </a:p>
        </p:txBody>
      </p:sp>
    </p:spTree>
    <p:extLst>
      <p:ext uri="{BB962C8B-B14F-4D97-AF65-F5344CB8AC3E}">
        <p14:creationId xmlns:p14="http://schemas.microsoft.com/office/powerpoint/2010/main" val="259116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50" y="609600"/>
            <a:ext cx="7505700" cy="973874"/>
          </a:xfrm>
          <a:prstGeom prst="rect">
            <a:avLst/>
          </a:prstGeom>
        </p:spPr>
        <p:txBody>
          <a:bodyPr spcFirstLastPara="1" wrap="square" lIns="91425" tIns="91425" rIns="91425" bIns="91425" anchor="t" anchorCtr="0">
            <a:normAutofit fontScale="90000"/>
          </a:bodyPr>
          <a:lstStyle/>
          <a:p>
            <a:pPr marL="0" lvl="0" indent="0" rtl="0">
              <a:lnSpc>
                <a:spcPct val="115000"/>
              </a:lnSpc>
              <a:spcBef>
                <a:spcPts val="0"/>
              </a:spcBef>
              <a:spcAft>
                <a:spcPts val="0"/>
              </a:spcAft>
            </a:pPr>
            <a:r>
              <a:rPr lang="en-US" sz="2000">
                <a:solidFill>
                  <a:schemeClr val="accent3">
                    <a:lumMod val="75000"/>
                  </a:schemeClr>
                </a:solidFill>
                <a:latin typeface="Roboto"/>
                <a:ea typeface="Roboto"/>
                <a:cs typeface="Roboto"/>
                <a:sym typeface="Roboto"/>
              </a:rPr>
              <a:t> </a:t>
            </a:r>
            <a:r>
              <a:rPr lang="en-US" sz="3200">
                <a:solidFill>
                  <a:schemeClr val="accent3">
                    <a:lumMod val="75000"/>
                  </a:schemeClr>
                </a:solidFill>
                <a:latin typeface="Roboto"/>
                <a:ea typeface="Roboto"/>
                <a:cs typeface="Roboto"/>
                <a:sym typeface="Roboto"/>
              </a:rPr>
              <a:t>Time Series Feature Engineering</a:t>
            </a:r>
            <a:br>
              <a:rPr lang="en-US" sz="3200">
                <a:solidFill>
                  <a:schemeClr val="accent3">
                    <a:lumMod val="75000"/>
                  </a:schemeClr>
                </a:solidFill>
                <a:latin typeface="Roboto"/>
                <a:ea typeface="Roboto"/>
                <a:cs typeface="Roboto"/>
                <a:sym typeface="Roboto"/>
              </a:rPr>
            </a:br>
            <a:br>
              <a:rPr lang="en-US" sz="2000">
                <a:solidFill>
                  <a:schemeClr val="accent3">
                    <a:lumMod val="75000"/>
                  </a:schemeClr>
                </a:solidFill>
                <a:latin typeface="Roboto"/>
                <a:ea typeface="Roboto"/>
                <a:cs typeface="Roboto"/>
                <a:sym typeface="Roboto"/>
              </a:rPr>
            </a:br>
            <a:endParaRPr>
              <a:solidFill>
                <a:schemeClr val="accent3">
                  <a:lumMod val="75000"/>
                </a:schemeClr>
              </a:solidFill>
            </a:endParaRPr>
          </a:p>
        </p:txBody>
      </p:sp>
      <p:sp>
        <p:nvSpPr>
          <p:cNvPr id="171" name="Google Shape;171;p20"/>
          <p:cNvSpPr txBox="1">
            <a:spLocks noGrp="1"/>
          </p:cNvSpPr>
          <p:nvPr>
            <p:ph type="body" idx="1"/>
          </p:nvPr>
        </p:nvSpPr>
        <p:spPr>
          <a:xfrm>
            <a:off x="819150" y="1650380"/>
            <a:ext cx="7505700" cy="2788269"/>
          </a:xfrm>
          <a:prstGeom prst="rect">
            <a:avLst/>
          </a:prstGeom>
        </p:spPr>
        <p:txBody>
          <a:bodyPr spcFirstLastPara="1" wrap="square" lIns="91425" tIns="91425" rIns="91425" bIns="91425" anchor="t" anchorCtr="0">
            <a:normAutofit/>
          </a:bodyPr>
          <a:lstStyle/>
          <a:p>
            <a:pPr>
              <a:lnSpc>
                <a:spcPct val="150000"/>
              </a:lnSpc>
              <a:buFont typeface="Wingdings" panose="05000000000000000000" pitchFamily="2" charset="2"/>
              <a:buChar char="Ø"/>
            </a:pPr>
            <a:r>
              <a:rPr lang="en-US" sz="1800" b="1"/>
              <a:t>Time-based features (</a:t>
            </a:r>
            <a:r>
              <a:rPr lang="en-US" sz="1800"/>
              <a:t>Time based </a:t>
            </a:r>
            <a:r>
              <a:rPr lang="en-US" sz="1800" i="0">
                <a:solidFill>
                  <a:srgbClr val="0F0F0F"/>
                </a:solidFill>
                <a:effectLst/>
                <a:latin typeface="Söhne"/>
              </a:rPr>
              <a:t>features such as Year, Month and Day)</a:t>
            </a:r>
            <a:endParaRPr lang="en-US"/>
          </a:p>
          <a:p>
            <a:pPr>
              <a:lnSpc>
                <a:spcPct val="150000"/>
              </a:lnSpc>
              <a:buFont typeface="Wingdings" panose="05000000000000000000" pitchFamily="2" charset="2"/>
              <a:buChar char="Ø"/>
            </a:pPr>
            <a:r>
              <a:rPr lang="en-US" sz="1800" b="1" i="0">
                <a:effectLst/>
                <a:latin typeface="Söhne"/>
              </a:rPr>
              <a:t>Distribution Analysis</a:t>
            </a:r>
            <a:r>
              <a:rPr lang="en-US" sz="1800" b="1">
                <a:latin typeface="Söhne"/>
              </a:rPr>
              <a:t> </a:t>
            </a:r>
            <a:r>
              <a:rPr lang="en-US" sz="1800" i="0">
                <a:solidFill>
                  <a:srgbClr val="0F0F0F"/>
                </a:solidFill>
                <a:effectLst/>
                <a:latin typeface="Söhne"/>
              </a:rPr>
              <a:t>(Rain, Fog, Cold, Precipitation, Storm, Hail)</a:t>
            </a:r>
            <a:endParaRPr lang="en-US" sz="1800" i="0">
              <a:effectLst/>
              <a:latin typeface="Söhne"/>
            </a:endParaRPr>
          </a:p>
          <a:p>
            <a:pPr>
              <a:lnSpc>
                <a:spcPct val="150000"/>
              </a:lnSpc>
              <a:buFont typeface="Wingdings" panose="05000000000000000000" pitchFamily="2" charset="2"/>
              <a:buChar char="Ø"/>
            </a:pPr>
            <a:r>
              <a:rPr lang="en" sz="1800" b="1"/>
              <a:t>Lag Features</a:t>
            </a:r>
          </a:p>
          <a:p>
            <a:pPr>
              <a:lnSpc>
                <a:spcPct val="150000"/>
              </a:lnSpc>
              <a:buFont typeface="Wingdings" panose="05000000000000000000" pitchFamily="2" charset="2"/>
              <a:buChar char="Ø"/>
            </a:pPr>
            <a:r>
              <a:rPr lang="en" sz="1800" b="1"/>
              <a:t>Rolling Windows</a:t>
            </a:r>
          </a:p>
          <a:p>
            <a:pPr>
              <a:lnSpc>
                <a:spcPct val="150000"/>
              </a:lnSpc>
              <a:buFont typeface="Wingdings" panose="05000000000000000000" pitchFamily="2" charset="2"/>
              <a:buChar char="Ø"/>
            </a:pPr>
            <a:r>
              <a:rPr lang="en" sz="1800" b="1"/>
              <a:t>Date-Time Decomposition</a:t>
            </a:r>
            <a:endParaRPr lang="en-US" sz="1800"/>
          </a:p>
          <a:p>
            <a:pPr marL="0" lvl="0" indent="0" algn="l" rtl="0">
              <a:spcBef>
                <a:spcPts val="1200"/>
              </a:spcBef>
              <a:spcAft>
                <a:spcPts val="1200"/>
              </a:spcAft>
              <a:buNone/>
            </a:pPr>
            <a:endParaRPr 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Power Outage Prediction Models</a:t>
            </a:r>
            <a:endParaRPr/>
          </a:p>
        </p:txBody>
      </p:sp>
      <p:sp>
        <p:nvSpPr>
          <p:cNvPr id="177" name="Google Shape;177;p21"/>
          <p:cNvSpPr txBox="1">
            <a:spLocks noGrp="1"/>
          </p:cNvSpPr>
          <p:nvPr>
            <p:ph type="body" idx="1"/>
          </p:nvPr>
        </p:nvSpPr>
        <p:spPr>
          <a:xfrm>
            <a:off x="819150" y="1800200"/>
            <a:ext cx="7505700" cy="2638449"/>
          </a:xfrm>
          <a:prstGeom prst="rect">
            <a:avLst/>
          </a:prstGeom>
        </p:spPr>
        <p:txBody>
          <a:bodyPr spcFirstLastPara="1" wrap="square" lIns="91425" tIns="91425" rIns="91425" bIns="91425" anchor="t" anchorCtr="0">
            <a:normAutofit/>
          </a:bodyPr>
          <a:lstStyle/>
          <a:p>
            <a:pPr marL="742950" indent="-285750" algn="just" rtl="0">
              <a:lnSpc>
                <a:spcPct val="120000"/>
              </a:lnSpc>
              <a:spcBef>
                <a:spcPts val="0"/>
              </a:spcBef>
              <a:spcAft>
                <a:spcPts val="0"/>
              </a:spcAft>
              <a:buFont typeface="Courier New"/>
              <a:buChar char="o"/>
            </a:pPr>
            <a:r>
              <a:rPr lang="en-US" sz="1600" b="1" i="0" u="none" strike="noStrike">
                <a:solidFill>
                  <a:srgbClr val="134F5C"/>
                </a:solidFill>
                <a:effectLst/>
                <a:latin typeface="Times New Roman"/>
              </a:rPr>
              <a:t>ARIMA (</a:t>
            </a:r>
            <a:r>
              <a:rPr lang="en-US" sz="1600" b="1" i="0" u="none" strike="noStrike" err="1">
                <a:solidFill>
                  <a:srgbClr val="134F5C"/>
                </a:solidFill>
                <a:effectLst/>
                <a:latin typeface="Times New Roman"/>
              </a:rPr>
              <a:t>AutoRegressive</a:t>
            </a:r>
            <a:r>
              <a:rPr lang="en-US" sz="1600" b="1" i="0" u="none" strike="noStrike">
                <a:solidFill>
                  <a:srgbClr val="134F5C"/>
                </a:solidFill>
                <a:effectLst/>
                <a:latin typeface="Times New Roman"/>
              </a:rPr>
              <a:t> Integrated Moving Average) </a:t>
            </a:r>
            <a:endParaRPr lang="en-US" sz="1600" b="0">
              <a:effectLst/>
              <a:latin typeface="Times New Roman"/>
            </a:endParaRPr>
          </a:p>
          <a:p>
            <a:pPr marL="742950" indent="-285750" algn="just" rtl="0">
              <a:lnSpc>
                <a:spcPct val="120000"/>
              </a:lnSpc>
              <a:spcBef>
                <a:spcPts val="0"/>
              </a:spcBef>
              <a:spcAft>
                <a:spcPts val="0"/>
              </a:spcAft>
              <a:buFont typeface="Courier New"/>
              <a:buChar char="o"/>
            </a:pPr>
            <a:r>
              <a:rPr lang="en-US" sz="1600" b="1">
                <a:solidFill>
                  <a:srgbClr val="134F5C"/>
                </a:solidFill>
                <a:latin typeface="Times New Roman"/>
              </a:rPr>
              <a:t>SARIMAX</a:t>
            </a:r>
            <a:r>
              <a:rPr lang="en-US" sz="1600" b="1" i="0" u="none" strike="noStrike">
                <a:solidFill>
                  <a:srgbClr val="134F5C"/>
                </a:solidFill>
                <a:effectLst/>
                <a:latin typeface="Times New Roman"/>
              </a:rPr>
              <a:t> (Seasonal ARIMA)</a:t>
            </a:r>
            <a:endParaRPr lang="en-US" sz="1600" b="0">
              <a:effectLst/>
              <a:latin typeface="Times New Roman"/>
            </a:endParaRPr>
          </a:p>
          <a:p>
            <a:pPr marL="742950" indent="-285750" algn="just" rtl="0">
              <a:lnSpc>
                <a:spcPct val="120000"/>
              </a:lnSpc>
              <a:spcBef>
                <a:spcPts val="0"/>
              </a:spcBef>
              <a:spcAft>
                <a:spcPts val="0"/>
              </a:spcAft>
              <a:buFont typeface="Courier New"/>
              <a:buChar char="o"/>
            </a:pPr>
            <a:r>
              <a:rPr lang="en-US" sz="1600" b="1" i="0" u="none" strike="noStrike">
                <a:solidFill>
                  <a:srgbClr val="134F5C"/>
                </a:solidFill>
                <a:effectLst/>
                <a:latin typeface="Times New Roman"/>
              </a:rPr>
              <a:t>Linear Regression</a:t>
            </a:r>
            <a:endParaRPr lang="en-US" sz="1600" b="0">
              <a:effectLst/>
              <a:latin typeface="Times New Roman"/>
            </a:endParaRPr>
          </a:p>
          <a:p>
            <a:pPr marL="742950" indent="-285750" algn="just" rtl="0">
              <a:lnSpc>
                <a:spcPct val="120000"/>
              </a:lnSpc>
              <a:spcBef>
                <a:spcPts val="0"/>
              </a:spcBef>
              <a:spcAft>
                <a:spcPts val="0"/>
              </a:spcAft>
              <a:buFont typeface="Courier New"/>
              <a:buChar char="o"/>
            </a:pPr>
            <a:r>
              <a:rPr lang="en-US" sz="1600" b="1" i="0" u="none" strike="noStrike" err="1">
                <a:solidFill>
                  <a:srgbClr val="134F5C"/>
                </a:solidFill>
                <a:effectLst/>
                <a:latin typeface="Times New Roman"/>
              </a:rPr>
              <a:t>XGBoost</a:t>
            </a:r>
            <a:r>
              <a:rPr lang="en-US" sz="1600" b="1" i="0" u="none" strike="noStrike">
                <a:solidFill>
                  <a:srgbClr val="134F5C"/>
                </a:solidFill>
                <a:effectLst/>
                <a:latin typeface="Times New Roman"/>
              </a:rPr>
              <a:t> (</a:t>
            </a:r>
            <a:r>
              <a:rPr lang="en-US" sz="1600" b="1" i="0" u="none" strike="noStrike" err="1">
                <a:solidFill>
                  <a:srgbClr val="134F5C"/>
                </a:solidFill>
                <a:effectLst/>
                <a:latin typeface="Times New Roman"/>
              </a:rPr>
              <a:t>eXtreme</a:t>
            </a:r>
            <a:r>
              <a:rPr lang="en-US" sz="1600" b="1" i="0" u="none" strike="noStrike">
                <a:solidFill>
                  <a:srgbClr val="134F5C"/>
                </a:solidFill>
                <a:effectLst/>
                <a:latin typeface="Times New Roman"/>
              </a:rPr>
              <a:t> Gradient Boosting)</a:t>
            </a:r>
            <a:endParaRPr lang="en-US" sz="1600" b="0">
              <a:effectLst/>
              <a:latin typeface="Times New Roman"/>
            </a:endParaRPr>
          </a:p>
          <a:p>
            <a:pPr marL="742950" indent="-285750" algn="just">
              <a:lnSpc>
                <a:spcPct val="120000"/>
              </a:lnSpc>
              <a:buFont typeface="Courier New"/>
              <a:buChar char="o"/>
            </a:pPr>
            <a:r>
              <a:rPr lang="en-US" sz="1600" b="1">
                <a:solidFill>
                  <a:srgbClr val="134F5C"/>
                </a:solidFill>
                <a:latin typeface="Times New Roman"/>
              </a:rPr>
              <a:t>ARIMAX</a:t>
            </a:r>
          </a:p>
          <a:p>
            <a:pPr marL="742950" indent="-285750" algn="just">
              <a:lnSpc>
                <a:spcPct val="120000"/>
              </a:lnSpc>
              <a:buFont typeface="Courier New"/>
              <a:buChar char="o"/>
            </a:pPr>
            <a:r>
              <a:rPr lang="en-US" sz="1600" b="1" err="1">
                <a:solidFill>
                  <a:srgbClr val="134F5C"/>
                </a:solidFill>
                <a:latin typeface="Times New Roman"/>
                <a:cs typeface="Times New Roman"/>
              </a:rPr>
              <a:t>Catboost</a:t>
            </a:r>
            <a:r>
              <a:rPr lang="en-US" sz="1600" b="1">
                <a:solidFill>
                  <a:srgbClr val="134F5C"/>
                </a:solidFill>
                <a:latin typeface="Times New Roman"/>
                <a:cs typeface="Times New Roman"/>
              </a:rPr>
              <a:t> Regressor</a:t>
            </a:r>
            <a:endParaRPr lang="en-US" sz="1600" b="1">
              <a:solidFill>
                <a:srgbClr val="134F5C"/>
              </a:solidFill>
              <a:latin typeface="Times New Roman"/>
            </a:endParaRPr>
          </a:p>
          <a:p>
            <a:pPr marL="742950" indent="-285750" algn="just">
              <a:lnSpc>
                <a:spcPct val="120000"/>
              </a:lnSpc>
              <a:buFont typeface="Courier New"/>
              <a:buChar char="o"/>
            </a:pPr>
            <a:r>
              <a:rPr lang="en-US" sz="1600" b="1">
                <a:solidFill>
                  <a:srgbClr val="134F5C"/>
                </a:solidFill>
                <a:latin typeface="Times New Roman"/>
                <a:cs typeface="Times New Roman"/>
              </a:rPr>
              <a:t>SVM</a:t>
            </a:r>
          </a:p>
          <a:p>
            <a:pPr marL="742950" indent="-285750" algn="just">
              <a:lnSpc>
                <a:spcPct val="120000"/>
              </a:lnSpc>
              <a:buFont typeface="Courier New"/>
              <a:buChar char="o"/>
            </a:pPr>
            <a:r>
              <a:rPr lang="en-US" sz="1600" b="1">
                <a:solidFill>
                  <a:srgbClr val="134F5C"/>
                </a:solidFill>
                <a:latin typeface="Times New Roman"/>
              </a:rPr>
              <a:t>LSTM</a:t>
            </a:r>
            <a:endParaRPr lang="en-US" sz="160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5</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Shift</vt:lpstr>
      <vt:lpstr>Power Outage Insights: Feature Engineering in Time Series Analysis</vt:lpstr>
      <vt:lpstr>Introduction</vt:lpstr>
      <vt:lpstr>Phase-1</vt:lpstr>
      <vt:lpstr>Phase-2</vt:lpstr>
      <vt:lpstr>Dataset</vt:lpstr>
      <vt:lpstr>Workflow </vt:lpstr>
      <vt:lpstr>Exploratory Data Analysis</vt:lpstr>
      <vt:lpstr> Time Series Feature Engineering  </vt:lpstr>
      <vt:lpstr>Power Outage Prediction Models</vt:lpstr>
      <vt:lpstr>PowerPoint Presentation</vt:lpstr>
      <vt:lpstr>PowerPoint Presentation</vt:lpstr>
      <vt:lpstr>CODE DEMO</vt:lpstr>
      <vt:lpstr>Results</vt:lpstr>
      <vt:lpstr>Results</vt:lpstr>
      <vt:lpstr>Outage Prediction Model's Performance Analysis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Outage Insights: Feature Engineering in Time Series Analysis</dc:title>
  <cp:revision>2</cp:revision>
  <dcterms:modified xsi:type="dcterms:W3CDTF">2023-12-10T23:41:13Z</dcterms:modified>
</cp:coreProperties>
</file>