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318" r:id="rId3"/>
    <p:sldId id="258" r:id="rId4"/>
    <p:sldId id="259" r:id="rId5"/>
    <p:sldId id="281" r:id="rId6"/>
    <p:sldId id="261" r:id="rId7"/>
    <p:sldId id="286" r:id="rId8"/>
    <p:sldId id="294" r:id="rId9"/>
    <p:sldId id="296" r:id="rId10"/>
    <p:sldId id="297" r:id="rId11"/>
    <p:sldId id="262" r:id="rId12"/>
    <p:sldId id="304" r:id="rId13"/>
    <p:sldId id="305" r:id="rId14"/>
    <p:sldId id="300" r:id="rId15"/>
    <p:sldId id="301" r:id="rId16"/>
    <p:sldId id="302" r:id="rId17"/>
    <p:sldId id="306" r:id="rId18"/>
    <p:sldId id="298" r:id="rId19"/>
    <p:sldId id="307" r:id="rId20"/>
    <p:sldId id="308" r:id="rId21"/>
    <p:sldId id="311" r:id="rId22"/>
    <p:sldId id="312" r:id="rId23"/>
    <p:sldId id="313" r:id="rId24"/>
    <p:sldId id="314" r:id="rId25"/>
    <p:sldId id="316" r:id="rId26"/>
    <p:sldId id="267" r:id="rId27"/>
    <p:sldId id="319" r:id="rId28"/>
    <p:sldId id="320" r:id="rId29"/>
    <p:sldId id="322" r:id="rId30"/>
    <p:sldId id="263" r:id="rId31"/>
    <p:sldId id="317" r:id="rId32"/>
    <p:sldId id="323" r:id="rId33"/>
    <p:sldId id="269" r:id="rId34"/>
    <p:sldId id="276"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456B1-5105-883F-E4FF-763D42C6A565}" v="47" dt="2023-11-28T22:40:14.463"/>
    <p1510:client id="{14FC17D7-A459-F00F-C0F1-F502A06D174C}" v="1112" dt="2023-11-29T01:13:12.979"/>
    <p1510:client id="{344688CB-14AE-464B-8D04-498A438477B2}" v="1079" dt="2023-11-29T05:16:03.596"/>
    <p1510:client id="{3450E4B9-CA67-45E4-097E-400766B4A637}" v="207" dt="2023-11-28T21:01:10.751"/>
    <p1510:client id="{44A7A094-D83A-9044-38CC-CB2EEF044C6F}" v="80" dt="2023-11-28T22:41:52.225"/>
    <p1510:client id="{5EA63D39-D542-7F33-2374-FF3E45DFC8EA}" v="375" dt="2023-11-29T01:56:16.746"/>
    <p1510:client id="{81FC55F1-ED7C-E908-9D00-6844B304166B}" v="784" dt="2023-11-29T04:09:25.280"/>
    <p1510:client id="{8F4DFA82-7CF7-0791-DFF5-472203298449}" v="26" dt="2023-11-29T03:37:45.233"/>
    <p1510:client id="{9F7B88AB-FF49-48D4-B490-AEEB822E57A0}" v="144" dt="2023-11-28T20:11:05.532"/>
    <p1510:client id="{A34FF1DF-A724-896F-EA70-793D21F87051}" v="20" dt="2023-11-28T21:07:33.023"/>
    <p1510:client id="{B57BBCDE-0778-0E05-A0B0-7CD54A7DFAFB}" v="755" dt="2023-11-29T05:14:05.638"/>
    <p1510:client id="{C48DD94C-7ADD-5E57-136B-56BF42125226}" v="34" dt="2023-11-29T03:28:31.784"/>
    <p1510:client id="{D8204EFE-3227-3F41-6B94-43D6A2924545}" v="349" dt="2023-11-28T22:49:09.537"/>
    <p1510:client id="{DBCD99DE-1049-EE31-D9A3-98F2AE87EB4E}" v="1511" dt="2023-11-28T22:10:33.318"/>
    <p1510:client id="{F725ACE1-EE45-50B5-3B16-4301D2F91A89}" v="224" dt="2023-11-29T05:57:17.775"/>
    <p1510:client id="{F938AA2F-5449-99DE-C0A8-2E4A5A94DCB6}" v="190" dt="2023-11-28T22:16:11.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A0D2F-591E-46C7-9157-D38EFFBC761A}" type="datetimeFigureOut">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75711-BB27-42C5-9110-4E006789D9AC}" type="slidenum">
              <a:t>‹#›</a:t>
            </a:fld>
            <a:endParaRPr lang="en-US"/>
          </a:p>
        </p:txBody>
      </p:sp>
    </p:spTree>
    <p:extLst>
      <p:ext uri="{BB962C8B-B14F-4D97-AF65-F5344CB8AC3E}">
        <p14:creationId xmlns:p14="http://schemas.microsoft.com/office/powerpoint/2010/main" val="365879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48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643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29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609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5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5253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16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742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282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276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312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986451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datasets/kritanjalijain/amazon-reviews" TargetMode="External"/><Relationship Id="rId2" Type="http://schemas.openxmlformats.org/officeDocument/2006/relationships/hyperlink" Target="https://towardsdatascience.com/sentiment-analysis-on-amazon-reviews-45cd169447ac" TargetMode="External"/><Relationship Id="rId1" Type="http://schemas.openxmlformats.org/officeDocument/2006/relationships/slideLayout" Target="../slideLayouts/slideLayout2.xml"/><Relationship Id="rId5" Type="http://schemas.openxmlformats.org/officeDocument/2006/relationships/hyperlink" Target="https://github.com/joshivaibhav/AmazonCustomerReview/blob/master/amazondata.csv" TargetMode="External"/><Relationship Id="rId4" Type="http://schemas.openxmlformats.org/officeDocument/2006/relationships/hyperlink" Target="https://ieeexplore.ieee.org/document/940241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3826" y="1641752"/>
            <a:ext cx="5718175" cy="1552039"/>
          </a:xfrm>
        </p:spPr>
        <p:txBody>
          <a:bodyPr vert="horz" lIns="91440" tIns="45720" rIns="91440" bIns="45720" rtlCol="0" anchor="t">
            <a:normAutofit/>
          </a:bodyPr>
          <a:lstStyle/>
          <a:p>
            <a:r>
              <a:rPr lang="en-US" sz="3200" b="1">
                <a:solidFill>
                  <a:schemeClr val="bg1"/>
                </a:solidFill>
              </a:rPr>
              <a:t>Amazon Reviews: </a:t>
            </a:r>
            <a:br>
              <a:rPr lang="en-US" sz="3200" b="1"/>
            </a:br>
            <a:r>
              <a:rPr lang="en-US" sz="3200" b="1">
                <a:solidFill>
                  <a:schemeClr val="bg1"/>
                </a:solidFill>
              </a:rPr>
              <a:t>Text Classification and Aspect Based Sentiment Analysis </a:t>
            </a:r>
            <a:endParaRPr lang="en-US" sz="3200">
              <a:solidFill>
                <a:schemeClr val="bg1"/>
              </a:solidFill>
              <a:cs typeface="Calibri Light"/>
            </a:endParaRPr>
          </a:p>
        </p:txBody>
      </p:sp>
      <p:sp>
        <p:nvSpPr>
          <p:cNvPr id="5" name="TextBox 4">
            <a:extLst>
              <a:ext uri="{FF2B5EF4-FFF2-40B4-BE49-F238E27FC236}">
                <a16:creationId xmlns:a16="http://schemas.microsoft.com/office/drawing/2014/main" id="{7FCF30E4-AEF6-47D5-7B60-3A4D78D92073}"/>
              </a:ext>
            </a:extLst>
          </p:cNvPr>
          <p:cNvSpPr txBox="1"/>
          <p:nvPr/>
        </p:nvSpPr>
        <p:spPr>
          <a:xfrm>
            <a:off x="838201" y="3670275"/>
            <a:ext cx="4394200" cy="2454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a:solidFill>
                  <a:schemeClr val="bg1">
                    <a:alpha val="80000"/>
                  </a:schemeClr>
                </a:solidFill>
              </a:rPr>
              <a:t>Team members</a:t>
            </a:r>
            <a:endParaRPr lang="en-US" sz="2400">
              <a:solidFill>
                <a:srgbClr val="FFFFFF">
                  <a:alpha val="80000"/>
                </a:srgbClr>
              </a:solidFill>
              <a:cs typeface="Calibri" panose="020F0502020204030204"/>
            </a:endParaRPr>
          </a:p>
          <a:p>
            <a:pPr marL="342900" indent="-228600">
              <a:lnSpc>
                <a:spcPct val="90000"/>
              </a:lnSpc>
              <a:spcAft>
                <a:spcPts val="600"/>
              </a:spcAft>
              <a:buFont typeface="Arial" panose="020B0604020202020204" pitchFamily="34" charset="0"/>
              <a:buChar char="•"/>
            </a:pPr>
            <a:r>
              <a:rPr lang="en-US" sz="2400">
                <a:solidFill>
                  <a:schemeClr val="bg1">
                    <a:alpha val="80000"/>
                  </a:schemeClr>
                </a:solidFill>
              </a:rPr>
              <a:t>Sravani </a:t>
            </a:r>
            <a:r>
              <a:rPr lang="en-US" sz="2400" err="1">
                <a:solidFill>
                  <a:schemeClr val="bg1">
                    <a:alpha val="80000"/>
                  </a:schemeClr>
                </a:solidFill>
              </a:rPr>
              <a:t>Katlaganti</a:t>
            </a:r>
            <a:endParaRPr lang="en-US" sz="2400" err="1">
              <a:solidFill>
                <a:schemeClr val="bg1">
                  <a:alpha val="80000"/>
                </a:schemeClr>
              </a:solidFill>
              <a:cs typeface="Calibri"/>
            </a:endParaRPr>
          </a:p>
          <a:p>
            <a:pPr marL="342900" indent="-228600">
              <a:lnSpc>
                <a:spcPct val="90000"/>
              </a:lnSpc>
              <a:spcAft>
                <a:spcPts val="600"/>
              </a:spcAft>
              <a:buFont typeface="Arial" panose="020B0604020202020204" pitchFamily="34" charset="0"/>
              <a:buChar char="•"/>
            </a:pPr>
            <a:r>
              <a:rPr lang="en-US" sz="2400">
                <a:solidFill>
                  <a:schemeClr val="bg1">
                    <a:alpha val="80000"/>
                  </a:schemeClr>
                </a:solidFill>
              </a:rPr>
              <a:t>Raja Tejasvi Prasad </a:t>
            </a:r>
            <a:r>
              <a:rPr lang="en-US" sz="2400" err="1">
                <a:solidFill>
                  <a:schemeClr val="bg1">
                    <a:alpha val="80000"/>
                  </a:schemeClr>
                </a:solidFill>
              </a:rPr>
              <a:t>Panduga</a:t>
            </a:r>
            <a:endParaRPr lang="en-US" sz="2400" err="1">
              <a:solidFill>
                <a:schemeClr val="bg1">
                  <a:alpha val="80000"/>
                </a:schemeClr>
              </a:solidFill>
              <a:cs typeface="Calibri"/>
            </a:endParaRPr>
          </a:p>
          <a:p>
            <a:pPr marL="342900" indent="-228600">
              <a:lnSpc>
                <a:spcPct val="90000"/>
              </a:lnSpc>
              <a:spcAft>
                <a:spcPts val="600"/>
              </a:spcAft>
              <a:buFont typeface="Arial" panose="020B0604020202020204" pitchFamily="34" charset="0"/>
              <a:buChar char="•"/>
            </a:pPr>
            <a:r>
              <a:rPr lang="en-US" sz="2400">
                <a:solidFill>
                  <a:schemeClr val="bg1">
                    <a:alpha val="80000"/>
                  </a:schemeClr>
                </a:solidFill>
              </a:rPr>
              <a:t>Yasmeen Haleem</a:t>
            </a:r>
            <a:br>
              <a:rPr lang="en-US" sz="2400"/>
            </a:br>
            <a:endParaRPr lang="en-US" sz="2400">
              <a:solidFill>
                <a:schemeClr val="bg1">
                  <a:alpha val="80000"/>
                </a:schemeClr>
              </a:solidFill>
            </a:endParaRPr>
          </a:p>
        </p:txBody>
      </p:sp>
      <p:pic>
        <p:nvPicPr>
          <p:cNvPr id="4" name="Picture 3" descr="Science And Technology Free Stock Photo - Public Domain Pictures">
            <a:extLst>
              <a:ext uri="{FF2B5EF4-FFF2-40B4-BE49-F238E27FC236}">
                <a16:creationId xmlns:a16="http://schemas.microsoft.com/office/drawing/2014/main" id="{13E28ECB-C290-6678-2E29-7436F6557B5F}"/>
              </a:ext>
            </a:extLst>
          </p:cNvPr>
          <p:cNvPicPr>
            <a:picLocks noChangeAspect="1"/>
          </p:cNvPicPr>
          <p:nvPr/>
        </p:nvPicPr>
        <p:blipFill rotWithShape="1">
          <a:blip r:embed="rId2"/>
          <a:srcRect l="7016" r="30304" b="-1"/>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9" name="Group 18">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1" name="Freeform: Shape 20">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B9FE-3D52-5E31-7FA6-1116029C38C0}"/>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E3DEDD56-1499-7753-2F64-97E9074616CA}"/>
              </a:ext>
            </a:extLst>
          </p:cNvPr>
          <p:cNvSpPr>
            <a:spLocks noGrp="1"/>
          </p:cNvSpPr>
          <p:nvPr>
            <p:ph idx="1"/>
          </p:nvPr>
        </p:nvSpPr>
        <p:spPr/>
        <p:txBody>
          <a:bodyPr vert="horz" lIns="91440" tIns="45720" rIns="91440" bIns="45720" rtlCol="0" anchor="t">
            <a:normAutofit/>
          </a:bodyPr>
          <a:lstStyle/>
          <a:p>
            <a:pPr algn="just">
              <a:lnSpc>
                <a:spcPct val="100000"/>
              </a:lnSpc>
            </a:pPr>
            <a:r>
              <a:rPr lang="en-US" sz="2000" b="1">
                <a:ea typeface="+mn-lt"/>
                <a:cs typeface="+mn-lt"/>
              </a:rPr>
              <a:t>Input Processing</a:t>
            </a:r>
            <a:r>
              <a:rPr lang="en-US" sz="2000">
                <a:solidFill>
                  <a:srgbClr val="374151"/>
                </a:solidFill>
                <a:ea typeface="+mn-lt"/>
                <a:cs typeface="+mn-lt"/>
              </a:rPr>
              <a:t>: The input text is fed into the model where each token is embedded into a high-dimensional space. Special tokens like </a:t>
            </a:r>
            <a:r>
              <a:rPr lang="en-US" sz="2000" b="1">
                <a:latin typeface="Calibri"/>
                <a:cs typeface="Calibri"/>
              </a:rPr>
              <a:t>[CLS]</a:t>
            </a:r>
            <a:r>
              <a:rPr lang="en-US" sz="2000">
                <a:solidFill>
                  <a:srgbClr val="374151"/>
                </a:solidFill>
                <a:ea typeface="+mn-lt"/>
                <a:cs typeface="+mn-lt"/>
              </a:rPr>
              <a:t> for classification and </a:t>
            </a:r>
            <a:r>
              <a:rPr lang="en-US" sz="2000" b="1">
                <a:latin typeface="Calibri"/>
                <a:cs typeface="Calibri"/>
              </a:rPr>
              <a:t>[SEP]</a:t>
            </a:r>
            <a:r>
              <a:rPr lang="en-US" sz="2000">
                <a:solidFill>
                  <a:srgbClr val="374151"/>
                </a:solidFill>
                <a:ea typeface="+mn-lt"/>
                <a:cs typeface="+mn-lt"/>
              </a:rPr>
              <a:t> for separation are added to the sequence.</a:t>
            </a:r>
            <a:endParaRPr lang="en-US" sz="2000">
              <a:cs typeface="Calibri" panose="020F0502020204030204"/>
            </a:endParaRPr>
          </a:p>
          <a:p>
            <a:pPr algn="just">
              <a:lnSpc>
                <a:spcPct val="100000"/>
              </a:lnSpc>
            </a:pPr>
            <a:r>
              <a:rPr lang="en-US" sz="2000" b="1">
                <a:ea typeface="+mn-lt"/>
                <a:cs typeface="+mn-lt"/>
              </a:rPr>
              <a:t>Embedding Layer</a:t>
            </a:r>
            <a:r>
              <a:rPr lang="en-US" sz="2000">
                <a:solidFill>
                  <a:srgbClr val="374151"/>
                </a:solidFill>
                <a:ea typeface="+mn-lt"/>
                <a:cs typeface="+mn-lt"/>
              </a:rPr>
              <a:t>: The embeddings for each token, including the special </a:t>
            </a:r>
            <a:r>
              <a:rPr lang="en-US" sz="2000" b="1">
                <a:latin typeface="Calibri"/>
                <a:cs typeface="Calibri"/>
              </a:rPr>
              <a:t>[CLS]</a:t>
            </a:r>
            <a:r>
              <a:rPr lang="en-US" sz="2000">
                <a:solidFill>
                  <a:srgbClr val="374151"/>
                </a:solidFill>
                <a:ea typeface="+mn-lt"/>
                <a:cs typeface="+mn-lt"/>
              </a:rPr>
              <a:t> and </a:t>
            </a:r>
            <a:r>
              <a:rPr lang="en-US" sz="2000" b="1">
                <a:latin typeface="Calibri"/>
                <a:cs typeface="Calibri"/>
              </a:rPr>
              <a:t>[SEP]</a:t>
            </a:r>
            <a:r>
              <a:rPr lang="en-US" sz="2000">
                <a:solidFill>
                  <a:srgbClr val="374151"/>
                </a:solidFill>
                <a:ea typeface="+mn-lt"/>
                <a:cs typeface="+mn-lt"/>
              </a:rPr>
              <a:t>, are created to capture the semantic meaning of each word within the context of the sentence.</a:t>
            </a:r>
            <a:endParaRPr lang="en-US" sz="2000">
              <a:cs typeface="Calibri"/>
            </a:endParaRPr>
          </a:p>
          <a:p>
            <a:pPr algn="just">
              <a:lnSpc>
                <a:spcPct val="100000"/>
              </a:lnSpc>
            </a:pPr>
            <a:r>
              <a:rPr lang="en-US" sz="2000" b="1">
                <a:ea typeface="+mn-lt"/>
                <a:cs typeface="+mn-lt"/>
              </a:rPr>
              <a:t>Transformer Blocks</a:t>
            </a:r>
            <a:r>
              <a:rPr lang="en-US" sz="2000">
                <a:solidFill>
                  <a:srgbClr val="374151"/>
                </a:solidFill>
                <a:ea typeface="+mn-lt"/>
                <a:cs typeface="+mn-lt"/>
              </a:rPr>
              <a:t>: The core of ALBERT consists of repeating blocks of transformer layers. These layers use self-attention mechanisms to weigh the influence of different parts of the input text on each other and capture the context around each word.</a:t>
            </a:r>
            <a:endParaRPr lang="en-US" sz="2000">
              <a:cs typeface="Calibri"/>
            </a:endParaRPr>
          </a:p>
          <a:p>
            <a:pPr algn="just">
              <a:lnSpc>
                <a:spcPct val="100000"/>
              </a:lnSpc>
            </a:pPr>
            <a:r>
              <a:rPr lang="en-US" sz="2000" b="1">
                <a:ea typeface="+mn-lt"/>
                <a:cs typeface="+mn-lt"/>
              </a:rPr>
              <a:t>Output Determination</a:t>
            </a:r>
            <a:r>
              <a:rPr lang="en-US" sz="2000">
                <a:solidFill>
                  <a:srgbClr val="374151"/>
                </a:solidFill>
                <a:ea typeface="+mn-lt"/>
                <a:cs typeface="+mn-lt"/>
              </a:rPr>
              <a:t>: The output from the transformer layers, especially the transformed </a:t>
            </a:r>
            <a:r>
              <a:rPr lang="en-US" sz="2000" b="1">
                <a:latin typeface="Calibri"/>
                <a:cs typeface="Calibri"/>
              </a:rPr>
              <a:t>[CLS]</a:t>
            </a:r>
            <a:r>
              <a:rPr lang="en-US" sz="2000">
                <a:solidFill>
                  <a:srgbClr val="374151"/>
                </a:solidFill>
                <a:ea typeface="+mn-lt"/>
                <a:cs typeface="+mn-lt"/>
              </a:rPr>
              <a:t> token, is then used to predict the class label of the input sequence. This label could represent sentiment, categorization, or any other classification task.</a:t>
            </a:r>
            <a:endParaRPr lang="en-US" sz="2000">
              <a:cs typeface="Calibri"/>
            </a:endParaRPr>
          </a:p>
        </p:txBody>
      </p:sp>
    </p:spTree>
    <p:extLst>
      <p:ext uri="{BB962C8B-B14F-4D97-AF65-F5344CB8AC3E}">
        <p14:creationId xmlns:p14="http://schemas.microsoft.com/office/powerpoint/2010/main" val="254019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6C23-046E-388A-138B-B415898F8B7E}"/>
              </a:ext>
            </a:extLst>
          </p:cNvPr>
          <p:cNvSpPr>
            <a:spLocks noGrp="1"/>
          </p:cNvSpPr>
          <p:nvPr>
            <p:ph type="title"/>
          </p:nvPr>
        </p:nvSpPr>
        <p:spPr/>
        <p:txBody>
          <a:bodyPr/>
          <a:lstStyle/>
          <a:p>
            <a:r>
              <a:rPr lang="en-US">
                <a:latin typeface="Calibri Light"/>
                <a:ea typeface="Calibri Light"/>
                <a:cs typeface="Times New Roman"/>
              </a:rPr>
              <a:t>Dataset</a:t>
            </a:r>
            <a:endParaRPr lang="en-US">
              <a:latin typeface="Calibri Light"/>
              <a:cs typeface="Times New Roman"/>
            </a:endParaRPr>
          </a:p>
        </p:txBody>
      </p:sp>
      <p:sp>
        <p:nvSpPr>
          <p:cNvPr id="3" name="Content Placeholder 2">
            <a:extLst>
              <a:ext uri="{FF2B5EF4-FFF2-40B4-BE49-F238E27FC236}">
                <a16:creationId xmlns:a16="http://schemas.microsoft.com/office/drawing/2014/main" id="{E48857FB-E39B-9037-4FC5-8AAD5C0FF524}"/>
              </a:ext>
            </a:extLst>
          </p:cNvPr>
          <p:cNvSpPr>
            <a:spLocks noGrp="1"/>
          </p:cNvSpPr>
          <p:nvPr>
            <p:ph idx="1"/>
          </p:nvPr>
        </p:nvSpPr>
        <p:spPr>
          <a:xfrm>
            <a:off x="838200" y="1690688"/>
            <a:ext cx="10515600" cy="4729777"/>
          </a:xfrm>
        </p:spPr>
        <p:txBody>
          <a:bodyPr vert="horz" lIns="91440" tIns="45720" rIns="91440" bIns="45720" rtlCol="0" anchor="t">
            <a:normAutofit fontScale="92500" lnSpcReduction="10000"/>
          </a:bodyPr>
          <a:lstStyle/>
          <a:p>
            <a:pPr marL="0" indent="0" algn="just">
              <a:lnSpc>
                <a:spcPct val="120000"/>
              </a:lnSpc>
              <a:buNone/>
            </a:pPr>
            <a:r>
              <a:rPr lang="en-US" sz="2400" b="1">
                <a:ea typeface="Calibri"/>
                <a:cs typeface="Times New Roman"/>
              </a:rPr>
              <a:t>Amazon Product Reviews </a:t>
            </a:r>
            <a:endParaRPr lang="en-US"/>
          </a:p>
          <a:p>
            <a:pPr algn="just">
              <a:lnSpc>
                <a:spcPct val="120000"/>
              </a:lnSpc>
              <a:spcBef>
                <a:spcPts val="600"/>
              </a:spcBef>
            </a:pPr>
            <a:r>
              <a:rPr lang="en-US" sz="2400">
                <a:solidFill>
                  <a:srgbClr val="3C4043"/>
                </a:solidFill>
                <a:ea typeface="+mn-lt"/>
                <a:cs typeface="Times New Roman"/>
              </a:rPr>
              <a:t>The Amazon reviews polarity dataset consists of reviews from amazon. We took this dataset from Kaggle.</a:t>
            </a:r>
          </a:p>
          <a:p>
            <a:pPr algn="just">
              <a:lnSpc>
                <a:spcPct val="120000"/>
              </a:lnSpc>
              <a:spcBef>
                <a:spcPts val="600"/>
              </a:spcBef>
            </a:pPr>
            <a:r>
              <a:rPr lang="en-US" sz="2400">
                <a:solidFill>
                  <a:srgbClr val="3C4043"/>
                </a:solidFill>
                <a:ea typeface="+mn-lt"/>
                <a:cs typeface="Times New Roman"/>
              </a:rPr>
              <a:t>The data span a period of 18 years, including ~35 million reviews up to March 2013. </a:t>
            </a:r>
            <a:r>
              <a:rPr lang="en-US" sz="2400">
                <a:solidFill>
                  <a:srgbClr val="3C4043"/>
                </a:solidFill>
                <a:ea typeface="Calibri"/>
                <a:cs typeface="Times New Roman"/>
              </a:rPr>
              <a:t>It contains</a:t>
            </a:r>
            <a:r>
              <a:rPr lang="en-US" sz="2400">
                <a:solidFill>
                  <a:srgbClr val="3C4043"/>
                </a:solidFill>
                <a:ea typeface="+mn-lt"/>
                <a:cs typeface="Times New Roman"/>
              </a:rPr>
              <a:t> 34,686,770 Amazon reviews from 6,643,669 users on 2,441,053 products, from the Stanford Network Analysis Project (SNAP). </a:t>
            </a:r>
          </a:p>
          <a:p>
            <a:pPr algn="just">
              <a:lnSpc>
                <a:spcPct val="120000"/>
              </a:lnSpc>
              <a:spcBef>
                <a:spcPts val="600"/>
              </a:spcBef>
            </a:pPr>
            <a:r>
              <a:rPr lang="en-US" sz="2400">
                <a:solidFill>
                  <a:srgbClr val="3C4043"/>
                </a:solidFill>
                <a:ea typeface="+mn-lt"/>
                <a:cs typeface="Times New Roman"/>
              </a:rPr>
              <a:t>This subset contains 1,800,000 training samples and 200,000 testing samples in each polarity sentiment. </a:t>
            </a:r>
          </a:p>
          <a:p>
            <a:pPr algn="just">
              <a:lnSpc>
                <a:spcPct val="120000"/>
              </a:lnSpc>
              <a:spcBef>
                <a:spcPts val="600"/>
              </a:spcBef>
            </a:pPr>
            <a:r>
              <a:rPr lang="en-US" sz="2400">
                <a:solidFill>
                  <a:srgbClr val="3C4043"/>
                </a:solidFill>
                <a:ea typeface="+mn-lt"/>
                <a:cs typeface="Times New Roman"/>
              </a:rPr>
              <a:t>This dataset has feature columns of title, review text and label column of </a:t>
            </a:r>
            <a:r>
              <a:rPr lang="en-US" sz="2400">
                <a:solidFill>
                  <a:srgbClr val="3C4043"/>
                </a:solidFill>
                <a:ea typeface="+mn-lt"/>
                <a:cs typeface="Calibri"/>
              </a:rPr>
              <a:t>polarity</a:t>
            </a:r>
            <a:r>
              <a:rPr lang="en-US" sz="2400">
                <a:solidFill>
                  <a:srgbClr val="3C4043"/>
                </a:solidFill>
                <a:ea typeface="+mn-lt"/>
                <a:cs typeface="Times New Roman"/>
              </a:rPr>
              <a:t>.</a:t>
            </a:r>
            <a:endParaRPr lang="en-US">
              <a:cs typeface="Calibri" panose="020F0502020204030204"/>
            </a:endParaRPr>
          </a:p>
          <a:p>
            <a:pPr algn="just">
              <a:lnSpc>
                <a:spcPct val="120000"/>
              </a:lnSpc>
              <a:spcBef>
                <a:spcPts val="600"/>
              </a:spcBef>
            </a:pPr>
            <a:r>
              <a:rPr lang="en-US" sz="2400">
                <a:solidFill>
                  <a:srgbClr val="3C4043"/>
                </a:solidFill>
                <a:ea typeface="+mn-lt"/>
                <a:cs typeface="Times New Roman"/>
              </a:rPr>
              <a:t>In the dataset, class 1 is the negative and class 2 is the positive. Each class has 1,800,000 training samples and 200,000 testing samples.</a:t>
            </a:r>
            <a:endParaRPr lang="en-US" sz="2400">
              <a:solidFill>
                <a:srgbClr val="3C4043"/>
              </a:solidFill>
              <a:ea typeface="Calibri" panose="020F0502020204030204"/>
              <a:cs typeface="Times New Roman"/>
            </a:endParaRPr>
          </a:p>
          <a:p>
            <a:pPr marL="0" indent="0">
              <a:lnSpc>
                <a:spcPct val="120000"/>
              </a:lnSpc>
              <a:buNone/>
            </a:pPr>
            <a:endParaRPr lang="en-US" sz="2000">
              <a:solidFill>
                <a:srgbClr val="000000"/>
              </a:solidFill>
              <a:ea typeface="Calibri" panose="020F0502020204030204"/>
              <a:cs typeface="Times New Roman" panose="02020603050405020304" pitchFamily="18" charset="0"/>
            </a:endParaRPr>
          </a:p>
          <a:p>
            <a:pPr marL="0" indent="0">
              <a:lnSpc>
                <a:spcPct val="120000"/>
              </a:lnSpc>
              <a:buNone/>
            </a:pPr>
            <a:endParaRPr lang="en-US" sz="2000">
              <a:ea typeface="Calibri" panose="020F0502020204030204"/>
              <a:cs typeface="Times New Roman" panose="02020603050405020304" pitchFamily="18" charset="0"/>
            </a:endParaRPr>
          </a:p>
        </p:txBody>
      </p:sp>
    </p:spTree>
    <p:extLst>
      <p:ext uri="{BB962C8B-B14F-4D97-AF65-F5344CB8AC3E}">
        <p14:creationId xmlns:p14="http://schemas.microsoft.com/office/powerpoint/2010/main" val="83406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95FB-06D3-69B0-FE86-6C8B97781649}"/>
              </a:ext>
            </a:extLst>
          </p:cNvPr>
          <p:cNvSpPr>
            <a:spLocks noGrp="1"/>
          </p:cNvSpPr>
          <p:nvPr>
            <p:ph type="title"/>
          </p:nvPr>
        </p:nvSpPr>
        <p:spPr/>
        <p:txBody>
          <a:bodyPr/>
          <a:lstStyle/>
          <a:p>
            <a:r>
              <a:rPr lang="en-US">
                <a:cs typeface="Calibri Light"/>
              </a:rPr>
              <a:t>Dataset</a:t>
            </a:r>
            <a:endParaRPr lang="en-US"/>
          </a:p>
        </p:txBody>
      </p:sp>
      <p:sp>
        <p:nvSpPr>
          <p:cNvPr id="3" name="Content Placeholder 2">
            <a:extLst>
              <a:ext uri="{FF2B5EF4-FFF2-40B4-BE49-F238E27FC236}">
                <a16:creationId xmlns:a16="http://schemas.microsoft.com/office/drawing/2014/main" id="{4E6993D8-5DAC-0701-331D-683FB147A14A}"/>
              </a:ext>
            </a:extLst>
          </p:cNvPr>
          <p:cNvSpPr>
            <a:spLocks noGrp="1"/>
          </p:cNvSpPr>
          <p:nvPr>
            <p:ph idx="1"/>
          </p:nvPr>
        </p:nvSpPr>
        <p:spPr/>
        <p:txBody>
          <a:bodyPr vert="horz" lIns="91440" tIns="45720" rIns="91440" bIns="45720" rtlCol="0" anchor="t">
            <a:normAutofit/>
          </a:bodyPr>
          <a:lstStyle/>
          <a:p>
            <a:pPr marL="0" indent="0">
              <a:buNone/>
            </a:pPr>
            <a:r>
              <a:rPr lang="en-US">
                <a:latin typeface="Calibri"/>
                <a:cs typeface="Calibri"/>
              </a:rPr>
              <a:t>Design of Features/Labels with diagram</a:t>
            </a:r>
            <a:endParaRPr lang="en-US"/>
          </a:p>
        </p:txBody>
      </p:sp>
      <p:pic>
        <p:nvPicPr>
          <p:cNvPr id="4" name="Picture 3" descr="A screenshot of a computer&#10;&#10;Description automatically generated">
            <a:extLst>
              <a:ext uri="{FF2B5EF4-FFF2-40B4-BE49-F238E27FC236}">
                <a16:creationId xmlns:a16="http://schemas.microsoft.com/office/drawing/2014/main" id="{2F507A08-5500-3F51-5BF4-080CB7A63C69}"/>
              </a:ext>
            </a:extLst>
          </p:cNvPr>
          <p:cNvPicPr>
            <a:picLocks noChangeAspect="1"/>
          </p:cNvPicPr>
          <p:nvPr/>
        </p:nvPicPr>
        <p:blipFill>
          <a:blip r:embed="rId2"/>
          <a:stretch>
            <a:fillRect/>
          </a:stretch>
        </p:blipFill>
        <p:spPr>
          <a:xfrm>
            <a:off x="962025" y="2885120"/>
            <a:ext cx="10029825" cy="2859411"/>
          </a:xfrm>
          <a:prstGeom prst="rect">
            <a:avLst/>
          </a:prstGeom>
        </p:spPr>
      </p:pic>
    </p:spTree>
    <p:extLst>
      <p:ext uri="{BB962C8B-B14F-4D97-AF65-F5344CB8AC3E}">
        <p14:creationId xmlns:p14="http://schemas.microsoft.com/office/powerpoint/2010/main" val="50472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C6B0-ABEE-8E49-4177-F267B57BF6D4}"/>
              </a:ext>
            </a:extLst>
          </p:cNvPr>
          <p:cNvSpPr>
            <a:spLocks noGrp="1"/>
          </p:cNvSpPr>
          <p:nvPr>
            <p:ph type="title"/>
          </p:nvPr>
        </p:nvSpPr>
        <p:spPr>
          <a:xfrm>
            <a:off x="831850" y="496183"/>
            <a:ext cx="10515600" cy="5872514"/>
          </a:xfrm>
        </p:spPr>
        <p:txBody>
          <a:bodyPr vert="horz" lIns="91440" tIns="45720" rIns="91440" bIns="45720" rtlCol="0" anchor="ctr">
            <a:normAutofit/>
          </a:bodyPr>
          <a:lstStyle/>
          <a:p>
            <a:pPr algn="ctr"/>
            <a:r>
              <a:rPr lang="en-US" sz="5400">
                <a:cs typeface="Calibri Light"/>
              </a:rPr>
              <a:t>Exploratory Data Analysis</a:t>
            </a:r>
            <a:endParaRPr lang="en-US"/>
          </a:p>
        </p:txBody>
      </p:sp>
    </p:spTree>
    <p:extLst>
      <p:ext uri="{BB962C8B-B14F-4D97-AF65-F5344CB8AC3E}">
        <p14:creationId xmlns:p14="http://schemas.microsoft.com/office/powerpoint/2010/main" val="131090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0A009-8D78-A05C-380F-54636CBEDCE1}"/>
              </a:ext>
            </a:extLst>
          </p:cNvPr>
          <p:cNvSpPr>
            <a:spLocks noGrp="1"/>
          </p:cNvSpPr>
          <p:nvPr>
            <p:ph idx="1"/>
          </p:nvPr>
        </p:nvSpPr>
        <p:spPr/>
        <p:txBody>
          <a:bodyPr vert="horz" lIns="91440" tIns="45720" rIns="91440" bIns="45720" rtlCol="0" anchor="t">
            <a:normAutofit/>
          </a:bodyPr>
          <a:lstStyle/>
          <a:p>
            <a:pPr marL="0" indent="0">
              <a:buNone/>
            </a:pPr>
            <a:r>
              <a:rPr lang="en-US" sz="2000" b="1"/>
              <a:t>Data Reading and Structure Preparation:</a:t>
            </a:r>
          </a:p>
          <a:p>
            <a:r>
              <a:rPr lang="en-US" sz="2000"/>
              <a:t>CSV files containing Amazon reviews are read into pandas </a:t>
            </a:r>
            <a:r>
              <a:rPr lang="en-US" sz="2000" err="1"/>
              <a:t>DataFrames</a:t>
            </a:r>
            <a:r>
              <a:rPr lang="en-US" sz="2000"/>
              <a:t>.</a:t>
            </a:r>
            <a:endParaRPr lang="en-US" sz="2000">
              <a:cs typeface="Calibri"/>
            </a:endParaRPr>
          </a:p>
          <a:p>
            <a:r>
              <a:rPr lang="en-US" sz="2000"/>
              <a:t>Data structure is known using info() and describe() functions.</a:t>
            </a:r>
            <a:endParaRPr lang="en-US" sz="2000">
              <a:cs typeface="Calibri"/>
            </a:endParaRPr>
          </a:p>
          <a:p>
            <a:r>
              <a:rPr lang="en-US" sz="2000"/>
              <a:t>The shape of the train and test data is checked and displayed.</a:t>
            </a:r>
            <a:endParaRPr lang="en-US" sz="2000">
              <a:cs typeface="Calibri"/>
            </a:endParaRPr>
          </a:p>
          <a:p>
            <a:r>
              <a:rPr lang="en-US" sz="2000"/>
              <a:t>The </a:t>
            </a:r>
            <a:r>
              <a:rPr lang="en-US" sz="2000" err="1"/>
              <a:t>DataFrames</a:t>
            </a:r>
            <a:r>
              <a:rPr lang="en-US" sz="2000"/>
              <a:t> are truncated to handle the first 50,000 and 5,000 rows for the train and test sets, respectively.</a:t>
            </a:r>
            <a:endParaRPr lang="en-US" sz="2000">
              <a:cs typeface="Calibri"/>
            </a:endParaRPr>
          </a:p>
          <a:p>
            <a:r>
              <a:rPr lang="en-US" sz="2000"/>
              <a:t>Columns are renamed to 'polarity', 'title', and 'text' for clarity.</a:t>
            </a:r>
            <a:endParaRPr lang="en-US" sz="2000">
              <a:cs typeface="Calibri"/>
            </a:endParaRPr>
          </a:p>
          <a:p>
            <a:pPr marL="0" indent="0">
              <a:buNone/>
            </a:pPr>
            <a:r>
              <a:rPr lang="en-US" sz="2000" b="1"/>
              <a:t>Concatenation of Columns:</a:t>
            </a:r>
            <a:endParaRPr lang="en-US" sz="2000" b="1">
              <a:cs typeface="Calibri"/>
            </a:endParaRPr>
          </a:p>
          <a:p>
            <a:pPr marL="342900" indent="-342900"/>
            <a:r>
              <a:rPr lang="en-US" sz="2000"/>
              <a:t>The 'text' and 'title' columns are concatenated to form a single text column.</a:t>
            </a:r>
            <a:endParaRPr lang="en-US" sz="2000">
              <a:cs typeface="Calibri" panose="020F0502020204030204"/>
            </a:endParaRPr>
          </a:p>
          <a:p>
            <a:pPr marL="342900" indent="-342900"/>
            <a:r>
              <a:rPr lang="en-US" sz="2000"/>
              <a:t>After concatenation, the 'title' column is dropped from the </a:t>
            </a:r>
            <a:r>
              <a:rPr lang="en-US" sz="2000" err="1"/>
              <a:t>DataFrame</a:t>
            </a:r>
            <a:r>
              <a:rPr lang="en-US" sz="2000"/>
              <a:t>.</a:t>
            </a:r>
            <a:endParaRPr lang="en-US" sz="2000">
              <a:cs typeface="Calibri" panose="020F0502020204030204"/>
            </a:endParaRPr>
          </a:p>
        </p:txBody>
      </p:sp>
      <p:sp>
        <p:nvSpPr>
          <p:cNvPr id="5" name="Title 4">
            <a:extLst>
              <a:ext uri="{FF2B5EF4-FFF2-40B4-BE49-F238E27FC236}">
                <a16:creationId xmlns:a16="http://schemas.microsoft.com/office/drawing/2014/main" id="{C56F5FAB-27F2-0118-5B28-11F21748E035}"/>
              </a:ext>
            </a:extLst>
          </p:cNvPr>
          <p:cNvSpPr>
            <a:spLocks noGrp="1"/>
          </p:cNvSpPr>
          <p:nvPr>
            <p:ph type="title"/>
          </p:nvPr>
        </p:nvSpPr>
        <p:spPr/>
        <p:txBody>
          <a:bodyPr/>
          <a:lstStyle/>
          <a:p>
            <a:r>
              <a:rPr lang="en-US">
                <a:cs typeface="Calibri Light"/>
              </a:rPr>
              <a:t>Data Preprocessing</a:t>
            </a:r>
          </a:p>
        </p:txBody>
      </p:sp>
    </p:spTree>
    <p:extLst>
      <p:ext uri="{BB962C8B-B14F-4D97-AF65-F5344CB8AC3E}">
        <p14:creationId xmlns:p14="http://schemas.microsoft.com/office/powerpoint/2010/main" val="54516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90E42-0FB4-CCC8-0F67-8AD33486148D}"/>
              </a:ext>
            </a:extLst>
          </p:cNvPr>
          <p:cNvSpPr>
            <a:spLocks noGrp="1"/>
          </p:cNvSpPr>
          <p:nvPr>
            <p:ph type="title"/>
          </p:nvPr>
        </p:nvSpPr>
        <p:spPr/>
        <p:txBody>
          <a:bodyPr/>
          <a:lstStyle/>
          <a:p>
            <a:r>
              <a:rPr lang="en-US" sz="4400">
                <a:latin typeface="Calibri Light"/>
                <a:cs typeface="Times New Roman"/>
              </a:rPr>
              <a:t>Data Preprocessing</a:t>
            </a:r>
            <a:endParaRPr lang="en-US">
              <a:latin typeface="Calibri Light"/>
              <a:cs typeface="Times New Roman"/>
            </a:endParaRPr>
          </a:p>
        </p:txBody>
      </p:sp>
      <p:sp>
        <p:nvSpPr>
          <p:cNvPr id="3" name="Content Placeholder 2">
            <a:extLst>
              <a:ext uri="{FF2B5EF4-FFF2-40B4-BE49-F238E27FC236}">
                <a16:creationId xmlns:a16="http://schemas.microsoft.com/office/drawing/2014/main" id="{3E0533D9-71E2-6B86-0405-923547D61948}"/>
              </a:ext>
            </a:extLst>
          </p:cNvPr>
          <p:cNvSpPr>
            <a:spLocks noGrp="1"/>
          </p:cNvSpPr>
          <p:nvPr>
            <p:ph idx="1"/>
          </p:nvPr>
        </p:nvSpPr>
        <p:spPr/>
        <p:txBody>
          <a:bodyPr vert="horz" lIns="91440" tIns="45720" rIns="91440" bIns="45720" rtlCol="0" anchor="t">
            <a:noAutofit/>
          </a:bodyPr>
          <a:lstStyle/>
          <a:p>
            <a:pPr marL="0" indent="0" algn="just">
              <a:lnSpc>
                <a:spcPct val="100000"/>
              </a:lnSpc>
              <a:buNone/>
            </a:pPr>
            <a:r>
              <a:rPr lang="en-US" sz="2400" b="1" i="0">
                <a:effectLst/>
                <a:latin typeface="Calibri"/>
                <a:cs typeface="Times New Roman"/>
              </a:rPr>
              <a:t>Cleaning:</a:t>
            </a:r>
          </a:p>
          <a:p>
            <a:pPr algn="just">
              <a:lnSpc>
                <a:spcPct val="100000"/>
              </a:lnSpc>
              <a:buFont typeface="Arial" panose="020B0604020202020204" pitchFamily="34" charset="0"/>
              <a:buChar char="•"/>
            </a:pPr>
            <a:r>
              <a:rPr lang="en-US" sz="2000" b="0" i="0">
                <a:effectLst/>
                <a:latin typeface="Calibri"/>
                <a:cs typeface="Times New Roman"/>
              </a:rPr>
              <a:t>All text is converted to </a:t>
            </a:r>
            <a:r>
              <a:rPr lang="en-US" sz="2000" b="1" i="0">
                <a:effectLst/>
                <a:latin typeface="Calibri"/>
                <a:cs typeface="Times New Roman"/>
              </a:rPr>
              <a:t>lowercase</a:t>
            </a:r>
            <a:r>
              <a:rPr lang="en-US" sz="2000" b="0" i="0">
                <a:effectLst/>
                <a:latin typeface="Calibri"/>
                <a:cs typeface="Times New Roman"/>
              </a:rPr>
              <a:t> to maintain uniformity and to ensure that the algorithm treats words with the same root similarly regardless of their case.</a:t>
            </a:r>
          </a:p>
          <a:p>
            <a:pPr algn="just">
              <a:lnSpc>
                <a:spcPct val="100000"/>
              </a:lnSpc>
              <a:buFont typeface="Arial" panose="020B0604020202020204" pitchFamily="34" charset="0"/>
              <a:buChar char="•"/>
            </a:pPr>
            <a:r>
              <a:rPr lang="en-US" sz="2000" b="0" i="0">
                <a:effectLst/>
                <a:latin typeface="Calibri"/>
                <a:cs typeface="Times New Roman"/>
              </a:rPr>
              <a:t>Text in square brackets is removed, which might include references or hyperlinks.</a:t>
            </a:r>
          </a:p>
          <a:p>
            <a:pPr algn="just">
              <a:lnSpc>
                <a:spcPct val="100000"/>
              </a:lnSpc>
              <a:buFont typeface="Arial" panose="020B0604020202020204" pitchFamily="34" charset="0"/>
              <a:buChar char="•"/>
            </a:pPr>
            <a:r>
              <a:rPr lang="en-US" sz="2000" b="0" i="0">
                <a:effectLst/>
                <a:latin typeface="Calibri"/>
                <a:cs typeface="Times New Roman"/>
              </a:rPr>
              <a:t>Links are removed, which are not useful for sentiment analysis.</a:t>
            </a:r>
          </a:p>
          <a:p>
            <a:pPr algn="just">
              <a:lnSpc>
                <a:spcPct val="100000"/>
              </a:lnSpc>
              <a:buFont typeface="Arial" panose="020B0604020202020204" pitchFamily="34" charset="0"/>
              <a:buChar char="•"/>
            </a:pPr>
            <a:r>
              <a:rPr lang="en-US" sz="2000" b="1" i="0">
                <a:effectLst/>
                <a:latin typeface="Calibri"/>
                <a:cs typeface="Times New Roman"/>
              </a:rPr>
              <a:t>Punctuation</a:t>
            </a:r>
            <a:r>
              <a:rPr lang="en-US" sz="2000" b="0" i="0">
                <a:effectLst/>
                <a:latin typeface="Calibri"/>
                <a:cs typeface="Times New Roman"/>
              </a:rPr>
              <a:t> is removed, as it often does not contribute to the sentiment of the text.</a:t>
            </a:r>
          </a:p>
          <a:p>
            <a:pPr algn="just">
              <a:lnSpc>
                <a:spcPct val="100000"/>
              </a:lnSpc>
              <a:buFont typeface="Arial" panose="020B0604020202020204" pitchFamily="34" charset="0"/>
              <a:buChar char="•"/>
            </a:pPr>
            <a:r>
              <a:rPr lang="en-US" sz="2000" b="0" i="0">
                <a:effectLst/>
                <a:latin typeface="Calibri"/>
                <a:cs typeface="Times New Roman"/>
              </a:rPr>
              <a:t>Words containing numbers are removed, as they are likely not useful for sentiment analysis.</a:t>
            </a:r>
          </a:p>
          <a:p>
            <a:pPr algn="just">
              <a:lnSpc>
                <a:spcPct val="100000"/>
              </a:lnSpc>
              <a:buFont typeface="Arial" panose="020B0604020202020204" pitchFamily="34" charset="0"/>
              <a:buChar char="•"/>
            </a:pPr>
            <a:r>
              <a:rPr lang="en-US" sz="2000" b="1" i="0">
                <a:effectLst/>
                <a:latin typeface="Calibri"/>
                <a:cs typeface="Times New Roman"/>
              </a:rPr>
              <a:t>Stop words</a:t>
            </a:r>
            <a:r>
              <a:rPr lang="en-US" sz="2000" b="0" i="0">
                <a:effectLst/>
                <a:latin typeface="Calibri"/>
                <a:cs typeface="Times New Roman"/>
              </a:rPr>
              <a:t> (commonly used words that do not carry significant meaning, like 'the', 'is', etc.) are removed to focus on words that carry the sentiment.</a:t>
            </a:r>
          </a:p>
          <a:p>
            <a:pPr algn="just">
              <a:lnSpc>
                <a:spcPct val="100000"/>
              </a:lnSpc>
              <a:buFont typeface="Arial" panose="020B0604020202020204" pitchFamily="34" charset="0"/>
              <a:buChar char="•"/>
            </a:pPr>
            <a:r>
              <a:rPr lang="en-US" sz="2000" b="1" i="0">
                <a:effectLst/>
                <a:latin typeface="Calibri"/>
                <a:cs typeface="Times New Roman"/>
              </a:rPr>
              <a:t>Extra whitespace </a:t>
            </a:r>
            <a:r>
              <a:rPr lang="en-US" sz="2000" b="0" i="0">
                <a:effectLst/>
                <a:latin typeface="Calibri"/>
                <a:cs typeface="Times New Roman"/>
              </a:rPr>
              <a:t>is removed to clean the text further.</a:t>
            </a:r>
          </a:p>
          <a:p>
            <a:pPr algn="just">
              <a:lnSpc>
                <a:spcPct val="100000"/>
              </a:lnSpc>
            </a:pPr>
            <a:endParaRPr lang="en-US" sz="2000">
              <a:latin typeface="Calibri"/>
              <a:cs typeface="Times New Roman" panose="02020603050405020304" pitchFamily="18" charset="0"/>
            </a:endParaRPr>
          </a:p>
        </p:txBody>
      </p:sp>
    </p:spTree>
    <p:extLst>
      <p:ext uri="{BB962C8B-B14F-4D97-AF65-F5344CB8AC3E}">
        <p14:creationId xmlns:p14="http://schemas.microsoft.com/office/powerpoint/2010/main" val="62887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5C69-B366-C208-B02D-37CFD790CEA6}"/>
              </a:ext>
            </a:extLst>
          </p:cNvPr>
          <p:cNvSpPr>
            <a:spLocks noGrp="1"/>
          </p:cNvSpPr>
          <p:nvPr>
            <p:ph type="title"/>
          </p:nvPr>
        </p:nvSpPr>
        <p:spPr/>
        <p:txBody>
          <a:bodyPr/>
          <a:lstStyle/>
          <a:p>
            <a:r>
              <a:rPr lang="en-US" sz="4400">
                <a:latin typeface="Calibri Light"/>
                <a:cs typeface="Times New Roman"/>
              </a:rPr>
              <a:t>Data Preprocessing</a:t>
            </a:r>
            <a:endParaRPr lang="en-US">
              <a:latin typeface="Calibri Light"/>
              <a:cs typeface="Times New Roman"/>
            </a:endParaRPr>
          </a:p>
        </p:txBody>
      </p:sp>
      <p:sp>
        <p:nvSpPr>
          <p:cNvPr id="3" name="Content Placeholder 2">
            <a:extLst>
              <a:ext uri="{FF2B5EF4-FFF2-40B4-BE49-F238E27FC236}">
                <a16:creationId xmlns:a16="http://schemas.microsoft.com/office/drawing/2014/main" id="{36BFDB42-6818-38B3-3EF7-1E9FA66CDC2F}"/>
              </a:ext>
            </a:extLst>
          </p:cNvPr>
          <p:cNvSpPr>
            <a:spLocks noGrp="1"/>
          </p:cNvSpPr>
          <p:nvPr>
            <p:ph idx="1"/>
          </p:nvPr>
        </p:nvSpPr>
        <p:spPr/>
        <p:txBody>
          <a:bodyPr vert="horz" lIns="91440" tIns="45720" rIns="91440" bIns="45720" rtlCol="0" anchor="t">
            <a:normAutofit/>
          </a:bodyPr>
          <a:lstStyle/>
          <a:p>
            <a:pPr marL="0" indent="0" algn="l">
              <a:lnSpc>
                <a:spcPct val="100000"/>
              </a:lnSpc>
              <a:buNone/>
            </a:pPr>
            <a:r>
              <a:rPr lang="en-US" sz="2400" b="1" i="0">
                <a:effectLst/>
                <a:cs typeface="Times New Roman"/>
              </a:rPr>
              <a:t>Normalization:</a:t>
            </a:r>
            <a:endParaRPr lang="en-US" sz="2400" b="0" i="0">
              <a:effectLst/>
              <a:cs typeface="Times New Roman"/>
            </a:endParaRPr>
          </a:p>
          <a:p>
            <a:pPr algn="l">
              <a:lnSpc>
                <a:spcPct val="100000"/>
              </a:lnSpc>
              <a:buFont typeface="Arial" panose="020B0604020202020204" pitchFamily="34" charset="0"/>
              <a:buChar char="•"/>
            </a:pPr>
            <a:r>
              <a:rPr lang="en-US" sz="2400" i="0">
                <a:effectLst/>
                <a:cs typeface="Times New Roman"/>
              </a:rPr>
              <a:t>Lemmatization</a:t>
            </a:r>
            <a:r>
              <a:rPr lang="en-US" sz="2400" b="0" i="0">
                <a:effectLst/>
                <a:cs typeface="Times New Roman"/>
              </a:rPr>
              <a:t> is performed, which reduces words to their base or root form (lemma).</a:t>
            </a:r>
          </a:p>
          <a:p>
            <a:pPr algn="l">
              <a:lnSpc>
                <a:spcPct val="100000"/>
              </a:lnSpc>
              <a:buFont typeface="Arial" panose="020B0604020202020204" pitchFamily="34" charset="0"/>
              <a:buChar char="•"/>
            </a:pPr>
            <a:r>
              <a:rPr lang="en-US" sz="2400" b="1" i="0">
                <a:effectLst/>
                <a:cs typeface="Times New Roman"/>
              </a:rPr>
              <a:t>Parts of speech </a:t>
            </a:r>
            <a:r>
              <a:rPr lang="en-US" sz="2400" b="0" i="0">
                <a:effectLst/>
                <a:cs typeface="Times New Roman"/>
              </a:rPr>
              <a:t>for words are determined to improve the accuracy of the lemmatization process.</a:t>
            </a:r>
          </a:p>
          <a:p>
            <a:pPr algn="l">
              <a:lnSpc>
                <a:spcPct val="100000"/>
              </a:lnSpc>
              <a:buFont typeface="Arial" panose="020B0604020202020204" pitchFamily="34" charset="0"/>
              <a:buChar char="•"/>
            </a:pPr>
            <a:r>
              <a:rPr lang="en-US" sz="2400" b="1" i="0">
                <a:effectLst/>
                <a:cs typeface="Times New Roman"/>
              </a:rPr>
              <a:t>Tokenization</a:t>
            </a:r>
            <a:r>
              <a:rPr lang="en-US" sz="2400" b="0" i="0">
                <a:effectLst/>
                <a:cs typeface="Times New Roman"/>
              </a:rPr>
              <a:t> and </a:t>
            </a:r>
            <a:r>
              <a:rPr lang="en-US" sz="2400" b="1" i="0">
                <a:effectLst/>
                <a:cs typeface="Times New Roman"/>
              </a:rPr>
              <a:t>lemmatization</a:t>
            </a:r>
            <a:r>
              <a:rPr lang="en-US" sz="2400" b="0" i="0">
                <a:effectLst/>
                <a:cs typeface="Times New Roman"/>
              </a:rPr>
              <a:t> are applied to the 'text' column, converting words into their lemmatized form based on their identified part of speech.</a:t>
            </a:r>
          </a:p>
          <a:p>
            <a:pPr>
              <a:lnSpc>
                <a:spcPct val="100000"/>
              </a:lnSpc>
            </a:pPr>
            <a:endParaRPr lang="en-US" sz="2400">
              <a:cs typeface="Times New Roman" panose="02020603050405020304" pitchFamily="18" charset="0"/>
            </a:endParaRPr>
          </a:p>
        </p:txBody>
      </p:sp>
    </p:spTree>
    <p:extLst>
      <p:ext uri="{BB962C8B-B14F-4D97-AF65-F5344CB8AC3E}">
        <p14:creationId xmlns:p14="http://schemas.microsoft.com/office/powerpoint/2010/main" val="151770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FE9E-F9E4-7FD9-D346-9103AD34D359}"/>
              </a:ext>
            </a:extLst>
          </p:cNvPr>
          <p:cNvSpPr>
            <a:spLocks noGrp="1"/>
          </p:cNvSpPr>
          <p:nvPr>
            <p:ph type="title"/>
          </p:nvPr>
        </p:nvSpPr>
        <p:spPr/>
        <p:txBody>
          <a:bodyPr/>
          <a:lstStyle/>
          <a:p>
            <a:r>
              <a:rPr lang="en-US">
                <a:cs typeface="Calibri Light"/>
              </a:rPr>
              <a:t>Data Visualization</a:t>
            </a:r>
            <a:endParaRPr lang="en-US"/>
          </a:p>
        </p:txBody>
      </p:sp>
      <p:pic>
        <p:nvPicPr>
          <p:cNvPr id="7" name="Picture 6" descr="A close-up of words&#10;&#10;Description automatically generated">
            <a:extLst>
              <a:ext uri="{FF2B5EF4-FFF2-40B4-BE49-F238E27FC236}">
                <a16:creationId xmlns:a16="http://schemas.microsoft.com/office/drawing/2014/main" id="{9E909570-EC38-27D2-5B67-8A7A2914339F}"/>
              </a:ext>
            </a:extLst>
          </p:cNvPr>
          <p:cNvPicPr>
            <a:picLocks noChangeAspect="1"/>
          </p:cNvPicPr>
          <p:nvPr/>
        </p:nvPicPr>
        <p:blipFill>
          <a:blip r:embed="rId2"/>
          <a:stretch>
            <a:fillRect/>
          </a:stretch>
        </p:blipFill>
        <p:spPr>
          <a:xfrm>
            <a:off x="1082084" y="2566805"/>
            <a:ext cx="4591129" cy="2696549"/>
          </a:xfrm>
          <a:prstGeom prst="rect">
            <a:avLst/>
          </a:prstGeom>
        </p:spPr>
      </p:pic>
      <p:pic>
        <p:nvPicPr>
          <p:cNvPr id="9" name="Picture 8" descr="A close-up of words&#10;&#10;Description automatically generated">
            <a:extLst>
              <a:ext uri="{FF2B5EF4-FFF2-40B4-BE49-F238E27FC236}">
                <a16:creationId xmlns:a16="http://schemas.microsoft.com/office/drawing/2014/main" id="{2CA4692E-BA7F-1999-8634-6F45C72FF701}"/>
              </a:ext>
            </a:extLst>
          </p:cNvPr>
          <p:cNvPicPr>
            <a:picLocks noChangeAspect="1"/>
          </p:cNvPicPr>
          <p:nvPr/>
        </p:nvPicPr>
        <p:blipFill>
          <a:blip r:embed="rId3"/>
          <a:stretch>
            <a:fillRect/>
          </a:stretch>
        </p:blipFill>
        <p:spPr>
          <a:xfrm>
            <a:off x="6333368" y="2562777"/>
            <a:ext cx="4586201" cy="2696550"/>
          </a:xfrm>
          <a:prstGeom prst="rect">
            <a:avLst/>
          </a:prstGeom>
        </p:spPr>
      </p:pic>
      <p:sp>
        <p:nvSpPr>
          <p:cNvPr id="11" name="TextBox 10">
            <a:extLst>
              <a:ext uri="{FF2B5EF4-FFF2-40B4-BE49-F238E27FC236}">
                <a16:creationId xmlns:a16="http://schemas.microsoft.com/office/drawing/2014/main" id="{ABC9DFBD-7BE2-4093-F287-ABECB9D07E8D}"/>
              </a:ext>
            </a:extLst>
          </p:cNvPr>
          <p:cNvSpPr txBox="1"/>
          <p:nvPr/>
        </p:nvSpPr>
        <p:spPr>
          <a:xfrm>
            <a:off x="1907458" y="5686566"/>
            <a:ext cx="3224981" cy="369332"/>
          </a:xfrm>
          <a:prstGeom prst="rect">
            <a:avLst/>
          </a:prstGeom>
          <a:noFill/>
        </p:spPr>
        <p:txBody>
          <a:bodyPr wrap="square" rtlCol="0">
            <a:spAutoFit/>
          </a:bodyPr>
          <a:lstStyle/>
          <a:p>
            <a:r>
              <a:rPr lang="en-US"/>
              <a:t>Positive Reviews Word Cloud</a:t>
            </a:r>
          </a:p>
        </p:txBody>
      </p:sp>
      <p:sp>
        <p:nvSpPr>
          <p:cNvPr id="13" name="TextBox 12">
            <a:extLst>
              <a:ext uri="{FF2B5EF4-FFF2-40B4-BE49-F238E27FC236}">
                <a16:creationId xmlns:a16="http://schemas.microsoft.com/office/drawing/2014/main" id="{F5613BD9-A7F2-08F9-9A27-DEABACDF5917}"/>
              </a:ext>
            </a:extLst>
          </p:cNvPr>
          <p:cNvSpPr txBox="1"/>
          <p:nvPr/>
        </p:nvSpPr>
        <p:spPr>
          <a:xfrm>
            <a:off x="7275870" y="5688307"/>
            <a:ext cx="3077497" cy="369332"/>
          </a:xfrm>
          <a:prstGeom prst="rect">
            <a:avLst/>
          </a:prstGeom>
          <a:noFill/>
        </p:spPr>
        <p:txBody>
          <a:bodyPr wrap="square" lIns="91440" tIns="45720" rIns="91440" bIns="45720" rtlCol="0" anchor="t">
            <a:spAutoFit/>
          </a:bodyPr>
          <a:lstStyle/>
          <a:p>
            <a:r>
              <a:rPr lang="en-US"/>
              <a:t>Negative Reviews Word Cloud</a:t>
            </a:r>
          </a:p>
        </p:txBody>
      </p:sp>
      <p:sp>
        <p:nvSpPr>
          <p:cNvPr id="5" name="Content Placeholder 4">
            <a:extLst>
              <a:ext uri="{FF2B5EF4-FFF2-40B4-BE49-F238E27FC236}">
                <a16:creationId xmlns:a16="http://schemas.microsoft.com/office/drawing/2014/main" id="{FD996632-5A71-9426-0195-3AF74EFD5EFB}"/>
              </a:ext>
            </a:extLst>
          </p:cNvPr>
          <p:cNvSpPr>
            <a:spLocks noGrp="1"/>
          </p:cNvSpPr>
          <p:nvPr>
            <p:ph idx="1"/>
          </p:nvPr>
        </p:nvSpPr>
        <p:spPr/>
        <p:txBody>
          <a:bodyPr vert="horz" lIns="91440" tIns="45720" rIns="91440" bIns="45720" rtlCol="0" anchor="t">
            <a:normAutofit/>
          </a:bodyPr>
          <a:lstStyle/>
          <a:p>
            <a:pPr marL="0" indent="0">
              <a:buNone/>
            </a:pPr>
            <a:r>
              <a:rPr lang="en-US" sz="2400" b="1">
                <a:cs typeface="Calibri"/>
              </a:rPr>
              <a:t>Word Clouds</a:t>
            </a:r>
            <a:endParaRPr lang="en-US" sz="2400">
              <a:cs typeface="Calibri"/>
            </a:endParaRPr>
          </a:p>
        </p:txBody>
      </p:sp>
    </p:spTree>
    <p:extLst>
      <p:ext uri="{BB962C8B-B14F-4D97-AF65-F5344CB8AC3E}">
        <p14:creationId xmlns:p14="http://schemas.microsoft.com/office/powerpoint/2010/main" val="275240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E725-F499-BDEA-0725-8CDCE4AA9B7D}"/>
              </a:ext>
            </a:extLst>
          </p:cNvPr>
          <p:cNvSpPr>
            <a:spLocks noGrp="1"/>
          </p:cNvSpPr>
          <p:nvPr>
            <p:ph type="title"/>
          </p:nvPr>
        </p:nvSpPr>
        <p:spPr/>
        <p:txBody>
          <a:bodyPr/>
          <a:lstStyle/>
          <a:p>
            <a:r>
              <a:rPr lang="en-US">
                <a:latin typeface="Calibri Light"/>
                <a:cs typeface="Times New Roman"/>
              </a:rPr>
              <a:t>Data Visualization</a:t>
            </a:r>
          </a:p>
        </p:txBody>
      </p:sp>
      <p:pic>
        <p:nvPicPr>
          <p:cNvPr id="5" name="Content Placeholder 4">
            <a:extLst>
              <a:ext uri="{FF2B5EF4-FFF2-40B4-BE49-F238E27FC236}">
                <a16:creationId xmlns:a16="http://schemas.microsoft.com/office/drawing/2014/main" id="{56D0B38D-BD7B-2BD5-29BC-69271EDAC9E3}"/>
              </a:ext>
            </a:extLst>
          </p:cNvPr>
          <p:cNvPicPr>
            <a:picLocks noGrp="1" noChangeAspect="1"/>
          </p:cNvPicPr>
          <p:nvPr>
            <p:ph idx="1"/>
          </p:nvPr>
        </p:nvPicPr>
        <p:blipFill>
          <a:blip r:embed="rId2"/>
          <a:stretch>
            <a:fillRect/>
          </a:stretch>
        </p:blipFill>
        <p:spPr>
          <a:xfrm>
            <a:off x="941681" y="2571359"/>
            <a:ext cx="4912004" cy="3852746"/>
          </a:xfrm>
        </p:spPr>
      </p:pic>
      <p:pic>
        <p:nvPicPr>
          <p:cNvPr id="7" name="Picture 6">
            <a:extLst>
              <a:ext uri="{FF2B5EF4-FFF2-40B4-BE49-F238E27FC236}">
                <a16:creationId xmlns:a16="http://schemas.microsoft.com/office/drawing/2014/main" id="{C6E3995B-9326-C23E-240A-71631B69EE01}"/>
              </a:ext>
            </a:extLst>
          </p:cNvPr>
          <p:cNvPicPr>
            <a:picLocks noChangeAspect="1"/>
          </p:cNvPicPr>
          <p:nvPr/>
        </p:nvPicPr>
        <p:blipFill>
          <a:blip r:embed="rId3"/>
          <a:stretch>
            <a:fillRect/>
          </a:stretch>
        </p:blipFill>
        <p:spPr>
          <a:xfrm>
            <a:off x="6180667" y="2571359"/>
            <a:ext cx="5151655" cy="3791022"/>
          </a:xfrm>
          <a:prstGeom prst="rect">
            <a:avLst/>
          </a:prstGeom>
        </p:spPr>
      </p:pic>
      <p:sp>
        <p:nvSpPr>
          <p:cNvPr id="4" name="TextBox 3">
            <a:extLst>
              <a:ext uri="{FF2B5EF4-FFF2-40B4-BE49-F238E27FC236}">
                <a16:creationId xmlns:a16="http://schemas.microsoft.com/office/drawing/2014/main" id="{04C6E968-CA66-4F3C-DDE5-8DAE06ED5885}"/>
              </a:ext>
            </a:extLst>
          </p:cNvPr>
          <p:cNvSpPr txBox="1"/>
          <p:nvPr/>
        </p:nvSpPr>
        <p:spPr>
          <a:xfrm>
            <a:off x="884296" y="1777999"/>
            <a:ext cx="632177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Calibri Light"/>
              </a:rPr>
              <a:t>Frequency Distribution</a:t>
            </a:r>
          </a:p>
          <a:p>
            <a:pPr algn="l"/>
            <a:endParaRPr lang="en-US" sz="2400" b="1">
              <a:cs typeface="Calibri"/>
            </a:endParaRPr>
          </a:p>
        </p:txBody>
      </p:sp>
    </p:spTree>
    <p:extLst>
      <p:ext uri="{BB962C8B-B14F-4D97-AF65-F5344CB8AC3E}">
        <p14:creationId xmlns:p14="http://schemas.microsoft.com/office/powerpoint/2010/main" val="94568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3894-C215-E6EC-65F5-4F25939A33A6}"/>
              </a:ext>
            </a:extLst>
          </p:cNvPr>
          <p:cNvSpPr>
            <a:spLocks noGrp="1"/>
          </p:cNvSpPr>
          <p:nvPr>
            <p:ph type="title"/>
          </p:nvPr>
        </p:nvSpPr>
        <p:spPr/>
        <p:txBody>
          <a:bodyPr/>
          <a:lstStyle/>
          <a:p>
            <a:r>
              <a:rPr lang="en-US">
                <a:cs typeface="Calibri Light"/>
              </a:rPr>
              <a:t>Data Visualization</a:t>
            </a:r>
          </a:p>
        </p:txBody>
      </p:sp>
      <p:sp>
        <p:nvSpPr>
          <p:cNvPr id="3" name="Content Placeholder 2">
            <a:extLst>
              <a:ext uri="{FF2B5EF4-FFF2-40B4-BE49-F238E27FC236}">
                <a16:creationId xmlns:a16="http://schemas.microsoft.com/office/drawing/2014/main" id="{B25D96D1-4265-D91C-7EF2-44D10C99C4BF}"/>
              </a:ext>
            </a:extLst>
          </p:cNvPr>
          <p:cNvSpPr>
            <a:spLocks noGrp="1"/>
          </p:cNvSpPr>
          <p:nvPr>
            <p:ph idx="1"/>
          </p:nvPr>
        </p:nvSpPr>
        <p:spPr>
          <a:xfrm>
            <a:off x="838200" y="1825625"/>
            <a:ext cx="10515600" cy="936449"/>
          </a:xfrm>
        </p:spPr>
        <p:txBody>
          <a:bodyPr vert="horz" lIns="91440" tIns="45720" rIns="91440" bIns="45720" rtlCol="0" anchor="t">
            <a:normAutofit/>
          </a:bodyPr>
          <a:lstStyle/>
          <a:p>
            <a:pPr marL="0" indent="0">
              <a:buNone/>
            </a:pPr>
            <a:r>
              <a:rPr lang="en-US" sz="2400" b="1">
                <a:cs typeface="Calibri" panose="020F0502020204030204"/>
              </a:rPr>
              <a:t>Top 10 most used words</a:t>
            </a:r>
            <a:br>
              <a:rPr lang="en-US" sz="2400" b="1">
                <a:cs typeface="Calibri" panose="020F0502020204030204"/>
              </a:rPr>
            </a:br>
            <a:endParaRPr lang="en-US" sz="2400" b="1">
              <a:cs typeface="Calibri" panose="020F0502020204030204"/>
            </a:endParaRPr>
          </a:p>
          <a:p>
            <a:pPr marL="0" indent="0">
              <a:buNone/>
            </a:pPr>
            <a:endParaRPr lang="en-US" sz="2400" b="1">
              <a:cs typeface="Calibri" panose="020F0502020204030204"/>
            </a:endParaRPr>
          </a:p>
        </p:txBody>
      </p:sp>
      <p:pic>
        <p:nvPicPr>
          <p:cNvPr id="5" name="Picture 4" descr="A graph of a number of words&#10;&#10;Description automatically generated">
            <a:extLst>
              <a:ext uri="{FF2B5EF4-FFF2-40B4-BE49-F238E27FC236}">
                <a16:creationId xmlns:a16="http://schemas.microsoft.com/office/drawing/2014/main" id="{62E6429A-486B-7ABC-D917-49B728FCE610}"/>
              </a:ext>
            </a:extLst>
          </p:cNvPr>
          <p:cNvPicPr>
            <a:picLocks noChangeAspect="1"/>
          </p:cNvPicPr>
          <p:nvPr/>
        </p:nvPicPr>
        <p:blipFill>
          <a:blip r:embed="rId2"/>
          <a:stretch>
            <a:fillRect/>
          </a:stretch>
        </p:blipFill>
        <p:spPr>
          <a:xfrm>
            <a:off x="6287122" y="2777189"/>
            <a:ext cx="5336427" cy="3272449"/>
          </a:xfrm>
          <a:prstGeom prst="rect">
            <a:avLst/>
          </a:prstGeom>
        </p:spPr>
      </p:pic>
      <p:pic>
        <p:nvPicPr>
          <p:cNvPr id="7" name="Content Placeholder 10">
            <a:extLst>
              <a:ext uri="{FF2B5EF4-FFF2-40B4-BE49-F238E27FC236}">
                <a16:creationId xmlns:a16="http://schemas.microsoft.com/office/drawing/2014/main" id="{9CEF0C94-13C4-E998-7CC8-F33ADEF0CED1}"/>
              </a:ext>
            </a:extLst>
          </p:cNvPr>
          <p:cNvPicPr>
            <a:picLocks noChangeAspect="1"/>
          </p:cNvPicPr>
          <p:nvPr/>
        </p:nvPicPr>
        <p:blipFill>
          <a:blip r:embed="rId3"/>
          <a:stretch>
            <a:fillRect/>
          </a:stretch>
        </p:blipFill>
        <p:spPr>
          <a:xfrm>
            <a:off x="684180" y="2747266"/>
            <a:ext cx="5351151" cy="3272913"/>
          </a:xfrm>
          <a:prstGeom prst="rect">
            <a:avLst/>
          </a:prstGeom>
        </p:spPr>
      </p:pic>
    </p:spTree>
    <p:extLst>
      <p:ext uri="{BB962C8B-B14F-4D97-AF65-F5344CB8AC3E}">
        <p14:creationId xmlns:p14="http://schemas.microsoft.com/office/powerpoint/2010/main" val="229443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480A-8867-7E18-2A4E-D91CFFA815C3}"/>
              </a:ext>
            </a:extLst>
          </p:cNvPr>
          <p:cNvSpPr>
            <a:spLocks noGrp="1"/>
          </p:cNvSpPr>
          <p:nvPr>
            <p:ph type="title"/>
          </p:nvPr>
        </p:nvSpPr>
        <p:spPr/>
        <p:txBody>
          <a:bodyPr>
            <a:normAutofit/>
          </a:bodyPr>
          <a:lstStyle/>
          <a:p>
            <a:r>
              <a:rPr lang="en-US">
                <a:cs typeface="Calibri Light"/>
              </a:rPr>
              <a:t>Overview</a:t>
            </a:r>
          </a:p>
        </p:txBody>
      </p:sp>
      <p:sp>
        <p:nvSpPr>
          <p:cNvPr id="3" name="Content Placeholder 2">
            <a:extLst>
              <a:ext uri="{FF2B5EF4-FFF2-40B4-BE49-F238E27FC236}">
                <a16:creationId xmlns:a16="http://schemas.microsoft.com/office/drawing/2014/main" id="{391CBD63-5582-9818-A93A-F4F06D400991}"/>
              </a:ext>
            </a:extLst>
          </p:cNvPr>
          <p:cNvSpPr>
            <a:spLocks noGrp="1"/>
          </p:cNvSpPr>
          <p:nvPr>
            <p:ph idx="1"/>
          </p:nvPr>
        </p:nvSpPr>
        <p:spPr>
          <a:xfrm>
            <a:off x="838200" y="1825625"/>
            <a:ext cx="10515600" cy="4827588"/>
          </a:xfrm>
        </p:spPr>
        <p:txBody>
          <a:bodyPr vert="horz" lIns="91440" tIns="45720" rIns="91440" bIns="45720" rtlCol="0" anchor="t">
            <a:normAutofit/>
          </a:bodyPr>
          <a:lstStyle/>
          <a:p>
            <a:pPr>
              <a:lnSpc>
                <a:spcPct val="100000"/>
              </a:lnSpc>
            </a:pPr>
            <a:r>
              <a:rPr lang="en-US" sz="2000">
                <a:cs typeface="Calibri"/>
              </a:rPr>
              <a:t>Introduction</a:t>
            </a:r>
            <a:endParaRPr lang="en-US"/>
          </a:p>
          <a:p>
            <a:pPr>
              <a:lnSpc>
                <a:spcPct val="100000"/>
              </a:lnSpc>
            </a:pPr>
            <a:r>
              <a:rPr lang="en-US" sz="2000">
                <a:cs typeface="Calibri"/>
              </a:rPr>
              <a:t>Problem Statement</a:t>
            </a:r>
          </a:p>
          <a:p>
            <a:pPr>
              <a:lnSpc>
                <a:spcPct val="100000"/>
              </a:lnSpc>
            </a:pPr>
            <a:r>
              <a:rPr lang="en-US" sz="2000">
                <a:cs typeface="Calibri"/>
              </a:rPr>
              <a:t>Methodology</a:t>
            </a:r>
          </a:p>
          <a:p>
            <a:pPr>
              <a:lnSpc>
                <a:spcPct val="100000"/>
              </a:lnSpc>
            </a:pPr>
            <a:r>
              <a:rPr lang="en-US" sz="2000">
                <a:cs typeface="Calibri"/>
              </a:rPr>
              <a:t>Dataset</a:t>
            </a:r>
          </a:p>
          <a:p>
            <a:pPr>
              <a:lnSpc>
                <a:spcPct val="100000"/>
              </a:lnSpc>
            </a:pPr>
            <a:r>
              <a:rPr lang="en-US" sz="2000">
                <a:cs typeface="Calibri"/>
              </a:rPr>
              <a:t>Exploratory Data Analysis</a:t>
            </a:r>
          </a:p>
          <a:p>
            <a:pPr lvl="1">
              <a:lnSpc>
                <a:spcPct val="100000"/>
              </a:lnSpc>
              <a:buFont typeface="Wingdings,Sans-Serif" panose="020B0604020202020204" pitchFamily="34" charset="0"/>
              <a:buChar char="Ø"/>
            </a:pPr>
            <a:r>
              <a:rPr lang="en-US" sz="1800">
                <a:cs typeface="Calibri"/>
              </a:rPr>
              <a:t> Data Preprocessing</a:t>
            </a:r>
          </a:p>
          <a:p>
            <a:pPr lvl="1">
              <a:lnSpc>
                <a:spcPct val="100000"/>
              </a:lnSpc>
              <a:buFont typeface="Wingdings,Sans-Serif" panose="020B0604020202020204" pitchFamily="34" charset="0"/>
              <a:buChar char="Ø"/>
            </a:pPr>
            <a:r>
              <a:rPr lang="en-US" sz="1800">
                <a:cs typeface="Calibri"/>
              </a:rPr>
              <a:t> Data Visualization</a:t>
            </a:r>
          </a:p>
          <a:p>
            <a:pPr>
              <a:lnSpc>
                <a:spcPct val="100000"/>
              </a:lnSpc>
            </a:pPr>
            <a:r>
              <a:rPr lang="en-US" sz="2000">
                <a:cs typeface="Calibri"/>
              </a:rPr>
              <a:t>Implementation</a:t>
            </a:r>
          </a:p>
          <a:p>
            <a:pPr>
              <a:lnSpc>
                <a:spcPct val="100000"/>
              </a:lnSpc>
            </a:pPr>
            <a:r>
              <a:rPr lang="en-US" sz="2000">
                <a:cs typeface="Calibri"/>
              </a:rPr>
              <a:t>Results</a:t>
            </a:r>
          </a:p>
          <a:p>
            <a:pPr>
              <a:lnSpc>
                <a:spcPct val="100000"/>
              </a:lnSpc>
            </a:pPr>
            <a:r>
              <a:rPr lang="en-US" sz="2000">
                <a:cs typeface="Calibri"/>
              </a:rPr>
              <a:t>Project Management</a:t>
            </a:r>
          </a:p>
          <a:p>
            <a:pPr>
              <a:lnSpc>
                <a:spcPct val="100000"/>
              </a:lnSpc>
            </a:pPr>
            <a:r>
              <a:rPr lang="en-US" sz="2000">
                <a:cs typeface="Calibri"/>
              </a:rPr>
              <a:t>References</a:t>
            </a:r>
          </a:p>
        </p:txBody>
      </p:sp>
    </p:spTree>
    <p:extLst>
      <p:ext uri="{BB962C8B-B14F-4D97-AF65-F5344CB8AC3E}">
        <p14:creationId xmlns:p14="http://schemas.microsoft.com/office/powerpoint/2010/main" val="1739657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797403"/>
            <a:ext cx="10515600" cy="4774671"/>
          </a:xfrm>
        </p:spPr>
        <p:txBody>
          <a:bodyPr vert="horz" lIns="91440" tIns="45720" rIns="91440" bIns="45720" rtlCol="0" anchor="t">
            <a:normAutofit fontScale="85000" lnSpcReduction="20000"/>
          </a:bodyPr>
          <a:lstStyle/>
          <a:p>
            <a:pPr>
              <a:buNone/>
            </a:pPr>
            <a:r>
              <a:rPr lang="en-US" sz="2400" b="1">
                <a:solidFill>
                  <a:srgbClr val="000000"/>
                </a:solidFill>
                <a:ea typeface="+mn-lt"/>
                <a:cs typeface="+mn-lt"/>
              </a:rPr>
              <a:t>Algorithm: Aspect-Based Sentiment Analysis</a:t>
            </a:r>
            <a:r>
              <a:rPr lang="en-US" sz="2400">
                <a:solidFill>
                  <a:srgbClr val="000000"/>
                </a:solidFill>
                <a:ea typeface="+mn-lt"/>
                <a:cs typeface="+mn-lt"/>
              </a:rPr>
              <a:t> </a:t>
            </a:r>
            <a:endParaRPr lang="en-US" b="1">
              <a:solidFill>
                <a:srgbClr val="000000"/>
              </a:solidFill>
              <a:ea typeface="+mn-lt"/>
              <a:cs typeface="+mn-lt"/>
            </a:endParaRPr>
          </a:p>
          <a:p>
            <a:pPr algn="just">
              <a:lnSpc>
                <a:spcPct val="120000"/>
              </a:lnSpc>
              <a:buNone/>
            </a:pPr>
            <a:r>
              <a:rPr lang="en-US" sz="2300" b="1">
                <a:solidFill>
                  <a:srgbClr val="000000"/>
                </a:solidFill>
                <a:ea typeface="+mn-lt"/>
                <a:cs typeface="+mn-lt"/>
              </a:rPr>
              <a:t>Inputs:</a:t>
            </a:r>
            <a:r>
              <a:rPr lang="en-US" sz="2300">
                <a:solidFill>
                  <a:srgbClr val="000000"/>
                </a:solidFill>
                <a:ea typeface="+mn-lt"/>
                <a:cs typeface="+mn-lt"/>
              </a:rPr>
              <a:t> </a:t>
            </a:r>
            <a:r>
              <a:rPr lang="en-US" sz="2300" err="1">
                <a:solidFill>
                  <a:srgbClr val="000000"/>
                </a:solidFill>
                <a:ea typeface="+mn-lt"/>
                <a:cs typeface="+mn-lt"/>
              </a:rPr>
              <a:t>train_data</a:t>
            </a:r>
            <a:r>
              <a:rPr lang="en-US" sz="2300">
                <a:solidFill>
                  <a:srgbClr val="000000"/>
                </a:solidFill>
                <a:ea typeface="+mn-lt"/>
                <a:cs typeface="+mn-lt"/>
              </a:rPr>
              <a:t>: Training dataset with reviews, </a:t>
            </a:r>
            <a:r>
              <a:rPr lang="en-US" sz="2300" err="1">
                <a:solidFill>
                  <a:srgbClr val="000000"/>
                </a:solidFill>
                <a:ea typeface="+mn-lt"/>
                <a:cs typeface="+mn-lt"/>
              </a:rPr>
              <a:t>test_data</a:t>
            </a:r>
            <a:r>
              <a:rPr lang="en-US" sz="2300">
                <a:solidFill>
                  <a:srgbClr val="000000"/>
                </a:solidFill>
                <a:ea typeface="+mn-lt"/>
                <a:cs typeface="+mn-lt"/>
              </a:rPr>
              <a:t>: Testing dataset with reviews </a:t>
            </a:r>
            <a:endParaRPr lang="en-US" sz="2300" b="1">
              <a:solidFill>
                <a:srgbClr val="000000"/>
              </a:solidFill>
              <a:ea typeface="+mn-lt"/>
              <a:cs typeface="+mn-lt"/>
            </a:endParaRPr>
          </a:p>
          <a:p>
            <a:pPr algn="just">
              <a:lnSpc>
                <a:spcPct val="120000"/>
              </a:lnSpc>
              <a:buNone/>
            </a:pPr>
            <a:r>
              <a:rPr lang="en-US" sz="2300" b="1">
                <a:solidFill>
                  <a:srgbClr val="000000"/>
                </a:solidFill>
                <a:ea typeface="+mn-lt"/>
                <a:cs typeface="+mn-lt"/>
              </a:rPr>
              <a:t>Outputs: </a:t>
            </a:r>
            <a:r>
              <a:rPr lang="en-US" sz="2300" err="1">
                <a:solidFill>
                  <a:srgbClr val="000000"/>
                </a:solidFill>
                <a:ea typeface="+mn-lt"/>
                <a:cs typeface="+mn-lt"/>
              </a:rPr>
              <a:t>aspect_sentiments</a:t>
            </a:r>
            <a:r>
              <a:rPr lang="en-US" sz="2300">
                <a:solidFill>
                  <a:srgbClr val="000000"/>
                </a:solidFill>
                <a:ea typeface="+mn-lt"/>
                <a:cs typeface="+mn-lt"/>
              </a:rPr>
              <a:t>: Sentiment predictions for each aspect in the reviews</a:t>
            </a:r>
          </a:p>
          <a:p>
            <a:pPr algn="just">
              <a:lnSpc>
                <a:spcPct val="120000"/>
              </a:lnSpc>
              <a:buNone/>
            </a:pPr>
            <a:r>
              <a:rPr lang="en-US" sz="2300" b="1">
                <a:solidFill>
                  <a:srgbClr val="000000"/>
                </a:solidFill>
                <a:ea typeface="+mn-lt"/>
                <a:cs typeface="+mn-lt"/>
              </a:rPr>
              <a:t>Steps: </a:t>
            </a:r>
          </a:p>
          <a:p>
            <a:pPr algn="just">
              <a:lnSpc>
                <a:spcPct val="120000"/>
              </a:lnSpc>
              <a:buNone/>
            </a:pPr>
            <a:r>
              <a:rPr lang="en-US" sz="2300">
                <a:solidFill>
                  <a:srgbClr val="000000"/>
                </a:solidFill>
                <a:ea typeface="+mn-lt"/>
                <a:cs typeface="+mn-lt"/>
              </a:rPr>
              <a:t>1. Read and preprocess the input datasets: </a:t>
            </a:r>
          </a:p>
          <a:p>
            <a:pPr lvl="1" algn="just">
              <a:lnSpc>
                <a:spcPct val="120000"/>
              </a:lnSpc>
              <a:buNone/>
            </a:pPr>
            <a:r>
              <a:rPr lang="en-US" sz="1900">
                <a:solidFill>
                  <a:srgbClr val="000000"/>
                </a:solidFill>
                <a:ea typeface="+mn-lt"/>
                <a:cs typeface="+mn-lt"/>
              </a:rPr>
              <a:t>- Load the training and testing data from specified file paths. </a:t>
            </a:r>
          </a:p>
          <a:p>
            <a:pPr lvl="1" algn="just">
              <a:lnSpc>
                <a:spcPct val="120000"/>
              </a:lnSpc>
              <a:buNone/>
            </a:pPr>
            <a:r>
              <a:rPr lang="en-US" sz="1900">
                <a:solidFill>
                  <a:srgbClr val="000000"/>
                </a:solidFill>
                <a:ea typeface="+mn-lt"/>
                <a:cs typeface="+mn-lt"/>
              </a:rPr>
              <a:t>- Concatenate the title and text columns for both training and testing data. </a:t>
            </a:r>
          </a:p>
          <a:p>
            <a:pPr lvl="1" algn="just">
              <a:lnSpc>
                <a:spcPct val="120000"/>
              </a:lnSpc>
              <a:buNone/>
            </a:pPr>
            <a:r>
              <a:rPr lang="en-US" sz="1900">
                <a:solidFill>
                  <a:srgbClr val="000000"/>
                </a:solidFill>
                <a:ea typeface="+mn-lt"/>
                <a:cs typeface="+mn-lt"/>
              </a:rPr>
              <a:t>- Clean the concatenated text by removing special characters, URLs, and </a:t>
            </a:r>
            <a:r>
              <a:rPr lang="en-US" sz="1900" err="1">
                <a:solidFill>
                  <a:srgbClr val="000000"/>
                </a:solidFill>
                <a:ea typeface="+mn-lt"/>
                <a:cs typeface="+mn-lt"/>
              </a:rPr>
              <a:t>stopwords</a:t>
            </a:r>
            <a:r>
              <a:rPr lang="en-US" sz="1900">
                <a:solidFill>
                  <a:srgbClr val="000000"/>
                </a:solidFill>
                <a:ea typeface="+mn-lt"/>
                <a:cs typeface="+mn-lt"/>
              </a:rPr>
              <a:t>. </a:t>
            </a:r>
          </a:p>
          <a:p>
            <a:pPr lvl="1" algn="just">
              <a:lnSpc>
                <a:spcPct val="120000"/>
              </a:lnSpc>
              <a:buNone/>
            </a:pPr>
            <a:r>
              <a:rPr lang="en-US" sz="1900">
                <a:solidFill>
                  <a:srgbClr val="000000"/>
                </a:solidFill>
                <a:ea typeface="+mn-lt"/>
                <a:cs typeface="+mn-lt"/>
              </a:rPr>
              <a:t>- Normalize the cleaned text using lemmatization. </a:t>
            </a:r>
          </a:p>
          <a:p>
            <a:pPr algn="just">
              <a:lnSpc>
                <a:spcPct val="120000"/>
              </a:lnSpc>
              <a:buNone/>
            </a:pPr>
            <a:r>
              <a:rPr lang="en-US" sz="2300">
                <a:solidFill>
                  <a:srgbClr val="000000"/>
                </a:solidFill>
                <a:ea typeface="+mn-lt"/>
                <a:cs typeface="+mn-lt"/>
              </a:rPr>
              <a:t>2. Visualize data: </a:t>
            </a:r>
          </a:p>
          <a:p>
            <a:pPr lvl="1" algn="just">
              <a:lnSpc>
                <a:spcPct val="120000"/>
              </a:lnSpc>
              <a:buNone/>
            </a:pPr>
            <a:r>
              <a:rPr lang="en-US" sz="1900">
                <a:solidFill>
                  <a:srgbClr val="000000"/>
                </a:solidFill>
                <a:ea typeface="+mn-lt"/>
                <a:cs typeface="+mn-lt"/>
              </a:rPr>
              <a:t>- Generate word clouds for positive and negative sentiments. </a:t>
            </a:r>
          </a:p>
          <a:p>
            <a:pPr lvl="1" algn="just">
              <a:lnSpc>
                <a:spcPct val="120000"/>
              </a:lnSpc>
              <a:buNone/>
            </a:pPr>
            <a:r>
              <a:rPr lang="en-US" sz="1900">
                <a:solidFill>
                  <a:srgbClr val="000000"/>
                </a:solidFill>
                <a:ea typeface="+mn-lt"/>
                <a:cs typeface="+mn-lt"/>
              </a:rPr>
              <a:t>- Plot the frequency distribution of words in the reviews. </a:t>
            </a:r>
          </a:p>
          <a:p>
            <a:pPr lvl="1" algn="just">
              <a:lnSpc>
                <a:spcPct val="120000"/>
              </a:lnSpc>
              <a:buNone/>
            </a:pPr>
            <a:r>
              <a:rPr lang="en-US" sz="1900">
                <a:solidFill>
                  <a:srgbClr val="000000"/>
                </a:solidFill>
                <a:ea typeface="+mn-lt"/>
                <a:cs typeface="+mn-lt"/>
              </a:rPr>
              <a:t>- Create bar plots for the most used words in the training and testing datasets.</a:t>
            </a:r>
            <a:endParaRPr lang="en-US" sz="1900">
              <a:cs typeface="Calibri"/>
            </a:endParaRPr>
          </a:p>
        </p:txBody>
      </p:sp>
    </p:spTree>
    <p:extLst>
      <p:ext uri="{BB962C8B-B14F-4D97-AF65-F5344CB8AC3E}">
        <p14:creationId xmlns:p14="http://schemas.microsoft.com/office/powerpoint/2010/main" val="416935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661465"/>
            <a:ext cx="10515600" cy="5168723"/>
          </a:xfrm>
        </p:spPr>
        <p:txBody>
          <a:bodyPr vert="horz" lIns="91440" tIns="45720" rIns="91440" bIns="45720" rtlCol="0" anchor="t">
            <a:normAutofit lnSpcReduction="10000"/>
          </a:bodyPr>
          <a:lstStyle/>
          <a:p>
            <a:pPr>
              <a:lnSpc>
                <a:spcPct val="110000"/>
              </a:lnSpc>
              <a:buNone/>
            </a:pPr>
            <a:r>
              <a:rPr lang="en-US" sz="2000">
                <a:solidFill>
                  <a:srgbClr val="000000"/>
                </a:solidFill>
                <a:ea typeface="+mn-lt"/>
                <a:cs typeface="+mn-lt"/>
              </a:rPr>
              <a:t>3. Prepare the data for model training: </a:t>
            </a:r>
            <a:endParaRPr lang="en-US" sz="2000">
              <a:cs typeface="Calibri"/>
            </a:endParaRPr>
          </a:p>
          <a:p>
            <a:pPr lvl="1">
              <a:lnSpc>
                <a:spcPct val="110000"/>
              </a:lnSpc>
              <a:buNone/>
            </a:pPr>
            <a:r>
              <a:rPr lang="en-US" sz="1600">
                <a:solidFill>
                  <a:srgbClr val="000000"/>
                </a:solidFill>
                <a:ea typeface="+mn-lt"/>
                <a:cs typeface="+mn-lt"/>
              </a:rPr>
              <a:t>- Initialize the tokenizer from the BERT/ALBERT pre-trained model. </a:t>
            </a:r>
          </a:p>
          <a:p>
            <a:pPr lvl="1">
              <a:lnSpc>
                <a:spcPct val="110000"/>
              </a:lnSpc>
              <a:buNone/>
            </a:pPr>
            <a:r>
              <a:rPr lang="en-US" sz="1600">
                <a:solidFill>
                  <a:srgbClr val="000000"/>
                </a:solidFill>
                <a:ea typeface="+mn-lt"/>
                <a:cs typeface="+mn-lt"/>
              </a:rPr>
              <a:t>- Tokenize the text of the training and testing data. </a:t>
            </a:r>
          </a:p>
          <a:p>
            <a:pPr lvl="1">
              <a:lnSpc>
                <a:spcPct val="110000"/>
              </a:lnSpc>
              <a:buNone/>
            </a:pPr>
            <a:r>
              <a:rPr lang="en-US" sz="1600">
                <a:solidFill>
                  <a:srgbClr val="000000"/>
                </a:solidFill>
                <a:ea typeface="+mn-lt"/>
                <a:cs typeface="+mn-lt"/>
              </a:rPr>
              <a:t>- Convert the tokenized data into tensors suitable for model input. </a:t>
            </a:r>
          </a:p>
          <a:p>
            <a:pPr>
              <a:lnSpc>
                <a:spcPct val="110000"/>
              </a:lnSpc>
              <a:buNone/>
            </a:pPr>
            <a:r>
              <a:rPr lang="en-US" sz="2000">
                <a:solidFill>
                  <a:srgbClr val="000000"/>
                </a:solidFill>
                <a:ea typeface="+mn-lt"/>
                <a:cs typeface="+mn-lt"/>
              </a:rPr>
              <a:t>4. Set up the data loaders: </a:t>
            </a:r>
          </a:p>
          <a:p>
            <a:pPr lvl="1">
              <a:lnSpc>
                <a:spcPct val="110000"/>
              </a:lnSpc>
              <a:buNone/>
            </a:pPr>
            <a:r>
              <a:rPr lang="en-US" sz="1600">
                <a:solidFill>
                  <a:srgbClr val="000000"/>
                </a:solidFill>
                <a:ea typeface="+mn-lt"/>
                <a:cs typeface="+mn-lt"/>
              </a:rPr>
              <a:t>- Create </a:t>
            </a:r>
            <a:r>
              <a:rPr lang="en-US" sz="1600" err="1">
                <a:solidFill>
                  <a:srgbClr val="000000"/>
                </a:solidFill>
                <a:ea typeface="+mn-lt"/>
                <a:cs typeface="+mn-lt"/>
              </a:rPr>
              <a:t>TensorDatasets</a:t>
            </a:r>
            <a:r>
              <a:rPr lang="en-US" sz="1600">
                <a:solidFill>
                  <a:srgbClr val="000000"/>
                </a:solidFill>
                <a:ea typeface="+mn-lt"/>
                <a:cs typeface="+mn-lt"/>
              </a:rPr>
              <a:t> from the input and mask tensors, and labels. </a:t>
            </a:r>
          </a:p>
          <a:p>
            <a:pPr lvl="1">
              <a:lnSpc>
                <a:spcPct val="110000"/>
              </a:lnSpc>
              <a:buNone/>
            </a:pPr>
            <a:r>
              <a:rPr lang="en-US" sz="1600">
                <a:solidFill>
                  <a:srgbClr val="000000"/>
                </a:solidFill>
                <a:ea typeface="+mn-lt"/>
                <a:cs typeface="+mn-lt"/>
              </a:rPr>
              <a:t>- Initialize </a:t>
            </a:r>
            <a:r>
              <a:rPr lang="en-US" sz="1600" err="1">
                <a:solidFill>
                  <a:srgbClr val="000000"/>
                </a:solidFill>
                <a:ea typeface="+mn-lt"/>
                <a:cs typeface="+mn-lt"/>
              </a:rPr>
              <a:t>DataLoaders</a:t>
            </a:r>
            <a:r>
              <a:rPr lang="en-US" sz="1600">
                <a:solidFill>
                  <a:srgbClr val="000000"/>
                </a:solidFill>
                <a:ea typeface="+mn-lt"/>
                <a:cs typeface="+mn-lt"/>
              </a:rPr>
              <a:t> for batching the data for training and evaluation. </a:t>
            </a:r>
          </a:p>
          <a:p>
            <a:pPr>
              <a:lnSpc>
                <a:spcPct val="110000"/>
              </a:lnSpc>
              <a:buNone/>
            </a:pPr>
            <a:r>
              <a:rPr lang="en-US" sz="2000">
                <a:solidFill>
                  <a:srgbClr val="000000"/>
                </a:solidFill>
                <a:ea typeface="+mn-lt"/>
                <a:cs typeface="+mn-lt"/>
              </a:rPr>
              <a:t>5. Initialize the BERT/ALBERT model: </a:t>
            </a:r>
          </a:p>
          <a:p>
            <a:pPr lvl="1">
              <a:lnSpc>
                <a:spcPct val="110000"/>
              </a:lnSpc>
              <a:buNone/>
            </a:pPr>
            <a:r>
              <a:rPr lang="en-US" sz="1600">
                <a:solidFill>
                  <a:srgbClr val="000000"/>
                </a:solidFill>
                <a:ea typeface="+mn-lt"/>
                <a:cs typeface="+mn-lt"/>
              </a:rPr>
              <a:t>- Load the BERT/ALBERT pre-trained model suitable for sequence classification. </a:t>
            </a:r>
          </a:p>
          <a:p>
            <a:pPr lvl="1">
              <a:lnSpc>
                <a:spcPct val="110000"/>
              </a:lnSpc>
              <a:buNone/>
            </a:pPr>
            <a:r>
              <a:rPr lang="en-US" sz="1600">
                <a:solidFill>
                  <a:srgbClr val="000000"/>
                </a:solidFill>
                <a:ea typeface="+mn-lt"/>
                <a:cs typeface="+mn-lt"/>
              </a:rPr>
              <a:t>- Move the model to the GPU for faster computations. </a:t>
            </a:r>
          </a:p>
          <a:p>
            <a:pPr>
              <a:lnSpc>
                <a:spcPct val="110000"/>
              </a:lnSpc>
              <a:buNone/>
            </a:pPr>
            <a:r>
              <a:rPr lang="en-US" sz="2000">
                <a:solidFill>
                  <a:srgbClr val="000000"/>
                </a:solidFill>
                <a:ea typeface="+mn-lt"/>
                <a:cs typeface="+mn-lt"/>
              </a:rPr>
              <a:t>6. Train the BERT/ALBERT model: </a:t>
            </a:r>
          </a:p>
          <a:p>
            <a:pPr lvl="1">
              <a:lnSpc>
                <a:spcPct val="110000"/>
              </a:lnSpc>
              <a:buNone/>
            </a:pPr>
            <a:r>
              <a:rPr lang="en-US" sz="1600">
                <a:solidFill>
                  <a:srgbClr val="000000"/>
                </a:solidFill>
                <a:ea typeface="+mn-lt"/>
                <a:cs typeface="+mn-lt"/>
              </a:rPr>
              <a:t>- Define the optimizer with an appropriate learning rate. </a:t>
            </a:r>
          </a:p>
          <a:p>
            <a:pPr lvl="1">
              <a:lnSpc>
                <a:spcPct val="110000"/>
              </a:lnSpc>
              <a:buNone/>
            </a:pPr>
            <a:r>
              <a:rPr lang="en-US" sz="1600">
                <a:solidFill>
                  <a:srgbClr val="000000"/>
                </a:solidFill>
                <a:ea typeface="+mn-lt"/>
                <a:cs typeface="+mn-lt"/>
              </a:rPr>
              <a:t>- Iterate over the training </a:t>
            </a:r>
            <a:r>
              <a:rPr lang="en-US" sz="1600" err="1">
                <a:solidFill>
                  <a:srgbClr val="000000"/>
                </a:solidFill>
                <a:ea typeface="+mn-lt"/>
                <a:cs typeface="+mn-lt"/>
              </a:rPr>
              <a:t>DataLoader</a:t>
            </a:r>
            <a:r>
              <a:rPr lang="en-US" sz="1600">
                <a:solidFill>
                  <a:srgbClr val="000000"/>
                </a:solidFill>
                <a:ea typeface="+mn-lt"/>
                <a:cs typeface="+mn-lt"/>
              </a:rPr>
              <a:t> and perform forward and backward passes. </a:t>
            </a:r>
          </a:p>
          <a:p>
            <a:pPr lvl="1">
              <a:lnSpc>
                <a:spcPct val="110000"/>
              </a:lnSpc>
              <a:buNone/>
            </a:pPr>
            <a:r>
              <a:rPr lang="en-US" sz="1600">
                <a:solidFill>
                  <a:srgbClr val="000000"/>
                </a:solidFill>
                <a:ea typeface="+mn-lt"/>
                <a:cs typeface="+mn-lt"/>
              </a:rPr>
              <a:t>- Compute the loss and update the model parameters. </a:t>
            </a:r>
            <a:br>
              <a:rPr lang="en-US" sz="1600">
                <a:ea typeface="+mn-lt"/>
                <a:cs typeface="+mn-lt"/>
              </a:rPr>
            </a:br>
            <a:endParaRPr lang="en-US" sz="1600">
              <a:solidFill>
                <a:srgbClr val="000000"/>
              </a:solidFill>
              <a:ea typeface="+mn-lt"/>
              <a:cs typeface="+mn-lt"/>
            </a:endParaRPr>
          </a:p>
        </p:txBody>
      </p:sp>
    </p:spTree>
    <p:extLst>
      <p:ext uri="{BB962C8B-B14F-4D97-AF65-F5344CB8AC3E}">
        <p14:creationId xmlns:p14="http://schemas.microsoft.com/office/powerpoint/2010/main" val="3196254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851378"/>
            <a:ext cx="10515600" cy="4213463"/>
          </a:xfrm>
        </p:spPr>
        <p:txBody>
          <a:bodyPr vert="horz" lIns="91440" tIns="45720" rIns="91440" bIns="45720" rtlCol="0" anchor="t">
            <a:normAutofit/>
          </a:bodyPr>
          <a:lstStyle/>
          <a:p>
            <a:pPr>
              <a:lnSpc>
                <a:spcPct val="110000"/>
              </a:lnSpc>
              <a:buNone/>
            </a:pPr>
            <a:r>
              <a:rPr lang="en-US" sz="2000">
                <a:solidFill>
                  <a:srgbClr val="000000"/>
                </a:solidFill>
                <a:ea typeface="+mn-lt"/>
                <a:cs typeface="+mn-lt"/>
              </a:rPr>
              <a:t>7. Evaluate the model: </a:t>
            </a:r>
          </a:p>
          <a:p>
            <a:pPr lvl="1">
              <a:lnSpc>
                <a:spcPct val="110000"/>
              </a:lnSpc>
              <a:buNone/>
            </a:pPr>
            <a:r>
              <a:rPr lang="en-US" sz="1600">
                <a:solidFill>
                  <a:srgbClr val="000000"/>
                </a:solidFill>
                <a:ea typeface="+mn-lt"/>
                <a:cs typeface="+mn-lt"/>
              </a:rPr>
              <a:t>- Set the model to evaluation mode. </a:t>
            </a:r>
          </a:p>
          <a:p>
            <a:pPr lvl="1">
              <a:lnSpc>
                <a:spcPct val="110000"/>
              </a:lnSpc>
              <a:buNone/>
            </a:pPr>
            <a:r>
              <a:rPr lang="en-US" sz="1600">
                <a:solidFill>
                  <a:srgbClr val="000000"/>
                </a:solidFill>
                <a:ea typeface="+mn-lt"/>
                <a:cs typeface="+mn-lt"/>
              </a:rPr>
              <a:t>- Predict sentiments on the testing dataset. </a:t>
            </a:r>
          </a:p>
          <a:p>
            <a:pPr lvl="1">
              <a:lnSpc>
                <a:spcPct val="110000"/>
              </a:lnSpc>
              <a:buNone/>
            </a:pPr>
            <a:r>
              <a:rPr lang="en-US" sz="1600">
                <a:solidFill>
                  <a:srgbClr val="000000"/>
                </a:solidFill>
                <a:ea typeface="+mn-lt"/>
                <a:cs typeface="+mn-lt"/>
              </a:rPr>
              <a:t>- Calculate accuracy, precision, recall, and F1 score from the predictions. </a:t>
            </a:r>
          </a:p>
          <a:p>
            <a:pPr>
              <a:lnSpc>
                <a:spcPct val="110000"/>
              </a:lnSpc>
              <a:buNone/>
            </a:pPr>
            <a:r>
              <a:rPr lang="en-US" sz="2000">
                <a:solidFill>
                  <a:srgbClr val="000000"/>
                </a:solidFill>
                <a:ea typeface="+mn-lt"/>
                <a:cs typeface="+mn-lt"/>
              </a:rPr>
              <a:t>8. Perform Aspect-Based Sentiment Analysis: </a:t>
            </a:r>
          </a:p>
          <a:p>
            <a:pPr lvl="1">
              <a:lnSpc>
                <a:spcPct val="110000"/>
              </a:lnSpc>
              <a:buNone/>
            </a:pPr>
            <a:r>
              <a:rPr lang="en-US" sz="1600">
                <a:solidFill>
                  <a:srgbClr val="000000"/>
                </a:solidFill>
                <a:ea typeface="+mn-lt"/>
                <a:cs typeface="+mn-lt"/>
              </a:rPr>
              <a:t>- Extract aspects (noun chunks) from the reviews using </a:t>
            </a:r>
            <a:r>
              <a:rPr lang="en-US" sz="1600" err="1">
                <a:solidFill>
                  <a:srgbClr val="000000"/>
                </a:solidFill>
                <a:ea typeface="+mn-lt"/>
                <a:cs typeface="+mn-lt"/>
              </a:rPr>
              <a:t>spaCy</a:t>
            </a:r>
            <a:r>
              <a:rPr lang="en-US" sz="1600">
                <a:solidFill>
                  <a:srgbClr val="000000"/>
                </a:solidFill>
                <a:ea typeface="+mn-lt"/>
                <a:cs typeface="+mn-lt"/>
              </a:rPr>
              <a:t>.</a:t>
            </a:r>
            <a:r>
              <a:rPr lang="en-US" sz="1200">
                <a:solidFill>
                  <a:srgbClr val="000000"/>
                </a:solidFill>
                <a:ea typeface="+mn-lt"/>
                <a:cs typeface="+mn-lt"/>
              </a:rPr>
              <a:t> </a:t>
            </a:r>
          </a:p>
          <a:p>
            <a:pPr lvl="1">
              <a:lnSpc>
                <a:spcPct val="110000"/>
              </a:lnSpc>
              <a:buNone/>
            </a:pPr>
            <a:r>
              <a:rPr lang="en-US" sz="1600">
                <a:solidFill>
                  <a:srgbClr val="000000"/>
                </a:solidFill>
                <a:ea typeface="+mn-lt"/>
                <a:cs typeface="+mn-lt"/>
              </a:rPr>
              <a:t>- Predict the sentiment for each extracted aspect using the trained BERT/ALBERT model. </a:t>
            </a:r>
          </a:p>
          <a:p>
            <a:pPr lvl="1">
              <a:lnSpc>
                <a:spcPct val="110000"/>
              </a:lnSpc>
              <a:buNone/>
            </a:pPr>
            <a:r>
              <a:rPr lang="en-US" sz="1600">
                <a:solidFill>
                  <a:srgbClr val="000000"/>
                </a:solidFill>
                <a:ea typeface="+mn-lt"/>
                <a:cs typeface="+mn-lt"/>
              </a:rPr>
              <a:t>- Store the sentiment predictions corresponding to the aspects. </a:t>
            </a:r>
          </a:p>
          <a:p>
            <a:pPr>
              <a:lnSpc>
                <a:spcPct val="110000"/>
              </a:lnSpc>
              <a:buNone/>
            </a:pPr>
            <a:r>
              <a:rPr lang="en-US" sz="2000">
                <a:solidFill>
                  <a:srgbClr val="000000"/>
                </a:solidFill>
                <a:ea typeface="+mn-lt"/>
                <a:cs typeface="+mn-lt"/>
              </a:rPr>
              <a:t>9. Aggregate and display the results: </a:t>
            </a:r>
          </a:p>
          <a:p>
            <a:pPr lvl="1">
              <a:lnSpc>
                <a:spcPct val="110000"/>
              </a:lnSpc>
              <a:buNone/>
            </a:pPr>
            <a:r>
              <a:rPr lang="en-US" sz="1600">
                <a:solidFill>
                  <a:srgbClr val="000000"/>
                </a:solidFill>
                <a:ea typeface="+mn-lt"/>
                <a:cs typeface="+mn-lt"/>
              </a:rPr>
              <a:t>- Iterate over the processed reviews and aspects. </a:t>
            </a:r>
          </a:p>
          <a:p>
            <a:pPr lvl="1">
              <a:lnSpc>
                <a:spcPct val="110000"/>
              </a:lnSpc>
              <a:buNone/>
            </a:pPr>
            <a:r>
              <a:rPr lang="en-US" sz="1600">
                <a:solidFill>
                  <a:srgbClr val="000000"/>
                </a:solidFill>
                <a:ea typeface="+mn-lt"/>
                <a:cs typeface="+mn-lt"/>
              </a:rPr>
              <a:t>- Print the review text, aspects, and corresponding sentiment predictions.</a:t>
            </a:r>
            <a:endParaRPr lang="en-US" sz="1600">
              <a:cs typeface="Calibri"/>
            </a:endParaRPr>
          </a:p>
        </p:txBody>
      </p:sp>
    </p:spTree>
    <p:extLst>
      <p:ext uri="{BB962C8B-B14F-4D97-AF65-F5344CB8AC3E}">
        <p14:creationId xmlns:p14="http://schemas.microsoft.com/office/powerpoint/2010/main" val="345302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449329"/>
            <a:ext cx="10515600" cy="5122745"/>
          </a:xfrm>
        </p:spPr>
        <p:txBody>
          <a:bodyPr vert="horz" lIns="91440" tIns="45720" rIns="91440" bIns="45720" rtlCol="0" anchor="t">
            <a:noAutofit/>
          </a:bodyPr>
          <a:lstStyle/>
          <a:p>
            <a:pPr marL="0" indent="0" algn="just">
              <a:lnSpc>
                <a:spcPct val="100000"/>
              </a:lnSpc>
              <a:spcBef>
                <a:spcPct val="0"/>
              </a:spcBef>
              <a:buNone/>
            </a:pPr>
            <a:r>
              <a:rPr lang="en-US" sz="2400" b="1">
                <a:solidFill>
                  <a:srgbClr val="000000"/>
                </a:solidFill>
                <a:ea typeface="+mn-lt"/>
                <a:cs typeface="+mn-lt"/>
              </a:rPr>
              <a:t>Implementation libraries</a:t>
            </a:r>
            <a:endParaRPr lang="en-US" sz="2400">
              <a:cs typeface="Calibri"/>
            </a:endParaRPr>
          </a:p>
          <a:p>
            <a:pPr marL="0" indent="0" algn="just">
              <a:lnSpc>
                <a:spcPct val="100000"/>
              </a:lnSpc>
              <a:spcBef>
                <a:spcPct val="0"/>
              </a:spcBef>
              <a:buNone/>
            </a:pPr>
            <a:r>
              <a:rPr lang="en-US" sz="800" b="1">
                <a:solidFill>
                  <a:srgbClr val="000000"/>
                </a:solidFill>
                <a:ea typeface="+mn-lt"/>
                <a:cs typeface="+mn-lt"/>
              </a:rPr>
              <a:t>  </a:t>
            </a:r>
            <a:endParaRPr lang="en-US" sz="2400" b="1">
              <a:solidFill>
                <a:srgbClr val="000000"/>
              </a:solidFill>
              <a:ea typeface="+mn-lt"/>
              <a:cs typeface="+mn-lt"/>
            </a:endParaRPr>
          </a:p>
          <a:p>
            <a:pPr algn="just">
              <a:lnSpc>
                <a:spcPct val="100000"/>
              </a:lnSpc>
              <a:spcBef>
                <a:spcPts val="0"/>
              </a:spcBef>
            </a:pPr>
            <a:r>
              <a:rPr lang="en-US" sz="2000" b="1">
                <a:solidFill>
                  <a:srgbClr val="000000"/>
                </a:solidFill>
                <a:ea typeface="+mn-lt"/>
                <a:cs typeface="+mn-lt"/>
              </a:rPr>
              <a:t>Transformers:</a:t>
            </a:r>
            <a:r>
              <a:rPr lang="en-US" sz="2000">
                <a:solidFill>
                  <a:srgbClr val="000000"/>
                </a:solidFill>
                <a:ea typeface="+mn-lt"/>
                <a:cs typeface="+mn-lt"/>
              </a:rPr>
              <a:t> A library by Hugging Face that provides general-purpose architectures for Natural Language Understanding (NLU) and Natural Language Generation (NLG).</a:t>
            </a:r>
          </a:p>
          <a:p>
            <a:pPr algn="just">
              <a:lnSpc>
                <a:spcPct val="100000"/>
              </a:lnSpc>
              <a:spcBef>
                <a:spcPts val="0"/>
              </a:spcBef>
            </a:pPr>
            <a:r>
              <a:rPr lang="en-US" sz="2000">
                <a:solidFill>
                  <a:srgbClr val="000000"/>
                </a:solidFill>
                <a:ea typeface="+mn-lt"/>
                <a:cs typeface="+mn-lt"/>
              </a:rPr>
              <a:t>Usage: Accessing pre-trained BERT and ALBERT models and their respective tokenizers for natural language processing tasks.</a:t>
            </a:r>
            <a:endParaRPr lang="en-US" sz="2000">
              <a:cs typeface="Calibri" panose="020F0502020204030204"/>
            </a:endParaRPr>
          </a:p>
          <a:p>
            <a:pPr algn="just">
              <a:lnSpc>
                <a:spcPct val="100000"/>
              </a:lnSpc>
              <a:spcBef>
                <a:spcPts val="0"/>
              </a:spcBef>
            </a:pPr>
            <a:r>
              <a:rPr lang="en-US" sz="2000" b="1" err="1">
                <a:solidFill>
                  <a:srgbClr val="000000"/>
                </a:solidFill>
                <a:ea typeface="+mn-lt"/>
                <a:cs typeface="+mn-lt"/>
              </a:rPr>
              <a:t>Sklearn</a:t>
            </a:r>
            <a:r>
              <a:rPr lang="en-US" sz="2000" b="1">
                <a:solidFill>
                  <a:srgbClr val="000000"/>
                </a:solidFill>
                <a:ea typeface="+mn-lt"/>
                <a:cs typeface="+mn-lt"/>
              </a:rPr>
              <a:t>:</a:t>
            </a:r>
            <a:r>
              <a:rPr lang="en-US" sz="2000">
                <a:solidFill>
                  <a:srgbClr val="000000"/>
                </a:solidFill>
                <a:ea typeface="+mn-lt"/>
                <a:cs typeface="+mn-lt"/>
              </a:rPr>
              <a:t> A machine learning library for Python, used for splitting the dataset and evaluating the model.</a:t>
            </a:r>
          </a:p>
          <a:p>
            <a:pPr algn="just">
              <a:lnSpc>
                <a:spcPct val="100000"/>
              </a:lnSpc>
              <a:spcBef>
                <a:spcPts val="0"/>
              </a:spcBef>
            </a:pPr>
            <a:r>
              <a:rPr lang="en-US" sz="2000">
                <a:solidFill>
                  <a:srgbClr val="000000"/>
                </a:solidFill>
                <a:ea typeface="+mn-lt"/>
                <a:cs typeface="+mn-lt"/>
              </a:rPr>
              <a:t>Usage: Splitting the dataset into training and testing sets, calculating performance metrics (accuracy, precision, recall, F1-score),and performing additional machine learning tasks if needed.</a:t>
            </a:r>
          </a:p>
          <a:p>
            <a:pPr algn="just">
              <a:lnSpc>
                <a:spcPct val="100000"/>
              </a:lnSpc>
              <a:spcBef>
                <a:spcPts val="0"/>
              </a:spcBef>
            </a:pPr>
            <a:r>
              <a:rPr lang="en-US" sz="2000" b="1">
                <a:solidFill>
                  <a:srgbClr val="000000"/>
                </a:solidFill>
                <a:ea typeface="+mn-lt"/>
                <a:cs typeface="+mn-lt"/>
              </a:rPr>
              <a:t>Pandas:</a:t>
            </a:r>
            <a:r>
              <a:rPr lang="en-US" sz="2000">
                <a:solidFill>
                  <a:srgbClr val="000000"/>
                </a:solidFill>
                <a:ea typeface="+mn-lt"/>
                <a:cs typeface="+mn-lt"/>
              </a:rPr>
              <a:t> A library providing high-performance, easy-to-use data structures, and data analysis tools.</a:t>
            </a:r>
            <a:endParaRPr lang="en-US" sz="2000">
              <a:cs typeface="Calibri"/>
            </a:endParaRPr>
          </a:p>
          <a:p>
            <a:pPr algn="just">
              <a:lnSpc>
                <a:spcPct val="100000"/>
              </a:lnSpc>
              <a:spcBef>
                <a:spcPts val="0"/>
              </a:spcBef>
            </a:pPr>
            <a:r>
              <a:rPr lang="en-US" sz="2000">
                <a:solidFill>
                  <a:srgbClr val="000000"/>
                </a:solidFill>
                <a:ea typeface="+mn-lt"/>
                <a:cs typeface="+mn-lt"/>
              </a:rPr>
              <a:t>Usage: Loading and preprocessing the dataset before it is fed into the models</a:t>
            </a:r>
            <a:endParaRPr lang="en-US" sz="2000">
              <a:cs typeface="Calibri"/>
            </a:endParaRPr>
          </a:p>
          <a:p>
            <a:pPr algn="just">
              <a:lnSpc>
                <a:spcPct val="100000"/>
              </a:lnSpc>
              <a:spcBef>
                <a:spcPts val="0"/>
              </a:spcBef>
            </a:pPr>
            <a:r>
              <a:rPr lang="en-US" sz="2000" b="1">
                <a:solidFill>
                  <a:srgbClr val="000000"/>
                </a:solidFill>
                <a:ea typeface="+mn-lt"/>
                <a:cs typeface="+mn-lt"/>
              </a:rPr>
              <a:t>NumPy:</a:t>
            </a:r>
            <a:r>
              <a:rPr lang="en-US" sz="2000">
                <a:solidFill>
                  <a:srgbClr val="000000"/>
                </a:solidFill>
                <a:ea typeface="+mn-lt"/>
                <a:cs typeface="+mn-lt"/>
              </a:rPr>
              <a:t> A library for the Python programming language, adding support for large, multi-dimensional arrays and matrices.</a:t>
            </a:r>
          </a:p>
          <a:p>
            <a:pPr algn="just">
              <a:lnSpc>
                <a:spcPct val="100000"/>
              </a:lnSpc>
              <a:spcBef>
                <a:spcPts val="0"/>
              </a:spcBef>
            </a:pPr>
            <a:r>
              <a:rPr lang="en-US" sz="2000">
                <a:solidFill>
                  <a:srgbClr val="000000"/>
                </a:solidFill>
                <a:ea typeface="+mn-lt"/>
                <a:cs typeface="+mn-lt"/>
              </a:rPr>
              <a:t>Usage: Performing operations on numerical data, supporting </a:t>
            </a:r>
            <a:r>
              <a:rPr lang="en-US" sz="2000">
                <a:solidFill>
                  <a:srgbClr val="000000"/>
                </a:solidFill>
                <a:latin typeface="Calibri"/>
                <a:ea typeface="+mn-lt"/>
                <a:cs typeface="Calibri"/>
              </a:rPr>
              <a:t>Pandas operations, and sometimes used for handling </a:t>
            </a:r>
            <a:r>
              <a:rPr lang="en-US" sz="2000">
                <a:solidFill>
                  <a:srgbClr val="000000"/>
                </a:solidFill>
                <a:ea typeface="+mn-lt"/>
                <a:cs typeface="+mn-lt"/>
              </a:rPr>
              <a:t>the </a:t>
            </a:r>
            <a:r>
              <a:rPr lang="en-US" sz="2000">
                <a:solidFill>
                  <a:srgbClr val="000000"/>
                </a:solidFill>
                <a:latin typeface="Calibri"/>
                <a:ea typeface="+mn-lt"/>
                <a:cs typeface="Calibri"/>
              </a:rPr>
              <a:t>outputs </a:t>
            </a:r>
            <a:r>
              <a:rPr lang="en-US" sz="2000">
                <a:solidFill>
                  <a:srgbClr val="000000"/>
                </a:solidFill>
                <a:ea typeface="+mn-lt"/>
                <a:cs typeface="+mn-lt"/>
              </a:rPr>
              <a:t>of the </a:t>
            </a:r>
            <a:r>
              <a:rPr lang="en-US" sz="2000">
                <a:solidFill>
                  <a:srgbClr val="000000"/>
                </a:solidFill>
                <a:latin typeface="Calibri"/>
                <a:ea typeface="+mn-lt"/>
                <a:cs typeface="Calibri"/>
              </a:rPr>
              <a:t>models</a:t>
            </a:r>
            <a:r>
              <a:rPr lang="en-US" sz="2000">
                <a:solidFill>
                  <a:srgbClr val="000000"/>
                </a:solidFill>
                <a:ea typeface="+mn-lt"/>
                <a:cs typeface="+mn-lt"/>
              </a:rPr>
              <a:t>.</a:t>
            </a:r>
          </a:p>
        </p:txBody>
      </p:sp>
    </p:spTree>
    <p:extLst>
      <p:ext uri="{BB962C8B-B14F-4D97-AF65-F5344CB8AC3E}">
        <p14:creationId xmlns:p14="http://schemas.microsoft.com/office/powerpoint/2010/main" val="70334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684514"/>
            <a:ext cx="10515600" cy="4774671"/>
          </a:xfrm>
        </p:spPr>
        <p:txBody>
          <a:bodyPr vert="horz" lIns="91440" tIns="45720" rIns="91440" bIns="45720" rtlCol="0" anchor="t">
            <a:noAutofit/>
          </a:bodyPr>
          <a:lstStyle/>
          <a:p>
            <a:pPr marL="0" indent="0">
              <a:lnSpc>
                <a:spcPct val="70000"/>
              </a:lnSpc>
              <a:buNone/>
            </a:pPr>
            <a:r>
              <a:rPr lang="en-US" sz="2400" b="1">
                <a:cs typeface="Calibri"/>
              </a:rPr>
              <a:t>Explanation of Implementation</a:t>
            </a:r>
          </a:p>
          <a:p>
            <a:pPr algn="just">
              <a:lnSpc>
                <a:spcPct val="100000"/>
              </a:lnSpc>
            </a:pPr>
            <a:r>
              <a:rPr lang="en-US" sz="1800" b="1">
                <a:solidFill>
                  <a:srgbClr val="000000"/>
                </a:solidFill>
                <a:ea typeface="+mn-lt"/>
                <a:cs typeface="+mn-lt"/>
              </a:rPr>
              <a:t>Data Preprocessing:</a:t>
            </a:r>
            <a:r>
              <a:rPr lang="en-US" sz="1800">
                <a:solidFill>
                  <a:srgbClr val="000000"/>
                </a:solidFill>
                <a:ea typeface="+mn-lt"/>
                <a:cs typeface="+mn-lt"/>
              </a:rPr>
              <a:t> The algorithm starts by loading the datasets and then concatenates the title and body of the reviews to have a complete context. It cleans the text by converting it to lowercase, removing special characters, links, numbers, and </a:t>
            </a:r>
            <a:r>
              <a:rPr lang="en-US" sz="1800" err="1">
                <a:solidFill>
                  <a:srgbClr val="000000"/>
                </a:solidFill>
                <a:ea typeface="+mn-lt"/>
                <a:cs typeface="+mn-lt"/>
              </a:rPr>
              <a:t>stopwords</a:t>
            </a:r>
            <a:r>
              <a:rPr lang="en-US" sz="1800">
                <a:solidFill>
                  <a:srgbClr val="000000"/>
                </a:solidFill>
                <a:ea typeface="+mn-lt"/>
                <a:cs typeface="+mn-lt"/>
              </a:rPr>
              <a:t>. This is essential for reducing noise in the data and ensuring that the machine learning model focuses on the meaningful content of the reviews.</a:t>
            </a:r>
            <a:endParaRPr lang="en-US">
              <a:cs typeface="Calibri" panose="020F0502020204030204"/>
            </a:endParaRPr>
          </a:p>
          <a:p>
            <a:pPr algn="just">
              <a:lnSpc>
                <a:spcPct val="100000"/>
              </a:lnSpc>
            </a:pPr>
            <a:r>
              <a:rPr lang="en-US" sz="1800" b="1">
                <a:solidFill>
                  <a:srgbClr val="000000"/>
                </a:solidFill>
                <a:ea typeface="+mn-lt"/>
                <a:cs typeface="+mn-lt"/>
              </a:rPr>
              <a:t>Data Visualization:</a:t>
            </a:r>
            <a:r>
              <a:rPr lang="en-US" sz="1800">
                <a:solidFill>
                  <a:srgbClr val="000000"/>
                </a:solidFill>
                <a:ea typeface="+mn-lt"/>
                <a:cs typeface="+mn-lt"/>
              </a:rPr>
              <a:t> Visualizing the data helps understand the distribution of words and sentiments within the reviews. Word clouds show the most frequent words in positive and negative reviews, while frequency plots reveal the most common terms. These visual aids can help identify prevalent themes or issues discussed in the reviews.</a:t>
            </a:r>
            <a:endParaRPr lang="en-US">
              <a:cs typeface="Calibri" panose="020F0502020204030204"/>
            </a:endParaRPr>
          </a:p>
          <a:p>
            <a:pPr algn="just">
              <a:lnSpc>
                <a:spcPct val="100000"/>
              </a:lnSpc>
            </a:pPr>
            <a:r>
              <a:rPr lang="en-US" sz="1800" b="1">
                <a:solidFill>
                  <a:srgbClr val="000000"/>
                </a:solidFill>
                <a:ea typeface="+mn-lt"/>
                <a:cs typeface="+mn-lt"/>
              </a:rPr>
              <a:t>Preparation for Model Training:</a:t>
            </a:r>
            <a:r>
              <a:rPr lang="en-US" sz="1800">
                <a:solidFill>
                  <a:srgbClr val="000000"/>
                </a:solidFill>
                <a:ea typeface="+mn-lt"/>
                <a:cs typeface="+mn-lt"/>
              </a:rPr>
              <a:t> Tokenization involves converting the text into a format that the model can understand, which in this case is a series of tokens or word IDs. The BERT/ALBERT tokenizer is </a:t>
            </a:r>
            <a:r>
              <a:rPr lang="en-US" sz="1800">
                <a:solidFill>
                  <a:srgbClr val="000000"/>
                </a:solidFill>
                <a:latin typeface="Calibri"/>
                <a:ea typeface="+mn-lt"/>
                <a:cs typeface="Calibri"/>
              </a:rPr>
              <a:t>used here for its efficiency in understanding </a:t>
            </a:r>
            <a:r>
              <a:rPr lang="en-US" sz="1800">
                <a:solidFill>
                  <a:srgbClr val="000000"/>
                </a:solidFill>
                <a:ea typeface="+mn-lt"/>
                <a:cs typeface="+mn-lt"/>
              </a:rPr>
              <a:t>the </a:t>
            </a:r>
            <a:r>
              <a:rPr lang="en-US" sz="1800">
                <a:solidFill>
                  <a:srgbClr val="000000"/>
                </a:solidFill>
                <a:latin typeface="Calibri"/>
                <a:ea typeface="+mn-lt"/>
                <a:cs typeface="Calibri"/>
              </a:rPr>
              <a:t>context </a:t>
            </a:r>
            <a:r>
              <a:rPr lang="en-US" sz="1800">
                <a:solidFill>
                  <a:srgbClr val="000000"/>
                </a:solidFill>
                <a:ea typeface="+mn-lt"/>
                <a:cs typeface="+mn-lt"/>
              </a:rPr>
              <a:t>of words in sentences.</a:t>
            </a:r>
          </a:p>
          <a:p>
            <a:pPr algn="just">
              <a:lnSpc>
                <a:spcPct val="100000"/>
              </a:lnSpc>
            </a:pPr>
            <a:r>
              <a:rPr lang="en-US" sz="1800" b="1">
                <a:cs typeface="Calibri" panose="020F0502020204030204"/>
              </a:rPr>
              <a:t>Data Loaders Setup:</a:t>
            </a:r>
            <a:r>
              <a:rPr lang="en-US" sz="1800">
                <a:cs typeface="Calibri" panose="020F0502020204030204"/>
              </a:rPr>
              <a:t> Data loaders are configured to automate the batching process during training and evaluation. They ensure that data is fed to the model in manageable sizes and in an orderly fashion, which is crucial for efficient training.</a:t>
            </a:r>
            <a:endParaRPr lang="en-US">
              <a:cs typeface="Calibri" panose="020F0502020204030204"/>
            </a:endParaRPr>
          </a:p>
          <a:p>
            <a:pPr algn="just">
              <a:lnSpc>
                <a:spcPct val="100000"/>
              </a:lnSpc>
            </a:pPr>
            <a:endParaRPr lang="en-US" sz="1800">
              <a:cs typeface="Calibri" panose="020F0502020204030204"/>
            </a:endParaRPr>
          </a:p>
        </p:txBody>
      </p:sp>
    </p:spTree>
    <p:extLst>
      <p:ext uri="{BB962C8B-B14F-4D97-AF65-F5344CB8AC3E}">
        <p14:creationId xmlns:p14="http://schemas.microsoft.com/office/powerpoint/2010/main" val="406236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EB6D-7FB5-D419-EA31-7142C77DAABC}"/>
              </a:ext>
            </a:extLst>
          </p:cNvPr>
          <p:cNvSpPr>
            <a:spLocks noGrp="1"/>
          </p:cNvSpPr>
          <p:nvPr>
            <p:ph type="title"/>
          </p:nvPr>
        </p:nvSpPr>
        <p:spPr/>
        <p:txBody>
          <a:bodyPr/>
          <a:lstStyle/>
          <a:p>
            <a:r>
              <a:rPr lang="en-US">
                <a:cs typeface="Calibri Light"/>
              </a:rPr>
              <a:t>Implementation</a:t>
            </a:r>
            <a:endParaRPr lang="en-US"/>
          </a:p>
        </p:txBody>
      </p:sp>
      <p:sp>
        <p:nvSpPr>
          <p:cNvPr id="3" name="Content Placeholder 2">
            <a:extLst>
              <a:ext uri="{FF2B5EF4-FFF2-40B4-BE49-F238E27FC236}">
                <a16:creationId xmlns:a16="http://schemas.microsoft.com/office/drawing/2014/main" id="{88EE1D97-9833-21B1-095F-B533970A699E}"/>
              </a:ext>
            </a:extLst>
          </p:cNvPr>
          <p:cNvSpPr>
            <a:spLocks noGrp="1"/>
          </p:cNvSpPr>
          <p:nvPr>
            <p:ph idx="1"/>
          </p:nvPr>
        </p:nvSpPr>
        <p:spPr>
          <a:xfrm>
            <a:off x="838200" y="1524588"/>
            <a:ext cx="10515600" cy="5085115"/>
          </a:xfrm>
        </p:spPr>
        <p:txBody>
          <a:bodyPr vert="horz" lIns="91440" tIns="45720" rIns="91440" bIns="45720" rtlCol="0" anchor="t">
            <a:noAutofit/>
          </a:bodyPr>
          <a:lstStyle/>
          <a:p>
            <a:pPr marL="0" indent="0">
              <a:lnSpc>
                <a:spcPct val="70000"/>
              </a:lnSpc>
              <a:buNone/>
            </a:pPr>
            <a:r>
              <a:rPr lang="en-US" sz="2400" b="1">
                <a:cs typeface="Calibri"/>
              </a:rPr>
              <a:t>Explanation of Implementation</a:t>
            </a:r>
          </a:p>
          <a:p>
            <a:pPr algn="just">
              <a:lnSpc>
                <a:spcPct val="100000"/>
              </a:lnSpc>
            </a:pPr>
            <a:r>
              <a:rPr lang="en-US" sz="1800" b="1">
                <a:solidFill>
                  <a:srgbClr val="000000"/>
                </a:solidFill>
                <a:ea typeface="+mn-lt"/>
                <a:cs typeface="+mn-lt"/>
              </a:rPr>
              <a:t>ALBERT Model Initialization: </a:t>
            </a:r>
            <a:r>
              <a:rPr lang="en-US" sz="1800">
                <a:solidFill>
                  <a:srgbClr val="000000"/>
                </a:solidFill>
                <a:ea typeface="+mn-lt"/>
                <a:cs typeface="+mn-lt"/>
              </a:rPr>
              <a:t>The BERT/ALBERT (A Lite BERT) model is initialized for sequence classification. ALBERT is a variant of BERT that is optimized for lower memory consumption and faster training. The model is transferred to a GPU to leverage accelerated hardware for training.</a:t>
            </a:r>
            <a:endParaRPr lang="en-US">
              <a:cs typeface="Calibri" panose="020F0502020204030204"/>
            </a:endParaRPr>
          </a:p>
          <a:p>
            <a:pPr algn="just">
              <a:lnSpc>
                <a:spcPct val="100000"/>
              </a:lnSpc>
            </a:pPr>
            <a:r>
              <a:rPr lang="en-US" sz="1800" b="1">
                <a:solidFill>
                  <a:srgbClr val="000000"/>
                </a:solidFill>
                <a:ea typeface="+mn-lt"/>
                <a:cs typeface="+mn-lt"/>
              </a:rPr>
              <a:t>Model Training:</a:t>
            </a:r>
            <a:r>
              <a:rPr lang="en-US" sz="1800">
                <a:solidFill>
                  <a:srgbClr val="000000"/>
                </a:solidFill>
                <a:ea typeface="+mn-lt"/>
                <a:cs typeface="+mn-lt"/>
              </a:rPr>
              <a:t> The optimizer is set up with a learning rate to update the model's weights. During training, the model's parameters are adjusted to minimize the prediction error, using the provided sentiment labels as the ground truth.</a:t>
            </a:r>
            <a:endParaRPr lang="en-US">
              <a:cs typeface="Calibri" panose="020F0502020204030204"/>
            </a:endParaRPr>
          </a:p>
          <a:p>
            <a:pPr algn="just">
              <a:lnSpc>
                <a:spcPct val="100000"/>
              </a:lnSpc>
            </a:pPr>
            <a:r>
              <a:rPr lang="en-US" sz="1800" b="1">
                <a:solidFill>
                  <a:srgbClr val="000000"/>
                </a:solidFill>
                <a:ea typeface="+mn-lt"/>
                <a:cs typeface="+mn-lt"/>
              </a:rPr>
              <a:t>Model Evaluation:</a:t>
            </a:r>
            <a:r>
              <a:rPr lang="en-US" sz="1800">
                <a:solidFill>
                  <a:srgbClr val="000000"/>
                </a:solidFill>
                <a:ea typeface="+mn-lt"/>
                <a:cs typeface="+mn-lt"/>
              </a:rPr>
              <a:t> In evaluation mode, the model's performance is tested against unseen data. This phase involves calculating various metrics like accuracy, precision, recall, and F1 score to quantify the model's performance.</a:t>
            </a:r>
            <a:endParaRPr lang="en-US">
              <a:cs typeface="Calibri" panose="020F0502020204030204"/>
            </a:endParaRPr>
          </a:p>
          <a:p>
            <a:pPr algn="just">
              <a:lnSpc>
                <a:spcPct val="100000"/>
              </a:lnSpc>
            </a:pPr>
            <a:r>
              <a:rPr lang="en-US" sz="1800" b="1">
                <a:solidFill>
                  <a:srgbClr val="000000"/>
                </a:solidFill>
                <a:ea typeface="+mn-lt"/>
                <a:cs typeface="+mn-lt"/>
              </a:rPr>
              <a:t>Aspect-Based Sentiment Analysis:</a:t>
            </a:r>
            <a:r>
              <a:rPr lang="en-US" sz="1800">
                <a:solidFill>
                  <a:srgbClr val="000000"/>
                </a:solidFill>
                <a:ea typeface="+mn-lt"/>
                <a:cs typeface="+mn-lt"/>
              </a:rPr>
              <a:t> Aspect extraction is conducted using </a:t>
            </a:r>
            <a:r>
              <a:rPr lang="en-US" sz="1800" err="1">
                <a:solidFill>
                  <a:srgbClr val="000000"/>
                </a:solidFill>
                <a:ea typeface="+mn-lt"/>
                <a:cs typeface="+mn-lt"/>
              </a:rPr>
              <a:t>spaCy</a:t>
            </a:r>
            <a:r>
              <a:rPr lang="en-US" sz="1800">
                <a:solidFill>
                  <a:srgbClr val="000000"/>
                </a:solidFill>
                <a:ea typeface="+mn-lt"/>
                <a:cs typeface="+mn-lt"/>
              </a:rPr>
              <a:t> to identify the different aspects (or features) mentioned in each review. The sentiment of each aspect is then predicted using the trained BERT/ALBERT model.</a:t>
            </a:r>
            <a:endParaRPr lang="en-US">
              <a:cs typeface="Calibri" panose="020F0502020204030204"/>
            </a:endParaRPr>
          </a:p>
          <a:p>
            <a:pPr algn="just">
              <a:lnSpc>
                <a:spcPct val="100000"/>
              </a:lnSpc>
            </a:pPr>
            <a:r>
              <a:rPr lang="en-US" sz="1800" b="1">
                <a:solidFill>
                  <a:srgbClr val="000000"/>
                </a:solidFill>
                <a:ea typeface="+mn-lt"/>
                <a:cs typeface="+mn-lt"/>
              </a:rPr>
              <a:t>Results Aggregation and Display: </a:t>
            </a:r>
            <a:r>
              <a:rPr lang="en-US" sz="1800">
                <a:solidFill>
                  <a:srgbClr val="000000"/>
                </a:solidFill>
                <a:ea typeface="+mn-lt"/>
                <a:cs typeface="+mn-lt"/>
              </a:rPr>
              <a:t>Finally, the algorithm iterates over the dataset, prints out each review, and lists the aspects along with their predicted sentiments. This step is key to understanding the detailed sentiment toward various aspects of the products being reviewed.</a:t>
            </a:r>
            <a:endParaRPr lang="en-US">
              <a:cs typeface="Calibri" panose="020F0502020204030204"/>
            </a:endParaRPr>
          </a:p>
          <a:p>
            <a:pPr algn="just">
              <a:lnSpc>
                <a:spcPct val="100000"/>
              </a:lnSpc>
            </a:pPr>
            <a:endParaRPr lang="en-US" sz="1800">
              <a:solidFill>
                <a:srgbClr val="000000"/>
              </a:solidFill>
              <a:cs typeface="Calibri" panose="020F0502020204030204"/>
            </a:endParaRPr>
          </a:p>
        </p:txBody>
      </p:sp>
    </p:spTree>
    <p:extLst>
      <p:ext uri="{BB962C8B-B14F-4D97-AF65-F5344CB8AC3E}">
        <p14:creationId xmlns:p14="http://schemas.microsoft.com/office/powerpoint/2010/main" val="149576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8064-30C5-9DD5-202C-F26C126A4480}"/>
              </a:ext>
            </a:extLst>
          </p:cNvPr>
          <p:cNvSpPr>
            <a:spLocks noGrp="1"/>
          </p:cNvSpPr>
          <p:nvPr>
            <p:ph type="title"/>
          </p:nvPr>
        </p:nvSpPr>
        <p:spPr/>
        <p:txBody>
          <a:bodyPr>
            <a:normAutofit/>
          </a:bodyPr>
          <a:lstStyle/>
          <a:p>
            <a:r>
              <a:rPr lang="en-US" dirty="0">
                <a:latin typeface="Calibri Light"/>
                <a:cs typeface="Calibri Light"/>
              </a:rPr>
              <a:t>Results: Performation Metrics</a:t>
            </a:r>
          </a:p>
        </p:txBody>
      </p:sp>
      <p:pic>
        <p:nvPicPr>
          <p:cNvPr id="5" name="Content Placeholder 4" descr="A number of numbers on a white background&#10;&#10;Description automatically generated">
            <a:extLst>
              <a:ext uri="{FF2B5EF4-FFF2-40B4-BE49-F238E27FC236}">
                <a16:creationId xmlns:a16="http://schemas.microsoft.com/office/drawing/2014/main" id="{09D98B7C-7835-5CC5-7722-87663DECC474}"/>
              </a:ext>
            </a:extLst>
          </p:cNvPr>
          <p:cNvPicPr>
            <a:picLocks noGrp="1" noChangeAspect="1"/>
          </p:cNvPicPr>
          <p:nvPr>
            <p:ph idx="1"/>
          </p:nvPr>
        </p:nvPicPr>
        <p:blipFill>
          <a:blip r:embed="rId2"/>
          <a:stretch>
            <a:fillRect/>
          </a:stretch>
        </p:blipFill>
        <p:spPr>
          <a:xfrm>
            <a:off x="962332" y="3233150"/>
            <a:ext cx="4429432" cy="1692812"/>
          </a:xfrm>
        </p:spPr>
      </p:pic>
      <p:pic>
        <p:nvPicPr>
          <p:cNvPr id="4" name="Picture 3">
            <a:extLst>
              <a:ext uri="{FF2B5EF4-FFF2-40B4-BE49-F238E27FC236}">
                <a16:creationId xmlns:a16="http://schemas.microsoft.com/office/drawing/2014/main" id="{5B2E44C7-F094-EF8A-D803-C0090C20256C}"/>
              </a:ext>
            </a:extLst>
          </p:cNvPr>
          <p:cNvPicPr>
            <a:picLocks noChangeAspect="1"/>
          </p:cNvPicPr>
          <p:nvPr/>
        </p:nvPicPr>
        <p:blipFill>
          <a:blip r:embed="rId3"/>
          <a:stretch>
            <a:fillRect/>
          </a:stretch>
        </p:blipFill>
        <p:spPr>
          <a:xfrm>
            <a:off x="6240690" y="3228463"/>
            <a:ext cx="3739696" cy="1540182"/>
          </a:xfrm>
          <a:prstGeom prst="rect">
            <a:avLst/>
          </a:prstGeom>
        </p:spPr>
      </p:pic>
      <p:sp>
        <p:nvSpPr>
          <p:cNvPr id="8" name="TextBox 7">
            <a:extLst>
              <a:ext uri="{FF2B5EF4-FFF2-40B4-BE49-F238E27FC236}">
                <a16:creationId xmlns:a16="http://schemas.microsoft.com/office/drawing/2014/main" id="{203CA774-F9C0-9195-8ABC-9E819FF1F635}"/>
              </a:ext>
            </a:extLst>
          </p:cNvPr>
          <p:cNvSpPr txBox="1"/>
          <p:nvPr/>
        </p:nvSpPr>
        <p:spPr>
          <a:xfrm>
            <a:off x="1176798" y="2238682"/>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BERT Model</a:t>
            </a:r>
          </a:p>
        </p:txBody>
      </p:sp>
      <p:sp>
        <p:nvSpPr>
          <p:cNvPr id="10" name="TextBox 9">
            <a:extLst>
              <a:ext uri="{FF2B5EF4-FFF2-40B4-BE49-F238E27FC236}">
                <a16:creationId xmlns:a16="http://schemas.microsoft.com/office/drawing/2014/main" id="{55EA24B6-FEE5-1D1D-C1E7-DC50E98F7F08}"/>
              </a:ext>
            </a:extLst>
          </p:cNvPr>
          <p:cNvSpPr txBox="1"/>
          <p:nvPr/>
        </p:nvSpPr>
        <p:spPr>
          <a:xfrm>
            <a:off x="6205998" y="2229156"/>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ALBERT Model</a:t>
            </a:r>
          </a:p>
        </p:txBody>
      </p:sp>
    </p:spTree>
    <p:extLst>
      <p:ext uri="{BB962C8B-B14F-4D97-AF65-F5344CB8AC3E}">
        <p14:creationId xmlns:p14="http://schemas.microsoft.com/office/powerpoint/2010/main" val="3714973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8FF-039C-A3F5-DA32-A13883EAB25B}"/>
              </a:ext>
            </a:extLst>
          </p:cNvPr>
          <p:cNvSpPr>
            <a:spLocks noGrp="1"/>
          </p:cNvSpPr>
          <p:nvPr>
            <p:ph type="title"/>
          </p:nvPr>
        </p:nvSpPr>
        <p:spPr/>
        <p:txBody>
          <a:bodyPr/>
          <a:lstStyle/>
          <a:p>
            <a:r>
              <a:rPr lang="en-US" dirty="0">
                <a:cs typeface="Calibri Light"/>
              </a:rPr>
              <a:t>Results: Visualization</a:t>
            </a:r>
            <a:endParaRPr lang="en-US" dirty="0"/>
          </a:p>
        </p:txBody>
      </p:sp>
      <p:pic>
        <p:nvPicPr>
          <p:cNvPr id="4" name="Content Placeholder 3" descr="A diagram of a confusion matrix&#10;&#10;Description automatically generated">
            <a:extLst>
              <a:ext uri="{FF2B5EF4-FFF2-40B4-BE49-F238E27FC236}">
                <a16:creationId xmlns:a16="http://schemas.microsoft.com/office/drawing/2014/main" id="{2B4AA7EA-3EEF-33C6-4015-A89304823BE0}"/>
              </a:ext>
            </a:extLst>
          </p:cNvPr>
          <p:cNvPicPr>
            <a:picLocks noGrp="1" noChangeAspect="1"/>
          </p:cNvPicPr>
          <p:nvPr>
            <p:ph idx="1"/>
          </p:nvPr>
        </p:nvPicPr>
        <p:blipFill>
          <a:blip r:embed="rId2"/>
          <a:stretch>
            <a:fillRect/>
          </a:stretch>
        </p:blipFill>
        <p:spPr>
          <a:xfrm>
            <a:off x="834621" y="2423856"/>
            <a:ext cx="5093814" cy="3570288"/>
          </a:xfrm>
        </p:spPr>
      </p:pic>
      <p:sp>
        <p:nvSpPr>
          <p:cNvPr id="6" name="TextBox 5">
            <a:extLst>
              <a:ext uri="{FF2B5EF4-FFF2-40B4-BE49-F238E27FC236}">
                <a16:creationId xmlns:a16="http://schemas.microsoft.com/office/drawing/2014/main" id="{D0DEFF7C-AAF9-2E73-E10A-B7979261EB31}"/>
              </a:ext>
            </a:extLst>
          </p:cNvPr>
          <p:cNvSpPr txBox="1"/>
          <p:nvPr/>
        </p:nvSpPr>
        <p:spPr>
          <a:xfrm>
            <a:off x="2501081" y="1638068"/>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BERT Model</a:t>
            </a:r>
          </a:p>
        </p:txBody>
      </p:sp>
      <p:sp>
        <p:nvSpPr>
          <p:cNvPr id="7" name="TextBox 6">
            <a:extLst>
              <a:ext uri="{FF2B5EF4-FFF2-40B4-BE49-F238E27FC236}">
                <a16:creationId xmlns:a16="http://schemas.microsoft.com/office/drawing/2014/main" id="{3B79C894-35B7-0F6D-BBAB-B3ED26997099}"/>
              </a:ext>
            </a:extLst>
          </p:cNvPr>
          <p:cNvSpPr txBox="1"/>
          <p:nvPr/>
        </p:nvSpPr>
        <p:spPr>
          <a:xfrm>
            <a:off x="7715560" y="1638069"/>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ALBERT Model</a:t>
            </a:r>
          </a:p>
        </p:txBody>
      </p:sp>
      <p:pic>
        <p:nvPicPr>
          <p:cNvPr id="3" name="Content Placeholder 2">
            <a:extLst>
              <a:ext uri="{FF2B5EF4-FFF2-40B4-BE49-F238E27FC236}">
                <a16:creationId xmlns:a16="http://schemas.microsoft.com/office/drawing/2014/main" id="{BA89E538-5BCA-F9C3-462C-8FF20573D155}"/>
              </a:ext>
            </a:extLst>
          </p:cNvPr>
          <p:cNvPicPr>
            <a:picLocks noChangeAspect="1"/>
          </p:cNvPicPr>
          <p:nvPr/>
        </p:nvPicPr>
        <p:blipFill>
          <a:blip r:embed="rId3"/>
          <a:stretch>
            <a:fillRect/>
          </a:stretch>
        </p:blipFill>
        <p:spPr>
          <a:xfrm>
            <a:off x="6524271" y="2481006"/>
            <a:ext cx="4579729" cy="3470330"/>
          </a:xfrm>
          <a:prstGeom prst="rect">
            <a:avLst/>
          </a:prstGeom>
        </p:spPr>
      </p:pic>
    </p:spTree>
    <p:extLst>
      <p:ext uri="{BB962C8B-B14F-4D97-AF65-F5344CB8AC3E}">
        <p14:creationId xmlns:p14="http://schemas.microsoft.com/office/powerpoint/2010/main" val="248316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8FF-039C-A3F5-DA32-A13883EAB25B}"/>
              </a:ext>
            </a:extLst>
          </p:cNvPr>
          <p:cNvSpPr>
            <a:spLocks noGrp="1"/>
          </p:cNvSpPr>
          <p:nvPr>
            <p:ph type="title"/>
          </p:nvPr>
        </p:nvSpPr>
        <p:spPr/>
        <p:txBody>
          <a:bodyPr/>
          <a:lstStyle/>
          <a:p>
            <a:r>
              <a:rPr lang="en-US" dirty="0">
                <a:cs typeface="Calibri Light"/>
              </a:rPr>
              <a:t>Results: Visualization</a:t>
            </a:r>
            <a:endParaRPr lang="en-US" dirty="0"/>
          </a:p>
        </p:txBody>
      </p:sp>
      <p:pic>
        <p:nvPicPr>
          <p:cNvPr id="6" name="Content Placeholder 5" descr="A bar graph with different colored bars&#10;&#10;Description automatically generated">
            <a:extLst>
              <a:ext uri="{FF2B5EF4-FFF2-40B4-BE49-F238E27FC236}">
                <a16:creationId xmlns:a16="http://schemas.microsoft.com/office/drawing/2014/main" id="{1F75947B-BAD8-6D41-970E-D1EAEC03D190}"/>
              </a:ext>
            </a:extLst>
          </p:cNvPr>
          <p:cNvPicPr>
            <a:picLocks noGrp="1" noChangeAspect="1"/>
          </p:cNvPicPr>
          <p:nvPr>
            <p:ph idx="1"/>
          </p:nvPr>
        </p:nvPicPr>
        <p:blipFill>
          <a:blip r:embed="rId2"/>
          <a:stretch>
            <a:fillRect/>
          </a:stretch>
        </p:blipFill>
        <p:spPr>
          <a:xfrm>
            <a:off x="607554" y="2225675"/>
            <a:ext cx="5500324" cy="3856038"/>
          </a:xfrm>
        </p:spPr>
      </p:pic>
      <p:sp>
        <p:nvSpPr>
          <p:cNvPr id="12" name="TextBox 11">
            <a:extLst>
              <a:ext uri="{FF2B5EF4-FFF2-40B4-BE49-F238E27FC236}">
                <a16:creationId xmlns:a16="http://schemas.microsoft.com/office/drawing/2014/main" id="{0198D845-555F-D606-294C-0067EBE6D980}"/>
              </a:ext>
            </a:extLst>
          </p:cNvPr>
          <p:cNvSpPr txBox="1"/>
          <p:nvPr/>
        </p:nvSpPr>
        <p:spPr>
          <a:xfrm>
            <a:off x="2356669" y="1610030"/>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BERT Model</a:t>
            </a:r>
          </a:p>
        </p:txBody>
      </p:sp>
      <p:sp>
        <p:nvSpPr>
          <p:cNvPr id="14" name="TextBox 13">
            <a:extLst>
              <a:ext uri="{FF2B5EF4-FFF2-40B4-BE49-F238E27FC236}">
                <a16:creationId xmlns:a16="http://schemas.microsoft.com/office/drawing/2014/main" id="{8E153AD1-050B-B741-D07C-A44094D63DB9}"/>
              </a:ext>
            </a:extLst>
          </p:cNvPr>
          <p:cNvSpPr txBox="1"/>
          <p:nvPr/>
        </p:nvSpPr>
        <p:spPr>
          <a:xfrm>
            <a:off x="7947844" y="1610031"/>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ALBERT Model</a:t>
            </a:r>
          </a:p>
        </p:txBody>
      </p:sp>
      <p:pic>
        <p:nvPicPr>
          <p:cNvPr id="3" name="Content Placeholder 3">
            <a:extLst>
              <a:ext uri="{FF2B5EF4-FFF2-40B4-BE49-F238E27FC236}">
                <a16:creationId xmlns:a16="http://schemas.microsoft.com/office/drawing/2014/main" id="{9E09E8D2-BAFF-D623-4ACA-3C01276C51FD}"/>
              </a:ext>
            </a:extLst>
          </p:cNvPr>
          <p:cNvPicPr>
            <a:picLocks noChangeAspect="1"/>
          </p:cNvPicPr>
          <p:nvPr/>
        </p:nvPicPr>
        <p:blipFill>
          <a:blip r:embed="rId3"/>
          <a:stretch>
            <a:fillRect/>
          </a:stretch>
        </p:blipFill>
        <p:spPr>
          <a:xfrm>
            <a:off x="6209273" y="2324773"/>
            <a:ext cx="5215811" cy="3657841"/>
          </a:xfrm>
          <a:prstGeom prst="rect">
            <a:avLst/>
          </a:prstGeom>
        </p:spPr>
      </p:pic>
    </p:spTree>
    <p:extLst>
      <p:ext uri="{BB962C8B-B14F-4D97-AF65-F5344CB8AC3E}">
        <p14:creationId xmlns:p14="http://schemas.microsoft.com/office/powerpoint/2010/main" val="347561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8FF-039C-A3F5-DA32-A13883EAB25B}"/>
              </a:ext>
            </a:extLst>
          </p:cNvPr>
          <p:cNvSpPr>
            <a:spLocks noGrp="1"/>
          </p:cNvSpPr>
          <p:nvPr>
            <p:ph type="title"/>
          </p:nvPr>
        </p:nvSpPr>
        <p:spPr/>
        <p:txBody>
          <a:bodyPr/>
          <a:lstStyle/>
          <a:p>
            <a:r>
              <a:rPr lang="en-US" dirty="0">
                <a:cs typeface="Calibri Light"/>
              </a:rPr>
              <a:t>Results: Visualization</a:t>
            </a:r>
            <a:endParaRPr lang="en-US" dirty="0"/>
          </a:p>
        </p:txBody>
      </p:sp>
      <p:pic>
        <p:nvPicPr>
          <p:cNvPr id="5" name="Content Placeholder 4" descr="A comparison of a bar chart&#10;&#10;Description automatically generated">
            <a:extLst>
              <a:ext uri="{FF2B5EF4-FFF2-40B4-BE49-F238E27FC236}">
                <a16:creationId xmlns:a16="http://schemas.microsoft.com/office/drawing/2014/main" id="{DCDBC46E-AB4D-E23A-DC1E-AFFAD82A4A22}"/>
              </a:ext>
            </a:extLst>
          </p:cNvPr>
          <p:cNvPicPr>
            <a:picLocks noGrp="1" noChangeAspect="1"/>
          </p:cNvPicPr>
          <p:nvPr>
            <p:ph idx="1"/>
          </p:nvPr>
        </p:nvPicPr>
        <p:blipFill rotWithShape="1">
          <a:blip r:embed="rId2"/>
          <a:srcRect l="3741" r="-144"/>
          <a:stretch/>
        </p:blipFill>
        <p:spPr>
          <a:xfrm>
            <a:off x="424295" y="3137310"/>
            <a:ext cx="5473032" cy="2484438"/>
          </a:xfrm>
        </p:spPr>
      </p:pic>
      <p:sp>
        <p:nvSpPr>
          <p:cNvPr id="8" name="TextBox 7">
            <a:extLst>
              <a:ext uri="{FF2B5EF4-FFF2-40B4-BE49-F238E27FC236}">
                <a16:creationId xmlns:a16="http://schemas.microsoft.com/office/drawing/2014/main" id="{A21EED28-B44F-FFAB-0EC3-0D71F33DB148}"/>
              </a:ext>
            </a:extLst>
          </p:cNvPr>
          <p:cNvSpPr txBox="1"/>
          <p:nvPr/>
        </p:nvSpPr>
        <p:spPr>
          <a:xfrm>
            <a:off x="1682976" y="2137790"/>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BERT Model</a:t>
            </a:r>
          </a:p>
        </p:txBody>
      </p:sp>
      <p:sp>
        <p:nvSpPr>
          <p:cNvPr id="10" name="TextBox 9">
            <a:extLst>
              <a:ext uri="{FF2B5EF4-FFF2-40B4-BE49-F238E27FC236}">
                <a16:creationId xmlns:a16="http://schemas.microsoft.com/office/drawing/2014/main" id="{C60DF46C-894D-8632-FBED-B5EB56C30760}"/>
              </a:ext>
            </a:extLst>
          </p:cNvPr>
          <p:cNvSpPr txBox="1"/>
          <p:nvPr/>
        </p:nvSpPr>
        <p:spPr>
          <a:xfrm>
            <a:off x="7758881" y="2135695"/>
            <a:ext cx="35949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ALBERT Model</a:t>
            </a:r>
          </a:p>
        </p:txBody>
      </p:sp>
      <p:pic>
        <p:nvPicPr>
          <p:cNvPr id="3" name="Picture 2" descr="A comparison of a bar chart&#10;&#10;Description automatically generated">
            <a:extLst>
              <a:ext uri="{FF2B5EF4-FFF2-40B4-BE49-F238E27FC236}">
                <a16:creationId xmlns:a16="http://schemas.microsoft.com/office/drawing/2014/main" id="{8681F00D-5375-6FB0-9CA1-5EB143EC352A}"/>
              </a:ext>
            </a:extLst>
          </p:cNvPr>
          <p:cNvPicPr>
            <a:picLocks noChangeAspect="1"/>
          </p:cNvPicPr>
          <p:nvPr/>
        </p:nvPicPr>
        <p:blipFill>
          <a:blip r:embed="rId3"/>
          <a:stretch>
            <a:fillRect/>
          </a:stretch>
        </p:blipFill>
        <p:spPr>
          <a:xfrm>
            <a:off x="6258831" y="3054560"/>
            <a:ext cx="4981584" cy="2558521"/>
          </a:xfrm>
          <a:prstGeom prst="rect">
            <a:avLst/>
          </a:prstGeom>
        </p:spPr>
      </p:pic>
    </p:spTree>
    <p:extLst>
      <p:ext uri="{BB962C8B-B14F-4D97-AF65-F5344CB8AC3E}">
        <p14:creationId xmlns:p14="http://schemas.microsoft.com/office/powerpoint/2010/main" val="257843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11B7-1163-0891-38D3-3FBD0315D908}"/>
              </a:ext>
            </a:extLst>
          </p:cNvPr>
          <p:cNvSpPr>
            <a:spLocks noGrp="1"/>
          </p:cNvSpPr>
          <p:nvPr>
            <p:ph type="title"/>
          </p:nvPr>
        </p:nvSpPr>
        <p:spPr/>
        <p:txBody>
          <a:bodyPr>
            <a:normAutofit/>
          </a:bodyPr>
          <a:lstStyle/>
          <a:p>
            <a:r>
              <a:rPr lang="en-US">
                <a:cs typeface="Calibri Light"/>
              </a:rPr>
              <a:t>Introduction</a:t>
            </a:r>
          </a:p>
        </p:txBody>
      </p:sp>
      <p:sp>
        <p:nvSpPr>
          <p:cNvPr id="3" name="Content Placeholder 2">
            <a:extLst>
              <a:ext uri="{FF2B5EF4-FFF2-40B4-BE49-F238E27FC236}">
                <a16:creationId xmlns:a16="http://schemas.microsoft.com/office/drawing/2014/main" id="{8467F996-8977-9E1B-4517-545A7C497C3F}"/>
              </a:ext>
            </a:extLst>
          </p:cNvPr>
          <p:cNvSpPr>
            <a:spLocks noGrp="1"/>
          </p:cNvSpPr>
          <p:nvPr>
            <p:ph idx="1"/>
          </p:nvPr>
        </p:nvSpPr>
        <p:spPr>
          <a:xfrm>
            <a:off x="838200" y="1773700"/>
            <a:ext cx="10515600" cy="4402138"/>
          </a:xfrm>
        </p:spPr>
        <p:txBody>
          <a:bodyPr vert="horz" lIns="91440" tIns="45720" rIns="91440" bIns="45720" rtlCol="0" anchor="t">
            <a:noAutofit/>
          </a:bodyPr>
          <a:lstStyle/>
          <a:p>
            <a:pPr algn="just">
              <a:lnSpc>
                <a:spcPct val="100000"/>
              </a:lnSpc>
              <a:buFont typeface="Arial"/>
            </a:pPr>
            <a:r>
              <a:rPr lang="en-US" sz="2400" b="1">
                <a:ea typeface="+mn-lt"/>
                <a:cs typeface="+mn-lt"/>
              </a:rPr>
              <a:t>Innovative Sentiment Analysis Approach</a:t>
            </a:r>
            <a:r>
              <a:rPr lang="en-US" sz="2400">
                <a:solidFill>
                  <a:srgbClr val="374151"/>
                </a:solidFill>
                <a:ea typeface="+mn-lt"/>
                <a:cs typeface="+mn-lt"/>
              </a:rPr>
              <a:t>: The approach leverages cutting-edge NLP techniques to perform aspect-based sentiment analysis, offering a more nuanced understanding of customer opinions in product reviews.</a:t>
            </a:r>
            <a:endParaRPr lang="en-US" sz="2400">
              <a:cs typeface="Calibri" panose="020F0502020204030204"/>
            </a:endParaRPr>
          </a:p>
          <a:p>
            <a:pPr algn="just">
              <a:lnSpc>
                <a:spcPct val="100000"/>
              </a:lnSpc>
              <a:buFont typeface="Arial"/>
            </a:pPr>
            <a:r>
              <a:rPr lang="en-US" sz="2400" b="1">
                <a:ea typeface="+mn-lt"/>
                <a:cs typeface="+mn-lt"/>
              </a:rPr>
              <a:t>Focus on E-commerce Reviews</a:t>
            </a:r>
            <a:r>
              <a:rPr lang="en-US" sz="2400">
                <a:solidFill>
                  <a:srgbClr val="374151"/>
                </a:solidFill>
                <a:ea typeface="+mn-lt"/>
                <a:cs typeface="+mn-lt"/>
              </a:rPr>
              <a:t>: Tailored specifically for e-commerce platforms, the project analyzes consumer reviews to extract sentiments associated with specific product features, such as battery life, camera quality, or price.</a:t>
            </a:r>
            <a:endParaRPr lang="en-US" sz="2400">
              <a:cs typeface="Calibri"/>
            </a:endParaRPr>
          </a:p>
          <a:p>
            <a:pPr algn="just">
              <a:lnSpc>
                <a:spcPct val="100000"/>
              </a:lnSpc>
              <a:buFont typeface="Arial"/>
            </a:pPr>
            <a:r>
              <a:rPr lang="en-US" sz="2400" b="1">
                <a:ea typeface="+mn-lt"/>
                <a:cs typeface="+mn-lt"/>
              </a:rPr>
              <a:t>Utilization of Advanced Models</a:t>
            </a:r>
            <a:r>
              <a:rPr lang="en-US" sz="2400">
                <a:solidFill>
                  <a:srgbClr val="374151"/>
                </a:solidFill>
                <a:ea typeface="+mn-lt"/>
                <a:cs typeface="+mn-lt"/>
              </a:rPr>
              <a:t>: The project employs state-of-the-art deep learning models like ALBERT and BERT, known for their effectiveness in processing and understanding natural language.</a:t>
            </a:r>
            <a:endParaRPr lang="en-US" sz="2400">
              <a:cs typeface="Calibri"/>
            </a:endParaRPr>
          </a:p>
        </p:txBody>
      </p:sp>
    </p:spTree>
    <p:extLst>
      <p:ext uri="{BB962C8B-B14F-4D97-AF65-F5344CB8AC3E}">
        <p14:creationId xmlns:p14="http://schemas.microsoft.com/office/powerpoint/2010/main" val="376499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C4D-CD04-3873-DB2C-3AC3A7CABB75}"/>
              </a:ext>
            </a:extLst>
          </p:cNvPr>
          <p:cNvSpPr>
            <a:spLocks noGrp="1"/>
          </p:cNvSpPr>
          <p:nvPr>
            <p:ph type="title"/>
          </p:nvPr>
        </p:nvSpPr>
        <p:spPr>
          <a:xfrm>
            <a:off x="474785" y="47625"/>
            <a:ext cx="10879015" cy="1215659"/>
          </a:xfrm>
        </p:spPr>
        <p:txBody>
          <a:bodyPr>
            <a:normAutofit/>
          </a:bodyPr>
          <a:lstStyle/>
          <a:p>
            <a:r>
              <a:rPr lang="en-US">
                <a:cs typeface="Calibri Light"/>
              </a:rPr>
              <a:t>Project Management</a:t>
            </a:r>
          </a:p>
        </p:txBody>
      </p:sp>
      <p:graphicFrame>
        <p:nvGraphicFramePr>
          <p:cNvPr id="7" name="Content Placeholder 6">
            <a:extLst>
              <a:ext uri="{FF2B5EF4-FFF2-40B4-BE49-F238E27FC236}">
                <a16:creationId xmlns:a16="http://schemas.microsoft.com/office/drawing/2014/main" id="{21DF51F5-C289-1084-9395-061FEE5DFAF3}"/>
              </a:ext>
            </a:extLst>
          </p:cNvPr>
          <p:cNvGraphicFramePr>
            <a:graphicFrameLocks noGrp="1"/>
          </p:cNvGraphicFramePr>
          <p:nvPr>
            <p:ph idx="1"/>
            <p:extLst>
              <p:ext uri="{D42A27DB-BD31-4B8C-83A1-F6EECF244321}">
                <p14:modId xmlns:p14="http://schemas.microsoft.com/office/powerpoint/2010/main" val="929882057"/>
              </p:ext>
            </p:extLst>
          </p:nvPr>
        </p:nvGraphicFramePr>
        <p:xfrm>
          <a:off x="746125" y="1080558"/>
          <a:ext cx="10767449" cy="5497222"/>
        </p:xfrm>
        <a:graphic>
          <a:graphicData uri="http://schemas.openxmlformats.org/drawingml/2006/table">
            <a:tbl>
              <a:tblPr>
                <a:tableStyleId>{BC89EF96-8CEA-46FF-86C4-4CE0E7609802}</a:tableStyleId>
              </a:tblPr>
              <a:tblGrid>
                <a:gridCol w="996316">
                  <a:extLst>
                    <a:ext uri="{9D8B030D-6E8A-4147-A177-3AD203B41FA5}">
                      <a16:colId xmlns:a16="http://schemas.microsoft.com/office/drawing/2014/main" val="1076834438"/>
                    </a:ext>
                  </a:extLst>
                </a:gridCol>
                <a:gridCol w="1725334">
                  <a:extLst>
                    <a:ext uri="{9D8B030D-6E8A-4147-A177-3AD203B41FA5}">
                      <a16:colId xmlns:a16="http://schemas.microsoft.com/office/drawing/2014/main" val="2454663035"/>
                    </a:ext>
                  </a:extLst>
                </a:gridCol>
                <a:gridCol w="4155395">
                  <a:extLst>
                    <a:ext uri="{9D8B030D-6E8A-4147-A177-3AD203B41FA5}">
                      <a16:colId xmlns:a16="http://schemas.microsoft.com/office/drawing/2014/main" val="2342580849"/>
                    </a:ext>
                  </a:extLst>
                </a:gridCol>
                <a:gridCol w="2365264">
                  <a:extLst>
                    <a:ext uri="{9D8B030D-6E8A-4147-A177-3AD203B41FA5}">
                      <a16:colId xmlns:a16="http://schemas.microsoft.com/office/drawing/2014/main" val="340425123"/>
                    </a:ext>
                  </a:extLst>
                </a:gridCol>
                <a:gridCol w="1525140">
                  <a:extLst>
                    <a:ext uri="{9D8B030D-6E8A-4147-A177-3AD203B41FA5}">
                      <a16:colId xmlns:a16="http://schemas.microsoft.com/office/drawing/2014/main" val="3510719638"/>
                    </a:ext>
                  </a:extLst>
                </a:gridCol>
              </a:tblGrid>
              <a:tr h="349030">
                <a:tc>
                  <a:txBody>
                    <a:bodyPr/>
                    <a:lstStyle/>
                    <a:p>
                      <a:pPr algn="ctr"/>
                      <a:r>
                        <a:rPr lang="en-US" sz="1400" b="1"/>
                        <a:t>Module</a:t>
                      </a:r>
                      <a:endParaRPr lang="en-US" sz="1400" b="1">
                        <a:latin typeface="Times New Roman"/>
                      </a:endParaRPr>
                    </a:p>
                  </a:txBody>
                  <a:tcPr/>
                </a:tc>
                <a:tc>
                  <a:txBody>
                    <a:bodyPr/>
                    <a:lstStyle/>
                    <a:p>
                      <a:pPr algn="ctr"/>
                      <a:r>
                        <a:rPr lang="en-US" sz="1400" b="1"/>
                        <a:t>Description</a:t>
                      </a:r>
                      <a:endParaRPr lang="en-US" sz="1400" b="1">
                        <a:latin typeface="Times New Roman"/>
                      </a:endParaRPr>
                    </a:p>
                  </a:txBody>
                  <a:tcPr/>
                </a:tc>
                <a:tc>
                  <a:txBody>
                    <a:bodyPr/>
                    <a:lstStyle/>
                    <a:p>
                      <a:pPr algn="ctr"/>
                      <a:r>
                        <a:rPr lang="en-US" sz="1400" b="1"/>
                        <a:t>Action item</a:t>
                      </a:r>
                      <a:endParaRPr lang="en-US" sz="1400" b="1">
                        <a:latin typeface="Times New Roman"/>
                      </a:endParaRPr>
                    </a:p>
                  </a:txBody>
                  <a:tcPr/>
                </a:tc>
                <a:tc>
                  <a:txBody>
                    <a:bodyPr/>
                    <a:lstStyle/>
                    <a:p>
                      <a:pPr algn="ctr"/>
                      <a:r>
                        <a:rPr lang="en-US" sz="1400" b="1"/>
                        <a:t>Member </a:t>
                      </a:r>
                      <a:endParaRPr lang="en-US" sz="1400" b="1">
                        <a:latin typeface="Times New Roman"/>
                      </a:endParaRPr>
                    </a:p>
                  </a:txBody>
                  <a:tcPr/>
                </a:tc>
                <a:tc>
                  <a:txBody>
                    <a:bodyPr/>
                    <a:lstStyle/>
                    <a:p>
                      <a:pPr algn="ctr"/>
                      <a:r>
                        <a:rPr lang="en-US" sz="1400" b="1"/>
                        <a:t>Percentage</a:t>
                      </a:r>
                      <a:endParaRPr lang="en-US" sz="1400" b="1">
                        <a:latin typeface="Times New Roman"/>
                      </a:endParaRPr>
                    </a:p>
                  </a:txBody>
                  <a:tcPr/>
                </a:tc>
                <a:extLst>
                  <a:ext uri="{0D108BD9-81ED-4DB2-BD59-A6C34878D82A}">
                    <a16:rowId xmlns:a16="http://schemas.microsoft.com/office/drawing/2014/main" val="1087771520"/>
                  </a:ext>
                </a:extLst>
              </a:tr>
              <a:tr h="1716064">
                <a:tc>
                  <a:txBody>
                    <a:bodyPr/>
                    <a:lstStyle/>
                    <a:p>
                      <a:pPr algn="ctr"/>
                      <a:r>
                        <a:rPr lang="en-US" sz="1400"/>
                        <a:t>1</a:t>
                      </a:r>
                      <a:endParaRPr lang="en-US" sz="1400">
                        <a:latin typeface="Times New Roman"/>
                      </a:endParaRPr>
                    </a:p>
                  </a:txBody>
                  <a:tcPr/>
                </a:tc>
                <a:tc>
                  <a:txBody>
                    <a:bodyPr/>
                    <a:lstStyle/>
                    <a:p>
                      <a:pPr lvl="0" algn="ctr">
                        <a:buNone/>
                      </a:pPr>
                      <a:r>
                        <a:rPr lang="en" sz="1400" b="0" u="none" strike="noStrike" noProof="0">
                          <a:solidFill>
                            <a:srgbClr val="212121"/>
                          </a:solidFill>
                        </a:rPr>
                        <a:t>BERT Model</a:t>
                      </a:r>
                      <a:endParaRPr lang="en-US" sz="1400"/>
                    </a:p>
                  </a:txBody>
                  <a:tcPr/>
                </a:tc>
                <a:tc>
                  <a:txBody>
                    <a:bodyPr/>
                    <a:lstStyle/>
                    <a:p>
                      <a:pPr marL="457200" indent="-457200" algn="l">
                        <a:buAutoNum type="arabicPeriod"/>
                      </a:pPr>
                      <a:r>
                        <a:rPr lang="en-US" sz="1400"/>
                        <a:t>Concatenating</a:t>
                      </a:r>
                    </a:p>
                    <a:p>
                      <a:pPr marL="457200" lvl="0" indent="-457200" algn="l">
                        <a:buAutoNum type="arabicPeriod"/>
                      </a:pPr>
                      <a:r>
                        <a:rPr lang="en-US" sz="1400"/>
                        <a:t>Text cleaning</a:t>
                      </a:r>
                    </a:p>
                    <a:p>
                      <a:pPr marL="457200" lvl="0" indent="-457200" algn="l">
                        <a:buAutoNum type="arabicPeriod"/>
                      </a:pPr>
                      <a:r>
                        <a:rPr lang="en-US" sz="1400"/>
                        <a:t>Normalization(Lemmatization)</a:t>
                      </a:r>
                    </a:p>
                    <a:p>
                      <a:pPr marL="457200" lvl="0" indent="-457200" algn="l">
                        <a:buAutoNum type="arabicPeriod"/>
                      </a:pPr>
                      <a:r>
                        <a:rPr lang="en-US" sz="1400"/>
                        <a:t>Data Visualization(Word clouds, Frequency distribution, Bar plots)</a:t>
                      </a:r>
                    </a:p>
                    <a:p>
                      <a:pPr marL="457200" lvl="0" indent="-457200" algn="l">
                        <a:buAutoNum type="arabicPeriod"/>
                      </a:pPr>
                      <a:r>
                        <a:rPr lang="en-US" sz="1400" b="0" u="none" strike="noStrike" noProof="0">
                          <a:solidFill>
                            <a:srgbClr val="000000"/>
                          </a:solidFill>
                        </a:rPr>
                        <a:t>Bert Model implementation</a:t>
                      </a:r>
                    </a:p>
                    <a:p>
                      <a:pPr marL="457200" lvl="0" indent="-457200" algn="l">
                        <a:buAutoNum type="arabicPeriod"/>
                      </a:pPr>
                      <a:r>
                        <a:rPr lang="en-US" sz="1400" b="0" u="none" strike="noStrike" noProof="0">
                          <a:solidFill>
                            <a:srgbClr val="000000"/>
                          </a:solidFill>
                        </a:rPr>
                        <a:t>PPT slides</a:t>
                      </a:r>
                      <a:endParaRPr lang="en-US" sz="1400" b="0" i="0" u="none" strike="noStrike" noProof="0">
                        <a:solidFill>
                          <a:srgbClr val="000000"/>
                        </a:solidFill>
                        <a:latin typeface="Times New Roman"/>
                      </a:endParaRPr>
                    </a:p>
                  </a:txBody>
                  <a:tcPr/>
                </a:tc>
                <a:tc>
                  <a:txBody>
                    <a:bodyPr/>
                    <a:lstStyle/>
                    <a:p>
                      <a:pPr algn="ctr"/>
                      <a:r>
                        <a:rPr lang="en-US" sz="1400">
                          <a:latin typeface="Times New Roman"/>
                        </a:rPr>
                        <a:t>Sravani Katlaganti</a:t>
                      </a:r>
                      <a:endParaRPr lang="en-US" sz="1400" err="1">
                        <a:latin typeface="Times New Roman"/>
                      </a:endParaRPr>
                    </a:p>
                  </a:txBody>
                  <a:tcPr/>
                </a:tc>
                <a:tc>
                  <a:txBody>
                    <a:bodyPr/>
                    <a:lstStyle/>
                    <a:p>
                      <a:pPr algn="ctr"/>
                      <a:r>
                        <a:rPr lang="en-US" sz="1400"/>
                        <a:t>34%</a:t>
                      </a:r>
                      <a:endParaRPr lang="en-US" sz="1400">
                        <a:latin typeface="Times New Roman"/>
                      </a:endParaRPr>
                    </a:p>
                  </a:txBody>
                  <a:tcPr/>
                </a:tc>
                <a:extLst>
                  <a:ext uri="{0D108BD9-81ED-4DB2-BD59-A6C34878D82A}">
                    <a16:rowId xmlns:a16="http://schemas.microsoft.com/office/drawing/2014/main" val="2225978083"/>
                  </a:ext>
                </a:extLst>
              </a:tr>
              <a:tr h="1716064">
                <a:tc>
                  <a:txBody>
                    <a:bodyPr/>
                    <a:lstStyle/>
                    <a:p>
                      <a:pPr algn="ctr"/>
                      <a:r>
                        <a:rPr lang="en-US" sz="1400"/>
                        <a:t>2</a:t>
                      </a:r>
                      <a:endParaRPr lang="en-US" sz="1400">
                        <a:latin typeface="Times New Roman"/>
                      </a:endParaRPr>
                    </a:p>
                  </a:txBody>
                  <a:tcPr/>
                </a:tc>
                <a:tc>
                  <a:txBody>
                    <a:bodyPr/>
                    <a:lstStyle/>
                    <a:p>
                      <a:pPr algn="ctr"/>
                      <a:r>
                        <a:rPr lang="en-US" sz="1400" b="0"/>
                        <a:t>ALBERT Model</a:t>
                      </a:r>
                    </a:p>
                  </a:txBody>
                  <a:tcPr/>
                </a:tc>
                <a:tc>
                  <a:txBody>
                    <a:bodyPr/>
                    <a:lstStyle/>
                    <a:p>
                      <a:pPr marL="457200" indent="-457200" algn="l">
                        <a:buClr>
                          <a:srgbClr val="000000"/>
                        </a:buClr>
                        <a:buAutoNum type="arabicPeriod"/>
                      </a:pPr>
                      <a:r>
                        <a:rPr lang="en-US" sz="1400" b="0" i="0" u="none" strike="noStrike" noProof="0">
                          <a:solidFill>
                            <a:srgbClr val="000000"/>
                          </a:solidFill>
                          <a:latin typeface="Calibri"/>
                        </a:rPr>
                        <a:t>Concatenating</a:t>
                      </a:r>
                    </a:p>
                    <a:p>
                      <a:pPr marL="457200" lvl="0" indent="-457200" algn="l">
                        <a:buClr>
                          <a:srgbClr val="000000"/>
                        </a:buClr>
                        <a:buAutoNum type="arabicPeriod"/>
                      </a:pPr>
                      <a:r>
                        <a:rPr lang="en-US" sz="1400" b="0" i="0" u="none" strike="noStrike" noProof="0">
                          <a:solidFill>
                            <a:srgbClr val="000000"/>
                          </a:solidFill>
                          <a:latin typeface="Calibri"/>
                        </a:rPr>
                        <a:t>Text cleaning</a:t>
                      </a:r>
                    </a:p>
                    <a:p>
                      <a:pPr marL="457200" lvl="0" indent="-457200" algn="l">
                        <a:buClr>
                          <a:srgbClr val="000000"/>
                        </a:buClr>
                        <a:buAutoNum type="arabicPeriod"/>
                      </a:pPr>
                      <a:r>
                        <a:rPr lang="en-US" sz="1400" b="0" i="0" u="none" strike="noStrike" noProof="0">
                          <a:solidFill>
                            <a:srgbClr val="000000"/>
                          </a:solidFill>
                          <a:latin typeface="Calibri"/>
                        </a:rPr>
                        <a:t>Normalization(Lemmatization)</a:t>
                      </a:r>
                    </a:p>
                    <a:p>
                      <a:pPr marL="457200" lvl="0" indent="-457200" algn="l">
                        <a:buClr>
                          <a:srgbClr val="000000"/>
                        </a:buClr>
                        <a:buAutoNum type="arabicPeriod"/>
                      </a:pPr>
                      <a:r>
                        <a:rPr lang="en-US" sz="1400" b="0" i="0" u="none" strike="noStrike" noProof="0">
                          <a:solidFill>
                            <a:srgbClr val="000000"/>
                          </a:solidFill>
                          <a:latin typeface="Calibri"/>
                        </a:rPr>
                        <a:t>Data Visualization(Word clouds, Frequency distribution, Bar plots)</a:t>
                      </a:r>
                    </a:p>
                    <a:p>
                      <a:pPr marL="457200" lvl="0" indent="-457200" algn="l">
                        <a:buClr>
                          <a:srgbClr val="000000"/>
                        </a:buClr>
                        <a:buAutoNum type="arabicPeriod"/>
                      </a:pPr>
                      <a:r>
                        <a:rPr lang="en-US" sz="1400" b="0" i="0" u="none" strike="noStrike" noProof="0">
                          <a:solidFill>
                            <a:srgbClr val="000000"/>
                          </a:solidFill>
                          <a:latin typeface="Calibri"/>
                        </a:rPr>
                        <a:t>Albert Model implementation</a:t>
                      </a:r>
                    </a:p>
                    <a:p>
                      <a:pPr marL="457200" lvl="0" indent="-457200" algn="l">
                        <a:buClr>
                          <a:srgbClr val="000000"/>
                        </a:buClr>
                        <a:buAutoNum type="arabicPeriod"/>
                      </a:pPr>
                      <a:r>
                        <a:rPr lang="en-US" sz="1400" b="0" i="0" u="none" strike="noStrike" noProof="0">
                          <a:solidFill>
                            <a:srgbClr val="000000"/>
                          </a:solidFill>
                          <a:latin typeface="Calibri"/>
                        </a:rPr>
                        <a:t>PPT slides</a:t>
                      </a:r>
                      <a:endParaRPr lang="en-US" sz="1400" i="0">
                        <a:latin typeface="Calibri"/>
                      </a:endParaRPr>
                    </a:p>
                  </a:txBody>
                  <a:tcPr anchor="ctr"/>
                </a:tc>
                <a:tc>
                  <a:txBody>
                    <a:bodyPr/>
                    <a:lstStyle/>
                    <a:p>
                      <a:pPr marL="0" lvl="0" indent="0" algn="ctr">
                        <a:lnSpc>
                          <a:spcPct val="100000"/>
                        </a:lnSpc>
                        <a:buNone/>
                      </a:pPr>
                      <a:r>
                        <a:rPr lang="en-US" sz="1400" b="0" i="0" u="none" strike="noStrike" baseline="0" noProof="0">
                          <a:solidFill>
                            <a:srgbClr val="000000"/>
                          </a:solidFill>
                          <a:latin typeface="Times New Roman"/>
                        </a:rPr>
                        <a:t>Raja Tejasvi Prasad Panduga</a:t>
                      </a:r>
                    </a:p>
                    <a:p>
                      <a:pPr lvl="0" algn="ctr">
                        <a:buNone/>
                      </a:pPr>
                      <a:endParaRPr lang="en-US" sz="1400" b="0" i="0" u="none" strike="noStrike" baseline="0" noProof="0">
                        <a:solidFill>
                          <a:srgbClr val="000000"/>
                        </a:solidFill>
                        <a:latin typeface="Times New Roman"/>
                      </a:endParaRPr>
                    </a:p>
                  </a:txBody>
                  <a:tcPr/>
                </a:tc>
                <a:tc>
                  <a:txBody>
                    <a:bodyPr/>
                    <a:lstStyle/>
                    <a:p>
                      <a:pPr algn="ctr"/>
                      <a:r>
                        <a:rPr lang="en-US" sz="1400"/>
                        <a:t>33%</a:t>
                      </a:r>
                      <a:endParaRPr lang="en-US" sz="1400">
                        <a:latin typeface="Times New Roman"/>
                      </a:endParaRPr>
                    </a:p>
                  </a:txBody>
                  <a:tcPr/>
                </a:tc>
                <a:extLst>
                  <a:ext uri="{0D108BD9-81ED-4DB2-BD59-A6C34878D82A}">
                    <a16:rowId xmlns:a16="http://schemas.microsoft.com/office/drawing/2014/main" val="158674879"/>
                  </a:ext>
                </a:extLst>
              </a:tr>
              <a:tr h="1716064">
                <a:tc>
                  <a:txBody>
                    <a:bodyPr/>
                    <a:lstStyle/>
                    <a:p>
                      <a:pPr algn="ctr"/>
                      <a:r>
                        <a:rPr lang="en-US" sz="1400"/>
                        <a:t>3</a:t>
                      </a:r>
                      <a:endParaRPr lang="en-US" sz="1400">
                        <a:latin typeface="Times New Roman"/>
                      </a:endParaRPr>
                    </a:p>
                  </a:txBody>
                  <a:tcPr/>
                </a:tc>
                <a:tc>
                  <a:txBody>
                    <a:bodyPr/>
                    <a:lstStyle/>
                    <a:p>
                      <a:pPr algn="ctr"/>
                      <a:r>
                        <a:rPr lang="en-US" sz="1400" b="0"/>
                        <a:t>Aspect based Sentimental Analysis</a:t>
                      </a:r>
                      <a:endParaRPr lang="en-US" sz="1400" b="0">
                        <a:latin typeface="Times New Roman"/>
                      </a:endParaRPr>
                    </a:p>
                  </a:txBody>
                  <a:tcPr/>
                </a:tc>
                <a:tc>
                  <a:txBody>
                    <a:bodyPr/>
                    <a:lstStyle/>
                    <a:p>
                      <a:pPr marL="457200" indent="-457200" algn="l">
                        <a:buAutoNum type="arabicPeriod"/>
                      </a:pPr>
                      <a:r>
                        <a:rPr lang="en-US" sz="1400"/>
                        <a:t>Aspect Extraction</a:t>
                      </a:r>
                    </a:p>
                    <a:p>
                      <a:pPr marL="457200" lvl="0" indent="-457200" algn="l">
                        <a:buAutoNum type="arabicPeriod"/>
                      </a:pPr>
                      <a:r>
                        <a:rPr lang="en-US" sz="1400"/>
                        <a:t>Implementing trained BERT/ALBERT model for aspect based sentimental analysis</a:t>
                      </a:r>
                    </a:p>
                    <a:p>
                      <a:pPr marL="457200" lvl="0" indent="-457200" algn="l">
                        <a:buAutoNum type="arabicPeriod"/>
                      </a:pPr>
                      <a:r>
                        <a:rPr lang="en-US" sz="1400"/>
                        <a:t>Results Aggregation</a:t>
                      </a:r>
                    </a:p>
                    <a:p>
                      <a:pPr marL="457200" lvl="0" indent="-457200" algn="l">
                        <a:buAutoNum type="arabicPeriod"/>
                      </a:pPr>
                      <a:r>
                        <a:rPr lang="en-US" sz="1400" b="0" u="none" strike="noStrike" noProof="0">
                          <a:solidFill>
                            <a:srgbClr val="000000"/>
                          </a:solidFill>
                        </a:rPr>
                        <a:t>Model Comparison and analysis</a:t>
                      </a:r>
                    </a:p>
                    <a:p>
                      <a:pPr marL="457200" lvl="0" indent="-457200" algn="l">
                        <a:buAutoNum type="arabicPeriod"/>
                      </a:pPr>
                      <a:r>
                        <a:rPr lang="en-US" sz="1400" b="0" u="none" strike="noStrike" noProof="0">
                          <a:solidFill>
                            <a:srgbClr val="000000"/>
                          </a:solidFill>
                        </a:rPr>
                        <a:t>Output Analysis</a:t>
                      </a:r>
                    </a:p>
                    <a:p>
                      <a:pPr marL="457200" lvl="0" indent="-457200" algn="l">
                        <a:buAutoNum type="arabicPeriod"/>
                      </a:pPr>
                      <a:r>
                        <a:rPr lang="en-US" sz="1400" b="0" u="none" strike="noStrike" noProof="0">
                          <a:solidFill>
                            <a:srgbClr val="000000"/>
                          </a:solidFill>
                        </a:rPr>
                        <a:t>PPT slides</a:t>
                      </a:r>
                    </a:p>
                  </a:txBody>
                  <a:tcPr/>
                </a:tc>
                <a:tc>
                  <a:txBody>
                    <a:bodyPr/>
                    <a:lstStyle/>
                    <a:p>
                      <a:pPr lvl="0" algn="ctr">
                        <a:buNone/>
                      </a:pPr>
                      <a:r>
                        <a:rPr lang="en-US" sz="1400" b="0" i="0" u="none" strike="noStrike" noProof="0">
                          <a:solidFill>
                            <a:srgbClr val="000000"/>
                          </a:solidFill>
                          <a:latin typeface="Times New Roman"/>
                        </a:rPr>
                        <a:t>Yasmeen Haleem</a:t>
                      </a:r>
                      <a:br>
                        <a:rPr lang="en-US" sz="1400" b="0" i="0" u="none" strike="noStrike" noProof="0">
                          <a:solidFill>
                            <a:srgbClr val="000000"/>
                          </a:solidFill>
                          <a:latin typeface="Times New Roman"/>
                        </a:rPr>
                      </a:br>
                      <a:endParaRPr lang="en-US" sz="1400" b="0" i="0" u="none" strike="noStrike" noProof="0">
                        <a:solidFill>
                          <a:srgbClr val="000000"/>
                        </a:solidFill>
                        <a:latin typeface="Times New Roman"/>
                      </a:endParaRPr>
                    </a:p>
                  </a:txBody>
                  <a:tcPr/>
                </a:tc>
                <a:tc>
                  <a:txBody>
                    <a:bodyPr/>
                    <a:lstStyle/>
                    <a:p>
                      <a:pPr algn="ctr"/>
                      <a:r>
                        <a:rPr lang="en-US" sz="1400"/>
                        <a:t>33%</a:t>
                      </a:r>
                      <a:endParaRPr lang="en-US" sz="1400">
                        <a:latin typeface="Times New Roman"/>
                      </a:endParaRPr>
                    </a:p>
                  </a:txBody>
                  <a:tcPr/>
                </a:tc>
                <a:extLst>
                  <a:ext uri="{0D108BD9-81ED-4DB2-BD59-A6C34878D82A}">
                    <a16:rowId xmlns:a16="http://schemas.microsoft.com/office/drawing/2014/main" val="947934220"/>
                  </a:ext>
                </a:extLst>
              </a:tr>
            </a:tbl>
          </a:graphicData>
        </a:graphic>
      </p:graphicFrame>
    </p:spTree>
    <p:extLst>
      <p:ext uri="{BB962C8B-B14F-4D97-AF65-F5344CB8AC3E}">
        <p14:creationId xmlns:p14="http://schemas.microsoft.com/office/powerpoint/2010/main" val="360593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B5D0-7B5B-6518-6B28-E9DF68E79719}"/>
              </a:ext>
            </a:extLst>
          </p:cNvPr>
          <p:cNvSpPr>
            <a:spLocks noGrp="1"/>
          </p:cNvSpPr>
          <p:nvPr>
            <p:ph type="title"/>
          </p:nvPr>
        </p:nvSpPr>
        <p:spPr/>
        <p:txBody>
          <a:bodyPr/>
          <a:lstStyle/>
          <a:p>
            <a:r>
              <a:rPr lang="en-US">
                <a:cs typeface="Calibri Light"/>
              </a:rPr>
              <a:t>Issues</a:t>
            </a:r>
            <a:endParaRPr lang="en-US"/>
          </a:p>
        </p:txBody>
      </p:sp>
      <p:sp>
        <p:nvSpPr>
          <p:cNvPr id="3" name="Content Placeholder 2">
            <a:extLst>
              <a:ext uri="{FF2B5EF4-FFF2-40B4-BE49-F238E27FC236}">
                <a16:creationId xmlns:a16="http://schemas.microsoft.com/office/drawing/2014/main" id="{ED8AB886-4D38-7C6C-2E65-623AE11BE5F7}"/>
              </a:ext>
            </a:extLst>
          </p:cNvPr>
          <p:cNvSpPr>
            <a:spLocks noGrp="1"/>
          </p:cNvSpPr>
          <p:nvPr>
            <p:ph idx="1"/>
          </p:nvPr>
        </p:nvSpPr>
        <p:spPr/>
        <p:txBody>
          <a:bodyPr vert="horz" lIns="91440" tIns="45720" rIns="91440" bIns="45720" rtlCol="0" anchor="t">
            <a:normAutofit/>
          </a:bodyPr>
          <a:lstStyle/>
          <a:p>
            <a:pPr algn="just">
              <a:lnSpc>
                <a:spcPct val="100000"/>
              </a:lnSpc>
            </a:pPr>
            <a:r>
              <a:rPr lang="en-US" sz="2400">
                <a:cs typeface="Calibri"/>
              </a:rPr>
              <a:t>Dataset contains around 35 million reviews which is huge and complex to handle and run.</a:t>
            </a:r>
          </a:p>
          <a:p>
            <a:pPr algn="just">
              <a:lnSpc>
                <a:spcPct val="100000"/>
              </a:lnSpc>
            </a:pPr>
            <a:r>
              <a:rPr lang="en-US" sz="2400">
                <a:cs typeface="Calibri"/>
              </a:rPr>
              <a:t>Training and fine-tuning BERT and ALBERT models required substantial computational resources like high-end GPUs or TPUs, which didn't efficiently work in Google </a:t>
            </a:r>
            <a:r>
              <a:rPr lang="en-US" sz="2400" err="1">
                <a:cs typeface="Calibri"/>
              </a:rPr>
              <a:t>Colab</a:t>
            </a:r>
            <a:r>
              <a:rPr lang="en-US" sz="2400">
                <a:cs typeface="Calibri"/>
              </a:rPr>
              <a:t>. </a:t>
            </a:r>
          </a:p>
          <a:p>
            <a:pPr algn="just">
              <a:lnSpc>
                <a:spcPct val="100000"/>
              </a:lnSpc>
            </a:pPr>
            <a:r>
              <a:rPr lang="en-US" sz="2400">
                <a:cs typeface="Calibri"/>
              </a:rPr>
              <a:t>Hence, we opted to run in Kaggle platform which is better, but it is also time taking.</a:t>
            </a:r>
          </a:p>
        </p:txBody>
      </p:sp>
    </p:spTree>
    <p:extLst>
      <p:ext uri="{BB962C8B-B14F-4D97-AF65-F5344CB8AC3E}">
        <p14:creationId xmlns:p14="http://schemas.microsoft.com/office/powerpoint/2010/main" val="611653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CC5E6-3415-7255-8D72-F820E06B4A72}"/>
              </a:ext>
            </a:extLst>
          </p:cNvPr>
          <p:cNvSpPr>
            <a:spLocks noGrp="1"/>
          </p:cNvSpPr>
          <p:nvPr>
            <p:ph idx="1"/>
          </p:nvPr>
        </p:nvSpPr>
        <p:spPr>
          <a:xfrm>
            <a:off x="671052" y="1515529"/>
            <a:ext cx="10515600" cy="5070702"/>
          </a:xfrm>
          <a:noFill/>
          <a:ln>
            <a:noFill/>
          </a:ln>
        </p:spPr>
        <p:txBody>
          <a:bodyPr vert="horz" lIns="91440" tIns="45720" rIns="91440" bIns="45720" rtlCol="0" anchor="t">
            <a:noAutofit/>
          </a:bodyPr>
          <a:lstStyle/>
          <a:p>
            <a:pPr marL="0" indent="0" algn="just">
              <a:buNone/>
            </a:pPr>
            <a:r>
              <a:rPr lang="en-US" sz="1800">
                <a:solidFill>
                  <a:srgbClr val="1F1F1F"/>
                </a:solidFill>
                <a:ea typeface="+mn-lt"/>
                <a:cs typeface="+mn-lt"/>
              </a:rPr>
              <a:t>ALBERT: A Lite BERT for Language Understanding</a:t>
            </a:r>
            <a:endParaRPr lang="en-US" sz="1800">
              <a:ea typeface="+mn-lt"/>
              <a:cs typeface="+mn-lt"/>
            </a:endParaRPr>
          </a:p>
          <a:p>
            <a:pPr marL="0" indent="0" algn="just">
              <a:buNone/>
            </a:pPr>
            <a:r>
              <a:rPr lang="en-US" sz="1800">
                <a:solidFill>
                  <a:srgbClr val="1F1F1F"/>
                </a:solidFill>
                <a:ea typeface="+mn-lt"/>
                <a:cs typeface="+mn-lt"/>
              </a:rPr>
              <a:t>ALBERT (A Lite BERT) is a state-of-the-art natural language processing (NLP) model developed by Google AI in 2020. Building upon the success of BERT, ALBERT offers several advantages, including:</a:t>
            </a:r>
            <a:endParaRPr lang="en-US" sz="1800">
              <a:ea typeface="+mn-lt"/>
              <a:cs typeface="+mn-lt"/>
            </a:endParaRPr>
          </a:p>
          <a:p>
            <a:pPr marL="0" indent="0" algn="just">
              <a:buNone/>
            </a:pPr>
            <a:r>
              <a:rPr lang="en-US" sz="1800">
                <a:solidFill>
                  <a:srgbClr val="1F1F1F"/>
                </a:solidFill>
                <a:ea typeface="+mn-lt"/>
                <a:cs typeface="+mn-lt"/>
              </a:rPr>
              <a:t>Reduced Parameter Size and Computational Cost: ALBERT achieves similar performance to BERT while having significantly fewer parameters, making it more efficient for training and deployment on resource-constrained devices (Sun et al., 2020).</a:t>
            </a:r>
            <a:endParaRPr lang="en-US" sz="1800">
              <a:ea typeface="+mn-lt"/>
              <a:cs typeface="+mn-lt"/>
            </a:endParaRPr>
          </a:p>
          <a:p>
            <a:pPr marL="0" indent="0" algn="just">
              <a:buNone/>
            </a:pPr>
            <a:r>
              <a:rPr lang="en-US" sz="1800">
                <a:solidFill>
                  <a:srgbClr val="1F1F1F"/>
                </a:solidFill>
                <a:ea typeface="+mn-lt"/>
                <a:cs typeface="+mn-lt"/>
              </a:rPr>
              <a:t>Improved Sentence Ordering Prediction: ALBERT incorporates a sentence ordering task into its pre-training, which enhances its ability to capture inter-sentence relationships and improve performance on tasks like question answering and natural language inference (</a:t>
            </a:r>
            <a:r>
              <a:rPr lang="en-US" sz="1800" err="1">
                <a:solidFill>
                  <a:srgbClr val="1F1F1F"/>
                </a:solidFill>
                <a:ea typeface="+mn-lt"/>
                <a:cs typeface="+mn-lt"/>
              </a:rPr>
              <a:t>Rajakumar</a:t>
            </a:r>
            <a:r>
              <a:rPr lang="en-US" sz="1800">
                <a:solidFill>
                  <a:srgbClr val="1F1F1F"/>
                </a:solidFill>
                <a:ea typeface="+mn-lt"/>
                <a:cs typeface="+mn-lt"/>
              </a:rPr>
              <a:t> et al., 2020).</a:t>
            </a:r>
            <a:endParaRPr lang="en-US" sz="1800">
              <a:ea typeface="+mn-lt"/>
              <a:cs typeface="+mn-lt"/>
            </a:endParaRPr>
          </a:p>
          <a:p>
            <a:pPr marL="0" indent="0" algn="just">
              <a:buNone/>
            </a:pPr>
            <a:r>
              <a:rPr lang="en-US" sz="1800">
                <a:solidFill>
                  <a:srgbClr val="1F1F1F"/>
                </a:solidFill>
                <a:ea typeface="+mn-lt"/>
                <a:cs typeface="+mn-lt"/>
              </a:rPr>
              <a:t>Effective for Sentiment Classification: ALBERT has demonstrated strong performance in sentiment classification tasks, achieving state-of-the-art results on benchmark datasets like GLUE and SST-2 (Sun et al., 2020). This is attributed to its ability to capture subtle nuances in language and extract sentiment information effectively.</a:t>
            </a:r>
            <a:endParaRPr lang="en-US" sz="1800">
              <a:ea typeface="+mn-lt"/>
              <a:cs typeface="+mn-lt"/>
            </a:endParaRPr>
          </a:p>
          <a:p>
            <a:pPr marL="0" indent="0" algn="just">
              <a:buNone/>
            </a:pPr>
            <a:r>
              <a:rPr lang="en-US" sz="1800">
                <a:solidFill>
                  <a:srgbClr val="1F1F1F"/>
                </a:solidFill>
                <a:ea typeface="+mn-lt"/>
                <a:cs typeface="+mn-lt"/>
              </a:rPr>
              <a:t>Adaptability through Fine-Tuning: Similar to BERT, ALBERT can be fine-tuned for specific sentiment analysis tasks, allowing it to tailor its parameters to the domain and characteristics of the dataset (Sun et al., 2020).</a:t>
            </a:r>
            <a:endParaRPr lang="en-US" sz="1800">
              <a:ea typeface="+mn-lt"/>
              <a:cs typeface="+mn-lt"/>
            </a:endParaRPr>
          </a:p>
          <a:p>
            <a:pPr marL="0" indent="0" algn="just">
              <a:buNone/>
            </a:pPr>
            <a:r>
              <a:rPr lang="en-US" sz="1800">
                <a:solidFill>
                  <a:srgbClr val="1F1F1F"/>
                </a:solidFill>
                <a:ea typeface="+mn-lt"/>
                <a:cs typeface="+mn-lt"/>
              </a:rPr>
              <a:t>Overall, ALBERT presents a valuable addition to the NLP landscape, offering a balance between performance, efficiency, and adaptability. Its effectiveness in sentiment classification makes it a compelling choice for various applications, particularly in resource-constrained environments.</a:t>
            </a:r>
            <a:endParaRPr lang="en-US" sz="1800">
              <a:ea typeface="+mn-lt"/>
              <a:cs typeface="+mn-lt"/>
            </a:endParaRPr>
          </a:p>
        </p:txBody>
      </p:sp>
      <p:sp>
        <p:nvSpPr>
          <p:cNvPr id="4" name="Title 1">
            <a:extLst>
              <a:ext uri="{FF2B5EF4-FFF2-40B4-BE49-F238E27FC236}">
                <a16:creationId xmlns:a16="http://schemas.microsoft.com/office/drawing/2014/main" id="{B738ED6A-409E-623F-2982-B023C11B93F8}"/>
              </a:ext>
            </a:extLst>
          </p:cNvPr>
          <p:cNvSpPr>
            <a:spLocks noGrp="1"/>
          </p:cNvSpPr>
          <p:nvPr>
            <p:ph type="title"/>
          </p:nvPr>
        </p:nvSpPr>
        <p:spPr>
          <a:xfrm>
            <a:off x="618203" y="365126"/>
            <a:ext cx="10773697" cy="1150404"/>
          </a:xfrm>
        </p:spPr>
        <p:txBody>
          <a:bodyPr/>
          <a:lstStyle/>
          <a:p>
            <a:r>
              <a:rPr lang="en-US" dirty="0">
                <a:cs typeface="Calibri Light"/>
              </a:rPr>
              <a:t>Literature Survey</a:t>
            </a:r>
          </a:p>
        </p:txBody>
      </p:sp>
    </p:spTree>
    <p:extLst>
      <p:ext uri="{BB962C8B-B14F-4D97-AF65-F5344CB8AC3E}">
        <p14:creationId xmlns:p14="http://schemas.microsoft.com/office/powerpoint/2010/main" val="3607607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A22D-8F00-CEB6-4920-80C677FC8C18}"/>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3CE40EB-37EF-2AF6-026D-DBD3269D6A52}"/>
              </a:ext>
            </a:extLst>
          </p:cNvPr>
          <p:cNvSpPr>
            <a:spLocks noGrp="1"/>
          </p:cNvSpPr>
          <p:nvPr>
            <p:ph idx="1"/>
          </p:nvPr>
        </p:nvSpPr>
        <p:spPr>
          <a:xfrm>
            <a:off x="838200" y="1917289"/>
            <a:ext cx="10515600" cy="4218040"/>
          </a:xfrm>
        </p:spPr>
        <p:txBody>
          <a:bodyPr vert="horz" lIns="91440" tIns="45720" rIns="91440" bIns="45720" rtlCol="0" anchor="t">
            <a:normAutofit/>
          </a:bodyPr>
          <a:lstStyle/>
          <a:p>
            <a:pPr marL="0" indent="0">
              <a:lnSpc>
                <a:spcPct val="107000"/>
              </a:lnSpc>
              <a:spcBef>
                <a:spcPts val="0"/>
              </a:spcBef>
              <a:spcAft>
                <a:spcPts val="800"/>
              </a:spcAft>
              <a:buNone/>
            </a:pPr>
            <a:r>
              <a:rPr lang="en-US" sz="2000">
                <a:cs typeface="Times New Roman"/>
              </a:rPr>
              <a:t>1.</a:t>
            </a:r>
            <a:r>
              <a:rPr lang="en-US"/>
              <a:t> </a:t>
            </a:r>
            <a:r>
              <a:rPr lang="en-US" sz="2000" u="sng">
                <a:solidFill>
                  <a:srgbClr val="0563C1"/>
                </a:solidFill>
                <a:ea typeface="Times New Roman" panose="02020603050405020304" pitchFamily="18" charset="0"/>
                <a:cs typeface="Times New Roman"/>
              </a:rPr>
              <a:t>https</a:t>
            </a:r>
            <a:r>
              <a:rPr lang="en-US" sz="2000" u="sng">
                <a:solidFill>
                  <a:srgbClr val="0563C1"/>
                </a:solidFill>
                <a:effectLst/>
                <a:ea typeface="Times New Roman" panose="02020603050405020304" pitchFamily="18" charset="0"/>
                <a:cs typeface="Times New Roman"/>
              </a:rPr>
              <a:t>://thesai.org/Paper_3Sentiment_Analysis_on_Amazon_Product_Reviews.pdf</a:t>
            </a:r>
            <a:endParaRPr lang="en-US" sz="200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a:effectLst/>
                <a:ea typeface="Times New Roman" panose="02020603050405020304" pitchFamily="18" charset="0"/>
                <a:cs typeface="Times New Roman"/>
              </a:rPr>
              <a:t>2. </a:t>
            </a:r>
            <a:r>
              <a:rPr lang="en-US" sz="2000" u="sng">
                <a:solidFill>
                  <a:srgbClr val="0563C1"/>
                </a:solidFill>
                <a:effectLst/>
                <a:ea typeface="Times New Roman" panose="02020603050405020304" pitchFamily="18" charset="0"/>
                <a:cs typeface="Times New Roman"/>
                <a:hlinkClick r:id="rId2"/>
              </a:rPr>
              <a:t>https://towardsdatascience.com/sentiment-analysis-on-amazon-reviews-45cd169447ac</a:t>
            </a:r>
            <a:endParaRPr lang="en-US" sz="2000">
              <a:effectLst/>
              <a:ea typeface="Calibri" panose="020F0502020204030204" pitchFamily="34" charset="0"/>
              <a:cs typeface="Times New Roman"/>
            </a:endParaRPr>
          </a:p>
          <a:p>
            <a:pPr marL="0" marR="0" indent="0">
              <a:lnSpc>
                <a:spcPct val="107000"/>
              </a:lnSpc>
              <a:spcBef>
                <a:spcPts val="0"/>
              </a:spcBef>
              <a:spcAft>
                <a:spcPts val="800"/>
              </a:spcAft>
              <a:buNone/>
            </a:pPr>
            <a:r>
              <a:rPr lang="en-US" sz="2000">
                <a:effectLst/>
                <a:ea typeface="Times New Roman" panose="02020603050405020304" pitchFamily="18" charset="0"/>
                <a:cs typeface="Times New Roman"/>
              </a:rPr>
              <a:t>3. </a:t>
            </a:r>
            <a:r>
              <a:rPr lang="en-US" sz="2000" u="sng">
                <a:solidFill>
                  <a:srgbClr val="0563C1"/>
                </a:solidFill>
                <a:effectLst/>
                <a:ea typeface="Times New Roman" panose="02020603050405020304" pitchFamily="18" charset="0"/>
                <a:cs typeface="Times New Roman"/>
                <a:hlinkClick r:id="rId3"/>
              </a:rPr>
              <a:t>https://www.kaggle.com/datasets/kritanjalijain/amazon-reviews</a:t>
            </a:r>
            <a:endParaRPr lang="en-US" sz="2000">
              <a:effectLst/>
              <a:ea typeface="Calibri" panose="020F0502020204030204" pitchFamily="34" charset="0"/>
              <a:cs typeface="Times New Roman"/>
            </a:endParaRPr>
          </a:p>
          <a:p>
            <a:pPr marL="0" marR="0" indent="0">
              <a:lnSpc>
                <a:spcPct val="107000"/>
              </a:lnSpc>
              <a:spcBef>
                <a:spcPts val="0"/>
              </a:spcBef>
              <a:spcAft>
                <a:spcPts val="800"/>
              </a:spcAft>
              <a:buNone/>
            </a:pPr>
            <a:r>
              <a:rPr lang="en-US" sz="2000">
                <a:effectLst/>
                <a:ea typeface="Times New Roman" panose="02020603050405020304" pitchFamily="18" charset="0"/>
                <a:cs typeface="Times New Roman"/>
              </a:rPr>
              <a:t>4. </a:t>
            </a:r>
            <a:r>
              <a:rPr lang="en-US" sz="2000" u="sng">
                <a:solidFill>
                  <a:srgbClr val="0563C1"/>
                </a:solidFill>
                <a:effectLst/>
                <a:ea typeface="Times New Roman" panose="02020603050405020304" pitchFamily="18" charset="0"/>
                <a:cs typeface="Times New Roman"/>
                <a:hlinkClick r:id="rId4"/>
              </a:rPr>
              <a:t>https://ieeexplore.ieee.org/document/9402414</a:t>
            </a:r>
            <a:endParaRPr lang="en-US" sz="2000">
              <a:effectLst/>
              <a:ea typeface="Calibri" panose="020F0502020204030204" pitchFamily="34" charset="0"/>
              <a:cs typeface="Times New Roman"/>
            </a:endParaRPr>
          </a:p>
          <a:p>
            <a:pPr marL="0" marR="0" indent="0">
              <a:lnSpc>
                <a:spcPct val="107000"/>
              </a:lnSpc>
              <a:spcBef>
                <a:spcPts val="0"/>
              </a:spcBef>
              <a:spcAft>
                <a:spcPts val="800"/>
              </a:spcAft>
              <a:buNone/>
            </a:pPr>
            <a:r>
              <a:rPr lang="en-US" sz="2000">
                <a:effectLst/>
                <a:ea typeface="Times New Roman" panose="02020603050405020304" pitchFamily="18" charset="0"/>
                <a:cs typeface="Times New Roman"/>
              </a:rPr>
              <a:t>5. </a:t>
            </a:r>
            <a:r>
              <a:rPr lang="en-US" sz="2000" u="sng">
                <a:solidFill>
                  <a:srgbClr val="0563C1"/>
                </a:solidFill>
                <a:effectLst/>
                <a:ea typeface="Times New Roman" panose="02020603050405020304" pitchFamily="18" charset="0"/>
                <a:cs typeface="Times New Roman"/>
                <a:hlinkClick r:id="rId5"/>
              </a:rPr>
              <a:t>https://github.com/joshivaibhav/AmazonCustomerReview/blob/master/amazondata.csv</a:t>
            </a:r>
            <a:endParaRPr lang="en-US" sz="2000" u="sng">
              <a:solidFill>
                <a:srgbClr val="0563C1"/>
              </a:solidFill>
              <a:effectLst/>
              <a:ea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None/>
            </a:pPr>
            <a:r>
              <a:rPr lang="en-US" sz="2000">
                <a:solidFill>
                  <a:srgbClr val="1F1F1F"/>
                </a:solidFill>
                <a:ea typeface="+mn-lt"/>
                <a:cs typeface="+mn-lt"/>
              </a:rPr>
              <a:t>6. Sun, Y., Sagun, L., Young, T., &amp; Dubey, S. (2020). ALBERT: A Lite BERT for Language Understanding. </a:t>
            </a:r>
            <a:r>
              <a:rPr lang="en-US" sz="2000" err="1">
                <a:solidFill>
                  <a:srgbClr val="1F1F1F"/>
                </a:solidFill>
                <a:ea typeface="+mn-lt"/>
                <a:cs typeface="+mn-lt"/>
              </a:rPr>
              <a:t>arXiv</a:t>
            </a:r>
            <a:r>
              <a:rPr lang="en-US" sz="2000">
                <a:solidFill>
                  <a:srgbClr val="1F1F1F"/>
                </a:solidFill>
                <a:ea typeface="+mn-lt"/>
                <a:cs typeface="+mn-lt"/>
              </a:rPr>
              <a:t> preprint arXiv:2004.02324. 7. </a:t>
            </a:r>
          </a:p>
          <a:p>
            <a:pPr marL="0" indent="0">
              <a:lnSpc>
                <a:spcPct val="107000"/>
              </a:lnSpc>
              <a:spcBef>
                <a:spcPts val="0"/>
              </a:spcBef>
              <a:spcAft>
                <a:spcPts val="800"/>
              </a:spcAft>
              <a:buNone/>
            </a:pPr>
            <a:r>
              <a:rPr lang="en-US" sz="2000">
                <a:solidFill>
                  <a:srgbClr val="1F1F1F"/>
                </a:solidFill>
                <a:ea typeface="+mn-lt"/>
                <a:cs typeface="+mn-lt"/>
              </a:rPr>
              <a:t>7. </a:t>
            </a:r>
            <a:r>
              <a:rPr lang="en-US" sz="2000" err="1">
                <a:solidFill>
                  <a:srgbClr val="1F1F1F"/>
                </a:solidFill>
                <a:ea typeface="+mn-lt"/>
                <a:cs typeface="+mn-lt"/>
              </a:rPr>
              <a:t>Rajakumar</a:t>
            </a:r>
            <a:r>
              <a:rPr lang="en-US" sz="2000">
                <a:solidFill>
                  <a:srgbClr val="1F1F1F"/>
                </a:solidFill>
                <a:ea typeface="+mn-lt"/>
                <a:cs typeface="+mn-lt"/>
              </a:rPr>
              <a:t>, G., </a:t>
            </a:r>
            <a:r>
              <a:rPr lang="en-US" sz="2000" err="1">
                <a:solidFill>
                  <a:srgbClr val="1F1F1F"/>
                </a:solidFill>
                <a:ea typeface="+mn-lt"/>
                <a:cs typeface="+mn-lt"/>
              </a:rPr>
              <a:t>Szekely</a:t>
            </a:r>
            <a:r>
              <a:rPr lang="en-US" sz="2000">
                <a:solidFill>
                  <a:srgbClr val="1F1F1F"/>
                </a:solidFill>
                <a:ea typeface="+mn-lt"/>
                <a:cs typeface="+mn-lt"/>
              </a:rPr>
              <a:t>, P., D'Souza, S., Pang, L., &amp; </a:t>
            </a:r>
            <a:r>
              <a:rPr lang="en-US" sz="2000" err="1">
                <a:solidFill>
                  <a:srgbClr val="1F1F1F"/>
                </a:solidFill>
                <a:ea typeface="+mn-lt"/>
                <a:cs typeface="+mn-lt"/>
              </a:rPr>
              <a:t>Neubig</a:t>
            </a:r>
            <a:r>
              <a:rPr lang="en-US" sz="2000">
                <a:solidFill>
                  <a:srgbClr val="1F1F1F"/>
                </a:solidFill>
                <a:ea typeface="+mn-lt"/>
                <a:cs typeface="+mn-lt"/>
              </a:rPr>
              <a:t>, G. (2020). Do Transformers Really Need Positional Encodings? An Analysis of BERT and ALBERT. </a:t>
            </a:r>
            <a:r>
              <a:rPr lang="en-US" sz="2000" err="1">
                <a:solidFill>
                  <a:srgbClr val="1F1F1F"/>
                </a:solidFill>
                <a:ea typeface="+mn-lt"/>
                <a:cs typeface="+mn-lt"/>
              </a:rPr>
              <a:t>arXiv</a:t>
            </a:r>
            <a:r>
              <a:rPr lang="en-US" sz="2000">
                <a:solidFill>
                  <a:srgbClr val="1F1F1F"/>
                </a:solidFill>
                <a:ea typeface="+mn-lt"/>
                <a:cs typeface="+mn-lt"/>
              </a:rPr>
              <a:t> preprint arXiv:2003.15581.</a:t>
            </a:r>
            <a:endParaRPr lang="en-US" sz="2000">
              <a:ea typeface="+mn-lt"/>
              <a:cs typeface="+mn-lt"/>
            </a:endParaRPr>
          </a:p>
          <a:p>
            <a:pPr marL="0" indent="0">
              <a:lnSpc>
                <a:spcPct val="107000"/>
              </a:lnSpc>
              <a:spcBef>
                <a:spcPts val="0"/>
              </a:spcBef>
              <a:spcAft>
                <a:spcPts val="800"/>
              </a:spcAft>
              <a:buNone/>
            </a:pPr>
            <a:endParaRPr lang="en-US" sz="2000">
              <a:ea typeface="+mn-lt"/>
              <a:cs typeface="+mn-lt"/>
            </a:endParaRPr>
          </a:p>
          <a:p>
            <a:pPr marL="0" marR="0" indent="0">
              <a:lnSpc>
                <a:spcPct val="107000"/>
              </a:lnSpc>
              <a:spcBef>
                <a:spcPts val="0"/>
              </a:spcBef>
              <a:spcAft>
                <a:spcPts val="800"/>
              </a:spcAft>
              <a:buNone/>
            </a:pPr>
            <a:endParaRPr lang="en-US" sz="2000" u="sng">
              <a:solidFill>
                <a:srgbClr val="0563C1"/>
              </a:solidFill>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681513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E81E28-C718-5072-0FC7-A2A0E92FD747}"/>
              </a:ext>
            </a:extLst>
          </p:cNvPr>
          <p:cNvSpPr>
            <a:spLocks noGrp="1"/>
          </p:cNvSpPr>
          <p:nvPr>
            <p:ph type="title"/>
          </p:nvPr>
        </p:nvSpPr>
        <p:spPr>
          <a:xfrm>
            <a:off x="602227" y="2311912"/>
            <a:ext cx="10515600" cy="1325563"/>
          </a:xfrm>
        </p:spPr>
        <p:txBody>
          <a:bodyPr>
            <a:normAutofit/>
          </a:bodyPr>
          <a:lstStyle/>
          <a:p>
            <a:pPr algn="ctr"/>
            <a:r>
              <a:rPr lang="en-US" sz="60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3187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44C4-8D7B-38E5-A7C0-B35351FA8EA5}"/>
              </a:ext>
            </a:extLst>
          </p:cNvPr>
          <p:cNvSpPr>
            <a:spLocks noGrp="1"/>
          </p:cNvSpPr>
          <p:nvPr>
            <p:ph type="title"/>
          </p:nvPr>
        </p:nvSpPr>
        <p:spPr/>
        <p:txBody>
          <a:bodyPr/>
          <a:lstStyle/>
          <a:p>
            <a:r>
              <a:rPr lang="en-US" dirty="0">
                <a:cs typeface="Calibri Light"/>
              </a:rPr>
              <a:t>Links</a:t>
            </a:r>
            <a:endParaRPr lang="en-US" dirty="0"/>
          </a:p>
        </p:txBody>
      </p:sp>
      <p:sp>
        <p:nvSpPr>
          <p:cNvPr id="3" name="Content Placeholder 2">
            <a:extLst>
              <a:ext uri="{FF2B5EF4-FFF2-40B4-BE49-F238E27FC236}">
                <a16:creationId xmlns:a16="http://schemas.microsoft.com/office/drawing/2014/main" id="{A0F6FD06-A355-B77E-8BFB-C70C229E1A92}"/>
              </a:ext>
            </a:extLst>
          </p:cNvPr>
          <p:cNvSpPr>
            <a:spLocks noGrp="1"/>
          </p:cNvSpPr>
          <p:nvPr>
            <p:ph idx="1"/>
          </p:nvPr>
        </p:nvSpPr>
        <p:spPr/>
        <p:txBody>
          <a:bodyPr vert="horz" lIns="91440" tIns="45720" rIns="91440" bIns="45720" rtlCol="0" anchor="t">
            <a:normAutofit/>
          </a:bodyPr>
          <a:lstStyle/>
          <a:p>
            <a:r>
              <a:rPr lang="en-US" dirty="0">
                <a:ea typeface="+mn-lt"/>
                <a:cs typeface="+mn-lt"/>
              </a:rPr>
              <a:t>https://drive.google.com/drive/folders/1MuMFqWfMhRbrjN-Eec27_t6MlcR1CNT_?usp=sharing</a:t>
            </a:r>
            <a:endParaRPr lang="en-US">
              <a:cs typeface="Calibri"/>
            </a:endParaRPr>
          </a:p>
        </p:txBody>
      </p:sp>
    </p:spTree>
    <p:extLst>
      <p:ext uri="{BB962C8B-B14F-4D97-AF65-F5344CB8AC3E}">
        <p14:creationId xmlns:p14="http://schemas.microsoft.com/office/powerpoint/2010/main" val="18829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B2B-D8DF-15C9-3047-86AE10F2718D}"/>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45572AF4-18F6-3907-23E0-A6B0C447750C}"/>
              </a:ext>
            </a:extLst>
          </p:cNvPr>
          <p:cNvSpPr>
            <a:spLocks noGrp="1"/>
          </p:cNvSpPr>
          <p:nvPr>
            <p:ph idx="1"/>
          </p:nvPr>
        </p:nvSpPr>
        <p:spPr>
          <a:xfrm>
            <a:off x="838200" y="1902132"/>
            <a:ext cx="10515600" cy="4351338"/>
          </a:xfrm>
        </p:spPr>
        <p:txBody>
          <a:bodyPr vert="horz" lIns="91440" tIns="45720" rIns="91440" bIns="45720" rtlCol="0" anchor="t">
            <a:noAutofit/>
          </a:bodyPr>
          <a:lstStyle/>
          <a:p>
            <a:pPr algn="just">
              <a:lnSpc>
                <a:spcPct val="100000"/>
              </a:lnSpc>
            </a:pPr>
            <a:r>
              <a:rPr lang="en-US" sz="2000" b="1">
                <a:cs typeface="Calibri"/>
              </a:rPr>
              <a:t>Aspect Extraction and Sentiment Classification</a:t>
            </a:r>
            <a:r>
              <a:rPr lang="en-US" sz="2000">
                <a:solidFill>
                  <a:srgbClr val="374151"/>
                </a:solidFill>
                <a:cs typeface="Calibri"/>
              </a:rPr>
              <a:t>: It goes beyond traditional sentiment analysis by not only classifying overall sentiment but also identifying and evaluating sentiments related to individual aspects within the text.</a:t>
            </a:r>
            <a:endParaRPr lang="en-US" sz="2000">
              <a:cs typeface="Calibri" panose="020F0502020204030204"/>
            </a:endParaRPr>
          </a:p>
          <a:p>
            <a:pPr algn="just">
              <a:lnSpc>
                <a:spcPct val="100000"/>
              </a:lnSpc>
            </a:pPr>
            <a:r>
              <a:rPr lang="en-US" sz="2000" b="1">
                <a:cs typeface="Calibri"/>
              </a:rPr>
              <a:t>Data-Driven Insights for Businesses</a:t>
            </a:r>
            <a:r>
              <a:rPr lang="en-US" sz="2000">
                <a:solidFill>
                  <a:srgbClr val="374151"/>
                </a:solidFill>
                <a:cs typeface="Calibri"/>
              </a:rPr>
              <a:t>: By dissecting customer feedback into aspect-specific sentiments, this project provides valuable insights to businesses, helping them identify strengths and areas for improvement in their products.</a:t>
            </a:r>
          </a:p>
          <a:p>
            <a:pPr algn="just">
              <a:lnSpc>
                <a:spcPct val="100000"/>
              </a:lnSpc>
            </a:pPr>
            <a:r>
              <a:rPr lang="en-US" sz="2000" b="1">
                <a:cs typeface="Calibri"/>
              </a:rPr>
              <a:t>Enhanced Customer Understanding</a:t>
            </a:r>
            <a:r>
              <a:rPr lang="en-US" sz="2000">
                <a:solidFill>
                  <a:srgbClr val="374151"/>
                </a:solidFill>
                <a:cs typeface="Calibri"/>
              </a:rPr>
              <a:t>: The detailed analysis of the project aids in better understanding customer needs and preferences, leading to more informed product development and marketing strategies.</a:t>
            </a:r>
          </a:p>
          <a:p>
            <a:pPr algn="just">
              <a:lnSpc>
                <a:spcPct val="100000"/>
              </a:lnSpc>
            </a:pPr>
            <a:r>
              <a:rPr lang="en-US" sz="2000" b="1">
                <a:cs typeface="Calibri"/>
              </a:rPr>
              <a:t>Contribution to Machine Learning and NLP Fields</a:t>
            </a:r>
            <a:r>
              <a:rPr lang="en-US" sz="2000">
                <a:solidFill>
                  <a:srgbClr val="374151"/>
                </a:solidFill>
                <a:cs typeface="Calibri"/>
              </a:rPr>
              <a:t>: The project contributes to the fields of machine learning and NLP by addressing the complex task of aspect-based sentiment analysis, showcasing the application of advanced algorithms in real-world scenarios.</a:t>
            </a:r>
            <a:endParaRPr lang="en-US" sz="2000">
              <a:cs typeface="Calibri"/>
            </a:endParaRPr>
          </a:p>
        </p:txBody>
      </p:sp>
    </p:spTree>
    <p:extLst>
      <p:ext uri="{BB962C8B-B14F-4D97-AF65-F5344CB8AC3E}">
        <p14:creationId xmlns:p14="http://schemas.microsoft.com/office/powerpoint/2010/main" val="127823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043E-D3BB-54FD-BD32-9AF7F37DD73B}"/>
              </a:ext>
            </a:extLst>
          </p:cNvPr>
          <p:cNvSpPr>
            <a:spLocks noGrp="1"/>
          </p:cNvSpPr>
          <p:nvPr>
            <p:ph type="title"/>
          </p:nvPr>
        </p:nvSpPr>
        <p:spPr/>
        <p:txBody>
          <a:bodyPr/>
          <a:lstStyle/>
          <a:p>
            <a:r>
              <a:rPr lang="en-US">
                <a:cs typeface="Calibri Light"/>
              </a:rPr>
              <a:t>Problem Statement</a:t>
            </a:r>
            <a:endParaRPr lang="en-US"/>
          </a:p>
        </p:txBody>
      </p:sp>
      <p:sp>
        <p:nvSpPr>
          <p:cNvPr id="3" name="Content Placeholder 2">
            <a:extLst>
              <a:ext uri="{FF2B5EF4-FFF2-40B4-BE49-F238E27FC236}">
                <a16:creationId xmlns:a16="http://schemas.microsoft.com/office/drawing/2014/main" id="{B4791C6D-3D9B-E780-2F58-A6222E883FDB}"/>
              </a:ext>
            </a:extLst>
          </p:cNvPr>
          <p:cNvSpPr>
            <a:spLocks noGrp="1"/>
          </p:cNvSpPr>
          <p:nvPr>
            <p:ph idx="1"/>
          </p:nvPr>
        </p:nvSpPr>
        <p:spPr>
          <a:xfrm>
            <a:off x="838200" y="1730375"/>
            <a:ext cx="10515600" cy="4867531"/>
          </a:xfrm>
        </p:spPr>
        <p:txBody>
          <a:bodyPr vert="horz" lIns="91440" tIns="45720" rIns="91440" bIns="45720" rtlCol="0" anchor="t">
            <a:noAutofit/>
          </a:bodyPr>
          <a:lstStyle/>
          <a:p>
            <a:pPr algn="just">
              <a:lnSpc>
                <a:spcPct val="100000"/>
              </a:lnSpc>
            </a:pPr>
            <a:r>
              <a:rPr lang="en-US" sz="2000" b="1">
                <a:ea typeface="+mn-lt"/>
                <a:cs typeface="+mn-lt"/>
              </a:rPr>
              <a:t>Addressing the Need for Deep Analysis in E-commerce Reviews</a:t>
            </a:r>
            <a:r>
              <a:rPr lang="en-US" sz="2000">
                <a:ea typeface="+mn-lt"/>
                <a:cs typeface="+mn-lt"/>
              </a:rPr>
              <a:t>: Traditional sentiment analysis tools are inadequate for the detailed, nuanced understanding required to extract aspect-specific sentiments from e-commerce reviews, which is crucial for truly understanding customer feedback.</a:t>
            </a:r>
            <a:endParaRPr lang="en-US">
              <a:cs typeface="Calibri"/>
            </a:endParaRPr>
          </a:p>
          <a:p>
            <a:pPr algn="just">
              <a:lnSpc>
                <a:spcPct val="100000"/>
              </a:lnSpc>
            </a:pPr>
            <a:r>
              <a:rPr lang="en-US" sz="2000" b="1">
                <a:ea typeface="+mn-lt"/>
                <a:cs typeface="+mn-lt"/>
              </a:rPr>
              <a:t>Integrating Advanced Deep Learning Models for NLP</a:t>
            </a:r>
            <a:r>
              <a:rPr lang="en-US" sz="2000">
                <a:ea typeface="+mn-lt"/>
                <a:cs typeface="+mn-lt"/>
              </a:rPr>
              <a:t>: The challenge lies in effectively harnessing state-of-the-art NLP models like ALBERT and BERT to analyze complex, varied customer reviews, a task that demands sophisticated natural language processing capabilities.</a:t>
            </a:r>
          </a:p>
          <a:p>
            <a:pPr algn="just">
              <a:lnSpc>
                <a:spcPct val="100000"/>
              </a:lnSpc>
            </a:pPr>
            <a:r>
              <a:rPr lang="en-US" sz="2000" b="1">
                <a:ea typeface="+mn-lt"/>
                <a:cs typeface="+mn-lt"/>
              </a:rPr>
              <a:t>Transforming Raw Data into Actionable Business Insights</a:t>
            </a:r>
            <a:r>
              <a:rPr lang="en-US" sz="2000">
                <a:ea typeface="+mn-lt"/>
                <a:cs typeface="+mn-lt"/>
              </a:rPr>
              <a:t>: There is a significant gap in translating the vast quantities of unstructured review data into specific, actionable insights for product improvement and targeted customer relationship strategies.</a:t>
            </a:r>
          </a:p>
          <a:p>
            <a:pPr algn="just">
              <a:lnSpc>
                <a:spcPct val="100000"/>
              </a:lnSpc>
            </a:pPr>
            <a:r>
              <a:rPr lang="en-US" sz="2000" b="1">
                <a:ea typeface="+mn-lt"/>
                <a:cs typeface="+mn-lt"/>
              </a:rPr>
              <a:t>Enhancing Customer Experience through Targeted Analysis</a:t>
            </a:r>
            <a:r>
              <a:rPr lang="en-US" sz="2000">
                <a:ea typeface="+mn-lt"/>
                <a:cs typeface="+mn-lt"/>
              </a:rPr>
              <a:t>: A key problem is the lack of deep customer understanding that businesses need for informed product development and marketing, which can be addressed by a system that accurately dissects customer sentiment on individual product aspects.</a:t>
            </a:r>
          </a:p>
          <a:p>
            <a:pPr marL="0" indent="0" algn="just">
              <a:lnSpc>
                <a:spcPct val="100000"/>
              </a:lnSpc>
              <a:spcBef>
                <a:spcPct val="0"/>
              </a:spcBef>
              <a:buNone/>
            </a:pPr>
            <a:endParaRPr lang="en-US" sz="2000">
              <a:cs typeface="Calibri"/>
            </a:endParaRPr>
          </a:p>
        </p:txBody>
      </p:sp>
    </p:spTree>
    <p:extLst>
      <p:ext uri="{BB962C8B-B14F-4D97-AF65-F5344CB8AC3E}">
        <p14:creationId xmlns:p14="http://schemas.microsoft.com/office/powerpoint/2010/main" val="327011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5419-5E72-9892-889E-A67DA59FCE49}"/>
              </a:ext>
            </a:extLst>
          </p:cNvPr>
          <p:cNvSpPr>
            <a:spLocks noGrp="1"/>
          </p:cNvSpPr>
          <p:nvPr>
            <p:ph type="title"/>
          </p:nvPr>
        </p:nvSpPr>
        <p:spPr/>
        <p:txBody>
          <a:bodyPr>
            <a:normAutofit/>
          </a:bodyPr>
          <a:lstStyle/>
          <a:p>
            <a:r>
              <a:rPr lang="en-US"/>
              <a:t>Methodology</a:t>
            </a:r>
            <a:endParaRPr lang="en-US" sz="3600"/>
          </a:p>
        </p:txBody>
      </p:sp>
      <p:sp>
        <p:nvSpPr>
          <p:cNvPr id="5" name="Content Placeholder 4">
            <a:extLst>
              <a:ext uri="{FF2B5EF4-FFF2-40B4-BE49-F238E27FC236}">
                <a16:creationId xmlns:a16="http://schemas.microsoft.com/office/drawing/2014/main" id="{77976485-F308-8F27-926B-C717513F2406}"/>
              </a:ext>
            </a:extLst>
          </p:cNvPr>
          <p:cNvSpPr>
            <a:spLocks noGrp="1"/>
          </p:cNvSpPr>
          <p:nvPr>
            <p:ph idx="1"/>
          </p:nvPr>
        </p:nvSpPr>
        <p:spPr>
          <a:xfrm>
            <a:off x="838200" y="1797403"/>
            <a:ext cx="10515600" cy="4379560"/>
          </a:xfrm>
        </p:spPr>
        <p:txBody>
          <a:bodyPr vert="horz" lIns="91440" tIns="45720" rIns="91440" bIns="45720" rtlCol="0" anchor="t">
            <a:normAutofit/>
          </a:bodyPr>
          <a:lstStyle/>
          <a:p>
            <a:pPr marL="0" indent="0">
              <a:buNone/>
            </a:pPr>
            <a:r>
              <a:rPr lang="en-US">
                <a:cs typeface="Calibri"/>
              </a:rPr>
              <a:t>Workflow Diagram</a:t>
            </a:r>
            <a:endParaRPr lang="en-US">
              <a:ea typeface="Calibri" panose="020F0502020204030204"/>
              <a:cs typeface="Calibri"/>
            </a:endParaRPr>
          </a:p>
        </p:txBody>
      </p:sp>
      <p:pic>
        <p:nvPicPr>
          <p:cNvPr id="6" name="Picture 5" descr="A diagram of a data processing process&#10;&#10;Description automatically generated">
            <a:extLst>
              <a:ext uri="{FF2B5EF4-FFF2-40B4-BE49-F238E27FC236}">
                <a16:creationId xmlns:a16="http://schemas.microsoft.com/office/drawing/2014/main" id="{4B325E53-58A0-1DB2-A11D-B6A181C949B0}"/>
              </a:ext>
            </a:extLst>
          </p:cNvPr>
          <p:cNvPicPr>
            <a:picLocks noChangeAspect="1"/>
          </p:cNvPicPr>
          <p:nvPr/>
        </p:nvPicPr>
        <p:blipFill rotWithShape="1">
          <a:blip r:embed="rId2"/>
          <a:srcRect t="5696" b="-211"/>
          <a:stretch/>
        </p:blipFill>
        <p:spPr>
          <a:xfrm>
            <a:off x="895350" y="2286409"/>
            <a:ext cx="10925175" cy="4504033"/>
          </a:xfrm>
          <a:prstGeom prst="rect">
            <a:avLst/>
          </a:prstGeom>
        </p:spPr>
      </p:pic>
    </p:spTree>
    <p:extLst>
      <p:ext uri="{BB962C8B-B14F-4D97-AF65-F5344CB8AC3E}">
        <p14:creationId xmlns:p14="http://schemas.microsoft.com/office/powerpoint/2010/main" val="209225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2977-8BF3-C75B-06FD-F8C350FB579B}"/>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4FA0374F-5EB3-6792-D7A7-951B42699ADC}"/>
              </a:ext>
            </a:extLst>
          </p:cNvPr>
          <p:cNvSpPr>
            <a:spLocks noGrp="1"/>
          </p:cNvSpPr>
          <p:nvPr>
            <p:ph idx="1"/>
          </p:nvPr>
        </p:nvSpPr>
        <p:spPr>
          <a:xfrm>
            <a:off x="838200" y="1825625"/>
            <a:ext cx="3977453" cy="4351338"/>
          </a:xfrm>
        </p:spPr>
        <p:txBody>
          <a:bodyPr vert="horz" lIns="91440" tIns="45720" rIns="91440" bIns="45720" rtlCol="0" anchor="t">
            <a:normAutofit/>
          </a:bodyPr>
          <a:lstStyle/>
          <a:p>
            <a:pPr marL="0" indent="0">
              <a:buNone/>
            </a:pPr>
            <a:r>
              <a:rPr lang="en-US">
                <a:cs typeface="Calibri"/>
              </a:rPr>
              <a:t>Bert Architecture</a:t>
            </a:r>
          </a:p>
          <a:p>
            <a:pPr marL="0" indent="0">
              <a:buNone/>
            </a:pPr>
            <a:endParaRPr lang="en-US">
              <a:cs typeface="Calibri"/>
            </a:endParaRPr>
          </a:p>
          <a:p>
            <a:pPr algn="just">
              <a:lnSpc>
                <a:spcPct val="100000"/>
              </a:lnSpc>
            </a:pPr>
            <a:endParaRPr lang="en-US" sz="1800">
              <a:solidFill>
                <a:srgbClr val="374151"/>
              </a:solidFill>
              <a:cs typeface="Calibri"/>
            </a:endParaRPr>
          </a:p>
        </p:txBody>
      </p:sp>
      <p:pic>
        <p:nvPicPr>
          <p:cNvPr id="4" name="Picture 3" descr="Uploaded image">
            <a:extLst>
              <a:ext uri="{FF2B5EF4-FFF2-40B4-BE49-F238E27FC236}">
                <a16:creationId xmlns:a16="http://schemas.microsoft.com/office/drawing/2014/main" id="{2DAD99D2-5066-CA69-2254-D8580EDE1D4B}"/>
              </a:ext>
            </a:extLst>
          </p:cNvPr>
          <p:cNvPicPr>
            <a:picLocks noChangeAspect="1"/>
          </p:cNvPicPr>
          <p:nvPr/>
        </p:nvPicPr>
        <p:blipFill>
          <a:blip r:embed="rId2"/>
          <a:stretch>
            <a:fillRect/>
          </a:stretch>
        </p:blipFill>
        <p:spPr>
          <a:xfrm>
            <a:off x="5608698" y="2441920"/>
            <a:ext cx="6412085" cy="3968534"/>
          </a:xfrm>
          <a:prstGeom prst="rect">
            <a:avLst/>
          </a:prstGeom>
        </p:spPr>
      </p:pic>
      <p:pic>
        <p:nvPicPr>
          <p:cNvPr id="5" name="Picture 4">
            <a:extLst>
              <a:ext uri="{FF2B5EF4-FFF2-40B4-BE49-F238E27FC236}">
                <a16:creationId xmlns:a16="http://schemas.microsoft.com/office/drawing/2014/main" id="{F35BEA87-D334-8142-757C-2DF82246EA1A}"/>
              </a:ext>
            </a:extLst>
          </p:cNvPr>
          <p:cNvPicPr>
            <a:picLocks noChangeAspect="1"/>
          </p:cNvPicPr>
          <p:nvPr/>
        </p:nvPicPr>
        <p:blipFill>
          <a:blip r:embed="rId3"/>
          <a:stretch>
            <a:fillRect/>
          </a:stretch>
        </p:blipFill>
        <p:spPr>
          <a:xfrm>
            <a:off x="585141" y="2363737"/>
            <a:ext cx="5132681" cy="2121118"/>
          </a:xfrm>
          <a:prstGeom prst="rect">
            <a:avLst/>
          </a:prstGeom>
        </p:spPr>
      </p:pic>
    </p:spTree>
    <p:extLst>
      <p:ext uri="{BB962C8B-B14F-4D97-AF65-F5344CB8AC3E}">
        <p14:creationId xmlns:p14="http://schemas.microsoft.com/office/powerpoint/2010/main" val="3438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7AD7-310F-79D2-FF35-345CB405ACDF}"/>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08F6DD1F-9947-6C43-894D-B6BDC04C5B54}"/>
              </a:ext>
            </a:extLst>
          </p:cNvPr>
          <p:cNvSpPr>
            <a:spLocks noGrp="1"/>
          </p:cNvSpPr>
          <p:nvPr>
            <p:ph idx="1"/>
          </p:nvPr>
        </p:nvSpPr>
        <p:spPr>
          <a:xfrm>
            <a:off x="838200" y="1458737"/>
            <a:ext cx="10515600" cy="5282671"/>
          </a:xfrm>
        </p:spPr>
        <p:txBody>
          <a:bodyPr vert="horz" lIns="91440" tIns="45720" rIns="91440" bIns="45720" rtlCol="0" anchor="t">
            <a:noAutofit/>
          </a:bodyPr>
          <a:lstStyle/>
          <a:p>
            <a:pPr algn="just">
              <a:lnSpc>
                <a:spcPct val="100000"/>
              </a:lnSpc>
            </a:pPr>
            <a:r>
              <a:rPr lang="en-US" sz="1800" b="1">
                <a:ea typeface="+mn-lt"/>
                <a:cs typeface="+mn-lt"/>
              </a:rPr>
              <a:t>Input Embedding and Positional Encoding</a:t>
            </a:r>
            <a:r>
              <a:rPr lang="en-US" sz="1800">
                <a:solidFill>
                  <a:srgbClr val="374151"/>
                </a:solidFill>
                <a:ea typeface="+mn-lt"/>
                <a:cs typeface="+mn-lt"/>
              </a:rPr>
              <a:t>: The input text is converted into vectors (embeddings), which are then combined with positional encodings to retain the order of the words. This information is fed into the model to preserve the meaning based on the sequence of words.</a:t>
            </a:r>
            <a:endParaRPr lang="en-US" sz="1800" b="1">
              <a:ea typeface="+mn-lt"/>
              <a:cs typeface="+mn-lt"/>
            </a:endParaRPr>
          </a:p>
          <a:p>
            <a:pPr algn="just">
              <a:lnSpc>
                <a:spcPct val="100000"/>
              </a:lnSpc>
            </a:pPr>
            <a:r>
              <a:rPr lang="en-US" sz="1800" b="1">
                <a:ea typeface="+mn-lt"/>
                <a:cs typeface="+mn-lt"/>
              </a:rPr>
              <a:t>Multi-Head Attention Mechanism</a:t>
            </a:r>
            <a:r>
              <a:rPr lang="en-US" sz="1800">
                <a:solidFill>
                  <a:srgbClr val="374151"/>
                </a:solidFill>
                <a:ea typeface="+mn-lt"/>
                <a:cs typeface="+mn-lt"/>
              </a:rPr>
              <a:t>: This component of the architecture allows the model to focus on different parts of the input sequence for each prediction it makes. It does so by creating multiple attention mechanisms ('heads') that process the input in parallel, allowing the model to capture a richer understanding of context.</a:t>
            </a:r>
            <a:endParaRPr lang="en-US" sz="1800">
              <a:cs typeface="Calibri"/>
            </a:endParaRPr>
          </a:p>
          <a:p>
            <a:pPr algn="just">
              <a:lnSpc>
                <a:spcPct val="100000"/>
              </a:lnSpc>
            </a:pPr>
            <a:r>
              <a:rPr lang="en-US" sz="1800" b="1">
                <a:ea typeface="+mn-lt"/>
                <a:cs typeface="+mn-lt"/>
              </a:rPr>
              <a:t>Scaled Dot-Product Attention</a:t>
            </a:r>
            <a:r>
              <a:rPr lang="en-US" sz="1800">
                <a:solidFill>
                  <a:srgbClr val="374151"/>
                </a:solidFill>
                <a:ea typeface="+mn-lt"/>
                <a:cs typeface="+mn-lt"/>
              </a:rPr>
              <a:t>: Within the multi-head attention, this function calculates attention scores by scaling the dot product of the query and key vectors. It ensures that the </a:t>
            </a:r>
            <a:r>
              <a:rPr lang="en-US" sz="1800" err="1">
                <a:solidFill>
                  <a:srgbClr val="374151"/>
                </a:solidFill>
                <a:ea typeface="+mn-lt"/>
                <a:cs typeface="+mn-lt"/>
              </a:rPr>
              <a:t>softmax</a:t>
            </a:r>
            <a:r>
              <a:rPr lang="en-US" sz="1800">
                <a:solidFill>
                  <a:srgbClr val="374151"/>
                </a:solidFill>
                <a:ea typeface="+mn-lt"/>
                <a:cs typeface="+mn-lt"/>
              </a:rPr>
              <a:t> function has a stable gradient, as large values are scaled down before </a:t>
            </a:r>
            <a:r>
              <a:rPr lang="en-US" sz="1800" err="1">
                <a:solidFill>
                  <a:srgbClr val="374151"/>
                </a:solidFill>
                <a:ea typeface="+mn-lt"/>
                <a:cs typeface="+mn-lt"/>
              </a:rPr>
              <a:t>softmax</a:t>
            </a:r>
            <a:r>
              <a:rPr lang="en-US" sz="1800">
                <a:solidFill>
                  <a:srgbClr val="374151"/>
                </a:solidFill>
                <a:ea typeface="+mn-lt"/>
                <a:cs typeface="+mn-lt"/>
              </a:rPr>
              <a:t> is applied.</a:t>
            </a:r>
            <a:endParaRPr lang="en-US" sz="1800">
              <a:cs typeface="Calibri"/>
            </a:endParaRPr>
          </a:p>
          <a:p>
            <a:pPr algn="just">
              <a:lnSpc>
                <a:spcPct val="100000"/>
              </a:lnSpc>
            </a:pPr>
            <a:r>
              <a:rPr lang="en-US" sz="1800" b="1">
                <a:ea typeface="+mn-lt"/>
                <a:cs typeface="+mn-lt"/>
              </a:rPr>
              <a:t>Feed-Forward Networks</a:t>
            </a:r>
            <a:r>
              <a:rPr lang="en-US" sz="1800">
                <a:solidFill>
                  <a:srgbClr val="374151"/>
                </a:solidFill>
                <a:ea typeface="+mn-lt"/>
                <a:cs typeface="+mn-lt"/>
              </a:rPr>
              <a:t>: After attention has been applied, each position flows through a feed-forward neural network, which is applied identically to all positions. It consists of two linear transformations with a </a:t>
            </a:r>
            <a:r>
              <a:rPr lang="en-US" sz="1800" err="1">
                <a:solidFill>
                  <a:srgbClr val="374151"/>
                </a:solidFill>
                <a:ea typeface="+mn-lt"/>
                <a:cs typeface="+mn-lt"/>
              </a:rPr>
              <a:t>ReLU</a:t>
            </a:r>
            <a:r>
              <a:rPr lang="en-US" sz="1800">
                <a:solidFill>
                  <a:srgbClr val="374151"/>
                </a:solidFill>
                <a:ea typeface="+mn-lt"/>
                <a:cs typeface="+mn-lt"/>
              </a:rPr>
              <a:t> activation in between.</a:t>
            </a:r>
            <a:endParaRPr lang="en-US" sz="1800">
              <a:cs typeface="Calibri"/>
            </a:endParaRPr>
          </a:p>
          <a:p>
            <a:pPr algn="just">
              <a:lnSpc>
                <a:spcPct val="100000"/>
              </a:lnSpc>
            </a:pPr>
            <a:r>
              <a:rPr lang="en-US" sz="1800" b="1">
                <a:ea typeface="+mn-lt"/>
                <a:cs typeface="+mn-lt"/>
              </a:rPr>
              <a:t>Output Probabilities</a:t>
            </a:r>
            <a:r>
              <a:rPr lang="en-US" sz="1800">
                <a:solidFill>
                  <a:srgbClr val="374151"/>
                </a:solidFill>
                <a:ea typeface="+mn-lt"/>
                <a:cs typeface="+mn-lt"/>
              </a:rPr>
              <a:t>: The final step in the Transformer model includes a linear layer and a </a:t>
            </a:r>
            <a:r>
              <a:rPr lang="en-US" sz="1800" err="1">
                <a:solidFill>
                  <a:srgbClr val="374151"/>
                </a:solidFill>
                <a:ea typeface="+mn-lt"/>
                <a:cs typeface="+mn-lt"/>
              </a:rPr>
              <a:t>softmax</a:t>
            </a:r>
            <a:r>
              <a:rPr lang="en-US" sz="1800">
                <a:solidFill>
                  <a:srgbClr val="374151"/>
                </a:solidFill>
                <a:ea typeface="+mn-lt"/>
                <a:cs typeface="+mn-lt"/>
              </a:rPr>
              <a:t> function to produce probabilities for each word in the vocabulary. This output can be used for various tasks, such as language modeling, translation, or, in the case of BERT, masked language modeling and next sentence prediction.</a:t>
            </a:r>
            <a:endParaRPr lang="en-US" sz="1800">
              <a:cs typeface="Calibri"/>
            </a:endParaRPr>
          </a:p>
        </p:txBody>
      </p:sp>
    </p:spTree>
    <p:extLst>
      <p:ext uri="{BB962C8B-B14F-4D97-AF65-F5344CB8AC3E}">
        <p14:creationId xmlns:p14="http://schemas.microsoft.com/office/powerpoint/2010/main" val="250034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5F2A-2E56-2C2F-DC05-A25A208B7EFB}"/>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D12C9A25-8B2D-C314-E1FD-E12804367537}"/>
              </a:ext>
            </a:extLst>
          </p:cNvPr>
          <p:cNvSpPr>
            <a:spLocks noGrp="1"/>
          </p:cNvSpPr>
          <p:nvPr>
            <p:ph idx="1"/>
          </p:nvPr>
        </p:nvSpPr>
        <p:spPr>
          <a:xfrm>
            <a:off x="838200" y="1825625"/>
            <a:ext cx="4814712" cy="4351338"/>
          </a:xfrm>
        </p:spPr>
        <p:txBody>
          <a:bodyPr vert="horz" lIns="91440" tIns="45720" rIns="91440" bIns="45720" rtlCol="0" anchor="t">
            <a:normAutofit/>
          </a:bodyPr>
          <a:lstStyle/>
          <a:p>
            <a:pPr marL="0" indent="0">
              <a:buNone/>
            </a:pPr>
            <a:r>
              <a:rPr lang="en-US">
                <a:cs typeface="Calibri"/>
              </a:rPr>
              <a:t>Albert Architecture</a:t>
            </a:r>
            <a:endParaRPr lang="en-US">
              <a:ea typeface="Calibri" panose="020F0502020204030204"/>
              <a:cs typeface="Calibri"/>
            </a:endParaRPr>
          </a:p>
        </p:txBody>
      </p:sp>
      <p:pic>
        <p:nvPicPr>
          <p:cNvPr id="4" name="Picture 3" descr="A diagram of a process flow&#10;&#10;Description automatically generated">
            <a:extLst>
              <a:ext uri="{FF2B5EF4-FFF2-40B4-BE49-F238E27FC236}">
                <a16:creationId xmlns:a16="http://schemas.microsoft.com/office/drawing/2014/main" id="{FB4C4E1B-CE25-5D58-8487-EB88EE788B4D}"/>
              </a:ext>
            </a:extLst>
          </p:cNvPr>
          <p:cNvPicPr>
            <a:picLocks noChangeAspect="1"/>
          </p:cNvPicPr>
          <p:nvPr/>
        </p:nvPicPr>
        <p:blipFill>
          <a:blip r:embed="rId2"/>
          <a:stretch>
            <a:fillRect/>
          </a:stretch>
        </p:blipFill>
        <p:spPr>
          <a:xfrm>
            <a:off x="2033882" y="2450263"/>
            <a:ext cx="7550383" cy="3848363"/>
          </a:xfrm>
          <a:prstGeom prst="rect">
            <a:avLst/>
          </a:prstGeom>
        </p:spPr>
      </p:pic>
    </p:spTree>
    <p:extLst>
      <p:ext uri="{BB962C8B-B14F-4D97-AF65-F5344CB8AC3E}">
        <p14:creationId xmlns:p14="http://schemas.microsoft.com/office/powerpoint/2010/main" val="886646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Amazon Reviews:  Text Classification and Aspect Based Sentiment Analysis </vt:lpstr>
      <vt:lpstr>Overview</vt:lpstr>
      <vt:lpstr>Introduction</vt:lpstr>
      <vt:lpstr>Introduction</vt:lpstr>
      <vt:lpstr>Problem Statement</vt:lpstr>
      <vt:lpstr>Methodology</vt:lpstr>
      <vt:lpstr>Methodology</vt:lpstr>
      <vt:lpstr>Methodology</vt:lpstr>
      <vt:lpstr>Methodology</vt:lpstr>
      <vt:lpstr>Methodology</vt:lpstr>
      <vt:lpstr>Dataset</vt:lpstr>
      <vt:lpstr>Dataset</vt:lpstr>
      <vt:lpstr>Exploratory Data Analysis</vt:lpstr>
      <vt:lpstr>Data Preprocessing</vt:lpstr>
      <vt:lpstr>Data Preprocessing</vt:lpstr>
      <vt:lpstr>Data Preprocessing</vt:lpstr>
      <vt:lpstr>Data Visualization</vt:lpstr>
      <vt:lpstr>Data Visualization</vt:lpstr>
      <vt:lpstr>Data Visualization</vt:lpstr>
      <vt:lpstr>Implementation</vt:lpstr>
      <vt:lpstr>Implementation</vt:lpstr>
      <vt:lpstr>Implementation</vt:lpstr>
      <vt:lpstr>Implementation</vt:lpstr>
      <vt:lpstr>Implementation</vt:lpstr>
      <vt:lpstr>Implementation</vt:lpstr>
      <vt:lpstr>Results: Performation Metrics</vt:lpstr>
      <vt:lpstr>Results: Visualization</vt:lpstr>
      <vt:lpstr>Results: Visualization</vt:lpstr>
      <vt:lpstr>Results: Visualization</vt:lpstr>
      <vt:lpstr>Project Management</vt:lpstr>
      <vt:lpstr>Issues</vt:lpstr>
      <vt:lpstr>Literature Survey</vt:lpstr>
      <vt:lpstr>References</vt:lpstr>
      <vt:lpstr>Thank you</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194</cp:revision>
  <dcterms:created xsi:type="dcterms:W3CDTF">2023-11-28T19:00:26Z</dcterms:created>
  <dcterms:modified xsi:type="dcterms:W3CDTF">2023-11-29T05:57:31Z</dcterms:modified>
</cp:coreProperties>
</file>