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7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396453"/>
            <a:ext cx="18288000" cy="11083773"/>
            <a:chOff x="0" y="0"/>
            <a:chExt cx="4816593" cy="29191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919183"/>
            </a:xfrm>
            <a:custGeom>
              <a:avLst/>
              <a:gdLst/>
              <a:ahLst/>
              <a:cxnLst/>
              <a:rect r="r" b="b" t="t" l="l"/>
              <a:pathLst>
                <a:path h="2919183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897593"/>
                  </a:lnTo>
                  <a:cubicBezTo>
                    <a:pt x="4816592" y="2909517"/>
                    <a:pt x="4806926" y="2919183"/>
                    <a:pt x="4795002" y="2919183"/>
                  </a:cubicBezTo>
                  <a:lnTo>
                    <a:pt x="21590" y="2919183"/>
                  </a:lnTo>
                  <a:cubicBezTo>
                    <a:pt x="15864" y="2919183"/>
                    <a:pt x="10372" y="2916908"/>
                    <a:pt x="6324" y="2912859"/>
                  </a:cubicBezTo>
                  <a:cubicBezTo>
                    <a:pt x="2275" y="2908811"/>
                    <a:pt x="0" y="2903319"/>
                    <a:pt x="0" y="289759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6199" y="-7188235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810926" y="7857092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9529995"/>
                </a:moveTo>
                <a:lnTo>
                  <a:pt x="9529996" y="9529995"/>
                </a:lnTo>
                <a:lnTo>
                  <a:pt x="9529996" y="0"/>
                </a:lnTo>
                <a:lnTo>
                  <a:pt x="0" y="0"/>
                </a:lnTo>
                <a:lnTo>
                  <a:pt x="0" y="9529995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150814" y="1730578"/>
            <a:ext cx="3412922" cy="341292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61196" y="5757869"/>
            <a:ext cx="2498104" cy="249810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12352" y="1730578"/>
            <a:ext cx="2785139" cy="278513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39080" y="5313037"/>
            <a:ext cx="779675" cy="718763"/>
          </a:xfrm>
          <a:custGeom>
            <a:avLst/>
            <a:gdLst/>
            <a:ahLst/>
            <a:cxnLst/>
            <a:rect r="r" b="b" t="t" l="l"/>
            <a:pathLst>
              <a:path h="718763" w="779675">
                <a:moveTo>
                  <a:pt x="0" y="0"/>
                </a:moveTo>
                <a:lnTo>
                  <a:pt x="779676" y="0"/>
                </a:lnTo>
                <a:lnTo>
                  <a:pt x="779676" y="718763"/>
                </a:lnTo>
                <a:lnTo>
                  <a:pt x="0" y="71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599173">
            <a:off x="16119968" y="1707782"/>
            <a:ext cx="609542" cy="561922"/>
          </a:xfrm>
          <a:custGeom>
            <a:avLst/>
            <a:gdLst/>
            <a:ahLst/>
            <a:cxnLst/>
            <a:rect r="r" b="b" t="t" l="l"/>
            <a:pathLst>
              <a:path h="561922" w="609542">
                <a:moveTo>
                  <a:pt x="0" y="0"/>
                </a:moveTo>
                <a:lnTo>
                  <a:pt x="609542" y="0"/>
                </a:lnTo>
                <a:lnTo>
                  <a:pt x="609542" y="561922"/>
                </a:lnTo>
                <a:lnTo>
                  <a:pt x="0" y="56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10142" y="8167271"/>
            <a:ext cx="486056" cy="448083"/>
          </a:xfrm>
          <a:custGeom>
            <a:avLst/>
            <a:gdLst/>
            <a:ahLst/>
            <a:cxnLst/>
            <a:rect r="r" b="b" t="t" l="l"/>
            <a:pathLst>
              <a:path h="448083" w="486056">
                <a:moveTo>
                  <a:pt x="0" y="0"/>
                </a:moveTo>
                <a:lnTo>
                  <a:pt x="486057" y="0"/>
                </a:lnTo>
                <a:lnTo>
                  <a:pt x="486057" y="448084"/>
                </a:lnTo>
                <a:lnTo>
                  <a:pt x="0" y="44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327786" y="8288732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404567" y="3896607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004921" y="2669646"/>
            <a:ext cx="4853185" cy="5945709"/>
          </a:xfrm>
          <a:custGeom>
            <a:avLst/>
            <a:gdLst/>
            <a:ahLst/>
            <a:cxnLst/>
            <a:rect r="r" b="b" t="t" l="l"/>
            <a:pathLst>
              <a:path h="5945709" w="4853185">
                <a:moveTo>
                  <a:pt x="0" y="0"/>
                </a:moveTo>
                <a:lnTo>
                  <a:pt x="4853185" y="0"/>
                </a:lnTo>
                <a:lnTo>
                  <a:pt x="4853185" y="5945709"/>
                </a:lnTo>
                <a:lnTo>
                  <a:pt x="0" y="59457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53544" y="2156882"/>
            <a:ext cx="8006408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spc="-560">
                <a:solidFill>
                  <a:srgbClr val="000000"/>
                </a:solidFill>
                <a:latin typeface="Open Sauce Bold"/>
              </a:rPr>
              <a:t>Hotel Aggregator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3544" y="4902482"/>
            <a:ext cx="800640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spc="-560">
                <a:solidFill>
                  <a:srgbClr val="3972F0"/>
                </a:solidFill>
                <a:latin typeface="Open Sauce Bold"/>
              </a:rPr>
              <a:t>By Using Power bi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83410" y="7221969"/>
            <a:ext cx="5525713" cy="6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8"/>
              </a:lnSpc>
            </a:pPr>
            <a:r>
              <a:rPr lang="en-US" sz="3699">
                <a:solidFill>
                  <a:srgbClr val="707070"/>
                </a:solidFill>
                <a:latin typeface="Open Sauce Italics"/>
              </a:rPr>
              <a:t>Created by Manar Sabri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7986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5" y="0"/>
                </a:lnTo>
                <a:lnTo>
                  <a:pt x="441625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795192"/>
            <a:ext cx="18288000" cy="6015803"/>
            <a:chOff x="0" y="0"/>
            <a:chExt cx="4816593" cy="15844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584409"/>
            </a:xfrm>
            <a:custGeom>
              <a:avLst/>
              <a:gdLst/>
              <a:ahLst/>
              <a:cxnLst/>
              <a:rect r="r" b="b" t="t" l="l"/>
              <a:pathLst>
                <a:path h="1584409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562819"/>
                  </a:lnTo>
                  <a:cubicBezTo>
                    <a:pt x="4816592" y="1568545"/>
                    <a:pt x="4814318" y="1574036"/>
                    <a:pt x="4810269" y="1578085"/>
                  </a:cubicBezTo>
                  <a:cubicBezTo>
                    <a:pt x="4806220" y="1582134"/>
                    <a:pt x="4800728" y="1584409"/>
                    <a:pt x="4795002" y="1584409"/>
                  </a:cubicBezTo>
                  <a:lnTo>
                    <a:pt x="21590" y="1584409"/>
                  </a:lnTo>
                  <a:cubicBezTo>
                    <a:pt x="9666" y="1584409"/>
                    <a:pt x="0" y="1574743"/>
                    <a:pt x="0" y="1562819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622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4764998" y="5511876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6" y="0"/>
                </a:lnTo>
                <a:lnTo>
                  <a:pt x="9529996" y="9529996"/>
                </a:lnTo>
                <a:lnTo>
                  <a:pt x="0" y="952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94119" y="-7263081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6" y="0"/>
                </a:lnTo>
                <a:lnTo>
                  <a:pt x="9529996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881" y="2131123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7" y="0"/>
                </a:lnTo>
                <a:lnTo>
                  <a:pt x="1766867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37137" y="3637312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128024" y="8110547"/>
            <a:ext cx="1692546" cy="16925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599173">
            <a:off x="15766333" y="3529757"/>
            <a:ext cx="723382" cy="666868"/>
          </a:xfrm>
          <a:custGeom>
            <a:avLst/>
            <a:gdLst/>
            <a:ahLst/>
            <a:cxnLst/>
            <a:rect r="r" b="b" t="t" l="l"/>
            <a:pathLst>
              <a:path h="666868" w="723382">
                <a:moveTo>
                  <a:pt x="0" y="0"/>
                </a:moveTo>
                <a:lnTo>
                  <a:pt x="723382" y="0"/>
                </a:lnTo>
                <a:lnTo>
                  <a:pt x="723382" y="666868"/>
                </a:lnTo>
                <a:lnTo>
                  <a:pt x="0" y="666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97986" y="2843516"/>
            <a:ext cx="10834600" cy="229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63"/>
              </a:lnSpc>
            </a:pPr>
            <a:r>
              <a:rPr lang="en-US" sz="13474" spc="-943">
                <a:solidFill>
                  <a:srgbClr val="000000"/>
                </a:solidFill>
                <a:latin typeface="Open Sau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92695" y="1671337"/>
            <a:ext cx="2785139" cy="27851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377835" y="-7250246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00064" y="6914465"/>
            <a:ext cx="3405634" cy="908329"/>
            <a:chOff x="0" y="0"/>
            <a:chExt cx="979405" cy="261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9405" cy="261221"/>
            </a:xfrm>
            <a:custGeom>
              <a:avLst/>
              <a:gdLst/>
              <a:ahLst/>
              <a:cxnLst/>
              <a:rect r="r" b="b" t="t" l="l"/>
              <a:pathLst>
                <a:path h="261221" w="979405">
                  <a:moveTo>
                    <a:pt x="38646" y="0"/>
                  </a:moveTo>
                  <a:lnTo>
                    <a:pt x="940759" y="0"/>
                  </a:lnTo>
                  <a:cubicBezTo>
                    <a:pt x="951008" y="0"/>
                    <a:pt x="960838" y="4072"/>
                    <a:pt x="968086" y="11319"/>
                  </a:cubicBezTo>
                  <a:cubicBezTo>
                    <a:pt x="975333" y="18566"/>
                    <a:pt x="979405" y="28396"/>
                    <a:pt x="979405" y="38646"/>
                  </a:cubicBezTo>
                  <a:lnTo>
                    <a:pt x="979405" y="222575"/>
                  </a:lnTo>
                  <a:cubicBezTo>
                    <a:pt x="979405" y="232824"/>
                    <a:pt x="975333" y="242654"/>
                    <a:pt x="968086" y="249902"/>
                  </a:cubicBezTo>
                  <a:cubicBezTo>
                    <a:pt x="960838" y="257149"/>
                    <a:pt x="951008" y="261221"/>
                    <a:pt x="940759" y="261221"/>
                  </a:cubicBezTo>
                  <a:lnTo>
                    <a:pt x="38646" y="261221"/>
                  </a:lnTo>
                  <a:cubicBezTo>
                    <a:pt x="17302" y="261221"/>
                    <a:pt x="0" y="243918"/>
                    <a:pt x="0" y="222575"/>
                  </a:cubicBezTo>
                  <a:lnTo>
                    <a:pt x="0" y="38646"/>
                  </a:lnTo>
                  <a:cubicBezTo>
                    <a:pt x="0" y="28396"/>
                    <a:pt x="4072" y="18566"/>
                    <a:pt x="11319" y="11319"/>
                  </a:cubicBezTo>
                  <a:cubicBezTo>
                    <a:pt x="18566" y="4072"/>
                    <a:pt x="28396" y="0"/>
                    <a:pt x="3864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79405" cy="299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87061" y="8441066"/>
            <a:ext cx="3405634" cy="908329"/>
            <a:chOff x="0" y="0"/>
            <a:chExt cx="979405" cy="2612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9405" cy="261221"/>
            </a:xfrm>
            <a:custGeom>
              <a:avLst/>
              <a:gdLst/>
              <a:ahLst/>
              <a:cxnLst/>
              <a:rect r="r" b="b" t="t" l="l"/>
              <a:pathLst>
                <a:path h="261221" w="979405">
                  <a:moveTo>
                    <a:pt x="38646" y="0"/>
                  </a:moveTo>
                  <a:lnTo>
                    <a:pt x="940759" y="0"/>
                  </a:lnTo>
                  <a:cubicBezTo>
                    <a:pt x="951008" y="0"/>
                    <a:pt x="960838" y="4072"/>
                    <a:pt x="968086" y="11319"/>
                  </a:cubicBezTo>
                  <a:cubicBezTo>
                    <a:pt x="975333" y="18566"/>
                    <a:pt x="979405" y="28396"/>
                    <a:pt x="979405" y="38646"/>
                  </a:cubicBezTo>
                  <a:lnTo>
                    <a:pt x="979405" y="222575"/>
                  </a:lnTo>
                  <a:cubicBezTo>
                    <a:pt x="979405" y="232824"/>
                    <a:pt x="975333" y="242654"/>
                    <a:pt x="968086" y="249902"/>
                  </a:cubicBezTo>
                  <a:cubicBezTo>
                    <a:pt x="960838" y="257149"/>
                    <a:pt x="951008" y="261221"/>
                    <a:pt x="940759" y="261221"/>
                  </a:cubicBezTo>
                  <a:lnTo>
                    <a:pt x="38646" y="261221"/>
                  </a:lnTo>
                  <a:cubicBezTo>
                    <a:pt x="17302" y="261221"/>
                    <a:pt x="0" y="243918"/>
                    <a:pt x="0" y="222575"/>
                  </a:cubicBezTo>
                  <a:lnTo>
                    <a:pt x="0" y="38646"/>
                  </a:lnTo>
                  <a:cubicBezTo>
                    <a:pt x="0" y="28396"/>
                    <a:pt x="4072" y="18566"/>
                    <a:pt x="11319" y="11319"/>
                  </a:cubicBezTo>
                  <a:cubicBezTo>
                    <a:pt x="18566" y="4072"/>
                    <a:pt x="28396" y="0"/>
                    <a:pt x="3864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79405" cy="299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6914465"/>
            <a:ext cx="3405634" cy="908329"/>
            <a:chOff x="0" y="0"/>
            <a:chExt cx="979405" cy="2612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9405" cy="261221"/>
            </a:xfrm>
            <a:custGeom>
              <a:avLst/>
              <a:gdLst/>
              <a:ahLst/>
              <a:cxnLst/>
              <a:rect r="r" b="b" t="t" l="l"/>
              <a:pathLst>
                <a:path h="261221" w="979405">
                  <a:moveTo>
                    <a:pt x="38646" y="0"/>
                  </a:moveTo>
                  <a:lnTo>
                    <a:pt x="940759" y="0"/>
                  </a:lnTo>
                  <a:cubicBezTo>
                    <a:pt x="951008" y="0"/>
                    <a:pt x="960838" y="4072"/>
                    <a:pt x="968086" y="11319"/>
                  </a:cubicBezTo>
                  <a:cubicBezTo>
                    <a:pt x="975333" y="18566"/>
                    <a:pt x="979405" y="28396"/>
                    <a:pt x="979405" y="38646"/>
                  </a:cubicBezTo>
                  <a:lnTo>
                    <a:pt x="979405" y="222575"/>
                  </a:lnTo>
                  <a:cubicBezTo>
                    <a:pt x="979405" y="232824"/>
                    <a:pt x="975333" y="242654"/>
                    <a:pt x="968086" y="249902"/>
                  </a:cubicBezTo>
                  <a:cubicBezTo>
                    <a:pt x="960838" y="257149"/>
                    <a:pt x="951008" y="261221"/>
                    <a:pt x="940759" y="261221"/>
                  </a:cubicBezTo>
                  <a:lnTo>
                    <a:pt x="38646" y="261221"/>
                  </a:lnTo>
                  <a:cubicBezTo>
                    <a:pt x="17302" y="261221"/>
                    <a:pt x="0" y="243918"/>
                    <a:pt x="0" y="222575"/>
                  </a:cubicBezTo>
                  <a:lnTo>
                    <a:pt x="0" y="38646"/>
                  </a:lnTo>
                  <a:cubicBezTo>
                    <a:pt x="0" y="28396"/>
                    <a:pt x="4072" y="18566"/>
                    <a:pt x="11319" y="11319"/>
                  </a:cubicBezTo>
                  <a:cubicBezTo>
                    <a:pt x="18566" y="4072"/>
                    <a:pt x="28396" y="0"/>
                    <a:pt x="3864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79405" cy="299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142832" y="7822794"/>
            <a:ext cx="1673561" cy="167356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377835" y="8354617"/>
            <a:ext cx="3405634" cy="908329"/>
            <a:chOff x="0" y="0"/>
            <a:chExt cx="979405" cy="2612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9405" cy="261221"/>
            </a:xfrm>
            <a:custGeom>
              <a:avLst/>
              <a:gdLst/>
              <a:ahLst/>
              <a:cxnLst/>
              <a:rect r="r" b="b" t="t" l="l"/>
              <a:pathLst>
                <a:path h="261221" w="979405">
                  <a:moveTo>
                    <a:pt x="38646" y="0"/>
                  </a:moveTo>
                  <a:lnTo>
                    <a:pt x="940759" y="0"/>
                  </a:lnTo>
                  <a:cubicBezTo>
                    <a:pt x="951008" y="0"/>
                    <a:pt x="960838" y="4072"/>
                    <a:pt x="968086" y="11319"/>
                  </a:cubicBezTo>
                  <a:cubicBezTo>
                    <a:pt x="975333" y="18566"/>
                    <a:pt x="979405" y="28396"/>
                    <a:pt x="979405" y="38646"/>
                  </a:cubicBezTo>
                  <a:lnTo>
                    <a:pt x="979405" y="222575"/>
                  </a:lnTo>
                  <a:cubicBezTo>
                    <a:pt x="979405" y="232824"/>
                    <a:pt x="975333" y="242654"/>
                    <a:pt x="968086" y="249902"/>
                  </a:cubicBezTo>
                  <a:cubicBezTo>
                    <a:pt x="960838" y="257149"/>
                    <a:pt x="951008" y="261221"/>
                    <a:pt x="940759" y="261221"/>
                  </a:cubicBezTo>
                  <a:lnTo>
                    <a:pt x="38646" y="261221"/>
                  </a:lnTo>
                  <a:cubicBezTo>
                    <a:pt x="17302" y="261221"/>
                    <a:pt x="0" y="243918"/>
                    <a:pt x="0" y="222575"/>
                  </a:cubicBezTo>
                  <a:lnTo>
                    <a:pt x="0" y="38646"/>
                  </a:lnTo>
                  <a:cubicBezTo>
                    <a:pt x="0" y="28396"/>
                    <a:pt x="4072" y="18566"/>
                    <a:pt x="11319" y="11319"/>
                  </a:cubicBezTo>
                  <a:cubicBezTo>
                    <a:pt x="18566" y="4072"/>
                    <a:pt x="28396" y="0"/>
                    <a:pt x="3864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79405" cy="299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875807" y="1480173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722" y="8808782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7" y="0"/>
                </a:lnTo>
                <a:lnTo>
                  <a:pt x="1766867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2599173">
            <a:off x="10298209" y="4477172"/>
            <a:ext cx="973532" cy="897475"/>
          </a:xfrm>
          <a:custGeom>
            <a:avLst/>
            <a:gdLst/>
            <a:ahLst/>
            <a:cxnLst/>
            <a:rect r="r" b="b" t="t" l="l"/>
            <a:pathLst>
              <a:path h="897475" w="973532">
                <a:moveTo>
                  <a:pt x="0" y="0"/>
                </a:moveTo>
                <a:lnTo>
                  <a:pt x="973532" y="0"/>
                </a:lnTo>
                <a:lnTo>
                  <a:pt x="973532" y="897475"/>
                </a:lnTo>
                <a:lnTo>
                  <a:pt x="0" y="8974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2599173">
            <a:off x="17364964" y="7284684"/>
            <a:ext cx="382567" cy="352679"/>
          </a:xfrm>
          <a:custGeom>
            <a:avLst/>
            <a:gdLst/>
            <a:ahLst/>
            <a:cxnLst/>
            <a:rect r="r" b="b" t="t" l="l"/>
            <a:pathLst>
              <a:path h="352679" w="382567">
                <a:moveTo>
                  <a:pt x="0" y="0"/>
                </a:moveTo>
                <a:lnTo>
                  <a:pt x="382566" y="0"/>
                </a:lnTo>
                <a:lnTo>
                  <a:pt x="382566" y="352678"/>
                </a:lnTo>
                <a:lnTo>
                  <a:pt x="0" y="352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917680" y="2928495"/>
            <a:ext cx="4627385" cy="3030937"/>
          </a:xfrm>
          <a:custGeom>
            <a:avLst/>
            <a:gdLst/>
            <a:ahLst/>
            <a:cxnLst/>
            <a:rect r="r" b="b" t="t" l="l"/>
            <a:pathLst>
              <a:path h="3030937" w="4627385">
                <a:moveTo>
                  <a:pt x="0" y="0"/>
                </a:moveTo>
                <a:lnTo>
                  <a:pt x="4627385" y="0"/>
                </a:lnTo>
                <a:lnTo>
                  <a:pt x="4627385" y="3030937"/>
                </a:lnTo>
                <a:lnTo>
                  <a:pt x="0" y="30309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260365" y="3150142"/>
            <a:ext cx="5431024" cy="156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8"/>
              </a:lnSpc>
            </a:pPr>
            <a:r>
              <a:rPr lang="en-US" sz="9206" spc="-644">
                <a:solidFill>
                  <a:srgbClr val="000000"/>
                </a:solidFill>
                <a:latin typeface="Open Sauce Bold"/>
              </a:rPr>
              <a:t>Table of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60365" y="4224888"/>
            <a:ext cx="5933052" cy="195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37"/>
              </a:lnSpc>
            </a:pPr>
            <a:r>
              <a:rPr lang="en-US" sz="11455" spc="-801">
                <a:solidFill>
                  <a:srgbClr val="3972F0"/>
                </a:solidFill>
                <a:latin typeface="Open Sauc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01328" y="6836639"/>
            <a:ext cx="322215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Geographical Insights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65868" y="8372765"/>
            <a:ext cx="264802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uce"/>
              </a:rPr>
              <a:t>Host Performance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312130" y="6847790"/>
            <a:ext cx="338399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Pricing &amp; Availability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01660" y="8286317"/>
            <a:ext cx="3331665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uce"/>
              </a:rPr>
              <a:t>Review Scores &amp; Guest Satisfaction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57802" y="8592900"/>
            <a:ext cx="32003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4.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15861" y="8767445"/>
            <a:ext cx="41103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3.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828589" y="7095440"/>
            <a:ext cx="32003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1.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87048" y="7066720"/>
            <a:ext cx="32003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2.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45944" y="-1278586"/>
            <a:ext cx="3352813" cy="12844173"/>
            <a:chOff x="0" y="0"/>
            <a:chExt cx="883046" cy="3382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6541" y="8571620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7" y="0"/>
                </a:lnTo>
                <a:lnTo>
                  <a:pt x="1766867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97525" y="826544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9513" y="9541188"/>
            <a:ext cx="2843208" cy="2910874"/>
            <a:chOff x="0" y="0"/>
            <a:chExt cx="812800" cy="8321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32144"/>
            </a:xfrm>
            <a:custGeom>
              <a:avLst/>
              <a:gdLst/>
              <a:ahLst/>
              <a:cxnLst/>
              <a:rect r="r" b="b" t="t" l="l"/>
              <a:pathLst>
                <a:path h="832144" w="812800">
                  <a:moveTo>
                    <a:pt x="406400" y="0"/>
                  </a:moveTo>
                  <a:cubicBezTo>
                    <a:pt x="181951" y="0"/>
                    <a:pt x="0" y="186282"/>
                    <a:pt x="0" y="416072"/>
                  </a:cubicBezTo>
                  <a:cubicBezTo>
                    <a:pt x="0" y="645862"/>
                    <a:pt x="181951" y="832144"/>
                    <a:pt x="406400" y="832144"/>
                  </a:cubicBezTo>
                  <a:cubicBezTo>
                    <a:pt x="630849" y="832144"/>
                    <a:pt x="812800" y="645862"/>
                    <a:pt x="812800" y="416072"/>
                  </a:cubicBezTo>
                  <a:cubicBezTo>
                    <a:pt x="812800" y="186282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9913"/>
              <a:ext cx="660400" cy="714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37588" y="2276947"/>
            <a:ext cx="14357661" cy="6294673"/>
          </a:xfrm>
          <a:custGeom>
            <a:avLst/>
            <a:gdLst/>
            <a:ahLst/>
            <a:cxnLst/>
            <a:rect r="r" b="b" t="t" l="l"/>
            <a:pathLst>
              <a:path h="6294673" w="14357661">
                <a:moveTo>
                  <a:pt x="0" y="0"/>
                </a:moveTo>
                <a:lnTo>
                  <a:pt x="14357661" y="0"/>
                </a:lnTo>
                <a:lnTo>
                  <a:pt x="14357661" y="6294673"/>
                </a:lnTo>
                <a:lnTo>
                  <a:pt x="0" y="6294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27621" y="592787"/>
            <a:ext cx="5786187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-490">
                <a:solidFill>
                  <a:srgbClr val="000000"/>
                </a:solidFill>
                <a:latin typeface="Open Sauce Bold"/>
              </a:rPr>
              <a:t>About Dataset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31685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0326" y="852431"/>
            <a:ext cx="9053775" cy="115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 spc="-476">
                <a:solidFill>
                  <a:srgbClr val="000000"/>
                </a:solidFill>
                <a:latin typeface="Open Sauce Bold"/>
              </a:rPr>
              <a:t>Geographical Insights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092036" y="-7723877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1034117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38360" y="2117985"/>
            <a:ext cx="14649380" cy="8068477"/>
          </a:xfrm>
          <a:custGeom>
            <a:avLst/>
            <a:gdLst/>
            <a:ahLst/>
            <a:cxnLst/>
            <a:rect r="r" b="b" t="t" l="l"/>
            <a:pathLst>
              <a:path h="8068477" w="14649380">
                <a:moveTo>
                  <a:pt x="0" y="0"/>
                </a:moveTo>
                <a:lnTo>
                  <a:pt x="14649380" y="0"/>
                </a:lnTo>
                <a:lnTo>
                  <a:pt x="14649380" y="8068478"/>
                </a:lnTo>
                <a:lnTo>
                  <a:pt x="0" y="80684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31685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8"/>
                </a:lnTo>
                <a:lnTo>
                  <a:pt x="0" y="4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0326" y="852431"/>
            <a:ext cx="8142249" cy="115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 spc="-476">
                <a:solidFill>
                  <a:srgbClr val="000000"/>
                </a:solidFill>
                <a:latin typeface="Open Sauce Bold"/>
              </a:rPr>
              <a:t>Pricing &amp; Availability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7259300" y="-1690561"/>
            <a:ext cx="17966065" cy="12844173"/>
            <a:chOff x="0" y="0"/>
            <a:chExt cx="4731803" cy="3382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31803" cy="3382827"/>
            </a:xfrm>
            <a:custGeom>
              <a:avLst/>
              <a:gdLst/>
              <a:ahLst/>
              <a:cxnLst/>
              <a:rect r="r" b="b" t="t" l="l"/>
              <a:pathLst>
                <a:path h="3382827" w="4731803">
                  <a:moveTo>
                    <a:pt x="21977" y="0"/>
                  </a:moveTo>
                  <a:lnTo>
                    <a:pt x="4709826" y="0"/>
                  </a:lnTo>
                  <a:cubicBezTo>
                    <a:pt x="4715655" y="0"/>
                    <a:pt x="4721245" y="2315"/>
                    <a:pt x="4725366" y="6437"/>
                  </a:cubicBezTo>
                  <a:cubicBezTo>
                    <a:pt x="4729488" y="10558"/>
                    <a:pt x="4731803" y="16148"/>
                    <a:pt x="4731803" y="21977"/>
                  </a:cubicBezTo>
                  <a:lnTo>
                    <a:pt x="4731803" y="3360850"/>
                  </a:lnTo>
                  <a:cubicBezTo>
                    <a:pt x="4731803" y="3366679"/>
                    <a:pt x="4729488" y="3372269"/>
                    <a:pt x="4725366" y="3376390"/>
                  </a:cubicBezTo>
                  <a:cubicBezTo>
                    <a:pt x="4721245" y="3380512"/>
                    <a:pt x="4715655" y="3382827"/>
                    <a:pt x="4709826" y="3382827"/>
                  </a:cubicBezTo>
                  <a:lnTo>
                    <a:pt x="21977" y="3382827"/>
                  </a:lnTo>
                  <a:cubicBezTo>
                    <a:pt x="16148" y="3382827"/>
                    <a:pt x="10558" y="3380512"/>
                    <a:pt x="6437" y="3376390"/>
                  </a:cubicBezTo>
                  <a:cubicBezTo>
                    <a:pt x="2315" y="3372269"/>
                    <a:pt x="0" y="3366679"/>
                    <a:pt x="0" y="3360850"/>
                  </a:cubicBezTo>
                  <a:lnTo>
                    <a:pt x="0" y="21977"/>
                  </a:lnTo>
                  <a:cubicBezTo>
                    <a:pt x="0" y="16148"/>
                    <a:pt x="2315" y="10558"/>
                    <a:pt x="6437" y="6437"/>
                  </a:cubicBezTo>
                  <a:cubicBezTo>
                    <a:pt x="10558" y="2315"/>
                    <a:pt x="16148" y="0"/>
                    <a:pt x="21977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3180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092036" y="-7723877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1034117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66899" y="2156085"/>
            <a:ext cx="14338389" cy="8026053"/>
          </a:xfrm>
          <a:custGeom>
            <a:avLst/>
            <a:gdLst/>
            <a:ahLst/>
            <a:cxnLst/>
            <a:rect r="r" b="b" t="t" l="l"/>
            <a:pathLst>
              <a:path h="8026053" w="14338389">
                <a:moveTo>
                  <a:pt x="0" y="0"/>
                </a:moveTo>
                <a:lnTo>
                  <a:pt x="14338389" y="0"/>
                </a:lnTo>
                <a:lnTo>
                  <a:pt x="14338389" y="8026053"/>
                </a:lnTo>
                <a:lnTo>
                  <a:pt x="0" y="80260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8501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1811" y="1914418"/>
            <a:ext cx="14735803" cy="8248757"/>
          </a:xfrm>
          <a:custGeom>
            <a:avLst/>
            <a:gdLst/>
            <a:ahLst/>
            <a:cxnLst/>
            <a:rect r="r" b="b" t="t" l="l"/>
            <a:pathLst>
              <a:path h="8248757" w="14735803">
                <a:moveTo>
                  <a:pt x="0" y="0"/>
                </a:moveTo>
                <a:lnTo>
                  <a:pt x="14735802" y="0"/>
                </a:lnTo>
                <a:lnTo>
                  <a:pt x="14735802" y="8248757"/>
                </a:lnTo>
                <a:lnTo>
                  <a:pt x="0" y="8248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97986" y="597651"/>
            <a:ext cx="7546014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 spc="-476">
                <a:solidFill>
                  <a:srgbClr val="000000"/>
                </a:solidFill>
                <a:latin typeface="Open Sauce Bold"/>
              </a:rPr>
              <a:t>Host Performance</a:t>
            </a:r>
            <a:r>
              <a:rPr lang="en-US" sz="6800" spc="-476">
                <a:solidFill>
                  <a:srgbClr val="000000"/>
                </a:solidFill>
                <a:latin typeface="Open Sauce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0013" y="1800997"/>
            <a:ext cx="15086574" cy="8390753"/>
          </a:xfrm>
          <a:custGeom>
            <a:avLst/>
            <a:gdLst/>
            <a:ahLst/>
            <a:cxnLst/>
            <a:rect r="r" b="b" t="t" l="l"/>
            <a:pathLst>
              <a:path h="8390753" w="15086574">
                <a:moveTo>
                  <a:pt x="0" y="0"/>
                </a:moveTo>
                <a:lnTo>
                  <a:pt x="15086574" y="0"/>
                </a:lnTo>
                <a:lnTo>
                  <a:pt x="15086574" y="8390753"/>
                </a:lnTo>
                <a:lnTo>
                  <a:pt x="0" y="839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7654" y="602312"/>
            <a:ext cx="64908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spc="-489">
                <a:solidFill>
                  <a:srgbClr val="000000"/>
                </a:solidFill>
                <a:latin typeface="Open Sauce Bold"/>
              </a:rPr>
              <a:t>review scores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828123"/>
            <a:ext cx="18288000" cy="12844173"/>
            <a:chOff x="0" y="0"/>
            <a:chExt cx="4816593" cy="33828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382827"/>
            </a:xfrm>
            <a:custGeom>
              <a:avLst/>
              <a:gdLst/>
              <a:ahLst/>
              <a:cxnLst/>
              <a:rect r="r" b="b" t="t" l="l"/>
              <a:pathLst>
                <a:path h="3382827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361237"/>
                  </a:lnTo>
                  <a:cubicBezTo>
                    <a:pt x="4816592" y="3366963"/>
                    <a:pt x="4814318" y="3372455"/>
                    <a:pt x="4810269" y="3376504"/>
                  </a:cubicBezTo>
                  <a:cubicBezTo>
                    <a:pt x="4806220" y="3380553"/>
                    <a:pt x="4800728" y="3382827"/>
                    <a:pt x="4795002" y="3382827"/>
                  </a:cubicBezTo>
                  <a:lnTo>
                    <a:pt x="21590" y="3382827"/>
                  </a:lnTo>
                  <a:cubicBezTo>
                    <a:pt x="9666" y="3382827"/>
                    <a:pt x="0" y="3373161"/>
                    <a:pt x="0" y="336123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66080" y="9171889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7654" y="602312"/>
            <a:ext cx="804558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spc="-489">
                <a:solidFill>
                  <a:srgbClr val="000000"/>
                </a:solidFill>
                <a:latin typeface="Open Sauce Bold"/>
              </a:rPr>
              <a:t>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9513" y="1978562"/>
            <a:ext cx="15385071" cy="694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High availability on certain dates, like September 5th in the data, could indicate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</a:rPr>
              <a:t>high demand. Increasing prices on these dates to maximize revenue could be a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</a:rPr>
              <a:t>good strategy.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Data shows that entire homes/apartments are generally more expensive than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</a:rPr>
              <a:t>private rooms and hotel rooms. Offering more entire homes/apartments, if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</a:rPr>
              <a:t>feasible, could increase revenue.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Consider seasonality in pricing and availability strategy. Prices might be higher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</a:rPr>
              <a:t>during peak tourist seasons and lower during off-peak times.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34117"/>
            <a:ext cx="441626" cy="463538"/>
          </a:xfrm>
          <a:custGeom>
            <a:avLst/>
            <a:gdLst/>
            <a:ahLst/>
            <a:cxnLst/>
            <a:rect r="r" b="b" t="t" l="l"/>
            <a:pathLst>
              <a:path h="463538" w="441626">
                <a:moveTo>
                  <a:pt x="0" y="0"/>
                </a:moveTo>
                <a:lnTo>
                  <a:pt x="441626" y="0"/>
                </a:lnTo>
                <a:lnTo>
                  <a:pt x="441626" y="463539"/>
                </a:lnTo>
                <a:lnTo>
                  <a:pt x="0" y="46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9828123"/>
            <a:ext cx="18288000" cy="12844173"/>
            <a:chOff x="0" y="0"/>
            <a:chExt cx="4816593" cy="33828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382827"/>
            </a:xfrm>
            <a:custGeom>
              <a:avLst/>
              <a:gdLst/>
              <a:ahLst/>
              <a:cxnLst/>
              <a:rect r="r" b="b" t="t" l="l"/>
              <a:pathLst>
                <a:path h="3382827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361237"/>
                  </a:lnTo>
                  <a:cubicBezTo>
                    <a:pt x="4816592" y="3366963"/>
                    <a:pt x="4814318" y="3372455"/>
                    <a:pt x="4810269" y="3376504"/>
                  </a:cubicBezTo>
                  <a:cubicBezTo>
                    <a:pt x="4806220" y="3380553"/>
                    <a:pt x="4800728" y="3382827"/>
                    <a:pt x="4795002" y="3382827"/>
                  </a:cubicBezTo>
                  <a:lnTo>
                    <a:pt x="21590" y="3382827"/>
                  </a:lnTo>
                  <a:cubicBezTo>
                    <a:pt x="9666" y="3382827"/>
                    <a:pt x="0" y="3373161"/>
                    <a:pt x="0" y="336123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66080" y="9171889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7654" y="602312"/>
            <a:ext cx="804558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spc="-489">
                <a:solidFill>
                  <a:srgbClr val="000000"/>
                </a:solidFill>
                <a:latin typeface="Open Sauce Bold"/>
              </a:rPr>
              <a:t>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9513" y="2313471"/>
            <a:ext cx="15222298" cy="578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●Ensuring that guests’ expectations match their experiences can lead tohigher review scores and more bookings. 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Optimizing availability based on demand can help maximize bookings and revenue. 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Consider the lowest review ratings in communication and locations, then the factors behind this low ratings. Improve communication as one low rating can highly affect other ratings, like location. </a:t>
            </a:r>
          </a:p>
          <a:p>
            <a:pPr algn="l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Open Sauce"/>
                <a:ea typeface="Open Sauce"/>
              </a:rPr>
              <a:t>● Note why some property or room types have high average total listings compared to others and find the common factors involving these types to improve.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DAGDRrhzkBk</dc:identifier>
  <dcterms:modified xsi:type="dcterms:W3CDTF">2011-08-01T06:04:30Z</dcterms:modified>
  <cp:revision>1</cp:revision>
  <dc:title>Hotel Analysis</dc:title>
</cp:coreProperties>
</file>