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6" r:id="rId1"/>
  </p:sldMasterIdLst>
  <p:notesMasterIdLst>
    <p:notesMasterId r:id="rId24"/>
  </p:notesMasterIdLst>
  <p:sldIdLst>
    <p:sldId id="256" r:id="rId2"/>
    <p:sldId id="257" r:id="rId3"/>
    <p:sldId id="258" r:id="rId4"/>
    <p:sldId id="259" r:id="rId5"/>
    <p:sldId id="260" r:id="rId6"/>
    <p:sldId id="271" r:id="rId7"/>
    <p:sldId id="261" r:id="rId8"/>
    <p:sldId id="262" r:id="rId9"/>
    <p:sldId id="277" r:id="rId10"/>
    <p:sldId id="263" r:id="rId11"/>
    <p:sldId id="275" r:id="rId12"/>
    <p:sldId id="278" r:id="rId13"/>
    <p:sldId id="279" r:id="rId14"/>
    <p:sldId id="280" r:id="rId15"/>
    <p:sldId id="265" r:id="rId16"/>
    <p:sldId id="266" r:id="rId17"/>
    <p:sldId id="272" r:id="rId18"/>
    <p:sldId id="267" r:id="rId19"/>
    <p:sldId id="270" r:id="rId20"/>
    <p:sldId id="268" r:id="rId21"/>
    <p:sldId id="269"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4"/>
    <p:restoredTop sz="69749"/>
  </p:normalViewPr>
  <p:slideViewPr>
    <p:cSldViewPr snapToGrid="0" snapToObjects="1">
      <p:cViewPr>
        <p:scale>
          <a:sx n="102" d="100"/>
          <a:sy n="102" d="100"/>
        </p:scale>
        <p:origin x="7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E9081-E05F-9F42-8D79-A4AD0F602C55}" type="datetimeFigureOut">
              <a:rPr lang="en-US" smtClean="0"/>
              <a:t>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86094-58F7-5242-BF27-08B08B1404C4}" type="slidenum">
              <a:rPr lang="en-US" smtClean="0"/>
              <a:t>‹#›</a:t>
            </a:fld>
            <a:endParaRPr lang="en-US"/>
          </a:p>
        </p:txBody>
      </p:sp>
    </p:spTree>
    <p:extLst>
      <p:ext uri="{BB962C8B-B14F-4D97-AF65-F5344CB8AC3E}">
        <p14:creationId xmlns:p14="http://schemas.microsoft.com/office/powerpoint/2010/main" val="3664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presentation is about an E-Scooter system that </a:t>
            </a:r>
            <a:r>
              <a:rPr lang="en-US" sz="1200" kern="1200" dirty="0">
                <a:solidFill>
                  <a:schemeClr val="tx1"/>
                </a:solidFill>
                <a:latin typeface="+mn-lt"/>
                <a:ea typeface="+mn-ea"/>
                <a:cs typeface="+mn-cs"/>
              </a:rPr>
              <a:t>focuses on people who uses E-Scooter in their daily life and wants to rent an E-Scooter through an application, with full safety and successful </a:t>
            </a:r>
            <a:r>
              <a:rPr lang="en-US" sz="1200" kern="1200" dirty="0" err="1">
                <a:solidFill>
                  <a:schemeClr val="tx1"/>
                </a:solidFill>
                <a:latin typeface="+mn-lt"/>
                <a:ea typeface="+mn-ea"/>
                <a:cs typeface="+mn-cs"/>
              </a:rPr>
              <a:t>services.The</a:t>
            </a:r>
            <a:r>
              <a:rPr lang="en-US" sz="1200" kern="1200" dirty="0">
                <a:solidFill>
                  <a:schemeClr val="tx1"/>
                </a:solidFill>
                <a:latin typeface="+mn-lt"/>
                <a:ea typeface="+mn-ea"/>
                <a:cs typeface="+mn-cs"/>
              </a:rPr>
              <a:t> main goal of this project is that the user can purchase it quickly, also we need to make sure that all of user’s information are securely locked so that no one can access their information. </a:t>
            </a:r>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a:t>
            </a:fld>
            <a:endParaRPr lang="en-US"/>
          </a:p>
        </p:txBody>
      </p:sp>
    </p:spTree>
    <p:extLst>
      <p:ext uri="{BB962C8B-B14F-4D97-AF65-F5344CB8AC3E}">
        <p14:creationId xmlns:p14="http://schemas.microsoft.com/office/powerpoint/2010/main" val="144055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critical path and total project time before the reduction.</a:t>
            </a:r>
            <a:r>
              <a:rPr lang="en-US" baseline="0" dirty="0"/>
              <a:t> </a:t>
            </a:r>
          </a:p>
          <a:p>
            <a:r>
              <a:rPr lang="en-US" baseline="0" dirty="0"/>
              <a:t>The project will start on 5/22/21 till 10/7/21 which contains 99 days in total. </a:t>
            </a:r>
          </a:p>
          <a:p>
            <a:r>
              <a:rPr lang="en-US" baseline="0" dirty="0"/>
              <a:t>My critical path will be into 2 slides, the first one shows the system of the project and how it will works. </a:t>
            </a:r>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10</a:t>
            </a:fld>
            <a:endParaRPr lang="en-US"/>
          </a:p>
        </p:txBody>
      </p:sp>
    </p:spTree>
    <p:extLst>
      <p:ext uri="{BB962C8B-B14F-4D97-AF65-F5344CB8AC3E}">
        <p14:creationId xmlns:p14="http://schemas.microsoft.com/office/powerpoint/2010/main" val="2028572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continuing process of the the critical path and total project time before the reduction.</a:t>
            </a:r>
            <a:r>
              <a:rPr lang="en-US" baseline="0" dirty="0"/>
              <a:t> </a:t>
            </a:r>
          </a:p>
          <a:p>
            <a:r>
              <a:rPr lang="en-US" baseline="0" dirty="0"/>
              <a:t>In this slide it shows the logo, quality, and technical documents. </a:t>
            </a:r>
          </a:p>
        </p:txBody>
      </p:sp>
      <p:sp>
        <p:nvSpPr>
          <p:cNvPr id="4" name="Slide Number Placeholder 3"/>
          <p:cNvSpPr>
            <a:spLocks noGrp="1"/>
          </p:cNvSpPr>
          <p:nvPr>
            <p:ph type="sldNum" sz="quarter" idx="5"/>
          </p:nvPr>
        </p:nvSpPr>
        <p:spPr/>
        <p:txBody>
          <a:bodyPr/>
          <a:lstStyle/>
          <a:p>
            <a:fld id="{5BD86094-58F7-5242-BF27-08B08B1404C4}" type="slidenum">
              <a:rPr lang="en-US" smtClean="0"/>
              <a:t>11</a:t>
            </a:fld>
            <a:endParaRPr lang="en-US"/>
          </a:p>
        </p:txBody>
      </p:sp>
    </p:spTree>
    <p:extLst>
      <p:ext uri="{BB962C8B-B14F-4D97-AF65-F5344CB8AC3E}">
        <p14:creationId xmlns:p14="http://schemas.microsoft.com/office/powerpoint/2010/main" val="415043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the reduced critical path and project time slide. I have </a:t>
            </a:r>
            <a:r>
              <a:rPr lang="en-US" sz="1200" b="0" i="0" kern="1200" dirty="0">
                <a:solidFill>
                  <a:schemeClr val="tx1"/>
                </a:solidFill>
                <a:effectLst/>
                <a:latin typeface="+mn-lt"/>
                <a:ea typeface="+mn-ea"/>
                <a:cs typeface="+mn-cs"/>
              </a:rPr>
              <a:t>changed some tasks to start at the same time with</a:t>
            </a:r>
            <a:r>
              <a:rPr lang="en-US" sz="1200" b="0" i="0" kern="1200" baseline="0" dirty="0">
                <a:solidFill>
                  <a:schemeClr val="tx1"/>
                </a:solidFill>
                <a:effectLst/>
                <a:latin typeface="+mn-lt"/>
                <a:ea typeface="+mn-ea"/>
                <a:cs typeface="+mn-cs"/>
              </a:rPr>
              <a:t> other tasks </a:t>
            </a:r>
            <a:r>
              <a:rPr lang="en-US" sz="1200" b="0" i="0" kern="1200" dirty="0">
                <a:solidFill>
                  <a:schemeClr val="tx1"/>
                </a:solidFill>
                <a:effectLst/>
                <a:latin typeface="+mn-lt"/>
                <a:ea typeface="+mn-ea"/>
                <a:cs typeface="+mn-cs"/>
              </a:rPr>
              <a:t>which can put tasks in parallel position</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12</a:t>
            </a:fld>
            <a:endParaRPr lang="en-US"/>
          </a:p>
        </p:txBody>
      </p:sp>
    </p:spTree>
    <p:extLst>
      <p:ext uri="{BB962C8B-B14F-4D97-AF65-F5344CB8AC3E}">
        <p14:creationId xmlns:p14="http://schemas.microsoft.com/office/powerpoint/2010/main" val="235275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continuing slide</a:t>
            </a:r>
            <a:r>
              <a:rPr lang="en-US" baseline="0" dirty="0"/>
              <a:t> </a:t>
            </a:r>
            <a:r>
              <a:rPr lang="en-US" dirty="0"/>
              <a:t>of </a:t>
            </a:r>
            <a:r>
              <a:rPr lang="en-US" baseline="0" dirty="0"/>
              <a:t>the reduced critical path and project time slide where I have </a:t>
            </a:r>
            <a:r>
              <a:rPr lang="en-US" sz="1200" b="0" i="0" kern="1200" dirty="0">
                <a:solidFill>
                  <a:schemeClr val="tx1"/>
                </a:solidFill>
                <a:effectLst/>
                <a:latin typeface="+mn-lt"/>
                <a:ea typeface="+mn-ea"/>
                <a:cs typeface="+mn-cs"/>
              </a:rPr>
              <a:t>changed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some tasks to start at the same time which can put tasks in parallel position.</a:t>
            </a:r>
            <a:r>
              <a:rPr lang="en-US" sz="1200" b="0" i="0" kern="1200" baseline="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13</a:t>
            </a:fld>
            <a:endParaRPr lang="en-US"/>
          </a:p>
        </p:txBody>
      </p:sp>
    </p:spTree>
    <p:extLst>
      <p:ext uri="{BB962C8B-B14F-4D97-AF65-F5344CB8AC3E}">
        <p14:creationId xmlns:p14="http://schemas.microsoft.com/office/powerpoint/2010/main" val="3955275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showing</a:t>
            </a:r>
            <a:r>
              <a:rPr lang="en-US" baseline="0" dirty="0"/>
              <a:t> the method that I have used to reduce the duration by changing the starting date of some tasks. The duration has been reduced by 26%. </a:t>
            </a:r>
            <a:r>
              <a:rPr lang="en-US" dirty="0">
                <a:latin typeface="Calibri" charset="0"/>
                <a:ea typeface="Calibri" charset="0"/>
                <a:cs typeface="Calibri" charset="0"/>
              </a:rPr>
              <a:t>The method that I have used to reduce the duration is to change some tasks time to make them starting at the same time. </a:t>
            </a:r>
            <a:r>
              <a:rPr lang="en-US" dirty="0"/>
              <a:t>I have </a:t>
            </a:r>
            <a:r>
              <a:rPr lang="en-US" dirty="0">
                <a:solidFill>
                  <a:schemeClr val="tx1"/>
                </a:solidFill>
              </a:rPr>
              <a:t>changed some tasks to start at the same time with other tasks which can put tasks in parallel position. </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14</a:t>
            </a:fld>
            <a:endParaRPr lang="en-US"/>
          </a:p>
        </p:txBody>
      </p:sp>
    </p:spTree>
    <p:extLst>
      <p:ext uri="{BB962C8B-B14F-4D97-AF65-F5344CB8AC3E}">
        <p14:creationId xmlns:p14="http://schemas.microsoft.com/office/powerpoint/2010/main" val="275151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 stakeholder of the project are component manufactures, sponsors, users, logo maker. and external. The application will be supported by iOS and Android, also the engineering team will be responsible to build the E-scooter. </a:t>
            </a:r>
            <a:r>
              <a:rPr lang="en-US" sz="1200" kern="1200" baseline="0" dirty="0">
                <a:solidFill>
                  <a:schemeClr val="tx1"/>
                </a:solidFill>
                <a:effectLst/>
                <a:latin typeface="+mn-lt"/>
                <a:ea typeface="+mn-ea"/>
                <a:cs typeface="+mn-cs"/>
              </a:rPr>
              <a:t>A logo maker will also be contracted to design a logo for the E-scooter. For External stakeholders their needs is to be connected to a network system. </a:t>
            </a:r>
          </a:p>
          <a:p>
            <a:r>
              <a:rPr lang="en-US" sz="1200" kern="1200" baseline="0" dirty="0">
                <a:solidFill>
                  <a:schemeClr val="tx1"/>
                </a:solidFill>
                <a:effectLst/>
                <a:latin typeface="+mn-lt"/>
                <a:ea typeface="+mn-ea"/>
                <a:cs typeface="+mn-cs"/>
              </a:rPr>
              <a:t>The communication plan meetings will be organized each week to discuss the progress made in the development of the E-scooter. The customer service will also consult the users through the application and solve any issues and updates</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15</a:t>
            </a:fld>
            <a:endParaRPr lang="en-US"/>
          </a:p>
        </p:txBody>
      </p:sp>
    </p:spTree>
    <p:extLst>
      <p:ext uri="{BB962C8B-B14F-4D97-AF65-F5344CB8AC3E}">
        <p14:creationId xmlns:p14="http://schemas.microsoft.com/office/powerpoint/2010/main" val="2082935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shows the project team that will take care of the project, </a:t>
            </a:r>
            <a:r>
              <a:rPr lang="en-US" baseline="0" dirty="0"/>
              <a:t>There will be software engineers and mechanical engineers as well to build the E-scooter system. </a:t>
            </a:r>
            <a:r>
              <a:rPr lang="en-US" dirty="0"/>
              <a:t>Software team are only concerned with app problems such as crashing and waiting time. </a:t>
            </a:r>
            <a:r>
              <a:rPr lang="en-US" sz="1200" kern="1200" dirty="0">
                <a:solidFill>
                  <a:schemeClr val="tx1"/>
                </a:solidFill>
                <a:effectLst/>
                <a:latin typeface="+mn-lt"/>
                <a:ea typeface="+mn-ea"/>
                <a:cs typeface="+mn-cs"/>
              </a:rPr>
              <a:t>The manager will take care of documents and all the updates and the repairs made.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charset="0"/>
              <a:ea typeface="Calibri" charset="0"/>
              <a:cs typeface="Calibri" charset="0"/>
            </a:endParaRPr>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16</a:t>
            </a:fld>
            <a:endParaRPr lang="en-US"/>
          </a:p>
        </p:txBody>
      </p:sp>
    </p:spTree>
    <p:extLst>
      <p:ext uri="{BB962C8B-B14F-4D97-AF65-F5344CB8AC3E}">
        <p14:creationId xmlns:p14="http://schemas.microsoft.com/office/powerpoint/2010/main" val="296378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responsibility</a:t>
            </a:r>
            <a:r>
              <a:rPr lang="en-US" baseline="0" dirty="0"/>
              <a:t> matrix slide based on different tasks such as developing, testing, and repairing. Also, it shows how the software and mechanical engineers, and the documentation team either responsible, accountable, or quality.  </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17</a:t>
            </a:fld>
            <a:endParaRPr lang="en-US"/>
          </a:p>
        </p:txBody>
      </p:sp>
    </p:spTree>
    <p:extLst>
      <p:ext uri="{BB962C8B-B14F-4D97-AF65-F5344CB8AC3E}">
        <p14:creationId xmlns:p14="http://schemas.microsoft.com/office/powerpoint/2010/main" val="1224397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project risks</a:t>
            </a:r>
            <a:r>
              <a:rPr lang="en-US" baseline="0" dirty="0"/>
              <a:t> that we have concerned during doing the project. We have 14 different risk and you can see which already show their categories and probabilities.</a:t>
            </a:r>
          </a:p>
          <a:p>
            <a:pPr marL="171450" indent="-171450">
              <a:buFontTx/>
              <a:buChar char="-"/>
            </a:pPr>
            <a:r>
              <a:rPr lang="en-US" baseline="0" dirty="0"/>
              <a:t>Project schedule is incomplete </a:t>
            </a:r>
          </a:p>
          <a:p>
            <a:pPr marL="171450" indent="-171450">
              <a:buFontTx/>
              <a:buChar char="-"/>
            </a:pPr>
            <a:r>
              <a:rPr lang="en-US" baseline="0" dirty="0"/>
              <a:t>Underestimation of budget </a:t>
            </a:r>
          </a:p>
          <a:p>
            <a:pPr marL="171450" indent="-171450">
              <a:buFontTx/>
              <a:buChar char="-"/>
            </a:pPr>
            <a:r>
              <a:rPr lang="en-US" baseline="0" dirty="0"/>
              <a:t>Project components are incomplete  </a:t>
            </a:r>
          </a:p>
          <a:p>
            <a:pPr marL="171450" indent="-171450">
              <a:buFontTx/>
              <a:buChar char="-"/>
            </a:pPr>
            <a:r>
              <a:rPr lang="en-US" baseline="0" dirty="0"/>
              <a:t>Project scope is not well-defined </a:t>
            </a:r>
          </a:p>
          <a:p>
            <a:pPr marL="171450" indent="-171450">
              <a:buFontTx/>
              <a:buChar char="-"/>
            </a:pPr>
            <a:r>
              <a:rPr lang="en-US" baseline="0" dirty="0"/>
              <a:t>Design fails peer review </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18</a:t>
            </a:fld>
            <a:endParaRPr lang="en-US"/>
          </a:p>
        </p:txBody>
      </p:sp>
    </p:spTree>
    <p:extLst>
      <p:ext uri="{BB962C8B-B14F-4D97-AF65-F5344CB8AC3E}">
        <p14:creationId xmlns:p14="http://schemas.microsoft.com/office/powerpoint/2010/main" val="2513241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risk matrix which show how many risks mitigations that we </a:t>
            </a:r>
            <a:r>
              <a:rPr lang="en-US" baseline="0" dirty="0"/>
              <a:t>have and how many low and high risks. </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19</a:t>
            </a:fld>
            <a:endParaRPr lang="en-US"/>
          </a:p>
        </p:txBody>
      </p:sp>
    </p:spTree>
    <p:extLst>
      <p:ext uri="{BB962C8B-B14F-4D97-AF65-F5344CB8AC3E}">
        <p14:creationId xmlns:p14="http://schemas.microsoft.com/office/powerpoint/2010/main" val="87369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started, I will go through the contents that the presentation will cover. I will </a:t>
            </a:r>
            <a:r>
              <a:rPr lang="en-US" sz="1200" baseline="0" dirty="0"/>
              <a:t>start with Executive Summary which gives an idea of what the project about. Then I will go through the background and how it works, then I will include the project objective which explains the main idea of the project and how the system is going to be. Then I will show the requirements, deliverables, milestones and then I will display the work breakdown structure. After that I will show the project network, Stakeholders, and the project team. Then I will talk about the project risks, and the success criteria. Finally, I will go through the summary to conclude the presentation. </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2</a:t>
            </a:fld>
            <a:endParaRPr lang="en-US"/>
          </a:p>
        </p:txBody>
      </p:sp>
    </p:spTree>
    <p:extLst>
      <p:ext uri="{BB962C8B-B14F-4D97-AF65-F5344CB8AC3E}">
        <p14:creationId xmlns:p14="http://schemas.microsoft.com/office/powerpoint/2010/main" val="1539755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success criteria for this project we will create a friendly survey to take the feedbacks from the users. </a:t>
            </a:r>
          </a:p>
          <a:p>
            <a:r>
              <a:rPr lang="en-US" dirty="0"/>
              <a:t>Survey - we will ask the users when the ride ends to rate the ride and submit their feedback to us. </a:t>
            </a:r>
          </a:p>
          <a:p>
            <a:r>
              <a:rPr lang="en-US" dirty="0"/>
              <a:t>24/7 customer service – we will ask the users if that was helpful if yes we will call that a success rate. </a:t>
            </a:r>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20</a:t>
            </a:fld>
            <a:endParaRPr lang="en-US"/>
          </a:p>
        </p:txBody>
      </p:sp>
    </p:spTree>
    <p:extLst>
      <p:ext uri="{BB962C8B-B14F-4D97-AF65-F5344CB8AC3E}">
        <p14:creationId xmlns:p14="http://schemas.microsoft.com/office/powerpoint/2010/main" val="591672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E-scooter system </a:t>
            </a:r>
            <a:r>
              <a:rPr lang="en-US" sz="1200" dirty="0"/>
              <a:t>is directed to people who wants to ride an E-Scooter, it focuses on people who uses E-Scooter in their daily life and wants to rent an E-Scooter through an application, with full safety and successful services. The main goal of this project is that the user can purchase it quickly, also we need to make sure that all of user’s information are securely locked so that no one can access their information. </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21</a:t>
            </a:fld>
            <a:endParaRPr lang="en-US"/>
          </a:p>
        </p:txBody>
      </p:sp>
    </p:spTree>
    <p:extLst>
      <p:ext uri="{BB962C8B-B14F-4D97-AF65-F5344CB8AC3E}">
        <p14:creationId xmlns:p14="http://schemas.microsoft.com/office/powerpoint/2010/main" val="3527137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5BD86094-58F7-5242-BF27-08B08B1404C4}" type="slidenum">
              <a:rPr lang="en-US" smtClean="0"/>
              <a:t>22</a:t>
            </a:fld>
            <a:endParaRPr lang="en-US"/>
          </a:p>
        </p:txBody>
      </p:sp>
    </p:spTree>
    <p:extLst>
      <p:ext uri="{BB962C8B-B14F-4D97-AF65-F5344CB8AC3E}">
        <p14:creationId xmlns:p14="http://schemas.microsoft.com/office/powerpoint/2010/main" val="305603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mainly designed to people who wants to rent an E-Scooter through an application, with full safety and successful services. </a:t>
            </a:r>
          </a:p>
        </p:txBody>
      </p:sp>
      <p:sp>
        <p:nvSpPr>
          <p:cNvPr id="4" name="Slide Number Placeholder 3"/>
          <p:cNvSpPr>
            <a:spLocks noGrp="1"/>
          </p:cNvSpPr>
          <p:nvPr>
            <p:ph type="sldNum" sz="quarter" idx="5"/>
          </p:nvPr>
        </p:nvSpPr>
        <p:spPr/>
        <p:txBody>
          <a:bodyPr/>
          <a:lstStyle/>
          <a:p>
            <a:fld id="{5BD86094-58F7-5242-BF27-08B08B1404C4}" type="slidenum">
              <a:rPr lang="en-US" smtClean="0"/>
              <a:t>3</a:t>
            </a:fld>
            <a:endParaRPr lang="en-US"/>
          </a:p>
        </p:txBody>
      </p:sp>
    </p:spTree>
    <p:extLst>
      <p:ext uri="{BB962C8B-B14F-4D97-AF65-F5344CB8AC3E}">
        <p14:creationId xmlns:p14="http://schemas.microsoft.com/office/powerpoint/2010/main" val="70379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 allows the user to register their E-Scooter through the mobile application, the system asks the user to scan the QR code, after that they can start the ride safely.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4</a:t>
            </a:fld>
            <a:endParaRPr lang="en-US"/>
          </a:p>
        </p:txBody>
      </p:sp>
    </p:spTree>
    <p:extLst>
      <p:ext uri="{BB962C8B-B14F-4D97-AF65-F5344CB8AC3E}">
        <p14:creationId xmlns:p14="http://schemas.microsoft.com/office/powerpoint/2010/main" val="110817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objective which explains the idea of the project and how the system will be used. The idea of this project is to create an E-Scooter system that focuses on people who uses E-Scooter in their daily life and wants to rent an E-Scooter through an application, with full safety and successful services. Also I will go through the system requirements. </a:t>
            </a:r>
          </a:p>
        </p:txBody>
      </p:sp>
      <p:sp>
        <p:nvSpPr>
          <p:cNvPr id="4" name="Slide Number Placeholder 3"/>
          <p:cNvSpPr>
            <a:spLocks noGrp="1"/>
          </p:cNvSpPr>
          <p:nvPr>
            <p:ph type="sldNum" sz="quarter" idx="5"/>
          </p:nvPr>
        </p:nvSpPr>
        <p:spPr/>
        <p:txBody>
          <a:bodyPr/>
          <a:lstStyle/>
          <a:p>
            <a:fld id="{5BD86094-58F7-5242-BF27-08B08B1404C4}" type="slidenum">
              <a:rPr lang="en-US" smtClean="0"/>
              <a:t>5</a:t>
            </a:fld>
            <a:endParaRPr lang="en-US"/>
          </a:p>
        </p:txBody>
      </p:sp>
    </p:spTree>
    <p:extLst>
      <p:ext uri="{BB962C8B-B14F-4D97-AF65-F5344CB8AC3E}">
        <p14:creationId xmlns:p14="http://schemas.microsoft.com/office/powerpoint/2010/main" val="3849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shows my deliverables which focuses one each of :</a:t>
            </a:r>
          </a:p>
          <a:p>
            <a:r>
              <a:rPr lang="en-US" baseline="0" dirty="0"/>
              <a:t>- </a:t>
            </a:r>
            <a:r>
              <a:rPr lang="en-US" dirty="0"/>
              <a:t>An E-Scooter that will provide a fast and convenient mode of transport for users.</a:t>
            </a:r>
          </a:p>
          <a:p>
            <a:r>
              <a:rPr lang="en-US" dirty="0"/>
              <a:t>- Smartphone with a camera to scan QR code. </a:t>
            </a:r>
          </a:p>
          <a:p>
            <a:r>
              <a:rPr lang="en-US" dirty="0"/>
              <a:t>- Logo. </a:t>
            </a:r>
          </a:p>
          <a:p>
            <a:r>
              <a:rPr lang="en-US" dirty="0"/>
              <a:t>- Customer service.</a:t>
            </a:r>
          </a:p>
          <a:p>
            <a:r>
              <a:rPr lang="en-US" dirty="0">
                <a:latin typeface="Calibri" charset="0"/>
                <a:ea typeface="Calibri" charset="0"/>
                <a:cs typeface="Calibri" charset="0"/>
              </a:rPr>
              <a:t>- Design documents and guidelines. </a:t>
            </a:r>
          </a:p>
          <a:p>
            <a:endParaRPr lang="en-US" baseline="0" dirty="0"/>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6</a:t>
            </a:fld>
            <a:endParaRPr lang="en-US"/>
          </a:p>
        </p:txBody>
      </p:sp>
    </p:spTree>
    <p:extLst>
      <p:ext uri="{BB962C8B-B14F-4D97-AF65-F5344CB8AC3E}">
        <p14:creationId xmlns:p14="http://schemas.microsoft.com/office/powerpoint/2010/main" val="327357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a:t>
            </a:r>
            <a:r>
              <a:rPr lang="en-US" baseline="0" dirty="0"/>
              <a:t> the detailed milestone for the project. It does show the things that need to be done by a specific time.</a:t>
            </a:r>
          </a:p>
          <a:p>
            <a:r>
              <a:rPr lang="en-US" dirty="0"/>
              <a:t>- Application will be available on May 22 2021. The application should be available on iOS and Android, including maps so you can know where to ride and where to park. </a:t>
            </a:r>
          </a:p>
          <a:p>
            <a:r>
              <a:rPr lang="en-US" dirty="0"/>
              <a:t>- Parking spots will be available on 4th of June 2021. The E-scooters will be parked close to the curb, near designated parking areas, trees or street signs. </a:t>
            </a:r>
          </a:p>
          <a:p>
            <a:r>
              <a:rPr lang="en-US" dirty="0"/>
              <a:t>- Security system will be available on May 24th 2021. The safety for riders is our obsession, all the information will be secured from our application including payment system.</a:t>
            </a:r>
          </a:p>
          <a:p>
            <a:r>
              <a:rPr lang="en-US" dirty="0"/>
              <a:t>- Logo delivered on July 12th 2021. </a:t>
            </a:r>
          </a:p>
          <a:p>
            <a:r>
              <a:rPr lang="en-US" dirty="0"/>
              <a:t>- Help Center will be available on July 15th 2021. Customer service will be available 24/7 for users.</a:t>
            </a:r>
          </a:p>
          <a:p>
            <a:r>
              <a:rPr lang="en-US" dirty="0"/>
              <a:t>- Testing the application will be on June 30 2021. </a:t>
            </a:r>
          </a:p>
          <a:p>
            <a:r>
              <a:rPr lang="en-US" dirty="0"/>
              <a:t>- Design documents and guidelines delivered on Nov 22 2021 </a:t>
            </a:r>
          </a:p>
        </p:txBody>
      </p:sp>
      <p:sp>
        <p:nvSpPr>
          <p:cNvPr id="4" name="Slide Number Placeholder 3"/>
          <p:cNvSpPr>
            <a:spLocks noGrp="1"/>
          </p:cNvSpPr>
          <p:nvPr>
            <p:ph type="sldNum" sz="quarter" idx="5"/>
          </p:nvPr>
        </p:nvSpPr>
        <p:spPr/>
        <p:txBody>
          <a:bodyPr/>
          <a:lstStyle/>
          <a:p>
            <a:fld id="{5BD86094-58F7-5242-BF27-08B08B1404C4}" type="slidenum">
              <a:rPr lang="en-US" smtClean="0"/>
              <a:t>7</a:t>
            </a:fld>
            <a:endParaRPr lang="en-US"/>
          </a:p>
        </p:txBody>
      </p:sp>
    </p:spTree>
    <p:extLst>
      <p:ext uri="{BB962C8B-B14F-4D97-AF65-F5344CB8AC3E}">
        <p14:creationId xmlns:p14="http://schemas.microsoft.com/office/powerpoint/2010/main" val="158203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Work Breakdown</a:t>
            </a:r>
            <a:r>
              <a:rPr lang="en-US" baseline="0" dirty="0"/>
              <a:t> Structure which I will explain it in details. </a:t>
            </a:r>
          </a:p>
          <a:p>
            <a:r>
              <a:rPr lang="en-US" baseline="0" dirty="0"/>
              <a:t>It based on 5 levels, and then the work package schedule and the predecessors. </a:t>
            </a:r>
          </a:p>
          <a:p>
            <a:r>
              <a:rPr lang="en-US" baseline="0" dirty="0"/>
              <a:t>Starting at level one it has my tile of my project which is the E-Scooter system. </a:t>
            </a:r>
          </a:p>
          <a:p>
            <a:r>
              <a:rPr lang="en-US" baseline="0" dirty="0"/>
              <a:t>And level two includes each of the application, parking, security system, handbrakes, and Documents and guidelines. </a:t>
            </a:r>
          </a:p>
          <a:p>
            <a:r>
              <a:rPr lang="en-US" baseline="0" dirty="0"/>
              <a:t>Next level three includes the alert, payment system, and quality. </a:t>
            </a:r>
          </a:p>
          <a:p>
            <a:r>
              <a:rPr lang="en-US" baseline="0" dirty="0"/>
              <a:t>Level four will include test plan, and user manual. </a:t>
            </a:r>
          </a:p>
          <a:p>
            <a:r>
              <a:rPr lang="en-US" baseline="0" dirty="0"/>
              <a:t>For level five it will include the scan QR code and print logo. </a:t>
            </a:r>
          </a:p>
          <a:p>
            <a:r>
              <a:rPr lang="en-US" baseline="0" dirty="0"/>
              <a:t>The predecessors were updated according to the MS project as the project plan changed. </a:t>
            </a:r>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8</a:t>
            </a:fld>
            <a:endParaRPr lang="en-US"/>
          </a:p>
        </p:txBody>
      </p:sp>
    </p:spTree>
    <p:extLst>
      <p:ext uri="{BB962C8B-B14F-4D97-AF65-F5344CB8AC3E}">
        <p14:creationId xmlns:p14="http://schemas.microsoft.com/office/powerpoint/2010/main" val="352867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a:t>
            </a:r>
            <a:r>
              <a:rPr lang="en-US" baseline="0" dirty="0"/>
              <a:t> is the timeline of the project which displays the milestones tasks. Also, it shows how long it takes to get the project done from day one till the end. It shows the start date of the project which is 5/22/21 and end date of the project will be on 10/7/21. The documentation work starts on 7/14/21.</a:t>
            </a:r>
            <a:endParaRPr lang="en-US" dirty="0"/>
          </a:p>
          <a:p>
            <a:endParaRPr lang="en-US" dirty="0"/>
          </a:p>
        </p:txBody>
      </p:sp>
      <p:sp>
        <p:nvSpPr>
          <p:cNvPr id="4" name="Slide Number Placeholder 3"/>
          <p:cNvSpPr>
            <a:spLocks noGrp="1"/>
          </p:cNvSpPr>
          <p:nvPr>
            <p:ph type="sldNum" sz="quarter" idx="5"/>
          </p:nvPr>
        </p:nvSpPr>
        <p:spPr/>
        <p:txBody>
          <a:bodyPr/>
          <a:lstStyle/>
          <a:p>
            <a:fld id="{5BD86094-58F7-5242-BF27-08B08B1404C4}" type="slidenum">
              <a:rPr lang="en-US" smtClean="0"/>
              <a:t>9</a:t>
            </a:fld>
            <a:endParaRPr lang="en-US"/>
          </a:p>
        </p:txBody>
      </p:sp>
    </p:spTree>
    <p:extLst>
      <p:ext uri="{BB962C8B-B14F-4D97-AF65-F5344CB8AC3E}">
        <p14:creationId xmlns:p14="http://schemas.microsoft.com/office/powerpoint/2010/main" val="235556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647409A-878C-0D49-9B09-FE0FB90FF54B}" type="datetimeFigureOut">
              <a:rPr lang="en-US" smtClean="0"/>
              <a:t>11/8/20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3B21CC8-D206-1C47-8308-9C00D96A690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620869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7409A-878C-0D49-9B09-FE0FB90FF54B}"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21CC8-D206-1C47-8308-9C00D96A690E}" type="slidenum">
              <a:rPr lang="en-US" smtClean="0"/>
              <a:t>‹#›</a:t>
            </a:fld>
            <a:endParaRPr lang="en-US"/>
          </a:p>
        </p:txBody>
      </p:sp>
    </p:spTree>
    <p:extLst>
      <p:ext uri="{BB962C8B-B14F-4D97-AF65-F5344CB8AC3E}">
        <p14:creationId xmlns:p14="http://schemas.microsoft.com/office/powerpoint/2010/main" val="213721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7409A-878C-0D49-9B09-FE0FB90FF54B}"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21CC8-D206-1C47-8308-9C00D96A690E}" type="slidenum">
              <a:rPr lang="en-US" smtClean="0"/>
              <a:t>‹#›</a:t>
            </a:fld>
            <a:endParaRPr lang="en-US"/>
          </a:p>
        </p:txBody>
      </p:sp>
    </p:spTree>
    <p:extLst>
      <p:ext uri="{BB962C8B-B14F-4D97-AF65-F5344CB8AC3E}">
        <p14:creationId xmlns:p14="http://schemas.microsoft.com/office/powerpoint/2010/main" val="251262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7409A-878C-0D49-9B09-FE0FB90FF54B}"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21CC8-D206-1C47-8308-9C00D96A690E}" type="slidenum">
              <a:rPr lang="en-US" smtClean="0"/>
              <a:t>‹#›</a:t>
            </a:fld>
            <a:endParaRPr lang="en-US"/>
          </a:p>
        </p:txBody>
      </p:sp>
    </p:spTree>
    <p:extLst>
      <p:ext uri="{BB962C8B-B14F-4D97-AF65-F5344CB8AC3E}">
        <p14:creationId xmlns:p14="http://schemas.microsoft.com/office/powerpoint/2010/main" val="286324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647409A-878C-0D49-9B09-FE0FB90FF54B}" type="datetimeFigureOut">
              <a:rPr lang="en-US" smtClean="0"/>
              <a:t>11/8/20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3B21CC8-D206-1C47-8308-9C00D96A690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962607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7409A-878C-0D49-9B09-FE0FB90FF54B}"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21CC8-D206-1C47-8308-9C00D96A690E}" type="slidenum">
              <a:rPr lang="en-US" smtClean="0"/>
              <a:t>‹#›</a:t>
            </a:fld>
            <a:endParaRPr lang="en-US"/>
          </a:p>
        </p:txBody>
      </p:sp>
    </p:spTree>
    <p:extLst>
      <p:ext uri="{BB962C8B-B14F-4D97-AF65-F5344CB8AC3E}">
        <p14:creationId xmlns:p14="http://schemas.microsoft.com/office/powerpoint/2010/main" val="5784875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7409A-878C-0D49-9B09-FE0FB90FF54B}"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B21CC8-D206-1C47-8308-9C00D96A690E}" type="slidenum">
              <a:rPr lang="en-US" smtClean="0"/>
              <a:t>‹#›</a:t>
            </a:fld>
            <a:endParaRPr lang="en-US"/>
          </a:p>
        </p:txBody>
      </p:sp>
    </p:spTree>
    <p:extLst>
      <p:ext uri="{BB962C8B-B14F-4D97-AF65-F5344CB8AC3E}">
        <p14:creationId xmlns:p14="http://schemas.microsoft.com/office/powerpoint/2010/main" val="66951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47409A-878C-0D49-9B09-FE0FB90FF54B}" type="datetimeFigureOut">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B21CC8-D206-1C47-8308-9C00D96A690E}" type="slidenum">
              <a:rPr lang="en-US" smtClean="0"/>
              <a:t>‹#›</a:t>
            </a:fld>
            <a:endParaRPr lang="en-US"/>
          </a:p>
        </p:txBody>
      </p:sp>
    </p:spTree>
    <p:extLst>
      <p:ext uri="{BB962C8B-B14F-4D97-AF65-F5344CB8AC3E}">
        <p14:creationId xmlns:p14="http://schemas.microsoft.com/office/powerpoint/2010/main" val="301169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7409A-878C-0D49-9B09-FE0FB90FF54B}" type="datetimeFigureOut">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21CC8-D206-1C47-8308-9C00D96A690E}" type="slidenum">
              <a:rPr lang="en-US" smtClean="0"/>
              <a:t>‹#›</a:t>
            </a:fld>
            <a:endParaRPr lang="en-US"/>
          </a:p>
        </p:txBody>
      </p:sp>
    </p:spTree>
    <p:extLst>
      <p:ext uri="{BB962C8B-B14F-4D97-AF65-F5344CB8AC3E}">
        <p14:creationId xmlns:p14="http://schemas.microsoft.com/office/powerpoint/2010/main" val="32059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47409A-878C-0D49-9B09-FE0FB90FF54B}" type="datetimeFigureOut">
              <a:rPr lang="en-US" smtClean="0"/>
              <a:t>11/8/20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3B21CC8-D206-1C47-8308-9C00D96A690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88182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47409A-878C-0D49-9B09-FE0FB90FF54B}" type="datetimeFigureOut">
              <a:rPr lang="en-US" smtClean="0"/>
              <a:t>11/8/20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3B21CC8-D206-1C47-8308-9C00D96A690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560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647409A-878C-0D49-9B09-FE0FB90FF54B}" type="datetimeFigureOut">
              <a:rPr lang="en-US" smtClean="0"/>
              <a:t>11/8/20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3B21CC8-D206-1C47-8308-9C00D96A690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1110057"/>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E4BB-E30B-BB44-BA4B-D6322A0EE997}"/>
              </a:ext>
            </a:extLst>
          </p:cNvPr>
          <p:cNvSpPr>
            <a:spLocks noGrp="1"/>
          </p:cNvSpPr>
          <p:nvPr>
            <p:ph type="ctrTitle"/>
          </p:nvPr>
        </p:nvSpPr>
        <p:spPr/>
        <p:txBody>
          <a:bodyPr/>
          <a:lstStyle/>
          <a:p>
            <a:r>
              <a:rPr lang="en-US" dirty="0"/>
              <a:t>E-Scooter System</a:t>
            </a:r>
          </a:p>
        </p:txBody>
      </p:sp>
      <p:sp>
        <p:nvSpPr>
          <p:cNvPr id="3" name="Subtitle 2">
            <a:extLst>
              <a:ext uri="{FF2B5EF4-FFF2-40B4-BE49-F238E27FC236}">
                <a16:creationId xmlns:a16="http://schemas.microsoft.com/office/drawing/2014/main" id="{698E39A4-38E5-3947-87EE-DFDB88B1E99D}"/>
              </a:ext>
            </a:extLst>
          </p:cNvPr>
          <p:cNvSpPr>
            <a:spLocks noGrp="1"/>
          </p:cNvSpPr>
          <p:nvPr>
            <p:ph type="subTitle" idx="1"/>
          </p:nvPr>
        </p:nvSpPr>
        <p:spPr>
          <a:xfrm>
            <a:off x="2679906" y="3956279"/>
            <a:ext cx="6831673" cy="1394197"/>
          </a:xfrm>
        </p:spPr>
        <p:txBody>
          <a:bodyPr>
            <a:noAutofit/>
          </a:bodyPr>
          <a:lstStyle/>
          <a:p>
            <a:r>
              <a:rPr lang="en-US" sz="2000" i="1" dirty="0"/>
              <a:t>Outline Presentation </a:t>
            </a:r>
          </a:p>
          <a:p>
            <a:r>
              <a:rPr lang="en-US" sz="2000" i="1" dirty="0"/>
              <a:t>SIE 457</a:t>
            </a:r>
          </a:p>
          <a:p>
            <a:r>
              <a:rPr lang="en-US" sz="2000" i="1" dirty="0"/>
              <a:t>Group #40</a:t>
            </a:r>
          </a:p>
          <a:p>
            <a:r>
              <a:rPr lang="en-US" sz="2000" i="1" dirty="0"/>
              <a:t>Yasmin </a:t>
            </a:r>
            <a:r>
              <a:rPr lang="en-US" sz="2000" i="1" dirty="0" err="1"/>
              <a:t>Kullab</a:t>
            </a:r>
            <a:r>
              <a:rPr lang="en-US" sz="2000" i="1" dirty="0"/>
              <a:t> </a:t>
            </a:r>
          </a:p>
        </p:txBody>
      </p:sp>
    </p:spTree>
    <p:extLst>
      <p:ext uri="{BB962C8B-B14F-4D97-AF65-F5344CB8AC3E}">
        <p14:creationId xmlns:p14="http://schemas.microsoft.com/office/powerpoint/2010/main" val="1625523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43F9-F854-B441-A421-D50D3AFF54CB}"/>
              </a:ext>
            </a:extLst>
          </p:cNvPr>
          <p:cNvSpPr>
            <a:spLocks noGrp="1"/>
          </p:cNvSpPr>
          <p:nvPr>
            <p:ph type="title"/>
          </p:nvPr>
        </p:nvSpPr>
        <p:spPr/>
        <p:txBody>
          <a:bodyPr>
            <a:noAutofit/>
          </a:bodyPr>
          <a:lstStyle/>
          <a:p>
            <a:pPr algn="ctr"/>
            <a:r>
              <a:rPr lang="en-US" sz="4800" b="1" dirty="0">
                <a:latin typeface="+mn-lt"/>
                <a:ea typeface="Calibri" charset="0"/>
                <a:cs typeface="Calibri" charset="0"/>
              </a:rPr>
              <a:t>Critical Path and Total Project Time</a:t>
            </a:r>
            <a:endParaRPr lang="en-US" sz="4800" b="1" dirty="0">
              <a:latin typeface="+mn-lt"/>
            </a:endParaRPr>
          </a:p>
        </p:txBody>
      </p:sp>
      <p:pic>
        <p:nvPicPr>
          <p:cNvPr id="16" name="Content Placeholder 15">
            <a:extLst>
              <a:ext uri="{FF2B5EF4-FFF2-40B4-BE49-F238E27FC236}">
                <a16:creationId xmlns:a16="http://schemas.microsoft.com/office/drawing/2014/main" id="{1AAC9B32-5757-F44D-A782-D4ABDCD1794F}"/>
              </a:ext>
            </a:extLst>
          </p:cNvPr>
          <p:cNvPicPr>
            <a:picLocks noGrp="1" noChangeAspect="1"/>
          </p:cNvPicPr>
          <p:nvPr>
            <p:ph idx="1"/>
          </p:nvPr>
        </p:nvPicPr>
        <p:blipFill>
          <a:blip r:embed="rId3"/>
          <a:stretch>
            <a:fillRect/>
          </a:stretch>
        </p:blipFill>
        <p:spPr>
          <a:xfrm>
            <a:off x="2004753" y="2286000"/>
            <a:ext cx="8334894" cy="3581400"/>
          </a:xfrm>
        </p:spPr>
      </p:pic>
    </p:spTree>
    <p:extLst>
      <p:ext uri="{BB962C8B-B14F-4D97-AF65-F5344CB8AC3E}">
        <p14:creationId xmlns:p14="http://schemas.microsoft.com/office/powerpoint/2010/main" val="357719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53A7-5881-2B43-81CC-908EAC1C284A}"/>
              </a:ext>
            </a:extLst>
          </p:cNvPr>
          <p:cNvSpPr>
            <a:spLocks noGrp="1"/>
          </p:cNvSpPr>
          <p:nvPr>
            <p:ph type="title"/>
          </p:nvPr>
        </p:nvSpPr>
        <p:spPr/>
        <p:txBody>
          <a:bodyPr>
            <a:normAutofit/>
          </a:bodyPr>
          <a:lstStyle/>
          <a:p>
            <a:r>
              <a:rPr lang="en-US" sz="4000" b="1" dirty="0">
                <a:latin typeface="+mn-lt"/>
                <a:ea typeface="Calibri" charset="0"/>
                <a:cs typeface="Calibri" charset="0"/>
              </a:rPr>
              <a:t>Critical Path and Total Project Time (Cont.)</a:t>
            </a:r>
            <a:endParaRPr lang="en-US" sz="4000" dirty="0">
              <a:latin typeface="+mn-lt"/>
            </a:endParaRPr>
          </a:p>
        </p:txBody>
      </p:sp>
      <p:pic>
        <p:nvPicPr>
          <p:cNvPr id="11" name="Content Placeholder 10">
            <a:extLst>
              <a:ext uri="{FF2B5EF4-FFF2-40B4-BE49-F238E27FC236}">
                <a16:creationId xmlns:a16="http://schemas.microsoft.com/office/drawing/2014/main" id="{DCCE3314-6992-2342-AE7D-998C026731F7}"/>
              </a:ext>
            </a:extLst>
          </p:cNvPr>
          <p:cNvPicPr>
            <a:picLocks noGrp="1" noChangeAspect="1"/>
          </p:cNvPicPr>
          <p:nvPr>
            <p:ph idx="1"/>
          </p:nvPr>
        </p:nvPicPr>
        <p:blipFill>
          <a:blip r:embed="rId3"/>
          <a:stretch>
            <a:fillRect/>
          </a:stretch>
        </p:blipFill>
        <p:spPr>
          <a:xfrm>
            <a:off x="1371600" y="2398982"/>
            <a:ext cx="9601200" cy="3355436"/>
          </a:xfrm>
        </p:spPr>
      </p:pic>
    </p:spTree>
    <p:extLst>
      <p:ext uri="{BB962C8B-B14F-4D97-AF65-F5344CB8AC3E}">
        <p14:creationId xmlns:p14="http://schemas.microsoft.com/office/powerpoint/2010/main" val="98032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5FA5-AB3B-9249-969B-4CE15AC316D6}"/>
              </a:ext>
            </a:extLst>
          </p:cNvPr>
          <p:cNvSpPr>
            <a:spLocks noGrp="1"/>
          </p:cNvSpPr>
          <p:nvPr>
            <p:ph type="title"/>
          </p:nvPr>
        </p:nvSpPr>
        <p:spPr/>
        <p:txBody>
          <a:bodyPr>
            <a:normAutofit/>
          </a:bodyPr>
          <a:lstStyle/>
          <a:p>
            <a:pPr algn="ctr"/>
            <a:r>
              <a:rPr lang="en-US" sz="5400" b="1" dirty="0">
                <a:latin typeface="+mn-lt"/>
                <a:ea typeface="Calibri" charset="0"/>
                <a:cs typeface="Calibri" charset="0"/>
              </a:rPr>
              <a:t>Reduced Duration Schedule </a:t>
            </a:r>
            <a:endParaRPr lang="en-US" sz="5400" dirty="0">
              <a:latin typeface="+mn-lt"/>
            </a:endParaRPr>
          </a:p>
        </p:txBody>
      </p:sp>
      <p:pic>
        <p:nvPicPr>
          <p:cNvPr id="7" name="Content Placeholder 6">
            <a:extLst>
              <a:ext uri="{FF2B5EF4-FFF2-40B4-BE49-F238E27FC236}">
                <a16:creationId xmlns:a16="http://schemas.microsoft.com/office/drawing/2014/main" id="{DA4BBA43-DAC4-054C-8911-AB32F0CEE9F4}"/>
              </a:ext>
            </a:extLst>
          </p:cNvPr>
          <p:cNvPicPr>
            <a:picLocks noGrp="1" noChangeAspect="1"/>
          </p:cNvPicPr>
          <p:nvPr>
            <p:ph idx="1"/>
          </p:nvPr>
        </p:nvPicPr>
        <p:blipFill>
          <a:blip r:embed="rId3"/>
          <a:stretch>
            <a:fillRect/>
          </a:stretch>
        </p:blipFill>
        <p:spPr>
          <a:xfrm>
            <a:off x="1569598" y="2286000"/>
            <a:ext cx="9205204" cy="3581400"/>
          </a:xfrm>
        </p:spPr>
      </p:pic>
    </p:spTree>
    <p:extLst>
      <p:ext uri="{BB962C8B-B14F-4D97-AF65-F5344CB8AC3E}">
        <p14:creationId xmlns:p14="http://schemas.microsoft.com/office/powerpoint/2010/main" val="166135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768E-F05D-2745-A223-CDE14950596B}"/>
              </a:ext>
            </a:extLst>
          </p:cNvPr>
          <p:cNvSpPr>
            <a:spLocks noGrp="1"/>
          </p:cNvSpPr>
          <p:nvPr>
            <p:ph type="title"/>
          </p:nvPr>
        </p:nvSpPr>
        <p:spPr/>
        <p:txBody>
          <a:bodyPr>
            <a:normAutofit/>
          </a:bodyPr>
          <a:lstStyle/>
          <a:p>
            <a:r>
              <a:rPr lang="en-US" sz="4800" b="1" dirty="0">
                <a:ea typeface="Calibri" charset="0"/>
                <a:cs typeface="Calibri" charset="0"/>
              </a:rPr>
              <a:t>Reduced Duration Schedule (Cont.)</a:t>
            </a:r>
            <a:endParaRPr lang="en-US" sz="4800" dirty="0"/>
          </a:p>
        </p:txBody>
      </p:sp>
      <p:pic>
        <p:nvPicPr>
          <p:cNvPr id="7" name="Content Placeholder 6">
            <a:extLst>
              <a:ext uri="{FF2B5EF4-FFF2-40B4-BE49-F238E27FC236}">
                <a16:creationId xmlns:a16="http://schemas.microsoft.com/office/drawing/2014/main" id="{89BFD1AC-155D-5F4A-96CB-77DE7FA94E2C}"/>
              </a:ext>
            </a:extLst>
          </p:cNvPr>
          <p:cNvPicPr>
            <a:picLocks noGrp="1" noChangeAspect="1"/>
          </p:cNvPicPr>
          <p:nvPr>
            <p:ph idx="1"/>
          </p:nvPr>
        </p:nvPicPr>
        <p:blipFill>
          <a:blip r:embed="rId3"/>
          <a:stretch>
            <a:fillRect/>
          </a:stretch>
        </p:blipFill>
        <p:spPr>
          <a:xfrm>
            <a:off x="1371600" y="2727840"/>
            <a:ext cx="9601200" cy="2697719"/>
          </a:xfrm>
        </p:spPr>
      </p:pic>
    </p:spTree>
    <p:extLst>
      <p:ext uri="{BB962C8B-B14F-4D97-AF65-F5344CB8AC3E}">
        <p14:creationId xmlns:p14="http://schemas.microsoft.com/office/powerpoint/2010/main" val="257370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13AD-3966-3947-A7F3-9F1BBBF4AB37}"/>
              </a:ext>
            </a:extLst>
          </p:cNvPr>
          <p:cNvSpPr>
            <a:spLocks noGrp="1"/>
          </p:cNvSpPr>
          <p:nvPr>
            <p:ph type="title"/>
          </p:nvPr>
        </p:nvSpPr>
        <p:spPr/>
        <p:txBody>
          <a:bodyPr>
            <a:normAutofit/>
          </a:bodyPr>
          <a:lstStyle/>
          <a:p>
            <a:pPr algn="ctr"/>
            <a:r>
              <a:rPr lang="en-US" sz="5400" b="1" dirty="0">
                <a:ea typeface="Calibri" charset="0"/>
                <a:cs typeface="Calibri" charset="0"/>
              </a:rPr>
              <a:t>The Duration Description </a:t>
            </a:r>
            <a:endParaRPr lang="en-US" sz="5400" dirty="0"/>
          </a:p>
        </p:txBody>
      </p:sp>
      <p:sp>
        <p:nvSpPr>
          <p:cNvPr id="3" name="Content Placeholder 2">
            <a:extLst>
              <a:ext uri="{FF2B5EF4-FFF2-40B4-BE49-F238E27FC236}">
                <a16:creationId xmlns:a16="http://schemas.microsoft.com/office/drawing/2014/main" id="{654FB8ED-1019-6748-8BFB-AF3FDDA60A81}"/>
              </a:ext>
            </a:extLst>
          </p:cNvPr>
          <p:cNvSpPr>
            <a:spLocks noGrp="1"/>
          </p:cNvSpPr>
          <p:nvPr>
            <p:ph idx="1"/>
          </p:nvPr>
        </p:nvSpPr>
        <p:spPr/>
        <p:txBody>
          <a:bodyPr/>
          <a:lstStyle/>
          <a:p>
            <a:r>
              <a:rPr lang="en-US" dirty="0">
                <a:latin typeface="Calibri" charset="0"/>
                <a:ea typeface="Calibri" charset="0"/>
                <a:cs typeface="Calibri" charset="0"/>
              </a:rPr>
              <a:t>The duration has been reduced by %26. The method that I have used to reduce the duration is to change some tasks time to make them starting at the same time. </a:t>
            </a:r>
            <a:r>
              <a:rPr lang="en-US" dirty="0"/>
              <a:t>I have </a:t>
            </a:r>
            <a:r>
              <a:rPr lang="en-US" dirty="0">
                <a:solidFill>
                  <a:schemeClr val="tx1"/>
                </a:solidFill>
              </a:rPr>
              <a:t>changed some tasks to start at the same time with other tasks which can put tasks in parallel position. </a:t>
            </a:r>
            <a:endParaRPr lang="en-US" dirty="0"/>
          </a:p>
        </p:txBody>
      </p:sp>
    </p:spTree>
    <p:extLst>
      <p:ext uri="{BB962C8B-B14F-4D97-AF65-F5344CB8AC3E}">
        <p14:creationId xmlns:p14="http://schemas.microsoft.com/office/powerpoint/2010/main" val="429153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37C2-CC1D-AD4D-BFE1-6711F10B5E6C}"/>
              </a:ext>
            </a:extLst>
          </p:cNvPr>
          <p:cNvSpPr>
            <a:spLocks noGrp="1"/>
          </p:cNvSpPr>
          <p:nvPr>
            <p:ph type="title"/>
          </p:nvPr>
        </p:nvSpPr>
        <p:spPr/>
        <p:txBody>
          <a:bodyPr>
            <a:normAutofit/>
          </a:bodyPr>
          <a:lstStyle/>
          <a:p>
            <a:pPr algn="ctr"/>
            <a:r>
              <a:rPr lang="en-US" sz="7200" b="1" dirty="0"/>
              <a:t>Stakeholder Analysis </a:t>
            </a:r>
          </a:p>
        </p:txBody>
      </p:sp>
      <p:sp>
        <p:nvSpPr>
          <p:cNvPr id="3" name="Content Placeholder 2">
            <a:extLst>
              <a:ext uri="{FF2B5EF4-FFF2-40B4-BE49-F238E27FC236}">
                <a16:creationId xmlns:a16="http://schemas.microsoft.com/office/drawing/2014/main" id="{DD494CE9-742A-024C-8C8F-C6D4D9C51391}"/>
              </a:ext>
            </a:extLst>
          </p:cNvPr>
          <p:cNvSpPr>
            <a:spLocks noGrp="1"/>
          </p:cNvSpPr>
          <p:nvPr>
            <p:ph idx="1"/>
          </p:nvPr>
        </p:nvSpPr>
        <p:spPr/>
        <p:txBody>
          <a:bodyPr>
            <a:normAutofit fontScale="77500" lnSpcReduction="20000"/>
          </a:bodyPr>
          <a:lstStyle/>
          <a:p>
            <a:r>
              <a:rPr lang="en-US" b="1" dirty="0"/>
              <a:t>Key Stakeholder:</a:t>
            </a:r>
          </a:p>
          <a:p>
            <a:pPr>
              <a:buFontTx/>
              <a:buChar char="-"/>
            </a:pPr>
            <a:r>
              <a:rPr lang="en-US" dirty="0"/>
              <a:t>Engineering Team – The team is responsible for the development and implementation of the project. </a:t>
            </a:r>
          </a:p>
          <a:p>
            <a:pPr>
              <a:buFontTx/>
              <a:buChar char="-"/>
            </a:pPr>
            <a:r>
              <a:rPr lang="en-US" dirty="0"/>
              <a:t>Project Sponsors – The owners of the application </a:t>
            </a:r>
          </a:p>
          <a:p>
            <a:pPr>
              <a:buFontTx/>
              <a:buChar char="-"/>
            </a:pPr>
            <a:r>
              <a:rPr lang="en-US" dirty="0"/>
              <a:t>Logo maker </a:t>
            </a:r>
          </a:p>
          <a:p>
            <a:pPr>
              <a:buFontTx/>
              <a:buChar char="-"/>
            </a:pPr>
            <a:r>
              <a:rPr lang="en-US" dirty="0"/>
              <a:t>External – Bank /A middle system which takes care of the payment transactions. </a:t>
            </a:r>
          </a:p>
          <a:p>
            <a:pPr marL="1444752" lvl="3" indent="0">
              <a:buNone/>
            </a:pPr>
            <a:r>
              <a:rPr lang="en-US" sz="2000" i="0" dirty="0"/>
              <a:t>Database storage provider / A third party solution provider for the project. </a:t>
            </a:r>
          </a:p>
          <a:p>
            <a:r>
              <a:rPr lang="en-US" b="1" dirty="0"/>
              <a:t>Project Communication Plan:</a:t>
            </a:r>
          </a:p>
          <a:p>
            <a:pPr>
              <a:buFontTx/>
              <a:buChar char="-"/>
            </a:pPr>
            <a:r>
              <a:rPr lang="en-US" dirty="0"/>
              <a:t>Email: Email is used to verify any detailed information. </a:t>
            </a:r>
          </a:p>
          <a:p>
            <a:pPr>
              <a:buFontTx/>
              <a:buChar char="-"/>
            </a:pPr>
            <a:r>
              <a:rPr lang="en-US" dirty="0"/>
              <a:t>Google Drive: Drive is the cloud location that will be used for sharing all documents related to the project. </a:t>
            </a:r>
          </a:p>
          <a:p>
            <a:pPr>
              <a:buFontTx/>
              <a:buChar char="-"/>
            </a:pPr>
            <a:r>
              <a:rPr lang="en-US" dirty="0"/>
              <a:t>Customer Service: Will be available 24/7 to help users. </a:t>
            </a:r>
          </a:p>
          <a:p>
            <a:pPr>
              <a:buFontTx/>
              <a:buChar char="-"/>
            </a:pPr>
            <a:endParaRPr lang="en-US" dirty="0"/>
          </a:p>
        </p:txBody>
      </p:sp>
    </p:spTree>
    <p:extLst>
      <p:ext uri="{BB962C8B-B14F-4D97-AF65-F5344CB8AC3E}">
        <p14:creationId xmlns:p14="http://schemas.microsoft.com/office/powerpoint/2010/main" val="1206386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DBED-F4B2-0F43-B40F-B3D6DEEDF866}"/>
              </a:ext>
            </a:extLst>
          </p:cNvPr>
          <p:cNvSpPr>
            <a:spLocks noGrp="1"/>
          </p:cNvSpPr>
          <p:nvPr>
            <p:ph type="title"/>
          </p:nvPr>
        </p:nvSpPr>
        <p:spPr/>
        <p:txBody>
          <a:bodyPr>
            <a:normAutofit/>
          </a:bodyPr>
          <a:lstStyle/>
          <a:p>
            <a:pPr algn="ctr"/>
            <a:r>
              <a:rPr lang="en-US" sz="7200" b="1" dirty="0"/>
              <a:t>Project Team</a:t>
            </a:r>
          </a:p>
        </p:txBody>
      </p:sp>
      <p:sp>
        <p:nvSpPr>
          <p:cNvPr id="3" name="Content Placeholder 2">
            <a:extLst>
              <a:ext uri="{FF2B5EF4-FFF2-40B4-BE49-F238E27FC236}">
                <a16:creationId xmlns:a16="http://schemas.microsoft.com/office/drawing/2014/main" id="{6D1C902A-284C-0F44-B62C-ADBAC3411D30}"/>
              </a:ext>
            </a:extLst>
          </p:cNvPr>
          <p:cNvSpPr>
            <a:spLocks noGrp="1"/>
          </p:cNvSpPr>
          <p:nvPr>
            <p:ph idx="1"/>
          </p:nvPr>
        </p:nvSpPr>
        <p:spPr/>
        <p:txBody>
          <a:bodyPr>
            <a:normAutofit/>
          </a:bodyPr>
          <a:lstStyle/>
          <a:p>
            <a:r>
              <a:rPr lang="en-US" dirty="0">
                <a:latin typeface="Calibri" charset="0"/>
                <a:ea typeface="Calibri" charset="0"/>
                <a:cs typeface="Calibri" charset="0"/>
              </a:rPr>
              <a:t>The project team that will be working the actual project is some experienced software engineers, mechanical engineers, and a documentation team to manage the project schedule and cost. </a:t>
            </a:r>
          </a:p>
          <a:p>
            <a:r>
              <a:rPr lang="en-US" dirty="0">
                <a:latin typeface="Calibri" charset="0"/>
                <a:ea typeface="Calibri" charset="0"/>
                <a:cs typeface="Calibri" charset="0"/>
              </a:rPr>
              <a:t>Software and Mechanical Engineers both are responsible for the development and repairing and updating any issues.</a:t>
            </a:r>
          </a:p>
          <a:p>
            <a:r>
              <a:rPr lang="en-US" dirty="0">
                <a:latin typeface="Calibri" charset="0"/>
                <a:ea typeface="Calibri" charset="0"/>
                <a:cs typeface="Calibri" charset="0"/>
              </a:rPr>
              <a:t>The documentation team will focus on documentations, and t</a:t>
            </a:r>
            <a:r>
              <a:rPr lang="en-US" dirty="0"/>
              <a:t>heir job is to organize the cost and all the updates and the repairs made</a:t>
            </a:r>
            <a:r>
              <a:rPr lang="en-US" dirty="0">
                <a:latin typeface="Calibri" charset="0"/>
                <a:ea typeface="Calibri" charset="0"/>
                <a:cs typeface="Calibri" charset="0"/>
              </a:rPr>
              <a:t>. </a:t>
            </a:r>
          </a:p>
          <a:p>
            <a:pPr marL="0" indent="0">
              <a:buNone/>
            </a:pPr>
            <a:endParaRPr lang="en-US" dirty="0"/>
          </a:p>
        </p:txBody>
      </p:sp>
      <p:pic>
        <p:nvPicPr>
          <p:cNvPr id="1025" name="Picture 1" descr="page5image20512">
            <a:extLst>
              <a:ext uri="{FF2B5EF4-FFF2-40B4-BE49-F238E27FC236}">
                <a16:creationId xmlns:a16="http://schemas.microsoft.com/office/drawing/2014/main" id="{513E5568-E850-0E45-8113-77AB0C865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907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669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A967-314B-644A-BFAE-C1209836C23C}"/>
              </a:ext>
            </a:extLst>
          </p:cNvPr>
          <p:cNvSpPr>
            <a:spLocks noGrp="1"/>
          </p:cNvSpPr>
          <p:nvPr>
            <p:ph type="title"/>
          </p:nvPr>
        </p:nvSpPr>
        <p:spPr/>
        <p:txBody>
          <a:bodyPr>
            <a:normAutofit/>
          </a:bodyPr>
          <a:lstStyle/>
          <a:p>
            <a:pPr algn="ctr"/>
            <a:r>
              <a:rPr lang="en-US" sz="5400" b="1" dirty="0"/>
              <a:t>Responsibility Matrix </a:t>
            </a:r>
          </a:p>
        </p:txBody>
      </p:sp>
      <p:graphicFrame>
        <p:nvGraphicFramePr>
          <p:cNvPr id="5" name="Content Placeholder 4">
            <a:extLst>
              <a:ext uri="{FF2B5EF4-FFF2-40B4-BE49-F238E27FC236}">
                <a16:creationId xmlns:a16="http://schemas.microsoft.com/office/drawing/2014/main" id="{16587BB8-9D8D-484F-9C91-CDEB3F270F96}"/>
              </a:ext>
            </a:extLst>
          </p:cNvPr>
          <p:cNvGraphicFramePr>
            <a:graphicFrameLocks noGrp="1"/>
          </p:cNvGraphicFramePr>
          <p:nvPr>
            <p:ph idx="1"/>
            <p:extLst>
              <p:ext uri="{D42A27DB-BD31-4B8C-83A1-F6EECF244321}">
                <p14:modId xmlns:p14="http://schemas.microsoft.com/office/powerpoint/2010/main" val="2930752317"/>
              </p:ext>
            </p:extLst>
          </p:nvPr>
        </p:nvGraphicFramePr>
        <p:xfrm>
          <a:off x="1371600" y="2285999"/>
          <a:ext cx="9601200" cy="3457576"/>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274489034"/>
                    </a:ext>
                  </a:extLst>
                </a:gridCol>
                <a:gridCol w="2400300">
                  <a:extLst>
                    <a:ext uri="{9D8B030D-6E8A-4147-A177-3AD203B41FA5}">
                      <a16:colId xmlns:a16="http://schemas.microsoft.com/office/drawing/2014/main" val="196597089"/>
                    </a:ext>
                  </a:extLst>
                </a:gridCol>
                <a:gridCol w="2400300">
                  <a:extLst>
                    <a:ext uri="{9D8B030D-6E8A-4147-A177-3AD203B41FA5}">
                      <a16:colId xmlns:a16="http://schemas.microsoft.com/office/drawing/2014/main" val="584686069"/>
                    </a:ext>
                  </a:extLst>
                </a:gridCol>
                <a:gridCol w="2400300">
                  <a:extLst>
                    <a:ext uri="{9D8B030D-6E8A-4147-A177-3AD203B41FA5}">
                      <a16:colId xmlns:a16="http://schemas.microsoft.com/office/drawing/2014/main" val="3863360176"/>
                    </a:ext>
                  </a:extLst>
                </a:gridCol>
              </a:tblGrid>
              <a:tr h="864394">
                <a:tc>
                  <a:txBody>
                    <a:bodyPr/>
                    <a:lstStyle/>
                    <a:p>
                      <a:pPr algn="ctr"/>
                      <a:r>
                        <a:rPr lang="en-US" b="1" dirty="0">
                          <a:solidFill>
                            <a:schemeClr val="tx1"/>
                          </a:solidFill>
                        </a:rPr>
                        <a:t>Tasks </a:t>
                      </a:r>
                    </a:p>
                  </a:txBody>
                  <a:tcPr/>
                </a:tc>
                <a:tc>
                  <a:txBody>
                    <a:bodyPr/>
                    <a:lstStyle/>
                    <a:p>
                      <a:pPr algn="ctr"/>
                      <a:r>
                        <a:rPr lang="en-US" dirty="0">
                          <a:solidFill>
                            <a:schemeClr val="tx1"/>
                          </a:solidFill>
                        </a:rPr>
                        <a:t>Software engineer</a:t>
                      </a:r>
                    </a:p>
                  </a:txBody>
                  <a:tcPr/>
                </a:tc>
                <a:tc>
                  <a:txBody>
                    <a:bodyPr/>
                    <a:lstStyle/>
                    <a:p>
                      <a:pPr algn="ctr"/>
                      <a:r>
                        <a:rPr lang="en-US" dirty="0">
                          <a:solidFill>
                            <a:schemeClr val="tx1"/>
                          </a:solidFill>
                        </a:rPr>
                        <a:t>Mechanical engineer</a:t>
                      </a:r>
                    </a:p>
                  </a:txBody>
                  <a:tcPr/>
                </a:tc>
                <a:tc>
                  <a:txBody>
                    <a:bodyPr/>
                    <a:lstStyle/>
                    <a:p>
                      <a:pPr algn="ctr"/>
                      <a:r>
                        <a:rPr lang="en-US" dirty="0">
                          <a:solidFill>
                            <a:schemeClr val="tx1"/>
                          </a:solidFill>
                        </a:rPr>
                        <a:t>Documentation team</a:t>
                      </a:r>
                    </a:p>
                  </a:txBody>
                  <a:tcPr/>
                </a:tc>
                <a:extLst>
                  <a:ext uri="{0D108BD9-81ED-4DB2-BD59-A6C34878D82A}">
                    <a16:rowId xmlns:a16="http://schemas.microsoft.com/office/drawing/2014/main" val="1720378622"/>
                  </a:ext>
                </a:extLst>
              </a:tr>
              <a:tr h="864394">
                <a:tc>
                  <a:txBody>
                    <a:bodyPr/>
                    <a:lstStyle/>
                    <a:p>
                      <a:r>
                        <a:rPr lang="en-US" b="1" dirty="0"/>
                        <a:t>Developing</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A,R,Q</a:t>
                      </a:r>
                    </a:p>
                  </a:txBody>
                  <a:tcPr/>
                </a:tc>
                <a:extLst>
                  <a:ext uri="{0D108BD9-81ED-4DB2-BD59-A6C34878D82A}">
                    <a16:rowId xmlns:a16="http://schemas.microsoft.com/office/drawing/2014/main" val="3895489479"/>
                  </a:ext>
                </a:extLst>
              </a:tr>
              <a:tr h="864394">
                <a:tc>
                  <a:txBody>
                    <a:bodyPr/>
                    <a:lstStyle/>
                    <a:p>
                      <a:r>
                        <a:rPr lang="en-US" b="1" dirty="0"/>
                        <a:t>Testing </a:t>
                      </a:r>
                    </a:p>
                  </a:txBody>
                  <a:tcPr/>
                </a:tc>
                <a:tc>
                  <a:txBody>
                    <a:bodyPr/>
                    <a:lstStyle/>
                    <a:p>
                      <a:pPr algn="ctr"/>
                      <a:r>
                        <a:rPr lang="en-US" dirty="0"/>
                        <a:t>R</a:t>
                      </a:r>
                    </a:p>
                  </a:txBody>
                  <a:tcPr/>
                </a:tc>
                <a:tc>
                  <a:txBody>
                    <a:bodyPr/>
                    <a:lstStyle/>
                    <a:p>
                      <a:pPr algn="ctr"/>
                      <a:r>
                        <a:rPr lang="en-US" dirty="0"/>
                        <a:t>A</a:t>
                      </a:r>
                    </a:p>
                  </a:txBody>
                  <a:tcPr/>
                </a:tc>
                <a:tc>
                  <a:txBody>
                    <a:bodyPr/>
                    <a:lstStyle/>
                    <a:p>
                      <a:pPr algn="ctr"/>
                      <a:r>
                        <a:rPr lang="en-US" dirty="0">
                          <a:solidFill>
                            <a:schemeClr val="tx1"/>
                          </a:solidFill>
                        </a:rPr>
                        <a:t>A</a:t>
                      </a:r>
                    </a:p>
                  </a:txBody>
                  <a:tcPr/>
                </a:tc>
                <a:extLst>
                  <a:ext uri="{0D108BD9-81ED-4DB2-BD59-A6C34878D82A}">
                    <a16:rowId xmlns:a16="http://schemas.microsoft.com/office/drawing/2014/main" val="3336212939"/>
                  </a:ext>
                </a:extLst>
              </a:tr>
              <a:tr h="864394">
                <a:tc>
                  <a:txBody>
                    <a:bodyPr/>
                    <a:lstStyle/>
                    <a:p>
                      <a:r>
                        <a:rPr lang="en-US" b="1" dirty="0"/>
                        <a:t>Repairing</a:t>
                      </a:r>
                      <a:r>
                        <a:rPr lang="en-US" dirty="0"/>
                        <a:t> </a:t>
                      </a:r>
                    </a:p>
                  </a:txBody>
                  <a:tcPr/>
                </a:tc>
                <a:tc>
                  <a:txBody>
                    <a:bodyPr/>
                    <a:lstStyle/>
                    <a:p>
                      <a:pPr algn="ctr"/>
                      <a:r>
                        <a:rPr lang="en-US" dirty="0">
                          <a:solidFill>
                            <a:schemeClr val="tx1"/>
                          </a:solidFill>
                        </a:rPr>
                        <a:t>R</a:t>
                      </a:r>
                    </a:p>
                  </a:txBody>
                  <a:tcPr/>
                </a:tc>
                <a:tc>
                  <a:txBody>
                    <a:bodyPr/>
                    <a:lstStyle/>
                    <a:p>
                      <a:pPr algn="ctr"/>
                      <a:r>
                        <a:rPr lang="en-US" dirty="0">
                          <a:solidFill>
                            <a:schemeClr val="tx1"/>
                          </a:solidFill>
                        </a:rPr>
                        <a:t>R</a:t>
                      </a:r>
                    </a:p>
                  </a:txBody>
                  <a:tcPr/>
                </a:tc>
                <a:tc>
                  <a:txBody>
                    <a:bodyPr/>
                    <a:lstStyle/>
                    <a:p>
                      <a:pPr algn="ctr"/>
                      <a:r>
                        <a:rPr lang="en-US" dirty="0"/>
                        <a:t>Q</a:t>
                      </a:r>
                    </a:p>
                  </a:txBody>
                  <a:tcPr/>
                </a:tc>
                <a:extLst>
                  <a:ext uri="{0D108BD9-81ED-4DB2-BD59-A6C34878D82A}">
                    <a16:rowId xmlns:a16="http://schemas.microsoft.com/office/drawing/2014/main" val="1529352687"/>
                  </a:ext>
                </a:extLst>
              </a:tr>
            </a:tbl>
          </a:graphicData>
        </a:graphic>
      </p:graphicFrame>
      <p:sp>
        <p:nvSpPr>
          <p:cNvPr id="6" name="TextBox 5">
            <a:extLst>
              <a:ext uri="{FF2B5EF4-FFF2-40B4-BE49-F238E27FC236}">
                <a16:creationId xmlns:a16="http://schemas.microsoft.com/office/drawing/2014/main" id="{B588F9B7-32EE-9B46-85DB-67F11402E0D2}"/>
              </a:ext>
            </a:extLst>
          </p:cNvPr>
          <p:cNvSpPr txBox="1"/>
          <p:nvPr/>
        </p:nvSpPr>
        <p:spPr>
          <a:xfrm>
            <a:off x="3201349" y="6114754"/>
            <a:ext cx="1792029" cy="369332"/>
          </a:xfrm>
          <a:prstGeom prst="rect">
            <a:avLst/>
          </a:prstGeom>
          <a:noFill/>
        </p:spPr>
        <p:txBody>
          <a:bodyPr wrap="none" rtlCol="0">
            <a:spAutoFit/>
          </a:bodyPr>
          <a:lstStyle/>
          <a:p>
            <a:r>
              <a:rPr lang="en-US" dirty="0"/>
              <a:t>A - Accountable  </a:t>
            </a:r>
          </a:p>
        </p:txBody>
      </p:sp>
      <p:sp>
        <p:nvSpPr>
          <p:cNvPr id="7" name="TextBox 6">
            <a:extLst>
              <a:ext uri="{FF2B5EF4-FFF2-40B4-BE49-F238E27FC236}">
                <a16:creationId xmlns:a16="http://schemas.microsoft.com/office/drawing/2014/main" id="{DABB6B1B-DFCE-A240-8094-4CA4D7560158}"/>
              </a:ext>
            </a:extLst>
          </p:cNvPr>
          <p:cNvSpPr txBox="1"/>
          <p:nvPr/>
        </p:nvSpPr>
        <p:spPr>
          <a:xfrm>
            <a:off x="6598549" y="5837755"/>
            <a:ext cx="242374" cy="369332"/>
          </a:xfrm>
          <a:prstGeom prst="rect">
            <a:avLst/>
          </a:prstGeom>
          <a:noFill/>
        </p:spPr>
        <p:txBody>
          <a:bodyPr wrap="none" rtlCol="0">
            <a:spAutoFit/>
          </a:bodyPr>
          <a:lstStyle/>
          <a:p>
            <a:r>
              <a:rPr lang="en-US" dirty="0"/>
              <a:t> </a:t>
            </a:r>
          </a:p>
        </p:txBody>
      </p:sp>
      <p:sp>
        <p:nvSpPr>
          <p:cNvPr id="8" name="TextBox 7">
            <a:extLst>
              <a:ext uri="{FF2B5EF4-FFF2-40B4-BE49-F238E27FC236}">
                <a16:creationId xmlns:a16="http://schemas.microsoft.com/office/drawing/2014/main" id="{FAB4F7B2-DACD-6D44-8331-21FE1F9AFADB}"/>
              </a:ext>
            </a:extLst>
          </p:cNvPr>
          <p:cNvSpPr txBox="1"/>
          <p:nvPr/>
        </p:nvSpPr>
        <p:spPr>
          <a:xfrm>
            <a:off x="4851724" y="6103474"/>
            <a:ext cx="1746825" cy="646331"/>
          </a:xfrm>
          <a:prstGeom prst="rect">
            <a:avLst/>
          </a:prstGeom>
          <a:noFill/>
        </p:spPr>
        <p:txBody>
          <a:bodyPr wrap="none" rtlCol="0">
            <a:spAutoFit/>
          </a:bodyPr>
          <a:lstStyle/>
          <a:p>
            <a:r>
              <a:rPr lang="en-US" dirty="0"/>
              <a:t>R - Responsible </a:t>
            </a:r>
          </a:p>
          <a:p>
            <a:endParaRPr lang="en-US" dirty="0"/>
          </a:p>
        </p:txBody>
      </p:sp>
      <p:sp>
        <p:nvSpPr>
          <p:cNvPr id="9" name="TextBox 8">
            <a:extLst>
              <a:ext uri="{FF2B5EF4-FFF2-40B4-BE49-F238E27FC236}">
                <a16:creationId xmlns:a16="http://schemas.microsoft.com/office/drawing/2014/main" id="{0A4BE914-2174-C44C-B3C0-D5FFC52AB271}"/>
              </a:ext>
            </a:extLst>
          </p:cNvPr>
          <p:cNvSpPr txBox="1"/>
          <p:nvPr/>
        </p:nvSpPr>
        <p:spPr>
          <a:xfrm>
            <a:off x="6598549" y="6114754"/>
            <a:ext cx="1303562" cy="369332"/>
          </a:xfrm>
          <a:prstGeom prst="rect">
            <a:avLst/>
          </a:prstGeom>
          <a:noFill/>
        </p:spPr>
        <p:txBody>
          <a:bodyPr wrap="none" rtlCol="0">
            <a:spAutoFit/>
          </a:bodyPr>
          <a:lstStyle/>
          <a:p>
            <a:r>
              <a:rPr lang="en-US" dirty="0"/>
              <a:t>Q – Quality </a:t>
            </a:r>
          </a:p>
        </p:txBody>
      </p:sp>
    </p:spTree>
    <p:extLst>
      <p:ext uri="{BB962C8B-B14F-4D97-AF65-F5344CB8AC3E}">
        <p14:creationId xmlns:p14="http://schemas.microsoft.com/office/powerpoint/2010/main" val="124890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C8CA-359E-0845-9949-245F66E26FAC}"/>
              </a:ext>
            </a:extLst>
          </p:cNvPr>
          <p:cNvSpPr>
            <a:spLocks noGrp="1"/>
          </p:cNvSpPr>
          <p:nvPr>
            <p:ph type="title"/>
          </p:nvPr>
        </p:nvSpPr>
        <p:spPr/>
        <p:txBody>
          <a:bodyPr>
            <a:normAutofit/>
          </a:bodyPr>
          <a:lstStyle/>
          <a:p>
            <a:pPr algn="ctr"/>
            <a:r>
              <a:rPr lang="en-US" sz="7200" b="1" dirty="0"/>
              <a:t>Project Risks</a:t>
            </a:r>
          </a:p>
        </p:txBody>
      </p:sp>
      <p:pic>
        <p:nvPicPr>
          <p:cNvPr id="5" name="Content Placeholder 4">
            <a:extLst>
              <a:ext uri="{FF2B5EF4-FFF2-40B4-BE49-F238E27FC236}">
                <a16:creationId xmlns:a16="http://schemas.microsoft.com/office/drawing/2014/main" id="{959FCDCE-655E-D343-BCD8-19695B2B4AF4}"/>
              </a:ext>
            </a:extLst>
          </p:cNvPr>
          <p:cNvPicPr>
            <a:picLocks noGrp="1" noChangeAspect="1"/>
          </p:cNvPicPr>
          <p:nvPr>
            <p:ph idx="1"/>
          </p:nvPr>
        </p:nvPicPr>
        <p:blipFill>
          <a:blip r:embed="rId3"/>
          <a:stretch>
            <a:fillRect/>
          </a:stretch>
        </p:blipFill>
        <p:spPr>
          <a:xfrm>
            <a:off x="2323287" y="2286000"/>
            <a:ext cx="7697826" cy="3581400"/>
          </a:xfrm>
        </p:spPr>
      </p:pic>
    </p:spTree>
    <p:extLst>
      <p:ext uri="{BB962C8B-B14F-4D97-AF65-F5344CB8AC3E}">
        <p14:creationId xmlns:p14="http://schemas.microsoft.com/office/powerpoint/2010/main" val="177727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7395-E299-E548-8C65-9DDEE678CAA1}"/>
              </a:ext>
            </a:extLst>
          </p:cNvPr>
          <p:cNvSpPr>
            <a:spLocks noGrp="1"/>
          </p:cNvSpPr>
          <p:nvPr>
            <p:ph type="title"/>
          </p:nvPr>
        </p:nvSpPr>
        <p:spPr/>
        <p:txBody>
          <a:bodyPr>
            <a:normAutofit/>
          </a:bodyPr>
          <a:lstStyle/>
          <a:p>
            <a:pPr algn="ctr"/>
            <a:r>
              <a:rPr lang="en-US" sz="5400" b="1" dirty="0"/>
              <a:t>Project Risks (Risk Matrix)</a:t>
            </a:r>
          </a:p>
        </p:txBody>
      </p:sp>
      <p:pic>
        <p:nvPicPr>
          <p:cNvPr id="5" name="Content Placeholder 4">
            <a:extLst>
              <a:ext uri="{FF2B5EF4-FFF2-40B4-BE49-F238E27FC236}">
                <a16:creationId xmlns:a16="http://schemas.microsoft.com/office/drawing/2014/main" id="{90FEC573-FABD-214E-AF05-0FD3A9C6AE11}"/>
              </a:ext>
            </a:extLst>
          </p:cNvPr>
          <p:cNvPicPr>
            <a:picLocks noGrp="1" noChangeAspect="1"/>
          </p:cNvPicPr>
          <p:nvPr>
            <p:ph idx="1"/>
          </p:nvPr>
        </p:nvPicPr>
        <p:blipFill>
          <a:blip r:embed="rId3"/>
          <a:stretch>
            <a:fillRect/>
          </a:stretch>
        </p:blipFill>
        <p:spPr>
          <a:xfrm>
            <a:off x="3369090" y="2286000"/>
            <a:ext cx="5606219" cy="3581400"/>
          </a:xfrm>
        </p:spPr>
      </p:pic>
    </p:spTree>
    <p:extLst>
      <p:ext uri="{BB962C8B-B14F-4D97-AF65-F5344CB8AC3E}">
        <p14:creationId xmlns:p14="http://schemas.microsoft.com/office/powerpoint/2010/main" val="11294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FBE4-C368-AD43-8CAB-26291A6A17CF}"/>
              </a:ext>
            </a:extLst>
          </p:cNvPr>
          <p:cNvSpPr>
            <a:spLocks noGrp="1"/>
          </p:cNvSpPr>
          <p:nvPr>
            <p:ph type="title"/>
          </p:nvPr>
        </p:nvSpPr>
        <p:spPr>
          <a:xfrm>
            <a:off x="838200" y="365126"/>
            <a:ext cx="10515600" cy="1103312"/>
          </a:xfrm>
        </p:spPr>
        <p:txBody>
          <a:bodyPr>
            <a:normAutofit/>
          </a:bodyPr>
          <a:lstStyle/>
          <a:p>
            <a:pPr algn="ctr"/>
            <a:r>
              <a:rPr lang="en-US" sz="7200" b="1" dirty="0"/>
              <a:t>Agenda</a:t>
            </a:r>
            <a:r>
              <a:rPr lang="en-US" sz="7200" dirty="0"/>
              <a:t> </a:t>
            </a:r>
          </a:p>
        </p:txBody>
      </p:sp>
      <p:sp>
        <p:nvSpPr>
          <p:cNvPr id="3" name="Content Placeholder 2">
            <a:extLst>
              <a:ext uri="{FF2B5EF4-FFF2-40B4-BE49-F238E27FC236}">
                <a16:creationId xmlns:a16="http://schemas.microsoft.com/office/drawing/2014/main" id="{A42FBD8B-215B-8142-A877-5BF6312D1E4D}"/>
              </a:ext>
            </a:extLst>
          </p:cNvPr>
          <p:cNvSpPr>
            <a:spLocks noGrp="1"/>
          </p:cNvSpPr>
          <p:nvPr>
            <p:ph idx="1"/>
          </p:nvPr>
        </p:nvSpPr>
        <p:spPr>
          <a:xfrm>
            <a:off x="838200" y="1468437"/>
            <a:ext cx="10515600" cy="5089526"/>
          </a:xfrm>
        </p:spPr>
        <p:txBody>
          <a:bodyPr>
            <a:normAutofit fontScale="25000" lnSpcReduction="20000"/>
          </a:bodyPr>
          <a:lstStyle/>
          <a:p>
            <a:r>
              <a:rPr lang="en-US" sz="9600" dirty="0">
                <a:latin typeface="+mj-lt"/>
                <a:ea typeface="Calibri" charset="0"/>
                <a:cs typeface="Calibri" charset="0"/>
              </a:rPr>
              <a:t>Executive Summary</a:t>
            </a:r>
          </a:p>
          <a:p>
            <a:r>
              <a:rPr lang="en-US" sz="9600" dirty="0">
                <a:latin typeface="+mj-lt"/>
                <a:ea typeface="Calibri" charset="0"/>
                <a:cs typeface="Calibri" charset="0"/>
              </a:rPr>
              <a:t>Background </a:t>
            </a:r>
          </a:p>
          <a:p>
            <a:r>
              <a:rPr lang="en-US" sz="9600" dirty="0">
                <a:latin typeface="+mj-lt"/>
                <a:ea typeface="Calibri" charset="0"/>
                <a:cs typeface="Calibri" charset="0"/>
              </a:rPr>
              <a:t>Project Objective/Requirements</a:t>
            </a:r>
          </a:p>
          <a:p>
            <a:r>
              <a:rPr lang="en-US" sz="9600" dirty="0">
                <a:latin typeface="+mj-lt"/>
                <a:ea typeface="Calibri" charset="0"/>
                <a:cs typeface="Calibri" charset="0"/>
              </a:rPr>
              <a:t>Deliverables/Milestones</a:t>
            </a:r>
          </a:p>
          <a:p>
            <a:r>
              <a:rPr lang="en-US" sz="9600" dirty="0">
                <a:latin typeface="+mj-lt"/>
                <a:ea typeface="Calibri" charset="0"/>
                <a:cs typeface="Calibri" charset="0"/>
              </a:rPr>
              <a:t>WBS Overview</a:t>
            </a:r>
          </a:p>
          <a:p>
            <a:r>
              <a:rPr lang="en-US" sz="9600" dirty="0">
                <a:latin typeface="+mj-lt"/>
                <a:ea typeface="Calibri" charset="0"/>
                <a:cs typeface="Calibri" charset="0"/>
              </a:rPr>
              <a:t>Project Network/Schedule</a:t>
            </a:r>
          </a:p>
          <a:p>
            <a:r>
              <a:rPr lang="en-US" sz="9600" dirty="0">
                <a:latin typeface="+mj-lt"/>
                <a:ea typeface="Calibri" charset="0"/>
                <a:cs typeface="Calibri" charset="0"/>
              </a:rPr>
              <a:t>Project Costs</a:t>
            </a:r>
          </a:p>
          <a:p>
            <a:r>
              <a:rPr lang="en-US" sz="9600" dirty="0">
                <a:latin typeface="+mj-lt"/>
                <a:ea typeface="Calibri" charset="0"/>
                <a:cs typeface="Calibri" charset="0"/>
              </a:rPr>
              <a:t>Stakeholder Analysis</a:t>
            </a:r>
          </a:p>
          <a:p>
            <a:r>
              <a:rPr lang="en-US" sz="9600" dirty="0">
                <a:latin typeface="+mj-lt"/>
                <a:ea typeface="Calibri" charset="0"/>
                <a:cs typeface="Calibri" charset="0"/>
              </a:rPr>
              <a:t>Project Team</a:t>
            </a:r>
          </a:p>
          <a:p>
            <a:r>
              <a:rPr lang="en-US" sz="9600" dirty="0">
                <a:latin typeface="+mj-lt"/>
                <a:ea typeface="Calibri" charset="0"/>
                <a:cs typeface="Calibri" charset="0"/>
              </a:rPr>
              <a:t>Project Risks </a:t>
            </a:r>
          </a:p>
          <a:p>
            <a:r>
              <a:rPr lang="en-US" sz="9600" dirty="0">
                <a:latin typeface="+mj-lt"/>
                <a:ea typeface="Calibri" charset="0"/>
                <a:cs typeface="Calibri" charset="0"/>
              </a:rPr>
              <a:t>Success Criteria</a:t>
            </a:r>
          </a:p>
          <a:p>
            <a:r>
              <a:rPr lang="en-US" sz="9600" dirty="0">
                <a:latin typeface="+mj-lt"/>
                <a:ea typeface="Calibri" charset="0"/>
                <a:cs typeface="Calibri" charset="0"/>
              </a:rPr>
              <a:t>Summary </a:t>
            </a:r>
          </a:p>
          <a:p>
            <a:endParaRPr lang="en-US" dirty="0">
              <a:latin typeface="Calibri" charset="0"/>
              <a:ea typeface="Calibri" charset="0"/>
              <a:cs typeface="Calibri" charset="0"/>
            </a:endParaRPr>
          </a:p>
          <a:p>
            <a:pPr marL="0" indent="0">
              <a:buNone/>
            </a:pPr>
            <a:endParaRPr lang="en-US" dirty="0"/>
          </a:p>
        </p:txBody>
      </p:sp>
    </p:spTree>
    <p:extLst>
      <p:ext uri="{BB962C8B-B14F-4D97-AF65-F5344CB8AC3E}">
        <p14:creationId xmlns:p14="http://schemas.microsoft.com/office/powerpoint/2010/main" val="4291610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8DFB-0496-4349-8AAE-3CB1AF72AF66}"/>
              </a:ext>
            </a:extLst>
          </p:cNvPr>
          <p:cNvSpPr>
            <a:spLocks noGrp="1"/>
          </p:cNvSpPr>
          <p:nvPr>
            <p:ph type="title"/>
          </p:nvPr>
        </p:nvSpPr>
        <p:spPr/>
        <p:txBody>
          <a:bodyPr>
            <a:normAutofit/>
          </a:bodyPr>
          <a:lstStyle/>
          <a:p>
            <a:pPr algn="ctr"/>
            <a:r>
              <a:rPr lang="en-US" sz="7200" b="1" dirty="0"/>
              <a:t>Success Criteria</a:t>
            </a:r>
          </a:p>
        </p:txBody>
      </p:sp>
      <p:sp>
        <p:nvSpPr>
          <p:cNvPr id="3" name="Content Placeholder 2">
            <a:extLst>
              <a:ext uri="{FF2B5EF4-FFF2-40B4-BE49-F238E27FC236}">
                <a16:creationId xmlns:a16="http://schemas.microsoft.com/office/drawing/2014/main" id="{551DEA85-03AA-4D48-A793-01CD6B3AA6EE}"/>
              </a:ext>
            </a:extLst>
          </p:cNvPr>
          <p:cNvSpPr>
            <a:spLocks noGrp="1"/>
          </p:cNvSpPr>
          <p:nvPr>
            <p:ph idx="1"/>
          </p:nvPr>
        </p:nvSpPr>
        <p:spPr/>
        <p:txBody>
          <a:bodyPr/>
          <a:lstStyle/>
          <a:p>
            <a:r>
              <a:rPr lang="en-US" dirty="0"/>
              <a:t>Survey - we will ask the users when the ride ends to rate the ride and submit their feedback to us. </a:t>
            </a:r>
          </a:p>
          <a:p>
            <a:r>
              <a:rPr lang="en-US" dirty="0"/>
              <a:t>24/7 customer service – we will ask the users if that was helpful if yes we will call that a success rate. </a:t>
            </a:r>
          </a:p>
        </p:txBody>
      </p:sp>
    </p:spTree>
    <p:extLst>
      <p:ext uri="{BB962C8B-B14F-4D97-AF65-F5344CB8AC3E}">
        <p14:creationId xmlns:p14="http://schemas.microsoft.com/office/powerpoint/2010/main" val="1353543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5B0D-C8D5-F547-A984-DBFAD8013BC3}"/>
              </a:ext>
            </a:extLst>
          </p:cNvPr>
          <p:cNvSpPr>
            <a:spLocks noGrp="1"/>
          </p:cNvSpPr>
          <p:nvPr>
            <p:ph type="title"/>
          </p:nvPr>
        </p:nvSpPr>
        <p:spPr/>
        <p:txBody>
          <a:bodyPr>
            <a:normAutofit/>
          </a:bodyPr>
          <a:lstStyle/>
          <a:p>
            <a:pPr algn="ctr"/>
            <a:r>
              <a:rPr lang="en-US" sz="7200" b="1" dirty="0"/>
              <a:t>Summary</a:t>
            </a:r>
          </a:p>
        </p:txBody>
      </p:sp>
      <p:sp>
        <p:nvSpPr>
          <p:cNvPr id="3" name="Content Placeholder 2">
            <a:extLst>
              <a:ext uri="{FF2B5EF4-FFF2-40B4-BE49-F238E27FC236}">
                <a16:creationId xmlns:a16="http://schemas.microsoft.com/office/drawing/2014/main" id="{66178B4E-A827-EE4B-9D57-26263A73D3E6}"/>
              </a:ext>
            </a:extLst>
          </p:cNvPr>
          <p:cNvSpPr>
            <a:spLocks noGrp="1"/>
          </p:cNvSpPr>
          <p:nvPr>
            <p:ph idx="1"/>
          </p:nvPr>
        </p:nvSpPr>
        <p:spPr/>
        <p:txBody>
          <a:bodyPr>
            <a:normAutofit fontScale="92500" lnSpcReduction="10000"/>
          </a:bodyPr>
          <a:lstStyle/>
          <a:p>
            <a:r>
              <a:rPr lang="en-US" sz="3200" dirty="0"/>
              <a:t>In conclusion, with the fast development of technology, we chose to design, develop and create a new an E-Scooter system that​ ​focuses on people who want to ride an E-Scooter with full safety measures, security system, and outstanding feature services. This system allows users to register their E-Scooter through a mobile application. All in all, our E-Scooter system makes it easier for those who wants to ride an E-Scooter with successful services. </a:t>
            </a:r>
            <a:endParaRPr lang="en-US" sz="3200" dirty="0">
              <a:effectLst/>
            </a:endParaRPr>
          </a:p>
          <a:p>
            <a:endParaRPr lang="en-US" dirty="0"/>
          </a:p>
        </p:txBody>
      </p:sp>
    </p:spTree>
    <p:extLst>
      <p:ext uri="{BB962C8B-B14F-4D97-AF65-F5344CB8AC3E}">
        <p14:creationId xmlns:p14="http://schemas.microsoft.com/office/powerpoint/2010/main" val="108989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EA2A-69E7-5747-A926-E8EE041DFC36}"/>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37837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028E-6EFC-8E41-9DE5-EB2FFD5DBBA3}"/>
              </a:ext>
            </a:extLst>
          </p:cNvPr>
          <p:cNvSpPr>
            <a:spLocks noGrp="1"/>
          </p:cNvSpPr>
          <p:nvPr>
            <p:ph type="title"/>
          </p:nvPr>
        </p:nvSpPr>
        <p:spPr/>
        <p:txBody>
          <a:bodyPr>
            <a:normAutofit/>
          </a:bodyPr>
          <a:lstStyle/>
          <a:p>
            <a:pPr algn="ctr"/>
            <a:r>
              <a:rPr lang="en-US" sz="7200" b="1" dirty="0"/>
              <a:t>Executive Summary </a:t>
            </a:r>
          </a:p>
        </p:txBody>
      </p:sp>
      <p:sp>
        <p:nvSpPr>
          <p:cNvPr id="3" name="Content Placeholder 2">
            <a:extLst>
              <a:ext uri="{FF2B5EF4-FFF2-40B4-BE49-F238E27FC236}">
                <a16:creationId xmlns:a16="http://schemas.microsoft.com/office/drawing/2014/main" id="{FDBD0263-1406-C443-AB67-0509CA652F33}"/>
              </a:ext>
            </a:extLst>
          </p:cNvPr>
          <p:cNvSpPr>
            <a:spLocks noGrp="1"/>
          </p:cNvSpPr>
          <p:nvPr>
            <p:ph idx="1"/>
          </p:nvPr>
        </p:nvSpPr>
        <p:spPr/>
        <p:txBody>
          <a:bodyPr>
            <a:normAutofit fontScale="85000" lnSpcReduction="20000"/>
          </a:bodyPr>
          <a:lstStyle/>
          <a:p>
            <a:r>
              <a:rPr lang="en-US" sz="3500" dirty="0">
                <a:latin typeface="+mj-lt"/>
              </a:rPr>
              <a:t>This project is mainly directed to people who wants to ride an E-Scooter, it focuses on people who uses E-Scooter in their daily life and wants to rent an E-Scooter through an application, with full safety and successful services. The main goal of this project is that the user can purchase it quickly, also we need to make sure that all of user’s information are securely locked so that no one can access their information. </a:t>
            </a:r>
          </a:p>
          <a:p>
            <a:r>
              <a:rPr lang="en-US" sz="3500" dirty="0">
                <a:latin typeface="+mj-lt"/>
                <a:ea typeface="Calibri" charset="0"/>
                <a:cs typeface="Calibri" charset="0"/>
              </a:rPr>
              <a:t>Project is expected to be completed on </a:t>
            </a:r>
            <a:r>
              <a:rPr lang="en-US" sz="3600" dirty="0">
                <a:latin typeface="+mj-lt"/>
                <a:ea typeface="Calibri" charset="0"/>
                <a:cs typeface="Calibri" charset="0"/>
              </a:rPr>
              <a:t>Nov 22</a:t>
            </a:r>
            <a:r>
              <a:rPr lang="en-US" sz="3600" dirty="0"/>
              <a:t> 2021</a:t>
            </a:r>
            <a:r>
              <a:rPr lang="en-US" sz="3500" dirty="0">
                <a:latin typeface="+mj-lt"/>
                <a:ea typeface="Calibri" charset="0"/>
                <a:cs typeface="Calibri" charset="0"/>
              </a:rPr>
              <a:t> </a:t>
            </a:r>
            <a:endParaRPr lang="en-US" sz="3500" dirty="0">
              <a:latin typeface="+mj-lt"/>
            </a:endParaRPr>
          </a:p>
          <a:p>
            <a:endParaRPr lang="en-US" dirty="0"/>
          </a:p>
        </p:txBody>
      </p:sp>
    </p:spTree>
    <p:extLst>
      <p:ext uri="{BB962C8B-B14F-4D97-AF65-F5344CB8AC3E}">
        <p14:creationId xmlns:p14="http://schemas.microsoft.com/office/powerpoint/2010/main" val="142105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3438-643D-CD4E-B4AB-2E43F3731134}"/>
              </a:ext>
            </a:extLst>
          </p:cNvPr>
          <p:cNvSpPr>
            <a:spLocks noGrp="1"/>
          </p:cNvSpPr>
          <p:nvPr>
            <p:ph type="title"/>
          </p:nvPr>
        </p:nvSpPr>
        <p:spPr/>
        <p:txBody>
          <a:bodyPr>
            <a:normAutofit/>
          </a:bodyPr>
          <a:lstStyle/>
          <a:p>
            <a:pPr algn="ctr"/>
            <a:r>
              <a:rPr lang="en-US" sz="7200" b="1" dirty="0"/>
              <a:t>Background</a:t>
            </a:r>
          </a:p>
        </p:txBody>
      </p:sp>
      <p:sp>
        <p:nvSpPr>
          <p:cNvPr id="3" name="Content Placeholder 2">
            <a:extLst>
              <a:ext uri="{FF2B5EF4-FFF2-40B4-BE49-F238E27FC236}">
                <a16:creationId xmlns:a16="http://schemas.microsoft.com/office/drawing/2014/main" id="{4D6FF9CA-CD8D-1A40-85FB-BBED0CC3BB6C}"/>
              </a:ext>
            </a:extLst>
          </p:cNvPr>
          <p:cNvSpPr>
            <a:spLocks noGrp="1"/>
          </p:cNvSpPr>
          <p:nvPr>
            <p:ph idx="1"/>
          </p:nvPr>
        </p:nvSpPr>
        <p:spPr>
          <a:xfrm>
            <a:off x="838200" y="1825625"/>
            <a:ext cx="10515600" cy="2485118"/>
          </a:xfrm>
        </p:spPr>
        <p:txBody>
          <a:bodyPr>
            <a:normAutofit lnSpcReduction="10000"/>
          </a:bodyPr>
          <a:lstStyle/>
          <a:p>
            <a:pPr marL="0" indent="0">
              <a:buNone/>
            </a:pPr>
            <a:endParaRPr lang="en-US" dirty="0">
              <a:effectLst/>
            </a:endParaRPr>
          </a:p>
          <a:p>
            <a:r>
              <a:rPr lang="en-US" sz="2800" dirty="0"/>
              <a:t>The mobile application will exist on an iOS and Android smartphone. The user will user will interact will the application through a touch interface, and will use the system camera to scan QR code. Through the app, the user will be able to create an account, enter their payment information, start ride. </a:t>
            </a:r>
          </a:p>
        </p:txBody>
      </p:sp>
    </p:spTree>
    <p:extLst>
      <p:ext uri="{BB962C8B-B14F-4D97-AF65-F5344CB8AC3E}">
        <p14:creationId xmlns:p14="http://schemas.microsoft.com/office/powerpoint/2010/main" val="361726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B523-F0DE-D640-9CE5-02BECFB7E36E}"/>
              </a:ext>
            </a:extLst>
          </p:cNvPr>
          <p:cNvSpPr>
            <a:spLocks noGrp="1"/>
          </p:cNvSpPr>
          <p:nvPr>
            <p:ph type="title"/>
          </p:nvPr>
        </p:nvSpPr>
        <p:spPr>
          <a:xfrm>
            <a:off x="1371600" y="685800"/>
            <a:ext cx="9601200" cy="1105930"/>
          </a:xfrm>
        </p:spPr>
        <p:txBody>
          <a:bodyPr>
            <a:noAutofit/>
          </a:bodyPr>
          <a:lstStyle/>
          <a:p>
            <a:pPr algn="ctr"/>
            <a:r>
              <a:rPr lang="en-US" b="1" dirty="0"/>
              <a:t>Project Objectives/Requirements </a:t>
            </a:r>
          </a:p>
        </p:txBody>
      </p:sp>
      <p:sp>
        <p:nvSpPr>
          <p:cNvPr id="3" name="Content Placeholder 2">
            <a:extLst>
              <a:ext uri="{FF2B5EF4-FFF2-40B4-BE49-F238E27FC236}">
                <a16:creationId xmlns:a16="http://schemas.microsoft.com/office/drawing/2014/main" id="{24273730-FD48-5443-8C50-09B0E35251D8}"/>
              </a:ext>
            </a:extLst>
          </p:cNvPr>
          <p:cNvSpPr>
            <a:spLocks noGrp="1"/>
          </p:cNvSpPr>
          <p:nvPr>
            <p:ph idx="1"/>
          </p:nvPr>
        </p:nvSpPr>
        <p:spPr/>
        <p:txBody>
          <a:bodyPr>
            <a:normAutofit fontScale="77500" lnSpcReduction="20000"/>
          </a:bodyPr>
          <a:lstStyle/>
          <a:p>
            <a:r>
              <a:rPr lang="en-US" b="1" dirty="0"/>
              <a:t>Project Objective:</a:t>
            </a:r>
          </a:p>
          <a:p>
            <a:pPr marL="0" indent="0">
              <a:buNone/>
            </a:pPr>
            <a:r>
              <a:rPr lang="en-US" dirty="0"/>
              <a:t>The purpose of this project is to create an E-Scooter system that focuses on people who uses E-Scooter in their daily life and wants to rent an E-Scooter through an application, with full safety and successful services. Design an easy transformation system with an NTE of $100,000. </a:t>
            </a:r>
          </a:p>
          <a:p>
            <a:r>
              <a:rPr lang="en-US" b="1" dirty="0"/>
              <a:t>Requirements:</a:t>
            </a:r>
          </a:p>
          <a:p>
            <a:pPr>
              <a:buFontTx/>
              <a:buChar char="-"/>
            </a:pPr>
            <a:r>
              <a:rPr lang="en-US" dirty="0"/>
              <a:t>The system shall provide the capability for the users to create an account including email and password through the application. </a:t>
            </a:r>
          </a:p>
          <a:p>
            <a:pPr>
              <a:buFontTx/>
              <a:buChar char="-"/>
            </a:pPr>
            <a:r>
              <a:rPr lang="en-US" dirty="0"/>
              <a:t>The system shall Track Usage and data of the bike. </a:t>
            </a:r>
          </a:p>
          <a:p>
            <a:pPr>
              <a:buFontTx/>
              <a:buChar char="-"/>
            </a:pPr>
            <a:r>
              <a:rPr lang="en-US" dirty="0"/>
              <a:t>The system shall Auto Lock the scooter once the user ends the ride.</a:t>
            </a:r>
          </a:p>
          <a:p>
            <a:pPr>
              <a:buFontTx/>
              <a:buChar char="-"/>
            </a:pPr>
            <a:r>
              <a:rPr lang="en-US" dirty="0"/>
              <a:t>The application shall work on iOS (iPhone), and Android that is connected to the internet. </a:t>
            </a:r>
          </a:p>
          <a:p>
            <a:pPr>
              <a:buFontTx/>
              <a:buChar char="-"/>
            </a:pPr>
            <a:r>
              <a:rPr lang="en-US" dirty="0"/>
              <a:t>The application shall allow the users to scan QR codes.</a:t>
            </a:r>
          </a:p>
          <a:p>
            <a:pPr>
              <a:buFontTx/>
              <a:buChar char="-"/>
            </a:pPr>
            <a:r>
              <a:rPr lang="en-US" dirty="0"/>
              <a:t>The user Shall have an existing bank account to be able to do the payment.</a:t>
            </a:r>
          </a:p>
        </p:txBody>
      </p:sp>
    </p:spTree>
    <p:extLst>
      <p:ext uri="{BB962C8B-B14F-4D97-AF65-F5344CB8AC3E}">
        <p14:creationId xmlns:p14="http://schemas.microsoft.com/office/powerpoint/2010/main" val="15586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DA7-C38F-CD40-BFBF-0DBA4C30E09A}"/>
              </a:ext>
            </a:extLst>
          </p:cNvPr>
          <p:cNvSpPr>
            <a:spLocks noGrp="1"/>
          </p:cNvSpPr>
          <p:nvPr>
            <p:ph type="title"/>
          </p:nvPr>
        </p:nvSpPr>
        <p:spPr/>
        <p:txBody>
          <a:bodyPr>
            <a:normAutofit/>
          </a:bodyPr>
          <a:lstStyle/>
          <a:p>
            <a:pPr algn="ctr"/>
            <a:r>
              <a:rPr lang="en-US" sz="7200" b="1" dirty="0"/>
              <a:t>Deliverables</a:t>
            </a:r>
            <a:endParaRPr lang="en-US" sz="7200" dirty="0"/>
          </a:p>
        </p:txBody>
      </p:sp>
      <p:sp>
        <p:nvSpPr>
          <p:cNvPr id="3" name="Content Placeholder 2">
            <a:extLst>
              <a:ext uri="{FF2B5EF4-FFF2-40B4-BE49-F238E27FC236}">
                <a16:creationId xmlns:a16="http://schemas.microsoft.com/office/drawing/2014/main" id="{830E3536-69B1-EF4D-8EB2-0FC15F434E00}"/>
              </a:ext>
            </a:extLst>
          </p:cNvPr>
          <p:cNvSpPr>
            <a:spLocks noGrp="1"/>
          </p:cNvSpPr>
          <p:nvPr>
            <p:ph idx="1"/>
          </p:nvPr>
        </p:nvSpPr>
        <p:spPr/>
        <p:txBody>
          <a:bodyPr/>
          <a:lstStyle/>
          <a:p>
            <a:r>
              <a:rPr lang="en-US" dirty="0"/>
              <a:t>An E-Scooter that will provide a fast and convenient mode of transport for users.</a:t>
            </a:r>
          </a:p>
          <a:p>
            <a:r>
              <a:rPr lang="en-US" dirty="0"/>
              <a:t>Smartphone with a camera to scan QR code. </a:t>
            </a:r>
          </a:p>
          <a:p>
            <a:r>
              <a:rPr lang="en-US" dirty="0"/>
              <a:t>Logo. </a:t>
            </a:r>
          </a:p>
          <a:p>
            <a:r>
              <a:rPr lang="en-US" dirty="0"/>
              <a:t>Customer service.</a:t>
            </a:r>
          </a:p>
          <a:p>
            <a:r>
              <a:rPr lang="en-US" dirty="0">
                <a:latin typeface="Calibri" charset="0"/>
                <a:ea typeface="Calibri" charset="0"/>
                <a:cs typeface="Calibri" charset="0"/>
              </a:rPr>
              <a:t>Design documents and guidelines. </a:t>
            </a:r>
          </a:p>
        </p:txBody>
      </p:sp>
    </p:spTree>
    <p:extLst>
      <p:ext uri="{BB962C8B-B14F-4D97-AF65-F5344CB8AC3E}">
        <p14:creationId xmlns:p14="http://schemas.microsoft.com/office/powerpoint/2010/main" val="350795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111B-82D0-6849-A182-B6FE144974E2}"/>
              </a:ext>
            </a:extLst>
          </p:cNvPr>
          <p:cNvSpPr>
            <a:spLocks noGrp="1"/>
          </p:cNvSpPr>
          <p:nvPr>
            <p:ph type="title"/>
          </p:nvPr>
        </p:nvSpPr>
        <p:spPr/>
        <p:txBody>
          <a:bodyPr>
            <a:normAutofit/>
          </a:bodyPr>
          <a:lstStyle/>
          <a:p>
            <a:pPr algn="ctr"/>
            <a:r>
              <a:rPr lang="en-US" sz="7200" b="1" dirty="0"/>
              <a:t>Milestones</a:t>
            </a:r>
          </a:p>
        </p:txBody>
      </p:sp>
      <p:sp>
        <p:nvSpPr>
          <p:cNvPr id="3" name="Content Placeholder 2">
            <a:extLst>
              <a:ext uri="{FF2B5EF4-FFF2-40B4-BE49-F238E27FC236}">
                <a16:creationId xmlns:a16="http://schemas.microsoft.com/office/drawing/2014/main" id="{48B95D8C-83CA-134A-994B-263E5248B581}"/>
              </a:ext>
            </a:extLst>
          </p:cNvPr>
          <p:cNvSpPr>
            <a:spLocks noGrp="1"/>
          </p:cNvSpPr>
          <p:nvPr>
            <p:ph idx="1"/>
          </p:nvPr>
        </p:nvSpPr>
        <p:spPr>
          <a:xfrm>
            <a:off x="838200" y="1499016"/>
            <a:ext cx="10515600" cy="4677947"/>
          </a:xfrm>
        </p:spPr>
        <p:txBody>
          <a:bodyPr>
            <a:normAutofit/>
          </a:bodyPr>
          <a:lstStyle/>
          <a:p>
            <a:pPr marL="0" indent="0">
              <a:buNone/>
            </a:pPr>
            <a:endParaRPr lang="en-US" dirty="0"/>
          </a:p>
          <a:p>
            <a:r>
              <a:rPr lang="en-US" dirty="0"/>
              <a:t>Application will be available on May 22 2021. The application should be available on iOS and Android, including maps so you can know where to ride and where to park. </a:t>
            </a:r>
          </a:p>
          <a:p>
            <a:r>
              <a:rPr lang="en-US" dirty="0"/>
              <a:t>Parking spots will be available on 4th of June 2021. The E-scooters will be parked close to the curb, near designated parking areas, trees or street signs. </a:t>
            </a:r>
          </a:p>
          <a:p>
            <a:r>
              <a:rPr lang="en-US" dirty="0"/>
              <a:t>Security system will be available on May 24th 2021. The safety for riders is our obsession, all the information will be secured from our application including payment system.</a:t>
            </a:r>
          </a:p>
          <a:p>
            <a:r>
              <a:rPr lang="en-US" dirty="0"/>
              <a:t>Logo delivered on July 12th 2021. </a:t>
            </a:r>
          </a:p>
          <a:p>
            <a:r>
              <a:rPr lang="en-US" dirty="0"/>
              <a:t>Help Center will be available on July 15th 2021. Customer service will be available 24/7 for users.</a:t>
            </a:r>
          </a:p>
          <a:p>
            <a:r>
              <a:rPr lang="en-US" dirty="0"/>
              <a:t>Testing the application will be on June 30 2021. </a:t>
            </a:r>
          </a:p>
          <a:p>
            <a:r>
              <a:rPr lang="en-US" dirty="0"/>
              <a:t>Design documents and guidelines delivered on Nov 22 2021 . </a:t>
            </a:r>
          </a:p>
        </p:txBody>
      </p:sp>
    </p:spTree>
    <p:extLst>
      <p:ext uri="{BB962C8B-B14F-4D97-AF65-F5344CB8AC3E}">
        <p14:creationId xmlns:p14="http://schemas.microsoft.com/office/powerpoint/2010/main" val="362924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8C24-DA2A-7E4F-8126-F4019C2949C4}"/>
              </a:ext>
            </a:extLst>
          </p:cNvPr>
          <p:cNvSpPr>
            <a:spLocks noGrp="1"/>
          </p:cNvSpPr>
          <p:nvPr>
            <p:ph type="title"/>
          </p:nvPr>
        </p:nvSpPr>
        <p:spPr/>
        <p:txBody>
          <a:bodyPr>
            <a:normAutofit/>
          </a:bodyPr>
          <a:lstStyle/>
          <a:p>
            <a:pPr algn="ctr"/>
            <a:r>
              <a:rPr lang="en-US" sz="7200" b="1" dirty="0"/>
              <a:t>WBS Overview</a:t>
            </a:r>
          </a:p>
        </p:txBody>
      </p:sp>
      <p:pic>
        <p:nvPicPr>
          <p:cNvPr id="5" name="Content Placeholder 4">
            <a:extLst>
              <a:ext uri="{FF2B5EF4-FFF2-40B4-BE49-F238E27FC236}">
                <a16:creationId xmlns:a16="http://schemas.microsoft.com/office/drawing/2014/main" id="{72E122C8-6679-F048-AE02-13FC8D35FF65}"/>
              </a:ext>
            </a:extLst>
          </p:cNvPr>
          <p:cNvPicPr>
            <a:picLocks noGrp="1" noChangeAspect="1"/>
          </p:cNvPicPr>
          <p:nvPr>
            <p:ph idx="1"/>
          </p:nvPr>
        </p:nvPicPr>
        <p:blipFill>
          <a:blip r:embed="rId3"/>
          <a:stretch>
            <a:fillRect/>
          </a:stretch>
        </p:blipFill>
        <p:spPr>
          <a:xfrm>
            <a:off x="1371600" y="2558637"/>
            <a:ext cx="9823622" cy="3036126"/>
          </a:xfrm>
        </p:spPr>
      </p:pic>
    </p:spTree>
    <p:extLst>
      <p:ext uri="{BB962C8B-B14F-4D97-AF65-F5344CB8AC3E}">
        <p14:creationId xmlns:p14="http://schemas.microsoft.com/office/powerpoint/2010/main" val="67201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8DED-9E4B-EA4C-99D5-F2DD25F8E02A}"/>
              </a:ext>
            </a:extLst>
          </p:cNvPr>
          <p:cNvSpPr>
            <a:spLocks noGrp="1"/>
          </p:cNvSpPr>
          <p:nvPr>
            <p:ph type="title"/>
          </p:nvPr>
        </p:nvSpPr>
        <p:spPr/>
        <p:txBody>
          <a:bodyPr>
            <a:noAutofit/>
          </a:bodyPr>
          <a:lstStyle/>
          <a:p>
            <a:pPr algn="ctr"/>
            <a:r>
              <a:rPr lang="en-US" sz="5400" b="1" dirty="0">
                <a:latin typeface="+mn-lt"/>
                <a:ea typeface="Calibri" charset="0"/>
                <a:cs typeface="Calibri" charset="0"/>
              </a:rPr>
              <a:t>Project Schedule (Timeline)</a:t>
            </a:r>
            <a:endParaRPr lang="en-US" sz="5400" dirty="0">
              <a:latin typeface="+mn-lt"/>
            </a:endParaRPr>
          </a:p>
        </p:txBody>
      </p:sp>
      <p:pic>
        <p:nvPicPr>
          <p:cNvPr id="7" name="Content Placeholder 6">
            <a:extLst>
              <a:ext uri="{FF2B5EF4-FFF2-40B4-BE49-F238E27FC236}">
                <a16:creationId xmlns:a16="http://schemas.microsoft.com/office/drawing/2014/main" id="{A3444F79-C138-7A46-9C25-69DA5D2A95BE}"/>
              </a:ext>
            </a:extLst>
          </p:cNvPr>
          <p:cNvPicPr>
            <a:picLocks noGrp="1" noChangeAspect="1"/>
          </p:cNvPicPr>
          <p:nvPr>
            <p:ph idx="1"/>
          </p:nvPr>
        </p:nvPicPr>
        <p:blipFill>
          <a:blip r:embed="rId3"/>
          <a:stretch>
            <a:fillRect/>
          </a:stretch>
        </p:blipFill>
        <p:spPr>
          <a:xfrm>
            <a:off x="1128713" y="2614613"/>
            <a:ext cx="10329861" cy="2657475"/>
          </a:xfrm>
        </p:spPr>
      </p:pic>
    </p:spTree>
    <p:extLst>
      <p:ext uri="{BB962C8B-B14F-4D97-AF65-F5344CB8AC3E}">
        <p14:creationId xmlns:p14="http://schemas.microsoft.com/office/powerpoint/2010/main" val="25691301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{57DA36D8-4311-7641-96C5-91B24409CB9B}tf10001072</Template>
  <TotalTime>708</TotalTime>
  <Words>2383</Words>
  <Application>Microsoft Macintosh PowerPoint</Application>
  <PresentationFormat>Widescreen</PresentationFormat>
  <Paragraphs>175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Franklin Gothic Book</vt:lpstr>
      <vt:lpstr>Crop</vt:lpstr>
      <vt:lpstr>E-Scooter System</vt:lpstr>
      <vt:lpstr>Agenda </vt:lpstr>
      <vt:lpstr>Executive Summary </vt:lpstr>
      <vt:lpstr>Background</vt:lpstr>
      <vt:lpstr>Project Objectives/Requirements </vt:lpstr>
      <vt:lpstr>Deliverables</vt:lpstr>
      <vt:lpstr>Milestones</vt:lpstr>
      <vt:lpstr>WBS Overview</vt:lpstr>
      <vt:lpstr>Project Schedule (Timeline)</vt:lpstr>
      <vt:lpstr>Critical Path and Total Project Time</vt:lpstr>
      <vt:lpstr>Critical Path and Total Project Time (Cont.)</vt:lpstr>
      <vt:lpstr>Reduced Duration Schedule </vt:lpstr>
      <vt:lpstr>Reduced Duration Schedule (Cont.)</vt:lpstr>
      <vt:lpstr>The Duration Description </vt:lpstr>
      <vt:lpstr>Stakeholder Analysis </vt:lpstr>
      <vt:lpstr>Project Team</vt:lpstr>
      <vt:lpstr>Responsibility Matrix </vt:lpstr>
      <vt:lpstr>Project Risks</vt:lpstr>
      <vt:lpstr>Project Risks (Risk Matrix)</vt:lpstr>
      <vt:lpstr>Success Criteria</vt:lpstr>
      <vt:lpstr>Summary</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E-Scooter System</dc:title>
  <dc:creator>yasmine mohamad</dc:creator>
  <cp:lastModifiedBy>yasmine mohamad</cp:lastModifiedBy>
  <cp:revision>40</cp:revision>
  <dcterms:created xsi:type="dcterms:W3CDTF">2020-10-18T07:31:10Z</dcterms:created>
  <dcterms:modified xsi:type="dcterms:W3CDTF">2020-11-09T03:04:56Z</dcterms:modified>
</cp:coreProperties>
</file>