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GB"/>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80FB951-99BB-4C84-9514-278B4D7E6DB1}"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192199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0FB951-99BB-4C84-9514-278B4D7E6DB1}"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324356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0FB951-99BB-4C84-9514-278B4D7E6DB1}"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80811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0FB951-99BB-4C84-9514-278B4D7E6DB1}"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969BE-B778-401F-86FA-41B0AFC7CFA8}"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9701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GB"/>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0FB951-99BB-4C84-9514-278B4D7E6DB1}"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59533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GB"/>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GB"/>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GB"/>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0FB951-99BB-4C84-9514-278B4D7E6DB1}"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3590838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0FB951-99BB-4C84-9514-278B4D7E6DB1}"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4286133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0FB951-99BB-4C84-9514-278B4D7E6DB1}"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78931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0FB951-99BB-4C84-9514-278B4D7E6DB1}"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134769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0FB951-99BB-4C84-9514-278B4D7E6DB1}"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332483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GB"/>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0FB951-99BB-4C84-9514-278B4D7E6DB1}"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218291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0FB951-99BB-4C84-9514-278B4D7E6DB1}"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322167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GB"/>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0FB951-99BB-4C84-9514-278B4D7E6DB1}"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115978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0FB951-99BB-4C84-9514-278B4D7E6DB1}"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193006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FB951-99BB-4C84-9514-278B4D7E6DB1}" type="datetimeFigureOut">
              <a:rPr lang="en-US" smtClean="0"/>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253709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0FB951-99BB-4C84-9514-278B4D7E6DB1}"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374521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0FB951-99BB-4C84-9514-278B4D7E6DB1}"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969BE-B778-401F-86FA-41B0AFC7CFA8}" type="slidenum">
              <a:rPr lang="en-US" smtClean="0"/>
              <a:t>‹#›</a:t>
            </a:fld>
            <a:endParaRPr lang="en-US"/>
          </a:p>
        </p:txBody>
      </p:sp>
    </p:spTree>
    <p:extLst>
      <p:ext uri="{BB962C8B-B14F-4D97-AF65-F5344CB8AC3E}">
        <p14:creationId xmlns:p14="http://schemas.microsoft.com/office/powerpoint/2010/main" val="89748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0FB951-99BB-4C84-9514-278B4D7E6DB1}" type="datetimeFigureOut">
              <a:rPr lang="en-US" smtClean="0"/>
              <a:t>7/24/2024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BE969BE-B778-401F-86FA-41B0AFC7CFA8}" type="slidenum">
              <a:rPr lang="en-US" smtClean="0"/>
              <a:t>‹#›</a:t>
            </a:fld>
            <a:endParaRPr lang="en-US"/>
          </a:p>
        </p:txBody>
      </p:sp>
    </p:spTree>
    <p:extLst>
      <p:ext uri="{BB962C8B-B14F-4D97-AF65-F5344CB8AC3E}">
        <p14:creationId xmlns:p14="http://schemas.microsoft.com/office/powerpoint/2010/main" val="665991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7AD4-EE8E-92E7-2C3C-553B0381D073}"/>
              </a:ext>
            </a:extLst>
          </p:cNvPr>
          <p:cNvSpPr>
            <a:spLocks noGrp="1"/>
          </p:cNvSpPr>
          <p:nvPr>
            <p:ph type="ctrTitle"/>
          </p:nvPr>
        </p:nvSpPr>
        <p:spPr/>
        <p:txBody>
          <a:bodyPr>
            <a:normAutofit fontScale="90000"/>
          </a:bodyPr>
          <a:lstStyle/>
          <a:p>
            <a:r>
              <a:rPr lang="en-US" dirty="0"/>
              <a:t>DS Task 1  SQL </a:t>
            </a:r>
            <a:br>
              <a:rPr lang="en-US" dirty="0"/>
            </a:br>
            <a:r>
              <a:rPr lang="en-US" dirty="0"/>
              <a:t> </a:t>
            </a:r>
          </a:p>
        </p:txBody>
      </p:sp>
    </p:spTree>
    <p:extLst>
      <p:ext uri="{BB962C8B-B14F-4D97-AF65-F5344CB8AC3E}">
        <p14:creationId xmlns:p14="http://schemas.microsoft.com/office/powerpoint/2010/main" val="134021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7D0DC-A463-AC4C-A3BD-92CC9479BAA9}"/>
              </a:ext>
            </a:extLst>
          </p:cNvPr>
          <p:cNvSpPr>
            <a:spLocks noGrp="1"/>
          </p:cNvSpPr>
          <p:nvPr>
            <p:ph idx="1"/>
          </p:nvPr>
        </p:nvSpPr>
        <p:spPr>
          <a:xfrm>
            <a:off x="1120000" y="1825625"/>
            <a:ext cx="10233800" cy="3311983"/>
          </a:xfrm>
        </p:spPr>
        <p:txBody>
          <a:bodyPr/>
          <a:lstStyle/>
          <a:p>
            <a:pPr marL="0" indent="0">
              <a:buNone/>
            </a:pPr>
            <a:r>
              <a:rPr lang="en-US" dirty="0"/>
              <a:t>4.</a:t>
            </a:r>
            <a:r>
              <a:rPr lang="en-US" b="1" dirty="0"/>
              <a:t>Handling Special Requirements:</a:t>
            </a:r>
          </a:p>
          <a:p>
            <a:pPr marL="0" indent="0">
              <a:buNone/>
            </a:pPr>
            <a:r>
              <a:rPr lang="en-US" dirty="0"/>
              <a:t>needed to determine if players had played in France or Italy. This was done using EXISTS clauses to check for any matching transfer records, and subqueries to find the earliest transfer dates to these countries.</a:t>
            </a:r>
          </a:p>
        </p:txBody>
      </p:sp>
    </p:spTree>
    <p:extLst>
      <p:ext uri="{BB962C8B-B14F-4D97-AF65-F5344CB8AC3E}">
        <p14:creationId xmlns:p14="http://schemas.microsoft.com/office/powerpoint/2010/main" val="416168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FEEA-5805-68C3-B9D0-E65B5FC6BB69}"/>
              </a:ext>
            </a:extLst>
          </p:cNvPr>
          <p:cNvSpPr>
            <a:spLocks noGrp="1"/>
          </p:cNvSpPr>
          <p:nvPr>
            <p:ph type="title"/>
          </p:nvPr>
        </p:nvSpPr>
        <p:spPr/>
        <p:txBody>
          <a:bodyPr>
            <a:normAutofit fontScale="90000"/>
          </a:bodyPr>
          <a:lstStyle/>
          <a:p>
            <a:r>
              <a:rPr lang="en-US" dirty="0"/>
              <a:t>6.Why Use PostgreSQL for This Project?</a:t>
            </a:r>
          </a:p>
        </p:txBody>
      </p:sp>
      <p:sp>
        <p:nvSpPr>
          <p:cNvPr id="3" name="Content Placeholder 2">
            <a:extLst>
              <a:ext uri="{FF2B5EF4-FFF2-40B4-BE49-F238E27FC236}">
                <a16:creationId xmlns:a16="http://schemas.microsoft.com/office/drawing/2014/main" id="{938A97FF-13FC-87A3-7316-DFCB52E0FD3C}"/>
              </a:ext>
            </a:extLst>
          </p:cNvPr>
          <p:cNvSpPr>
            <a:spLocks noGrp="1"/>
          </p:cNvSpPr>
          <p:nvPr>
            <p:ph idx="1"/>
          </p:nvPr>
        </p:nvSpPr>
        <p:spPr/>
        <p:txBody>
          <a:bodyPr>
            <a:normAutofit fontScale="77500" lnSpcReduction="20000"/>
          </a:bodyPr>
          <a:lstStyle/>
          <a:p>
            <a:r>
              <a:rPr lang="en-US" dirty="0"/>
              <a:t>Advanced SQL Features: Supports complex queries, window functions, and CTEs.</a:t>
            </a:r>
          </a:p>
          <a:p>
            <a:r>
              <a:rPr lang="en-US" dirty="0"/>
              <a:t>Data Integrity and ACID Compliance: Ensures reliable transactions and maintains data integrity.</a:t>
            </a:r>
          </a:p>
          <a:p>
            <a:r>
              <a:rPr lang="en-US" dirty="0"/>
              <a:t>Robust Query Support: Efficiently handles multiple joins, subqueries, and aggregations.</a:t>
            </a:r>
          </a:p>
          <a:p>
            <a:endParaRPr lang="en-US" dirty="0"/>
          </a:p>
          <a:p>
            <a:r>
              <a:rPr lang="en-US" dirty="0"/>
              <a:t>Extensibility: Allows custom functions, data types, and operators.</a:t>
            </a:r>
          </a:p>
          <a:p>
            <a:r>
              <a:rPr lang="en-US" b="1" dirty="0"/>
              <a:t>Open Source </a:t>
            </a:r>
            <a:r>
              <a:rPr lang="en-US" dirty="0"/>
              <a:t>and Community Support: Continuous improvements, extensive documentation, and support.</a:t>
            </a:r>
          </a:p>
          <a:p>
            <a:r>
              <a:rPr lang="en-US" dirty="0"/>
              <a:t>Performance and Scalability: Manages large datasets and high-transaction workloads. </a:t>
            </a:r>
          </a:p>
          <a:p>
            <a:r>
              <a:rPr lang="en-US" b="1" dirty="0"/>
              <a:t>Security Features</a:t>
            </a:r>
            <a:r>
              <a:rPr lang="en-US" dirty="0"/>
              <a:t>: Advanced security with row-level security, SSL, and robust authentication.</a:t>
            </a:r>
          </a:p>
        </p:txBody>
      </p:sp>
    </p:spTree>
    <p:extLst>
      <p:ext uri="{BB962C8B-B14F-4D97-AF65-F5344CB8AC3E}">
        <p14:creationId xmlns:p14="http://schemas.microsoft.com/office/powerpoint/2010/main" val="105614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AEAA-1AF2-A730-F259-901A2A5A8865}"/>
              </a:ext>
            </a:extLst>
          </p:cNvPr>
          <p:cNvSpPr>
            <a:spLocks noGrp="1"/>
          </p:cNvSpPr>
          <p:nvPr>
            <p:ph type="title"/>
          </p:nvPr>
        </p:nvSpPr>
        <p:spPr/>
        <p:txBody>
          <a:bodyPr>
            <a:normAutofit fontScale="90000"/>
          </a:bodyPr>
          <a:lstStyle/>
          <a:p>
            <a:pPr algn="ctr"/>
            <a:r>
              <a:rPr lang="en-US" dirty="0"/>
              <a:t>7.ERD Design</a:t>
            </a:r>
            <a:br>
              <a:rPr lang="en-US" dirty="0"/>
            </a:br>
            <a:endParaRPr lang="en-US" dirty="0"/>
          </a:p>
        </p:txBody>
      </p:sp>
      <p:pic>
        <p:nvPicPr>
          <p:cNvPr id="5" name="Content Placeholder 4">
            <a:extLst>
              <a:ext uri="{FF2B5EF4-FFF2-40B4-BE49-F238E27FC236}">
                <a16:creationId xmlns:a16="http://schemas.microsoft.com/office/drawing/2014/main" id="{1AA32026-B611-4492-3C60-415032EB1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46556"/>
            <a:ext cx="10640437" cy="4930407"/>
          </a:xfrm>
        </p:spPr>
      </p:pic>
    </p:spTree>
    <p:extLst>
      <p:ext uri="{BB962C8B-B14F-4D97-AF65-F5344CB8AC3E}">
        <p14:creationId xmlns:p14="http://schemas.microsoft.com/office/powerpoint/2010/main" val="80505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EB5DF-C4C5-E680-65DB-986EC8A3F371}"/>
              </a:ext>
            </a:extLst>
          </p:cNvPr>
          <p:cNvSpPr>
            <a:spLocks noGrp="1"/>
          </p:cNvSpPr>
          <p:nvPr>
            <p:ph idx="1"/>
          </p:nvPr>
        </p:nvSpPr>
        <p:spPr>
          <a:xfrm>
            <a:off x="556182" y="1498862"/>
            <a:ext cx="10812544" cy="2271859"/>
          </a:xfrm>
        </p:spPr>
        <p:txBody>
          <a:bodyPr/>
          <a:lstStyle/>
          <a:p>
            <a:pPr marL="0" indent="0" algn="just">
              <a:buNone/>
            </a:pPr>
            <a:r>
              <a:rPr lang="en-US" b="1" dirty="0"/>
              <a:t>Pre</a:t>
            </a:r>
            <a:r>
              <a:rPr lang="en-US" sz="3200" b="1" dirty="0"/>
              <a:t>pared by :Yasmin Gamal </a:t>
            </a:r>
          </a:p>
          <a:p>
            <a:pPr marL="0" indent="0" algn="just">
              <a:buNone/>
            </a:pPr>
            <a:r>
              <a:rPr lang="en-US" sz="3200" b="1" dirty="0"/>
              <a:t>Supervised by : Eng/Omar ,Eng/ Sherif</a:t>
            </a:r>
          </a:p>
        </p:txBody>
      </p:sp>
    </p:spTree>
    <p:extLst>
      <p:ext uri="{BB962C8B-B14F-4D97-AF65-F5344CB8AC3E}">
        <p14:creationId xmlns:p14="http://schemas.microsoft.com/office/powerpoint/2010/main" val="389802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9176-3094-FE59-F4C9-EC29275F024B}"/>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DEEE3E39-6A5F-C1DB-80F6-B363A3E1AF8F}"/>
              </a:ext>
            </a:extLst>
          </p:cNvPr>
          <p:cNvSpPr>
            <a:spLocks noGrp="1"/>
          </p:cNvSpPr>
          <p:nvPr>
            <p:ph idx="1"/>
          </p:nvPr>
        </p:nvSpPr>
        <p:spPr/>
        <p:txBody>
          <a:bodyPr/>
          <a:lstStyle/>
          <a:p>
            <a:pPr marL="514350" indent="-514350">
              <a:buAutoNum type="arabicPeriod"/>
            </a:pPr>
            <a:r>
              <a:rPr lang="en-US" dirty="0"/>
              <a:t>Objective of the Task</a:t>
            </a:r>
          </a:p>
          <a:p>
            <a:pPr marL="514350" indent="-514350">
              <a:buAutoNum type="arabicPeriod"/>
            </a:pPr>
            <a:r>
              <a:rPr lang="en-US" dirty="0"/>
              <a:t>Understanding the Data</a:t>
            </a:r>
          </a:p>
          <a:p>
            <a:pPr marL="514350" indent="-514350">
              <a:buAutoNum type="arabicPeriod"/>
            </a:pPr>
            <a:r>
              <a:rPr lang="en-US" dirty="0"/>
              <a:t>Approach and Steps Taken</a:t>
            </a:r>
          </a:p>
          <a:p>
            <a:pPr marL="514350" indent="-514350">
              <a:buAutoNum type="arabicPeriod"/>
            </a:pPr>
            <a:r>
              <a:rPr lang="en-US" dirty="0"/>
              <a:t>Handling Special Requirements</a:t>
            </a:r>
          </a:p>
          <a:p>
            <a:pPr marL="514350" indent="-514350">
              <a:buAutoNum type="arabicPeriod"/>
            </a:pPr>
            <a:r>
              <a:rPr lang="en-US" dirty="0"/>
              <a:t>Why Use PostgreSQL for This Project?</a:t>
            </a:r>
          </a:p>
          <a:p>
            <a:pPr marL="514350" indent="-514350">
              <a:buAutoNum type="arabicPeriod"/>
            </a:pPr>
            <a:r>
              <a:rPr lang="en-US" dirty="0"/>
              <a:t>ERD Design</a:t>
            </a:r>
          </a:p>
          <a:p>
            <a:pPr marL="514350" indent="-514350">
              <a:buAutoNum type="arabicPeriod"/>
            </a:pPr>
            <a:endParaRPr lang="en-US" dirty="0"/>
          </a:p>
        </p:txBody>
      </p:sp>
    </p:spTree>
    <p:extLst>
      <p:ext uri="{BB962C8B-B14F-4D97-AF65-F5344CB8AC3E}">
        <p14:creationId xmlns:p14="http://schemas.microsoft.com/office/powerpoint/2010/main" val="275686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E0A1-2E6B-B02D-5B11-7A57320EA962}"/>
              </a:ext>
            </a:extLst>
          </p:cNvPr>
          <p:cNvSpPr>
            <a:spLocks noGrp="1"/>
          </p:cNvSpPr>
          <p:nvPr>
            <p:ph type="title"/>
          </p:nvPr>
        </p:nvSpPr>
        <p:spPr/>
        <p:txBody>
          <a:bodyPr/>
          <a:lstStyle/>
          <a:p>
            <a:r>
              <a:rPr lang="en-US" dirty="0"/>
              <a:t>1.Objective of the Task</a:t>
            </a:r>
          </a:p>
        </p:txBody>
      </p:sp>
      <p:sp>
        <p:nvSpPr>
          <p:cNvPr id="3" name="Content Placeholder 2">
            <a:extLst>
              <a:ext uri="{FF2B5EF4-FFF2-40B4-BE49-F238E27FC236}">
                <a16:creationId xmlns:a16="http://schemas.microsoft.com/office/drawing/2014/main" id="{2412A43A-D92F-ED9D-9000-91426F46D829}"/>
              </a:ext>
            </a:extLst>
          </p:cNvPr>
          <p:cNvSpPr>
            <a:spLocks noGrp="1"/>
          </p:cNvSpPr>
          <p:nvPr>
            <p:ph idx="1"/>
          </p:nvPr>
        </p:nvSpPr>
        <p:spPr>
          <a:xfrm>
            <a:off x="838200" y="2894029"/>
            <a:ext cx="10389125" cy="2733773"/>
          </a:xfrm>
        </p:spPr>
        <p:txBody>
          <a:bodyPr/>
          <a:lstStyle/>
          <a:p>
            <a:pPr algn="just"/>
            <a:r>
              <a:rPr lang="en-US" dirty="0"/>
              <a:t>The goal of this task was to compile a comprehensive dataset of player statistics, including goals, assists, minutes played, and additional derived metrics, and link these statistics to their respective teams.</a:t>
            </a:r>
          </a:p>
        </p:txBody>
      </p:sp>
    </p:spTree>
    <p:extLst>
      <p:ext uri="{BB962C8B-B14F-4D97-AF65-F5344CB8AC3E}">
        <p14:creationId xmlns:p14="http://schemas.microsoft.com/office/powerpoint/2010/main" val="68241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5BF3-9641-A7F9-57A1-AE9CADA1F353}"/>
              </a:ext>
            </a:extLst>
          </p:cNvPr>
          <p:cNvSpPr>
            <a:spLocks noGrp="1"/>
          </p:cNvSpPr>
          <p:nvPr>
            <p:ph type="title"/>
          </p:nvPr>
        </p:nvSpPr>
        <p:spPr/>
        <p:txBody>
          <a:bodyPr/>
          <a:lstStyle/>
          <a:p>
            <a:r>
              <a:rPr lang="en-US" dirty="0"/>
              <a:t>2.Understanding the Data</a:t>
            </a:r>
          </a:p>
        </p:txBody>
      </p:sp>
      <p:sp>
        <p:nvSpPr>
          <p:cNvPr id="4" name="Rectangle 1">
            <a:extLst>
              <a:ext uri="{FF2B5EF4-FFF2-40B4-BE49-F238E27FC236}">
                <a16:creationId xmlns:a16="http://schemas.microsoft.com/office/drawing/2014/main" id="{13F9D43F-5D71-D46F-841D-84C129DC8EB6}"/>
              </a:ext>
            </a:extLst>
          </p:cNvPr>
          <p:cNvSpPr>
            <a:spLocks noGrp="1" noChangeArrowheads="1"/>
          </p:cNvSpPr>
          <p:nvPr>
            <p:ph idx="1"/>
          </p:nvPr>
        </p:nvSpPr>
        <p:spPr bwMode="auto">
          <a:xfrm>
            <a:off x="650449" y="1680917"/>
            <a:ext cx="959648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Arial" panose="020B0604020202020204" pitchFamily="34" charset="0"/>
              </a:rPr>
              <a:t>worked with five main tables: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Players</a:t>
            </a:r>
            <a:r>
              <a:rPr kumimoji="0" lang="en-US" altLang="en-US" sz="1600" b="0" i="0" u="none" strike="noStrike" cap="none" normalizeH="0" baseline="0" dirty="0">
                <a:ln>
                  <a:noFill/>
                </a:ln>
                <a:solidFill>
                  <a:schemeClr val="tx1"/>
                </a:solidFill>
                <a:effectLst/>
              </a:rPr>
              <a:t>: containing basic information about each player.</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Teams</a:t>
            </a:r>
            <a:r>
              <a:rPr kumimoji="0" lang="en-US" altLang="en-US" sz="1600" b="0" i="0" u="none" strike="noStrike" cap="none" normalizeH="0" baseline="0" dirty="0">
                <a:ln>
                  <a:noFill/>
                </a:ln>
                <a:solidFill>
                  <a:schemeClr val="tx1"/>
                </a:solidFill>
                <a:effectLst/>
              </a:rPr>
              <a:t>: detailing each team.</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PlayerStats</a:t>
            </a:r>
            <a:r>
              <a:rPr kumimoji="0" lang="en-US" altLang="en-US" sz="1600" b="0" i="0" u="none" strike="noStrike" cap="none" normalizeH="0" baseline="0" dirty="0">
                <a:ln>
                  <a:noFill/>
                </a:ln>
                <a:solidFill>
                  <a:schemeClr val="tx1"/>
                </a:solidFill>
                <a:effectLst/>
              </a:rPr>
              <a:t>: recording the statistical performance of players.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TransferHistory</a:t>
            </a:r>
            <a:r>
              <a:rPr kumimoji="0" lang="en-US" altLang="en-US" sz="1600" b="0" i="0" u="none" strike="noStrike" cap="none" normalizeH="0" baseline="0" dirty="0">
                <a:ln>
                  <a:noFill/>
                </a:ln>
                <a:solidFill>
                  <a:schemeClr val="tx1"/>
                </a:solidFill>
                <a:effectLst/>
              </a:rPr>
              <a:t>: documenting player transfers between teams.</a:t>
            </a:r>
            <a:endParaRPr lang="en-US" altLang="en-US" sz="1600" dirty="0">
              <a:solidFill>
                <a:schemeClr val="tx1"/>
              </a:solidFill>
            </a:endParaRPr>
          </a:p>
          <a:p>
            <a:pPr marL="0" marR="0" lvl="0" indent="0" defTabSz="914400" rtl="0" eaLnBrk="0" fontAlgn="base" latinLnBrk="0" hangingPunct="0">
              <a:lnSpc>
                <a:spcPct val="100000"/>
              </a:lnSpc>
              <a:spcBef>
                <a:spcPct val="0"/>
              </a:spcBef>
              <a:spcAft>
                <a:spcPct val="0"/>
              </a:spcAft>
              <a:buClrTx/>
              <a:buSzTx/>
              <a:buFontTx/>
              <a:buChar char="•"/>
              <a:tabLst/>
            </a:pPr>
            <a:r>
              <a:rPr lang="en-US" sz="1600" dirty="0" err="1">
                <a:solidFill>
                  <a:schemeClr val="tx1"/>
                </a:solidFill>
              </a:rPr>
              <a:t>Matches:</a:t>
            </a:r>
            <a:r>
              <a:rPr lang="en-US" sz="1400" dirty="0" err="1"/>
              <a:t>Records</a:t>
            </a:r>
            <a:r>
              <a:rPr lang="en-US" sz="1400" dirty="0"/>
              <a:t> details about each football match. </a:t>
            </a:r>
            <a:br>
              <a:rPr lang="en-US" sz="3200" dirty="0"/>
            </a:br>
            <a:br>
              <a:rPr lang="en-US" sz="2800" dirty="0"/>
            </a:b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074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28BA-A4CC-4B28-FEDF-1EEF4EDCE641}"/>
              </a:ext>
            </a:extLst>
          </p:cNvPr>
          <p:cNvSpPr>
            <a:spLocks noGrp="1"/>
          </p:cNvSpPr>
          <p:nvPr>
            <p:ph type="title"/>
          </p:nvPr>
        </p:nvSpPr>
        <p:spPr/>
        <p:txBody>
          <a:bodyPr/>
          <a:lstStyle/>
          <a:p>
            <a:r>
              <a:rPr lang="en-US" dirty="0"/>
              <a:t>3.Approach and Steps Taken</a:t>
            </a:r>
          </a:p>
        </p:txBody>
      </p:sp>
      <p:sp>
        <p:nvSpPr>
          <p:cNvPr id="3" name="Content Placeholder 2">
            <a:extLst>
              <a:ext uri="{FF2B5EF4-FFF2-40B4-BE49-F238E27FC236}">
                <a16:creationId xmlns:a16="http://schemas.microsoft.com/office/drawing/2014/main" id="{D06CE324-39EC-0028-2DBF-DF37B6FA4C9B}"/>
              </a:ext>
            </a:extLst>
          </p:cNvPr>
          <p:cNvSpPr>
            <a:spLocks noGrp="1"/>
          </p:cNvSpPr>
          <p:nvPr>
            <p:ph idx="1"/>
          </p:nvPr>
        </p:nvSpPr>
        <p:spPr>
          <a:xfrm>
            <a:off x="1120000" y="1825625"/>
            <a:ext cx="10233800" cy="2878350"/>
          </a:xfrm>
        </p:spPr>
        <p:txBody>
          <a:bodyPr/>
          <a:lstStyle/>
          <a:p>
            <a:r>
              <a:rPr lang="en-US" b="1" dirty="0"/>
              <a:t>Step 1: Identifying Required Data</a:t>
            </a:r>
            <a:r>
              <a:rPr lang="en-US" dirty="0"/>
              <a:t> :</a:t>
            </a:r>
          </a:p>
          <a:p>
            <a:r>
              <a:rPr lang="en-US" dirty="0"/>
              <a:t>first identified the key metrics we needed: total goals, assists, average minutes played, and derived metrics like whether the player played over 300 minutes, their age range, and if they scored 3 or more goals in a match.</a:t>
            </a:r>
          </a:p>
          <a:p>
            <a:pPr marL="0" indent="0">
              <a:buNone/>
            </a:pPr>
            <a:endParaRPr lang="en-US" dirty="0"/>
          </a:p>
        </p:txBody>
      </p:sp>
    </p:spTree>
    <p:extLst>
      <p:ext uri="{BB962C8B-B14F-4D97-AF65-F5344CB8AC3E}">
        <p14:creationId xmlns:p14="http://schemas.microsoft.com/office/powerpoint/2010/main" val="16102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C48C3-9C7B-06FF-AB02-FC28BB33D3DD}"/>
              </a:ext>
            </a:extLst>
          </p:cNvPr>
          <p:cNvSpPr>
            <a:spLocks noGrp="1"/>
          </p:cNvSpPr>
          <p:nvPr>
            <p:ph idx="1"/>
          </p:nvPr>
        </p:nvSpPr>
        <p:spPr>
          <a:xfrm>
            <a:off x="1120000" y="1825625"/>
            <a:ext cx="10233800" cy="3519373"/>
          </a:xfrm>
        </p:spPr>
        <p:txBody>
          <a:bodyPr/>
          <a:lstStyle/>
          <a:p>
            <a:r>
              <a:rPr lang="en-US" dirty="0"/>
              <a:t>Step 2: Planning the Query:</a:t>
            </a:r>
          </a:p>
          <a:p>
            <a:pPr marL="0" indent="0">
              <a:buNone/>
            </a:pPr>
            <a:r>
              <a:rPr lang="en-US" dirty="0"/>
              <a:t>planned  query to join the necessary tables. By joining Players with Teams, linked each player to their current team. used a left join with </a:t>
            </a:r>
            <a:r>
              <a:rPr lang="en-US" dirty="0" err="1"/>
              <a:t>PlayerStats</a:t>
            </a:r>
            <a:r>
              <a:rPr lang="en-US" dirty="0"/>
              <a:t> to ensure that players with no stats were still included. Subqueries were used to gather transfer information for France and Italy.</a:t>
            </a:r>
          </a:p>
        </p:txBody>
      </p:sp>
    </p:spTree>
    <p:extLst>
      <p:ext uri="{BB962C8B-B14F-4D97-AF65-F5344CB8AC3E}">
        <p14:creationId xmlns:p14="http://schemas.microsoft.com/office/powerpoint/2010/main" val="168814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7480C-F022-7FE6-F719-7425D1E75E65}"/>
              </a:ext>
            </a:extLst>
          </p:cNvPr>
          <p:cNvSpPr>
            <a:spLocks noGrp="1"/>
          </p:cNvSpPr>
          <p:nvPr>
            <p:ph idx="1"/>
          </p:nvPr>
        </p:nvSpPr>
        <p:spPr>
          <a:xfrm>
            <a:off x="414779" y="1527142"/>
            <a:ext cx="10699423" cy="2573518"/>
          </a:xfrm>
        </p:spPr>
        <p:txBody>
          <a:bodyPr/>
          <a:lstStyle/>
          <a:p>
            <a:r>
              <a:rPr lang="en-US" dirty="0"/>
              <a:t>Step 3:</a:t>
            </a:r>
          </a:p>
          <a:p>
            <a:pPr marL="0" indent="0">
              <a:buNone/>
            </a:pPr>
            <a:r>
              <a:rPr lang="en-US" dirty="0"/>
              <a:t> Aggregating Data: aggregated the data using SQL functions such as SUM, AVG, and MAX. To handle any missing data, used the COALESCE function, which allowed to provide default values.</a:t>
            </a:r>
          </a:p>
        </p:txBody>
      </p:sp>
    </p:spTree>
    <p:extLst>
      <p:ext uri="{BB962C8B-B14F-4D97-AF65-F5344CB8AC3E}">
        <p14:creationId xmlns:p14="http://schemas.microsoft.com/office/powerpoint/2010/main" val="216277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B48D3-F311-D5FC-5DDA-FCA59C52B1F1}"/>
              </a:ext>
            </a:extLst>
          </p:cNvPr>
          <p:cNvSpPr>
            <a:spLocks noGrp="1"/>
          </p:cNvSpPr>
          <p:nvPr>
            <p:ph idx="1"/>
          </p:nvPr>
        </p:nvSpPr>
        <p:spPr>
          <a:xfrm>
            <a:off x="1120000" y="1825625"/>
            <a:ext cx="9645410" cy="2718095"/>
          </a:xfrm>
        </p:spPr>
        <p:txBody>
          <a:bodyPr/>
          <a:lstStyle/>
          <a:p>
            <a:r>
              <a:rPr lang="en-US" dirty="0"/>
              <a:t>Step 4: Creating Conditional Columns:</a:t>
            </a:r>
          </a:p>
          <a:p>
            <a:pPr marL="0" indent="0">
              <a:buNone/>
            </a:pPr>
            <a:r>
              <a:rPr lang="en-US" dirty="0"/>
              <a:t>To create binary indicators for specific conditions, used CASE statements. For example, to check if a player played more than 300 minutes, or if their age was between 25 and 30 years.</a:t>
            </a:r>
          </a:p>
        </p:txBody>
      </p:sp>
    </p:spTree>
    <p:extLst>
      <p:ext uri="{BB962C8B-B14F-4D97-AF65-F5344CB8AC3E}">
        <p14:creationId xmlns:p14="http://schemas.microsoft.com/office/powerpoint/2010/main" val="376526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A2593-2F2F-A261-3471-65F5A86D5353}"/>
              </a:ext>
            </a:extLst>
          </p:cNvPr>
          <p:cNvSpPr>
            <a:spLocks noGrp="1"/>
          </p:cNvSpPr>
          <p:nvPr>
            <p:ph idx="1"/>
          </p:nvPr>
        </p:nvSpPr>
        <p:spPr>
          <a:xfrm>
            <a:off x="735291" y="1640264"/>
            <a:ext cx="10539168" cy="2573517"/>
          </a:xfrm>
        </p:spPr>
        <p:txBody>
          <a:bodyPr/>
          <a:lstStyle/>
          <a:p>
            <a:r>
              <a:rPr lang="en-US" b="1" dirty="0"/>
              <a:t>Step 5: Formatting the Output</a:t>
            </a:r>
            <a:r>
              <a:rPr lang="en-US" dirty="0"/>
              <a:t> :</a:t>
            </a:r>
          </a:p>
          <a:p>
            <a:pPr marL="0" indent="0">
              <a:buNone/>
            </a:pPr>
            <a:r>
              <a:rPr lang="en-US" dirty="0"/>
              <a:t>also formatted the estimated matches played by dividing the total minutes by 90 and then concatenating the results into a readable format.</a:t>
            </a:r>
          </a:p>
        </p:txBody>
      </p:sp>
    </p:spTree>
    <p:extLst>
      <p:ext uri="{BB962C8B-B14F-4D97-AF65-F5344CB8AC3E}">
        <p14:creationId xmlns:p14="http://schemas.microsoft.com/office/powerpoint/2010/main" val="46138861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65</TotalTime>
  <Words>525</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Unicode MS</vt:lpstr>
      <vt:lpstr>Corbel</vt:lpstr>
      <vt:lpstr>Depth</vt:lpstr>
      <vt:lpstr>DS Task 1  SQL   </vt:lpstr>
      <vt:lpstr>Agenda </vt:lpstr>
      <vt:lpstr>1.Objective of the Task</vt:lpstr>
      <vt:lpstr>2.Understanding the Data</vt:lpstr>
      <vt:lpstr>3.Approach and Steps Taken</vt:lpstr>
      <vt:lpstr>PowerPoint Presentation</vt:lpstr>
      <vt:lpstr>PowerPoint Presentation</vt:lpstr>
      <vt:lpstr>PowerPoint Presentation</vt:lpstr>
      <vt:lpstr>PowerPoint Presentation</vt:lpstr>
      <vt:lpstr>PowerPoint Presentation</vt:lpstr>
      <vt:lpstr>6.Why Use PostgreSQL for This Project?</vt:lpstr>
      <vt:lpstr>7.ERD Design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Yasmin</dc:creator>
  <cp:lastModifiedBy>Yasmin</cp:lastModifiedBy>
  <cp:revision>2</cp:revision>
  <dcterms:created xsi:type="dcterms:W3CDTF">2024-07-24T02:01:51Z</dcterms:created>
  <dcterms:modified xsi:type="dcterms:W3CDTF">2024-07-24T03:07:16Z</dcterms:modified>
</cp:coreProperties>
</file>