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4.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9" r:id="rId8"/>
    <p:sldId id="262" r:id="rId9"/>
    <p:sldId id="270" r:id="rId10"/>
    <p:sldId id="263" r:id="rId11"/>
    <p:sldId id="272" r:id="rId12"/>
    <p:sldId id="264"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94660"/>
  </p:normalViewPr>
  <p:slideViewPr>
    <p:cSldViewPr snapToGrid="0">
      <p:cViewPr varScale="1">
        <p:scale>
          <a:sx n="80" d="100"/>
          <a:sy n="80" d="100"/>
        </p:scale>
        <p:origin x="10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9554FD7-63C3-4ACF-907E-51CA16047C6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73C9A1A-5467-4082-9372-270FFFE38D86}">
      <dgm:prSet/>
      <dgm:spPr/>
      <dgm:t>
        <a:bodyPr/>
        <a:lstStyle/>
        <a:p>
          <a:r>
            <a:rPr lang="en-US" b="0" i="0" dirty="0"/>
            <a:t>is a specific type of Network Address Translation (NAT) technique which is used in computer networking</a:t>
          </a:r>
          <a:r>
            <a:rPr lang="en-US" b="0" i="0" baseline="0" dirty="0"/>
            <a:t>
</a:t>
          </a:r>
          <a:endParaRPr lang="en-US" dirty="0"/>
        </a:p>
      </dgm:t>
    </dgm:pt>
    <dgm:pt modelId="{83010E73-AD86-44CD-9EB7-59B0CF1107F6}" cxnId="{A905B593-C351-4318-AA0D-A4E2FFBCAFE8}" type="parTrans">
      <dgm:prSet/>
      <dgm:spPr/>
      <dgm:t>
        <a:bodyPr/>
        <a:lstStyle/>
        <a:p>
          <a:endParaRPr lang="en-US"/>
        </a:p>
      </dgm:t>
    </dgm:pt>
    <dgm:pt modelId="{A3F8FB64-9C0A-4C42-9626-E74DD02290B8}" cxnId="{A905B593-C351-4318-AA0D-A4E2FFBCAFE8}" type="sibTrans">
      <dgm:prSet/>
      <dgm:spPr/>
      <dgm:t>
        <a:bodyPr/>
        <a:lstStyle/>
        <a:p>
          <a:endParaRPr lang="en-US"/>
        </a:p>
      </dgm:t>
    </dgm:pt>
    <dgm:pt modelId="{F1DCEA55-A772-458E-A0F0-C462DE9F909D}">
      <dgm:prSet/>
      <dgm:spPr/>
      <dgm:t>
        <a:bodyPr/>
        <a:lstStyle/>
        <a:p>
          <a:r>
            <a:rPr lang="ar-EG" b="1" i="0" baseline="0" dirty="0"/>
            <a:t>Security</a:t>
          </a:r>
          <a:r>
            <a:rPr lang="ar-EG" b="0" i="0" baseline="0" dirty="0"/>
            <a:t>:</a:t>
          </a:r>
          <a:r>
            <a:rPr lang="en-US" b="0" i="0" baseline="0" dirty="0"/>
            <a:t> adds a layer of security by masking internal IP addresses from external networks</a:t>
          </a:r>
          <a:endParaRPr lang="en-US" dirty="0"/>
        </a:p>
      </dgm:t>
    </dgm:pt>
    <dgm:pt modelId="{4EB7C00C-ECCF-48AC-8F28-946F1F664F8C}" cxnId="{5019C267-69A5-4A88-B67B-DD80D04AE104}" type="parTrans">
      <dgm:prSet/>
      <dgm:spPr/>
      <dgm:t>
        <a:bodyPr/>
        <a:lstStyle/>
        <a:p>
          <a:endParaRPr lang="en-US"/>
        </a:p>
      </dgm:t>
    </dgm:pt>
    <dgm:pt modelId="{EF8639EF-3E83-43E6-8912-DA52D86DD8BF}" cxnId="{5019C267-69A5-4A88-B67B-DD80D04AE104}" type="sibTrans">
      <dgm:prSet/>
      <dgm:spPr/>
      <dgm:t>
        <a:bodyPr/>
        <a:lstStyle/>
        <a:p>
          <a:endParaRPr lang="en-US"/>
        </a:p>
      </dgm:t>
    </dgm:pt>
    <dgm:pt modelId="{44E07819-6FC8-4F4C-AE36-C935A8A4D54C}">
      <dgm:prSet/>
      <dgm:spPr/>
      <dgm:t>
        <a:bodyPr/>
        <a:lstStyle/>
        <a:p>
          <a:r>
            <a:rPr lang="ar-EG" b="1" i="0" baseline="0" dirty="0"/>
            <a:t>Access Control Lists (ACLs)</a:t>
          </a:r>
          <a:endParaRPr lang="en-US" dirty="0"/>
        </a:p>
      </dgm:t>
    </dgm:pt>
    <dgm:pt modelId="{78A18B00-0F02-4F36-ACC6-399A9341BFA6}" cxnId="{00A0BAEE-249B-4C62-8728-009D721BC3F8}" type="parTrans">
      <dgm:prSet/>
      <dgm:spPr/>
      <dgm:t>
        <a:bodyPr/>
        <a:lstStyle/>
        <a:p>
          <a:endParaRPr lang="en-US"/>
        </a:p>
      </dgm:t>
    </dgm:pt>
    <dgm:pt modelId="{5703D02B-5734-4868-87F2-182CE4A3DB16}" cxnId="{00A0BAEE-249B-4C62-8728-009D721BC3F8}" type="sibTrans">
      <dgm:prSet/>
      <dgm:spPr/>
      <dgm:t>
        <a:bodyPr/>
        <a:lstStyle/>
        <a:p>
          <a:endParaRPr lang="en-US"/>
        </a:p>
      </dgm:t>
    </dgm:pt>
    <dgm:pt modelId="{FF4F318D-539C-4B34-82DA-23DF3814A051}" type="pres">
      <dgm:prSet presAssocID="{29554FD7-63C3-4ACF-907E-51CA16047C62}" presName="hierChild1" presStyleCnt="0">
        <dgm:presLayoutVars>
          <dgm:chPref val="1"/>
          <dgm:dir/>
          <dgm:animOne val="branch"/>
          <dgm:animLvl val="lvl"/>
          <dgm:resizeHandles/>
        </dgm:presLayoutVars>
      </dgm:prSet>
      <dgm:spPr/>
    </dgm:pt>
    <dgm:pt modelId="{83FEDB33-673D-4ED9-B34B-261D7EC1C0C5}" type="pres">
      <dgm:prSet presAssocID="{373C9A1A-5467-4082-9372-270FFFE38D86}" presName="hierRoot1" presStyleCnt="0"/>
      <dgm:spPr/>
    </dgm:pt>
    <dgm:pt modelId="{A1A7FFBC-0888-404C-B011-7502C2BC303C}" type="pres">
      <dgm:prSet presAssocID="{373C9A1A-5467-4082-9372-270FFFE38D86}" presName="composite" presStyleCnt="0"/>
      <dgm:spPr/>
    </dgm:pt>
    <dgm:pt modelId="{875BCE36-0FFB-4B20-9BC0-775C0AA9032B}" type="pres">
      <dgm:prSet presAssocID="{373C9A1A-5467-4082-9372-270FFFE38D86}" presName="background" presStyleLbl="node0" presStyleIdx="0" presStyleCnt="3"/>
      <dgm:spPr/>
    </dgm:pt>
    <dgm:pt modelId="{74C08C8E-4C09-465B-8F06-57D3D6EC3EDB}" type="pres">
      <dgm:prSet presAssocID="{373C9A1A-5467-4082-9372-270FFFE38D86}" presName="text" presStyleLbl="fgAcc0" presStyleIdx="0" presStyleCnt="3">
        <dgm:presLayoutVars>
          <dgm:chPref val="3"/>
        </dgm:presLayoutVars>
      </dgm:prSet>
      <dgm:spPr/>
    </dgm:pt>
    <dgm:pt modelId="{30E74C5C-CDA9-471F-B46E-14AA73B16A42}" type="pres">
      <dgm:prSet presAssocID="{373C9A1A-5467-4082-9372-270FFFE38D86}" presName="hierChild2" presStyleCnt="0"/>
      <dgm:spPr/>
    </dgm:pt>
    <dgm:pt modelId="{E28CE2C3-763A-47B4-B22F-93D9E7FA7E7D}" type="pres">
      <dgm:prSet presAssocID="{F1DCEA55-A772-458E-A0F0-C462DE9F909D}" presName="hierRoot1" presStyleCnt="0"/>
      <dgm:spPr/>
    </dgm:pt>
    <dgm:pt modelId="{45A7A733-F2FC-46E0-AA02-2450BCA8ADD2}" type="pres">
      <dgm:prSet presAssocID="{F1DCEA55-A772-458E-A0F0-C462DE9F909D}" presName="composite" presStyleCnt="0"/>
      <dgm:spPr/>
    </dgm:pt>
    <dgm:pt modelId="{CCFEAE91-35AA-409F-AAF4-398093F1F4AE}" type="pres">
      <dgm:prSet presAssocID="{F1DCEA55-A772-458E-A0F0-C462DE9F909D}" presName="background" presStyleLbl="node0" presStyleIdx="1" presStyleCnt="3"/>
      <dgm:spPr/>
    </dgm:pt>
    <dgm:pt modelId="{004A0374-A618-4473-9D16-3AB6C660392F}" type="pres">
      <dgm:prSet presAssocID="{F1DCEA55-A772-458E-A0F0-C462DE9F909D}" presName="text" presStyleLbl="fgAcc0" presStyleIdx="1" presStyleCnt="3">
        <dgm:presLayoutVars>
          <dgm:chPref val="3"/>
        </dgm:presLayoutVars>
      </dgm:prSet>
      <dgm:spPr/>
    </dgm:pt>
    <dgm:pt modelId="{02C1AC34-EE4F-430C-992C-46C0D5AB2E35}" type="pres">
      <dgm:prSet presAssocID="{F1DCEA55-A772-458E-A0F0-C462DE9F909D}" presName="hierChild2" presStyleCnt="0"/>
      <dgm:spPr/>
    </dgm:pt>
    <dgm:pt modelId="{45A34ED0-A220-40E7-B632-A828B56E4A28}" type="pres">
      <dgm:prSet presAssocID="{44E07819-6FC8-4F4C-AE36-C935A8A4D54C}" presName="hierRoot1" presStyleCnt="0"/>
      <dgm:spPr/>
    </dgm:pt>
    <dgm:pt modelId="{A8ED4F45-0D72-40CA-BD57-0172CD5E9AF9}" type="pres">
      <dgm:prSet presAssocID="{44E07819-6FC8-4F4C-AE36-C935A8A4D54C}" presName="composite" presStyleCnt="0"/>
      <dgm:spPr/>
    </dgm:pt>
    <dgm:pt modelId="{6D3EC53D-0706-4B1B-9DD1-EAA731E8F0F9}" type="pres">
      <dgm:prSet presAssocID="{44E07819-6FC8-4F4C-AE36-C935A8A4D54C}" presName="background" presStyleLbl="node0" presStyleIdx="2" presStyleCnt="3"/>
      <dgm:spPr/>
    </dgm:pt>
    <dgm:pt modelId="{9E8715D2-08DD-49BA-A3FB-3308E45CC573}" type="pres">
      <dgm:prSet presAssocID="{44E07819-6FC8-4F4C-AE36-C935A8A4D54C}" presName="text" presStyleLbl="fgAcc0" presStyleIdx="2" presStyleCnt="3">
        <dgm:presLayoutVars>
          <dgm:chPref val="3"/>
        </dgm:presLayoutVars>
      </dgm:prSet>
      <dgm:spPr/>
    </dgm:pt>
    <dgm:pt modelId="{9CE6D7BE-1E9B-4F29-B6DC-58C646BD5400}" type="pres">
      <dgm:prSet presAssocID="{44E07819-6FC8-4F4C-AE36-C935A8A4D54C}" presName="hierChild2" presStyleCnt="0"/>
      <dgm:spPr/>
    </dgm:pt>
  </dgm:ptLst>
  <dgm:cxnLst>
    <dgm:cxn modelId="{8238A041-AC9D-419D-A7CB-2100B0AEBB11}" type="presOf" srcId="{29554FD7-63C3-4ACF-907E-51CA16047C62}" destId="{FF4F318D-539C-4B34-82DA-23DF3814A051}" srcOrd="0" destOrd="0" presId="urn:microsoft.com/office/officeart/2005/8/layout/hierarchy1"/>
    <dgm:cxn modelId="{5019C267-69A5-4A88-B67B-DD80D04AE104}" srcId="{29554FD7-63C3-4ACF-907E-51CA16047C62}" destId="{F1DCEA55-A772-458E-A0F0-C462DE9F909D}" srcOrd="1" destOrd="0" parTransId="{4EB7C00C-ECCF-48AC-8F28-946F1F664F8C}" sibTransId="{EF8639EF-3E83-43E6-8912-DA52D86DD8BF}"/>
    <dgm:cxn modelId="{F2624A86-F427-401F-929B-23B356857546}" type="presOf" srcId="{373C9A1A-5467-4082-9372-270FFFE38D86}" destId="{74C08C8E-4C09-465B-8F06-57D3D6EC3EDB}" srcOrd="0" destOrd="0" presId="urn:microsoft.com/office/officeart/2005/8/layout/hierarchy1"/>
    <dgm:cxn modelId="{A905B593-C351-4318-AA0D-A4E2FFBCAFE8}" srcId="{29554FD7-63C3-4ACF-907E-51CA16047C62}" destId="{373C9A1A-5467-4082-9372-270FFFE38D86}" srcOrd="0" destOrd="0" parTransId="{83010E73-AD86-44CD-9EB7-59B0CF1107F6}" sibTransId="{A3F8FB64-9C0A-4C42-9626-E74DD02290B8}"/>
    <dgm:cxn modelId="{00A0BAEE-249B-4C62-8728-009D721BC3F8}" srcId="{29554FD7-63C3-4ACF-907E-51CA16047C62}" destId="{44E07819-6FC8-4F4C-AE36-C935A8A4D54C}" srcOrd="2" destOrd="0" parTransId="{78A18B00-0F02-4F36-ACC6-399A9341BFA6}" sibTransId="{5703D02B-5734-4868-87F2-182CE4A3DB16}"/>
    <dgm:cxn modelId="{664576F3-8E87-4E74-A81D-B7B531B4815B}" type="presOf" srcId="{44E07819-6FC8-4F4C-AE36-C935A8A4D54C}" destId="{9E8715D2-08DD-49BA-A3FB-3308E45CC573}" srcOrd="0" destOrd="0" presId="urn:microsoft.com/office/officeart/2005/8/layout/hierarchy1"/>
    <dgm:cxn modelId="{915F41FF-9C12-47E5-96E5-02E983AAE7DC}" type="presOf" srcId="{F1DCEA55-A772-458E-A0F0-C462DE9F909D}" destId="{004A0374-A618-4473-9D16-3AB6C660392F}" srcOrd="0" destOrd="0" presId="urn:microsoft.com/office/officeart/2005/8/layout/hierarchy1"/>
    <dgm:cxn modelId="{B497B5A7-C7C7-4487-B1D9-1A2824F24540}" type="presParOf" srcId="{FF4F318D-539C-4B34-82DA-23DF3814A051}" destId="{83FEDB33-673D-4ED9-B34B-261D7EC1C0C5}" srcOrd="0" destOrd="0" presId="urn:microsoft.com/office/officeart/2005/8/layout/hierarchy1"/>
    <dgm:cxn modelId="{6A7FA503-D801-4BF9-A661-FF12D20AF5A1}" type="presParOf" srcId="{83FEDB33-673D-4ED9-B34B-261D7EC1C0C5}" destId="{A1A7FFBC-0888-404C-B011-7502C2BC303C}" srcOrd="0" destOrd="0" presId="urn:microsoft.com/office/officeart/2005/8/layout/hierarchy1"/>
    <dgm:cxn modelId="{48E12B9F-EAF6-4C48-B1E5-CD8418EF7620}" type="presParOf" srcId="{A1A7FFBC-0888-404C-B011-7502C2BC303C}" destId="{875BCE36-0FFB-4B20-9BC0-775C0AA9032B}" srcOrd="0" destOrd="0" presId="urn:microsoft.com/office/officeart/2005/8/layout/hierarchy1"/>
    <dgm:cxn modelId="{1D8775C3-421F-45B3-B311-F04D7D565683}" type="presParOf" srcId="{A1A7FFBC-0888-404C-B011-7502C2BC303C}" destId="{74C08C8E-4C09-465B-8F06-57D3D6EC3EDB}" srcOrd="1" destOrd="0" presId="urn:microsoft.com/office/officeart/2005/8/layout/hierarchy1"/>
    <dgm:cxn modelId="{837E0D55-3289-4128-8605-85B8A7827550}" type="presParOf" srcId="{83FEDB33-673D-4ED9-B34B-261D7EC1C0C5}" destId="{30E74C5C-CDA9-471F-B46E-14AA73B16A42}" srcOrd="1" destOrd="0" presId="urn:microsoft.com/office/officeart/2005/8/layout/hierarchy1"/>
    <dgm:cxn modelId="{93F2BE17-1EFD-485B-986D-AD046B243DA7}" type="presParOf" srcId="{FF4F318D-539C-4B34-82DA-23DF3814A051}" destId="{E28CE2C3-763A-47B4-B22F-93D9E7FA7E7D}" srcOrd="1" destOrd="0" presId="urn:microsoft.com/office/officeart/2005/8/layout/hierarchy1"/>
    <dgm:cxn modelId="{732EEE36-9339-47E4-B292-6BB9FFBFD6D6}" type="presParOf" srcId="{E28CE2C3-763A-47B4-B22F-93D9E7FA7E7D}" destId="{45A7A733-F2FC-46E0-AA02-2450BCA8ADD2}" srcOrd="0" destOrd="0" presId="urn:microsoft.com/office/officeart/2005/8/layout/hierarchy1"/>
    <dgm:cxn modelId="{7235F6CA-03A7-45D5-BF54-F1314FF94304}" type="presParOf" srcId="{45A7A733-F2FC-46E0-AA02-2450BCA8ADD2}" destId="{CCFEAE91-35AA-409F-AAF4-398093F1F4AE}" srcOrd="0" destOrd="0" presId="urn:microsoft.com/office/officeart/2005/8/layout/hierarchy1"/>
    <dgm:cxn modelId="{980937ED-88F9-4FE0-8E3F-C4A585126F1A}" type="presParOf" srcId="{45A7A733-F2FC-46E0-AA02-2450BCA8ADD2}" destId="{004A0374-A618-4473-9D16-3AB6C660392F}" srcOrd="1" destOrd="0" presId="urn:microsoft.com/office/officeart/2005/8/layout/hierarchy1"/>
    <dgm:cxn modelId="{6E7415AD-DA52-4094-B293-A7F63A1FFA35}" type="presParOf" srcId="{E28CE2C3-763A-47B4-B22F-93D9E7FA7E7D}" destId="{02C1AC34-EE4F-430C-992C-46C0D5AB2E35}" srcOrd="1" destOrd="0" presId="urn:microsoft.com/office/officeart/2005/8/layout/hierarchy1"/>
    <dgm:cxn modelId="{F5F4A1C6-5A83-4DAD-967B-AAE2E928460C}" type="presParOf" srcId="{FF4F318D-539C-4B34-82DA-23DF3814A051}" destId="{45A34ED0-A220-40E7-B632-A828B56E4A28}" srcOrd="2" destOrd="0" presId="urn:microsoft.com/office/officeart/2005/8/layout/hierarchy1"/>
    <dgm:cxn modelId="{38972E61-EA08-4124-9879-289FDFFD6460}" type="presParOf" srcId="{45A34ED0-A220-40E7-B632-A828B56E4A28}" destId="{A8ED4F45-0D72-40CA-BD57-0172CD5E9AF9}" srcOrd="0" destOrd="0" presId="urn:microsoft.com/office/officeart/2005/8/layout/hierarchy1"/>
    <dgm:cxn modelId="{C5CD89E0-7E24-4D5F-A400-EC13D750BD97}" type="presParOf" srcId="{A8ED4F45-0D72-40CA-BD57-0172CD5E9AF9}" destId="{6D3EC53D-0706-4B1B-9DD1-EAA731E8F0F9}" srcOrd="0" destOrd="0" presId="urn:microsoft.com/office/officeart/2005/8/layout/hierarchy1"/>
    <dgm:cxn modelId="{51F6FA97-DF14-413F-9D01-A14C24015CD8}" type="presParOf" srcId="{A8ED4F45-0D72-40CA-BD57-0172CD5E9AF9}" destId="{9E8715D2-08DD-49BA-A3FB-3308E45CC573}" srcOrd="1" destOrd="0" presId="urn:microsoft.com/office/officeart/2005/8/layout/hierarchy1"/>
    <dgm:cxn modelId="{0D3DF778-0E5A-4E0E-A592-886E49192184}" type="presParOf" srcId="{45A34ED0-A220-40E7-B632-A828B56E4A28}" destId="{9CE6D7BE-1E9B-4F29-B6DC-58C646BD5400}"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58400" cy="3786080"/>
        <a:chOff x="0" y="0"/>
        <a:chExt cx="10058400" cy="3786080"/>
      </a:xfrm>
    </dsp:grpSpPr>
    <dsp:sp modelId="{875BCE36-0FFB-4B20-9BC0-775C0AA9032B}">
      <dsp:nvSpPr>
        <dsp:cNvPr id="3" name="Rounded Rectangle 2"/>
        <dsp:cNvSpPr/>
      </dsp:nvSpPr>
      <dsp:spPr bwMode="white">
        <a:xfrm>
          <a:off x="0" y="845552"/>
          <a:ext cx="2828925" cy="179636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845552"/>
        <a:ext cx="2828925" cy="1796367"/>
      </dsp:txXfrm>
    </dsp:sp>
    <dsp:sp modelId="{74C08C8E-4C09-465B-8F06-57D3D6EC3EDB}">
      <dsp:nvSpPr>
        <dsp:cNvPr id="4" name="Rounded Rectangle 3"/>
        <dsp:cNvSpPr/>
      </dsp:nvSpPr>
      <dsp:spPr bwMode="white">
        <a:xfrm>
          <a:off x="314325" y="1144161"/>
          <a:ext cx="2828925" cy="1796367"/>
        </a:xfrm>
        <a:prstGeom prst="roundRect">
          <a:avLst>
            <a:gd name="adj" fmla="val 10000"/>
          </a:avLst>
        </a:prstGeom>
      </dsp:spPr>
      <dsp:style>
        <a:lnRef idx="2">
          <a:schemeClr val="accent1">
            <a:hueOff val="0"/>
            <a:satOff val="0"/>
            <a:lumOff val="0"/>
            <a:alpha val="100000"/>
          </a:schemeClr>
        </a:lnRef>
        <a:fillRef idx="1">
          <a:schemeClr val="lt1">
            <a:alpha val="90000"/>
          </a:schemeClr>
        </a:fillRef>
        <a:effectRef idx="0">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b="0" i="0" dirty="0">
              <a:solidFill>
                <a:schemeClr val="dk1"/>
              </a:solidFill>
            </a:rPr>
            <a:t>is a specific type of Network Address Translation (NAT) technique which is used in computer networking</a:t>
          </a:r>
          <a:r>
            <a:rPr lang="en-US" b="0" i="0" baseline="0" dirty="0">
              <a:solidFill>
                <a:schemeClr val="dk1"/>
              </a:solidFill>
            </a:rPr>
            <a:t>
</a:t>
          </a:r>
          <a:endParaRPr lang="en-US" dirty="0">
            <a:solidFill>
              <a:schemeClr val="dk1"/>
            </a:solidFill>
          </a:endParaRPr>
        </a:p>
      </dsp:txBody>
      <dsp:txXfrm>
        <a:off x="314325" y="1144161"/>
        <a:ext cx="2828925" cy="1796367"/>
      </dsp:txXfrm>
    </dsp:sp>
    <dsp:sp modelId="{CCFEAE91-35AA-409F-AAF4-398093F1F4AE}">
      <dsp:nvSpPr>
        <dsp:cNvPr id="5" name="Rounded Rectangle 4"/>
        <dsp:cNvSpPr/>
      </dsp:nvSpPr>
      <dsp:spPr bwMode="white">
        <a:xfrm>
          <a:off x="3457575" y="845552"/>
          <a:ext cx="2828925" cy="179636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3457575" y="845552"/>
        <a:ext cx="2828925" cy="1796367"/>
      </dsp:txXfrm>
    </dsp:sp>
    <dsp:sp modelId="{004A0374-A618-4473-9D16-3AB6C660392F}">
      <dsp:nvSpPr>
        <dsp:cNvPr id="6" name="Rounded Rectangle 5"/>
        <dsp:cNvSpPr/>
      </dsp:nvSpPr>
      <dsp:spPr bwMode="white">
        <a:xfrm>
          <a:off x="3771900" y="1144161"/>
          <a:ext cx="2828925" cy="1796367"/>
        </a:xfrm>
        <a:prstGeom prst="roundRect">
          <a:avLst>
            <a:gd name="adj" fmla="val 10000"/>
          </a:avLst>
        </a:prstGeom>
      </dsp:spPr>
      <dsp:style>
        <a:lnRef idx="2">
          <a:schemeClr val="accent1">
            <a:hueOff val="0"/>
            <a:satOff val="0"/>
            <a:lumOff val="0"/>
            <a:alpha val="100000"/>
          </a:schemeClr>
        </a:lnRef>
        <a:fillRef idx="1">
          <a:schemeClr val="lt1">
            <a:alpha val="90000"/>
          </a:schemeClr>
        </a:fillRef>
        <a:effectRef idx="0">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ar-EG" b="1" i="0" baseline="0" dirty="0">
              <a:solidFill>
                <a:schemeClr val="dk1"/>
              </a:solidFill>
            </a:rPr>
            <a:t>Security</a:t>
          </a:r>
          <a:r>
            <a:rPr lang="ar-EG" b="0" i="0" baseline="0" dirty="0">
              <a:solidFill>
                <a:schemeClr val="dk1"/>
              </a:solidFill>
            </a:rPr>
            <a:t>:</a:t>
          </a:r>
          <a:r>
            <a:rPr lang="en-US" b="0" i="0" baseline="0" dirty="0">
              <a:solidFill>
                <a:schemeClr val="dk1"/>
              </a:solidFill>
            </a:rPr>
            <a:t> adds a layer of security by masking internal IP addresses from external networks</a:t>
          </a:r>
          <a:endParaRPr lang="en-US" dirty="0">
            <a:solidFill>
              <a:schemeClr val="dk1"/>
            </a:solidFill>
          </a:endParaRPr>
        </a:p>
      </dsp:txBody>
      <dsp:txXfrm>
        <a:off x="3771900" y="1144161"/>
        <a:ext cx="2828925" cy="1796367"/>
      </dsp:txXfrm>
    </dsp:sp>
    <dsp:sp modelId="{6D3EC53D-0706-4B1B-9DD1-EAA731E8F0F9}">
      <dsp:nvSpPr>
        <dsp:cNvPr id="7" name="Rounded Rectangle 6"/>
        <dsp:cNvSpPr/>
      </dsp:nvSpPr>
      <dsp:spPr bwMode="white">
        <a:xfrm>
          <a:off x="6915150" y="845552"/>
          <a:ext cx="2828925" cy="179636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6915150" y="845552"/>
        <a:ext cx="2828925" cy="1796367"/>
      </dsp:txXfrm>
    </dsp:sp>
    <dsp:sp modelId="{9E8715D2-08DD-49BA-A3FB-3308E45CC573}">
      <dsp:nvSpPr>
        <dsp:cNvPr id="8" name="Rounded Rectangle 7"/>
        <dsp:cNvSpPr/>
      </dsp:nvSpPr>
      <dsp:spPr bwMode="white">
        <a:xfrm>
          <a:off x="7229475" y="1144161"/>
          <a:ext cx="2828925" cy="1796367"/>
        </a:xfrm>
        <a:prstGeom prst="roundRect">
          <a:avLst>
            <a:gd name="adj" fmla="val 10000"/>
          </a:avLst>
        </a:prstGeom>
      </dsp:spPr>
      <dsp:style>
        <a:lnRef idx="2">
          <a:schemeClr val="accent1">
            <a:hueOff val="0"/>
            <a:satOff val="0"/>
            <a:lumOff val="0"/>
            <a:alpha val="100000"/>
          </a:schemeClr>
        </a:lnRef>
        <a:fillRef idx="1">
          <a:schemeClr val="lt1">
            <a:alpha val="90000"/>
          </a:schemeClr>
        </a:fillRef>
        <a:effectRef idx="0">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ar-EG" b="1" i="0" baseline="0" dirty="0">
              <a:solidFill>
                <a:schemeClr val="dk1"/>
              </a:solidFill>
            </a:rPr>
            <a:t>Access Control Lists (ACLs)</a:t>
          </a:r>
          <a:endParaRPr lang="en-US" dirty="0">
            <a:solidFill>
              <a:schemeClr val="dk1"/>
            </a:solidFill>
          </a:endParaRPr>
        </a:p>
      </dsp:txBody>
      <dsp:txXfrm>
        <a:off x="7229475" y="1144161"/>
        <a:ext cx="2828925" cy="17963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373574-C07D-48FF-AC71-BC4305622B8B}" type="datetimeFigureOut">
              <a:rPr lang="ar-EG" smtClean="0"/>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fld>
            <a:endParaRPr lang="ar-E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373574-C07D-48FF-AC71-BC4305622B8B}" type="datetimeFigureOut">
              <a:rPr lang="ar-EG" smtClean="0"/>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373574-C07D-48FF-AC71-BC4305622B8B}" type="datetimeFigureOut">
              <a:rPr lang="ar-EG" smtClean="0"/>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373574-C07D-48FF-AC71-BC4305622B8B}" type="datetimeFigureOut">
              <a:rPr lang="ar-EG" smtClean="0"/>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E373574-C07D-48FF-AC71-BC4305622B8B}" type="datetimeFigureOut">
              <a:rPr lang="ar-EG" smtClean="0"/>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fld>
            <a:endParaRPr lang="ar-E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E373574-C07D-48FF-AC71-BC4305622B8B}" type="datetimeFigureOut">
              <a:rPr lang="ar-EG" smtClean="0"/>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68372347-16F6-4725-ACE2-30E47ED81D2B}" type="slidenum">
              <a:rPr lang="ar-EG" smtClean="0"/>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E373574-C07D-48FF-AC71-BC4305622B8B}" type="datetimeFigureOut">
              <a:rPr lang="ar-EG" smtClean="0"/>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68372347-16F6-4725-ACE2-30E47ED81D2B}" type="slidenum">
              <a:rPr lang="ar-EG" smtClean="0"/>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373574-C07D-48FF-AC71-BC4305622B8B}" type="datetimeFigureOut">
              <a:rPr lang="ar-EG" smtClean="0"/>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68372347-16F6-4725-ACE2-30E47ED81D2B}" type="slidenum">
              <a:rPr lang="ar-EG" smtClean="0"/>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373574-C07D-48FF-AC71-BC4305622B8B}" type="datetimeFigureOut">
              <a:rPr lang="ar-EG" smtClean="0"/>
            </a:fld>
            <a:endParaRPr lang="ar-E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EG"/>
          </a:p>
        </p:txBody>
      </p:sp>
      <p:sp>
        <p:nvSpPr>
          <p:cNvPr id="9" name="Slide Number Placeholder 8"/>
          <p:cNvSpPr>
            <a:spLocks noGrp="1"/>
          </p:cNvSpPr>
          <p:nvPr>
            <p:ph type="sldNum" sz="quarter" idx="12"/>
          </p:nvPr>
        </p:nvSpPr>
        <p:spPr/>
        <p:txBody>
          <a:bodyPr/>
          <a:lstStyle/>
          <a:p>
            <a:fld id="{68372347-16F6-4725-ACE2-30E47ED81D2B}" type="slidenum">
              <a:rPr lang="ar-EG" smtClean="0"/>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373574-C07D-48FF-AC71-BC4305622B8B}" type="datetimeFigureOut">
              <a:rPr lang="ar-EG" smtClean="0"/>
            </a:fld>
            <a:endParaRPr lang="ar-E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ar-E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372347-16F6-4725-ACE2-30E47ED81D2B}" type="slidenum">
              <a:rPr lang="ar-EG" smtClean="0"/>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373574-C07D-48FF-AC71-BC4305622B8B}" type="datetimeFigureOut">
              <a:rPr lang="ar-EG" smtClean="0"/>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68372347-16F6-4725-ACE2-30E47ED81D2B}" type="slidenum">
              <a:rPr lang="ar-EG" smtClean="0"/>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373574-C07D-48FF-AC71-BC4305622B8B}" type="datetimeFigureOut">
              <a:rPr lang="ar-EG" smtClean="0"/>
            </a:fld>
            <a:endParaRPr lang="ar-E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ar-E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372347-16F6-4725-ACE2-30E47ED81D2B}" type="slidenum">
              <a:rPr lang="ar-EG" smtClean="0"/>
            </a:fld>
            <a:endParaRPr lang="ar-E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r" defTabSz="914400" rtl="1"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r" defTabSz="914400" rtl="1"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r" defTabSz="914400" rtl="1"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r" defTabSz="914400" rtl="1"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r" defTabSz="914400" rtl="1"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r" defTabSz="914400" rtl="1"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r" defTabSz="914400" rtl="1"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r" defTabSz="914400" rtl="1"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sv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a:effectLst/>
                <a:latin typeface="Bell MT" panose="02020503060305020303" pitchFamily="18" charset="0"/>
                <a:ea typeface="Aptos" panose="020B0004020202020204" pitchFamily="34" charset="0"/>
              </a:rPr>
              <a:t>University Campus Networking</a:t>
            </a:r>
            <a:endParaRPr lang="ar-EG" sz="3600" b="1" dirty="0">
              <a:latin typeface="Bell MT" panose="02020503060305020303" pitchFamily="18" charset="0"/>
            </a:endParaRPr>
          </a:p>
        </p:txBody>
      </p:sp>
      <p:sp>
        <p:nvSpPr>
          <p:cNvPr id="3" name="Content Placeholder 2"/>
          <p:cNvSpPr>
            <a:spLocks noGrp="1"/>
          </p:cNvSpPr>
          <p:nvPr>
            <p:ph idx="1"/>
          </p:nvPr>
        </p:nvSpPr>
        <p:spPr/>
        <p:txBody>
          <a:bodyPr>
            <a:normAutofit fontScale="60000" lnSpcReduction="20000"/>
          </a:bodyPr>
          <a:lstStyle/>
          <a:p>
            <a:pPr algn="l">
              <a:lnSpc>
                <a:spcPct val="107000"/>
              </a:lnSpc>
              <a:spcAft>
                <a:spcPts val="800"/>
              </a:spcAft>
            </a:pPr>
            <a:r>
              <a:rPr lang="en-US" sz="5100" b="1" spc="-50" dirty="0">
                <a:solidFill>
                  <a:schemeClr val="tx1">
                    <a:lumMod val="85000"/>
                    <a:lumOff val="15000"/>
                  </a:schemeClr>
                </a:solidFill>
                <a:latin typeface="Bell MT" panose="02020503060305020303" pitchFamily="18" charset="0"/>
                <a:cs typeface="+mj-cs"/>
              </a:rPr>
              <a:t>Team  :</a:t>
            </a:r>
            <a:endParaRPr lang="en-US" sz="5100" b="1" spc="-50" dirty="0">
              <a:solidFill>
                <a:schemeClr val="tx1">
                  <a:lumMod val="85000"/>
                  <a:lumOff val="15000"/>
                </a:schemeClr>
              </a:solidFill>
              <a:latin typeface="Bell MT" panose="02020503060305020303" pitchFamily="18" charset="0"/>
              <a:cs typeface="+mj-cs"/>
            </a:endParaRPr>
          </a:p>
          <a:p>
            <a:pPr algn="l">
              <a:lnSpc>
                <a:spcPct val="107000"/>
              </a:lnSpc>
              <a:spcAft>
                <a:spcPts val="800"/>
              </a:spcAft>
            </a:pPr>
            <a:r>
              <a:rPr lang="en-US" sz="5100" spc="-50" dirty="0" err="1">
                <a:solidFill>
                  <a:schemeClr val="tx1">
                    <a:lumMod val="85000"/>
                    <a:lumOff val="15000"/>
                  </a:schemeClr>
                </a:solidFill>
                <a:latin typeface="Bell MT" panose="02020503060305020303" pitchFamily="18" charset="0"/>
                <a:cs typeface="+mj-cs"/>
              </a:rPr>
              <a:t>Hend</a:t>
            </a:r>
            <a:r>
              <a:rPr lang="en-US" sz="5100" spc="-50" dirty="0">
                <a:solidFill>
                  <a:schemeClr val="tx1">
                    <a:lumMod val="85000"/>
                    <a:lumOff val="15000"/>
                  </a:schemeClr>
                </a:solidFill>
                <a:latin typeface="Bell MT" panose="02020503060305020303" pitchFamily="18" charset="0"/>
                <a:cs typeface="+mj-cs"/>
              </a:rPr>
              <a:t> Mostafa </a:t>
            </a:r>
            <a:r>
              <a:rPr lang="en-US" sz="5100" spc="-50" dirty="0" err="1">
                <a:solidFill>
                  <a:schemeClr val="tx1">
                    <a:lumMod val="85000"/>
                    <a:lumOff val="15000"/>
                  </a:schemeClr>
                </a:solidFill>
                <a:latin typeface="Bell MT" panose="02020503060305020303" pitchFamily="18" charset="0"/>
                <a:cs typeface="+mj-cs"/>
              </a:rPr>
              <a:t>tawfik</a:t>
            </a:r>
            <a:r>
              <a:rPr lang="en-US" sz="5100" spc="-50" dirty="0">
                <a:solidFill>
                  <a:schemeClr val="tx1">
                    <a:lumMod val="85000"/>
                    <a:lumOff val="15000"/>
                  </a:schemeClr>
                </a:solidFill>
                <a:latin typeface="Bell MT" panose="02020503060305020303" pitchFamily="18" charset="0"/>
                <a:cs typeface="+mj-cs"/>
              </a:rPr>
              <a:t> Mohamed</a:t>
            </a:r>
            <a:endParaRPr lang="en-US" sz="5100" spc="-50" dirty="0">
              <a:solidFill>
                <a:schemeClr val="tx1">
                  <a:lumMod val="85000"/>
                  <a:lumOff val="15000"/>
                </a:schemeClr>
              </a:solidFill>
              <a:latin typeface="Bell MT" panose="02020503060305020303" pitchFamily="18" charset="0"/>
              <a:cs typeface="+mj-cs"/>
            </a:endParaRPr>
          </a:p>
          <a:p>
            <a:pPr algn="l">
              <a:lnSpc>
                <a:spcPct val="107000"/>
              </a:lnSpc>
              <a:spcAft>
                <a:spcPts val="800"/>
              </a:spcAft>
            </a:pPr>
            <a:r>
              <a:rPr lang="en-US" sz="5100" spc="-50" dirty="0">
                <a:solidFill>
                  <a:schemeClr val="tx1">
                    <a:lumMod val="85000"/>
                    <a:lumOff val="15000"/>
                  </a:schemeClr>
                </a:solidFill>
                <a:latin typeface="Bell MT" panose="02020503060305020303" pitchFamily="18" charset="0"/>
                <a:cs typeface="+mj-cs"/>
              </a:rPr>
              <a:t>Yasmin </a:t>
            </a:r>
            <a:r>
              <a:rPr lang="en-US" sz="5100" spc="-50" dirty="0" err="1">
                <a:solidFill>
                  <a:schemeClr val="tx1">
                    <a:lumMod val="85000"/>
                    <a:lumOff val="15000"/>
                  </a:schemeClr>
                </a:solidFill>
                <a:latin typeface="Bell MT" panose="02020503060305020303" pitchFamily="18" charset="0"/>
                <a:cs typeface="+mj-cs"/>
              </a:rPr>
              <a:t>AbdulMonem</a:t>
            </a:r>
            <a:r>
              <a:rPr lang="en-US" sz="5100" spc="-50" dirty="0">
                <a:solidFill>
                  <a:schemeClr val="tx1">
                    <a:lumMod val="85000"/>
                    <a:lumOff val="15000"/>
                  </a:schemeClr>
                </a:solidFill>
                <a:latin typeface="Bell MT" panose="02020503060305020303" pitchFamily="18" charset="0"/>
                <a:cs typeface="+mj-cs"/>
              </a:rPr>
              <a:t> </a:t>
            </a:r>
            <a:r>
              <a:rPr lang="en-US" sz="5100" spc="-50" dirty="0" err="1">
                <a:solidFill>
                  <a:schemeClr val="tx1">
                    <a:lumMod val="85000"/>
                    <a:lumOff val="15000"/>
                  </a:schemeClr>
                </a:solidFill>
                <a:latin typeface="Bell MT" panose="02020503060305020303" pitchFamily="18" charset="0"/>
                <a:cs typeface="+mj-cs"/>
              </a:rPr>
              <a:t>AbdulRahman</a:t>
            </a:r>
            <a:r>
              <a:rPr lang="en-US" sz="5100" spc="-50" dirty="0">
                <a:solidFill>
                  <a:schemeClr val="tx1">
                    <a:lumMod val="85000"/>
                    <a:lumOff val="15000"/>
                  </a:schemeClr>
                </a:solidFill>
                <a:latin typeface="Bell MT" panose="02020503060305020303" pitchFamily="18" charset="0"/>
                <a:cs typeface="+mj-cs"/>
              </a:rPr>
              <a:t> Azab</a:t>
            </a:r>
            <a:endParaRPr lang="en-US" sz="5100" spc="-50" dirty="0">
              <a:solidFill>
                <a:schemeClr val="tx1">
                  <a:lumMod val="85000"/>
                  <a:lumOff val="15000"/>
                </a:schemeClr>
              </a:solidFill>
              <a:latin typeface="Bell MT" panose="02020503060305020303" pitchFamily="18" charset="0"/>
              <a:cs typeface="+mj-cs"/>
            </a:endParaRPr>
          </a:p>
          <a:p>
            <a:pPr algn="l">
              <a:lnSpc>
                <a:spcPct val="107000"/>
              </a:lnSpc>
              <a:spcAft>
                <a:spcPts val="800"/>
              </a:spcAft>
            </a:pPr>
            <a:r>
              <a:rPr lang="en-US" sz="5100" spc="-50" dirty="0">
                <a:solidFill>
                  <a:schemeClr val="tx1">
                    <a:lumMod val="85000"/>
                    <a:lumOff val="15000"/>
                  </a:schemeClr>
                </a:solidFill>
                <a:latin typeface="Bell MT" panose="02020503060305020303" pitchFamily="18" charset="0"/>
                <a:cs typeface="+mj-cs"/>
              </a:rPr>
              <a:t>Nashwa </a:t>
            </a:r>
            <a:r>
              <a:rPr lang="en-US" sz="5100" spc="-50" dirty="0" err="1">
                <a:solidFill>
                  <a:schemeClr val="tx1">
                    <a:lumMod val="85000"/>
                    <a:lumOff val="15000"/>
                  </a:schemeClr>
                </a:solidFill>
                <a:latin typeface="Bell MT" panose="02020503060305020303" pitchFamily="18" charset="0"/>
                <a:cs typeface="+mj-cs"/>
              </a:rPr>
              <a:t>Eltokhy</a:t>
            </a:r>
            <a:r>
              <a:rPr lang="en-US" sz="5100" spc="-50" dirty="0">
                <a:solidFill>
                  <a:schemeClr val="tx1">
                    <a:lumMod val="85000"/>
                    <a:lumOff val="15000"/>
                  </a:schemeClr>
                </a:solidFill>
                <a:latin typeface="Bell MT" panose="02020503060305020303" pitchFamily="18" charset="0"/>
                <a:cs typeface="+mj-cs"/>
              </a:rPr>
              <a:t> Adly Barak</a:t>
            </a:r>
            <a:endParaRPr lang="en-US" sz="5100" spc="-50" dirty="0">
              <a:solidFill>
                <a:schemeClr val="tx1">
                  <a:lumMod val="85000"/>
                  <a:lumOff val="15000"/>
                </a:schemeClr>
              </a:solidFill>
              <a:latin typeface="Bell MT" panose="02020503060305020303" pitchFamily="18" charset="0"/>
              <a:cs typeface="+mj-cs"/>
            </a:endParaRPr>
          </a:p>
          <a:p>
            <a:pPr algn="l">
              <a:lnSpc>
                <a:spcPct val="107000"/>
              </a:lnSpc>
              <a:spcAft>
                <a:spcPts val="800"/>
              </a:spcAft>
            </a:pPr>
            <a:r>
              <a:rPr lang="en-US" sz="5100" spc="-50" dirty="0">
                <a:solidFill>
                  <a:schemeClr val="tx1">
                    <a:lumMod val="85000"/>
                    <a:lumOff val="15000"/>
                  </a:schemeClr>
                </a:solidFill>
                <a:latin typeface="Bell MT" panose="02020503060305020303" pitchFamily="18" charset="0"/>
                <a:cs typeface="+mj-cs"/>
              </a:rPr>
              <a:t>Christeen Nader </a:t>
            </a:r>
            <a:r>
              <a:rPr lang="en-US" sz="5100" spc="-50" dirty="0" err="1">
                <a:solidFill>
                  <a:schemeClr val="tx1">
                    <a:lumMod val="85000"/>
                    <a:lumOff val="15000"/>
                  </a:schemeClr>
                </a:solidFill>
                <a:latin typeface="Bell MT" panose="02020503060305020303" pitchFamily="18" charset="0"/>
                <a:cs typeface="+mj-cs"/>
              </a:rPr>
              <a:t>Melek</a:t>
            </a:r>
            <a:r>
              <a:rPr lang="en-US" sz="5100" spc="-50" dirty="0">
                <a:solidFill>
                  <a:schemeClr val="tx1">
                    <a:lumMod val="85000"/>
                    <a:lumOff val="15000"/>
                  </a:schemeClr>
                </a:solidFill>
                <a:latin typeface="Bell MT" panose="02020503060305020303" pitchFamily="18" charset="0"/>
                <a:cs typeface="+mj-cs"/>
              </a:rPr>
              <a:t> </a:t>
            </a:r>
            <a:r>
              <a:rPr lang="en-US" sz="5100" spc="-50" dirty="0" err="1">
                <a:solidFill>
                  <a:schemeClr val="tx1">
                    <a:lumMod val="85000"/>
                    <a:lumOff val="15000"/>
                  </a:schemeClr>
                </a:solidFill>
                <a:latin typeface="Bell MT" panose="02020503060305020303" pitchFamily="18" charset="0"/>
                <a:cs typeface="+mj-cs"/>
              </a:rPr>
              <a:t>yasa</a:t>
            </a:r>
            <a:endParaRPr lang="en-US" sz="5100" spc="-50" dirty="0">
              <a:solidFill>
                <a:schemeClr val="tx1">
                  <a:lumMod val="85000"/>
                  <a:lumOff val="15000"/>
                </a:schemeClr>
              </a:solidFill>
              <a:latin typeface="Bell MT" panose="02020503060305020303" pitchFamily="18" charset="0"/>
              <a:cs typeface="+mj-cs"/>
            </a:endParaRPr>
          </a:p>
          <a:p>
            <a:pPr algn="l">
              <a:lnSpc>
                <a:spcPct val="107000"/>
              </a:lnSpc>
              <a:spcAft>
                <a:spcPts val="800"/>
              </a:spcAft>
            </a:pPr>
            <a:r>
              <a:rPr lang="en-US" sz="5100" spc="-50" dirty="0">
                <a:solidFill>
                  <a:schemeClr val="tx1">
                    <a:lumMod val="85000"/>
                    <a:lumOff val="15000"/>
                  </a:schemeClr>
                </a:solidFill>
                <a:latin typeface="Bell MT" panose="02020503060305020303" pitchFamily="18" charset="0"/>
                <a:cs typeface="+mj-cs"/>
              </a:rPr>
              <a:t>Faiza </a:t>
            </a:r>
            <a:r>
              <a:rPr lang="en-US" sz="5100" spc="-50" dirty="0" err="1">
                <a:solidFill>
                  <a:schemeClr val="tx1">
                    <a:lumMod val="85000"/>
                    <a:lumOff val="15000"/>
                  </a:schemeClr>
                </a:solidFill>
                <a:latin typeface="Bell MT" panose="02020503060305020303" pitchFamily="18" charset="0"/>
                <a:cs typeface="+mj-cs"/>
              </a:rPr>
              <a:t>adel</a:t>
            </a:r>
            <a:r>
              <a:rPr lang="en-US" sz="5100" spc="-50" dirty="0">
                <a:solidFill>
                  <a:schemeClr val="tx1">
                    <a:lumMod val="85000"/>
                    <a:lumOff val="15000"/>
                  </a:schemeClr>
                </a:solidFill>
                <a:latin typeface="Bell MT" panose="02020503060305020303" pitchFamily="18" charset="0"/>
                <a:cs typeface="+mj-cs"/>
              </a:rPr>
              <a:t> </a:t>
            </a:r>
            <a:r>
              <a:rPr lang="en-US" sz="5100" spc="-50" dirty="0" err="1">
                <a:solidFill>
                  <a:schemeClr val="tx1">
                    <a:lumMod val="85000"/>
                    <a:lumOff val="15000"/>
                  </a:schemeClr>
                </a:solidFill>
                <a:latin typeface="Bell MT" panose="02020503060305020303" pitchFamily="18" charset="0"/>
                <a:cs typeface="+mj-cs"/>
              </a:rPr>
              <a:t>emam</a:t>
            </a:r>
            <a:endParaRPr lang="en-US" sz="5100" spc="-50" dirty="0">
              <a:solidFill>
                <a:schemeClr val="tx1">
                  <a:lumMod val="85000"/>
                  <a:lumOff val="15000"/>
                </a:schemeClr>
              </a:solidFill>
              <a:latin typeface="Bell MT" panose="02020503060305020303" pitchFamily="18" charset="0"/>
              <a:cs typeface="+mj-cs"/>
            </a:endParaRPr>
          </a:p>
          <a:p>
            <a:pPr algn="l">
              <a:lnSpc>
                <a:spcPct val="107000"/>
              </a:lnSpc>
              <a:spcAft>
                <a:spcPts val="800"/>
              </a:spcAft>
            </a:pPr>
            <a:endParaRPr lang="ar-EG" dirty="0">
              <a:solidFill>
                <a:schemeClr val="tx1"/>
              </a:solidFill>
              <a:latin typeface="Arial Black" panose="020B0A04020102020204" pitchFamily="34" charset="0"/>
              <a:ea typeface="ADLaM Display" panose="020F0502020204030204" pitchFamily="2" charset="0"/>
              <a:cs typeface="ADLaM Display" panose="020F0502020204030204" pitchFamily="2" charset="0"/>
            </a:endParaRPr>
          </a:p>
        </p:txBody>
      </p:sp>
      <p:sp>
        <p:nvSpPr>
          <p:cNvPr id="4" name="Rectangle 2"/>
          <p:cNvSpPr>
            <a:spLocks noChangeArrowheads="1"/>
          </p:cNvSpPr>
          <p:nvPr/>
        </p:nvSpPr>
        <p:spPr bwMode="auto">
          <a:xfrm>
            <a:off x="0" y="444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ar-EG"/>
          </a:p>
        </p:txBody>
      </p:sp>
      <p:pic>
        <p:nvPicPr>
          <p:cNvPr id="102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0053" y="380149"/>
            <a:ext cx="860425" cy="7921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065214"/>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ar-E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1016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 name="Title 1"/>
          <p:cNvSpPr>
            <a:spLocks noGrp="1"/>
          </p:cNvSpPr>
          <p:nvPr>
            <p:ph type="title"/>
          </p:nvPr>
        </p:nvSpPr>
        <p:spPr>
          <a:xfrm>
            <a:off x="492370" y="605896"/>
            <a:ext cx="3084844" cy="5646208"/>
          </a:xfrm>
        </p:spPr>
        <p:txBody>
          <a:bodyPr anchor="ctr">
            <a:normAutofit/>
          </a:bodyPr>
          <a:lstStyle/>
          <a:p>
            <a:r>
              <a:rPr lang="en-US" sz="3600" dirty="0">
                <a:solidFill>
                  <a:srgbClr val="FFFFFF"/>
                </a:solidFill>
              </a:rPr>
              <a:t>Security features : </a:t>
            </a:r>
            <a:endParaRPr lang="ar-EG" sz="3600" dirty="0">
              <a:solidFill>
                <a:srgbClr val="FFFFFF"/>
              </a:solidFill>
            </a:endParaRPr>
          </a:p>
        </p:txBody>
      </p:sp>
      <p:sp>
        <p:nvSpPr>
          <p:cNvPr id="22" name="Rectangle 21"/>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3" name="Rectangle 1"/>
          <p:cNvSpPr>
            <a:spLocks noGrp="1" noChangeArrowheads="1"/>
          </p:cNvSpPr>
          <p:nvPr>
            <p:ph idx="1"/>
          </p:nvPr>
        </p:nvSpPr>
        <p:spPr bwMode="auto">
          <a:xfrm>
            <a:off x="4742016" y="605896"/>
            <a:ext cx="6413663"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normAutofit/>
          </a:bodyPr>
          <a:lstStyle/>
          <a:p>
            <a:pPr marL="0" indent="0" algn="ctr" rtl="0" eaLnBrk="0" fontAlgn="base" hangingPunct="0">
              <a:lnSpc>
                <a:spcPct val="100000"/>
              </a:lnSpc>
              <a:spcBef>
                <a:spcPct val="0"/>
              </a:spcBef>
              <a:spcAft>
                <a:spcPts val="600"/>
              </a:spcAft>
              <a:buClrTx/>
              <a:buSzTx/>
              <a:buNone/>
            </a:pPr>
            <a:r>
              <a:rPr lang="en-US" sz="2400" b="1" i="0" baseline="0" dirty="0"/>
              <a:t>Port security </a:t>
            </a:r>
            <a:r>
              <a:rPr lang="en-US" sz="2000" b="0" i="0" baseline="0" dirty="0"/>
              <a:t>: </a:t>
            </a:r>
            <a:endParaRPr lang="en-US" sz="2000" b="0" i="0" baseline="0" dirty="0"/>
          </a:p>
          <a:p>
            <a:pPr marL="0" indent="0" algn="ctr" rtl="0" eaLnBrk="0" fontAlgn="base" hangingPunct="0">
              <a:lnSpc>
                <a:spcPct val="100000"/>
              </a:lnSpc>
              <a:spcBef>
                <a:spcPct val="0"/>
              </a:spcBef>
              <a:spcAft>
                <a:spcPts val="600"/>
              </a:spcAft>
              <a:buClrTx/>
              <a:buSzTx/>
              <a:buNone/>
            </a:pPr>
            <a:r>
              <a:rPr lang="en-US" sz="2000" b="0" i="0" baseline="0" dirty="0"/>
              <a:t>implementing switchport security (port-security) to control access .</a:t>
            </a:r>
            <a:endParaRPr lang="en-US" dirty="0"/>
          </a:p>
          <a:p>
            <a:pPr lvl="0" algn="l"/>
            <a:r>
              <a:rPr lang="en-US" sz="2400" b="1" dirty="0"/>
              <a:t>                                  SSH Access </a:t>
            </a:r>
            <a:r>
              <a:rPr lang="en-US" sz="3200" dirty="0"/>
              <a:t>:      </a:t>
            </a:r>
            <a:endParaRPr lang="en-US" sz="3200" dirty="0"/>
          </a:p>
          <a:p>
            <a:pPr lvl="0" algn="l"/>
            <a:r>
              <a:rPr lang="en-US" sz="2000" dirty="0"/>
              <a:t>                     secure shell for remote management</a:t>
            </a:r>
            <a:endParaRPr lang="en-US" sz="2000" dirty="0"/>
          </a:p>
          <a:p>
            <a:pPr lvl="0" algn="l"/>
            <a:endParaRPr lang="en-US" sz="2000" dirty="0"/>
          </a:p>
          <a:p>
            <a:pPr lvl="0" algn="ctr"/>
            <a:r>
              <a:rPr lang="en-US" sz="2400" b="1" dirty="0">
                <a:sym typeface="+mn-ea"/>
              </a:rPr>
              <a:t>Site-to-Site VPN</a:t>
            </a:r>
            <a:r>
              <a:rPr lang="en-US" sz="2400" dirty="0">
                <a:sym typeface="+mn-ea"/>
              </a:rPr>
              <a:t>: </a:t>
            </a:r>
            <a:endParaRPr lang="en-US" dirty="0">
              <a:sym typeface="+mn-ea"/>
            </a:endParaRPr>
          </a:p>
          <a:p>
            <a:pPr lvl="0" algn="ctr"/>
            <a:r>
              <a:rPr lang="en-US" dirty="0">
                <a:sym typeface="+mn-ea"/>
              </a:rPr>
              <a:t>IPsec VPN to secure communication between campuses.</a:t>
            </a:r>
            <a:endParaRPr lang="en-US" dirty="0"/>
          </a:p>
          <a:p>
            <a:pPr lvl="0" algn="l"/>
            <a:endParaRPr kumimoji="0" lang="ar-EG" altLang="ar-EG" i="0" u="none" strike="noStrike" cap="none" normalizeH="0" baseline="0" dirty="0">
              <a:ln>
                <a:noFill/>
              </a:ln>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Services</a:t>
            </a:r>
            <a:endParaRPr lang="ar-EG" dirty="0"/>
          </a:p>
        </p:txBody>
      </p:sp>
      <p:sp>
        <p:nvSpPr>
          <p:cNvPr id="3" name="Content Placeholder 2"/>
          <p:cNvSpPr>
            <a:spLocks noGrp="1"/>
          </p:cNvSpPr>
          <p:nvPr>
            <p:ph idx="1"/>
          </p:nvPr>
        </p:nvSpPr>
        <p:spPr/>
        <p:txBody>
          <a:bodyPr/>
          <a:lstStyle/>
          <a:p>
            <a:pPr marL="0" indent="0" algn="l">
              <a:buNone/>
            </a:pPr>
            <a:r>
              <a:rPr lang="en-US" b="1" dirty="0"/>
              <a:t>Email Server</a:t>
            </a:r>
            <a:r>
              <a:rPr lang="en-US" dirty="0"/>
              <a:t>: Setup for managing university email communication.</a:t>
            </a:r>
            <a:endParaRPr lang="en-US" dirty="0"/>
          </a:p>
          <a:p>
            <a:pPr marL="457200" lvl="1" indent="0" algn="l">
              <a:buNone/>
            </a:pPr>
            <a:endParaRPr lang="en-US" dirty="0"/>
          </a:p>
          <a:p>
            <a:pPr marL="0" indent="0" algn="l">
              <a:buNone/>
            </a:pPr>
            <a:r>
              <a:rPr lang="en-US" b="1" dirty="0"/>
              <a:t>DNS Server</a:t>
            </a:r>
            <a:r>
              <a:rPr lang="en-US" dirty="0"/>
              <a:t>: Name resolution for internal and external access.</a:t>
            </a:r>
            <a:endParaRPr lang="en-US" dirty="0"/>
          </a:p>
          <a:p>
            <a:pPr marL="0" indent="0" algn="l">
              <a:buNone/>
            </a:pPr>
            <a:endParaRPr lang="en-US" dirty="0"/>
          </a:p>
          <a:p>
            <a:pPr marL="0" indent="0" algn="l">
              <a:buNone/>
            </a:pPr>
            <a:endParaRPr lang="en-US" dirty="0"/>
          </a:p>
          <a:p>
            <a:endParaRPr lang="ar-E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262" y="394138"/>
            <a:ext cx="5060731" cy="1497725"/>
          </a:xfrm>
        </p:spPr>
        <p:txBody>
          <a:bodyPr/>
          <a:lstStyle/>
          <a:p>
            <a:r>
              <a:rPr lang="en-US" b="1" dirty="0"/>
              <a:t>Testing &amp; Validation</a:t>
            </a:r>
            <a:br>
              <a:rPr lang="en-US" b="1" dirty="0"/>
            </a:br>
            <a:endParaRPr lang="ar-EG" dirty="0"/>
          </a:p>
        </p:txBody>
      </p:sp>
      <p:sp>
        <p:nvSpPr>
          <p:cNvPr id="4" name="Rectangle 1"/>
          <p:cNvSpPr>
            <a:spLocks noGrp="1" noChangeArrowheads="1"/>
          </p:cNvSpPr>
          <p:nvPr>
            <p:ph idx="1"/>
          </p:nvPr>
        </p:nvSpPr>
        <p:spPr bwMode="auto">
          <a:xfrm>
            <a:off x="1954924" y="2287755"/>
            <a:ext cx="941201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200000"/>
              </a:lnSpc>
              <a:spcBef>
                <a:spcPct val="0"/>
              </a:spcBef>
              <a:spcAft>
                <a:spcPct val="0"/>
              </a:spcAft>
              <a:buClrTx/>
              <a:buSzTx/>
              <a:buFontTx/>
              <a:buChar char="•"/>
            </a:pPr>
            <a:r>
              <a:rPr kumimoji="0" lang="ar-EG" altLang="ar-EG" sz="1800" b="1" i="0" u="none" strike="noStrike" cap="none" normalizeH="0" baseline="0" dirty="0">
                <a:ln>
                  <a:noFill/>
                </a:ln>
                <a:solidFill>
                  <a:schemeClr val="tx1"/>
                </a:solidFill>
                <a:effectLst/>
                <a:latin typeface="Arial" panose="020B0604020202020204" pitchFamily="34" charset="0"/>
              </a:rPr>
              <a:t>Importance of Testing</a:t>
            </a:r>
            <a:r>
              <a:rPr lang="ar-EG" altLang="ar-EG" sz="1800" b="1" dirty="0">
                <a:solidFill>
                  <a:schemeClr val="tx1"/>
                </a:solidFill>
                <a:latin typeface="Arial" panose="020B0604020202020204" pitchFamily="34" charset="0"/>
              </a:rPr>
              <a:t>: </a:t>
            </a:r>
            <a:r>
              <a:rPr kumimoji="0" lang="ar-EG" altLang="ar-EG" sz="1800" b="0" i="0" u="none" strike="noStrike" cap="none" normalizeH="0" baseline="0" dirty="0">
                <a:ln>
                  <a:noFill/>
                </a:ln>
                <a:solidFill>
                  <a:schemeClr val="tx1"/>
                </a:solidFill>
                <a:effectLst/>
                <a:latin typeface="Arial" panose="020B0604020202020204" pitchFamily="34" charset="0"/>
              </a:rPr>
              <a:t>Rigorous testing for ensuring network reliability and security.</a:t>
            </a:r>
            <a:endParaRPr kumimoji="0" lang="ar-EG" altLang="ar-EG"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pPr>
            <a:r>
              <a:rPr kumimoji="0" lang="ar-EG" altLang="ar-EG" sz="1800" b="1" i="0" u="none" strike="noStrike" cap="none" normalizeH="0" baseline="0" dirty="0">
                <a:ln>
                  <a:noFill/>
                </a:ln>
                <a:solidFill>
                  <a:schemeClr val="tx1"/>
                </a:solidFill>
                <a:effectLst/>
                <a:latin typeface="Arial" panose="020B0604020202020204" pitchFamily="34" charset="0"/>
              </a:rPr>
              <a:t>Key Test Areas</a:t>
            </a:r>
            <a:r>
              <a:rPr kumimoji="0" lang="ar-EG" altLang="ar-EG" sz="1800" b="0" i="0" u="none" strike="noStrike" cap="none" normalizeH="0" baseline="0" dirty="0">
                <a:ln>
                  <a:noFill/>
                </a:ln>
                <a:solidFill>
                  <a:schemeClr val="tx1"/>
                </a:solidFill>
                <a:effectLst/>
                <a:latin typeface="Arial" panose="020B0604020202020204" pitchFamily="34" charset="0"/>
              </a:rPr>
              <a:t>:</a:t>
            </a:r>
            <a:endParaRPr kumimoji="0" lang="ar-EG" altLang="ar-EG"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None/>
            </a:pPr>
            <a:r>
              <a:rPr kumimoji="0" lang="en-US" altLang="ar-EG" sz="1800" b="0" i="0" u="none" strike="noStrike" cap="none" normalizeH="0" baseline="0" dirty="0">
                <a:ln>
                  <a:noFill/>
                </a:ln>
                <a:solidFill>
                  <a:schemeClr val="tx1"/>
                </a:solidFill>
                <a:effectLst/>
                <a:latin typeface="Arial" panose="020B0604020202020204" pitchFamily="34" charset="0"/>
              </a:rPr>
              <a:t>1.</a:t>
            </a:r>
            <a:r>
              <a:rPr kumimoji="0" lang="ar-EG" altLang="ar-EG" sz="1800" b="0" i="0" u="none" strike="noStrike" cap="none" normalizeH="0" baseline="0" dirty="0">
                <a:ln>
                  <a:noFill/>
                </a:ln>
                <a:solidFill>
                  <a:schemeClr val="tx1"/>
                </a:solidFill>
                <a:effectLst/>
                <a:latin typeface="Arial" panose="020B0604020202020204" pitchFamily="34" charset="0"/>
              </a:rPr>
              <a:t>VLAN and subnet configurations.</a:t>
            </a:r>
            <a:endParaRPr kumimoji="0" lang="ar-EG" altLang="ar-EG"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None/>
            </a:pPr>
            <a:r>
              <a:rPr kumimoji="0" lang="en-US" altLang="ar-EG" sz="1800" b="0" i="0" u="none" strike="noStrike" cap="none" normalizeH="0" baseline="0" dirty="0">
                <a:ln>
                  <a:noFill/>
                </a:ln>
                <a:solidFill>
                  <a:schemeClr val="tx1"/>
                </a:solidFill>
                <a:effectLst/>
                <a:latin typeface="Arial" panose="020B0604020202020204" pitchFamily="34" charset="0"/>
              </a:rPr>
              <a:t>2.</a:t>
            </a:r>
            <a:r>
              <a:rPr kumimoji="0" lang="ar-EG" altLang="ar-EG" sz="1800" b="0" i="0" u="none" strike="noStrike" cap="none" normalizeH="0" baseline="0" dirty="0">
                <a:ln>
                  <a:noFill/>
                </a:ln>
                <a:solidFill>
                  <a:schemeClr val="tx1"/>
                </a:solidFill>
                <a:effectLst/>
                <a:latin typeface="Arial" panose="020B0604020202020204" pitchFamily="34" charset="0"/>
              </a:rPr>
              <a:t>BGP routing and IPsec VPN.</a:t>
            </a:r>
            <a:endParaRPr kumimoji="0" lang="ar-EG" altLang="ar-EG"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None/>
            </a:pPr>
            <a:r>
              <a:rPr kumimoji="0" lang="en-US" altLang="ar-EG" sz="1800" b="0" i="0" u="none" strike="noStrike" cap="none" normalizeH="0" baseline="0" dirty="0">
                <a:ln>
                  <a:noFill/>
                </a:ln>
                <a:solidFill>
                  <a:schemeClr val="tx1"/>
                </a:solidFill>
                <a:effectLst/>
                <a:latin typeface="Arial" panose="020B0604020202020204" pitchFamily="34" charset="0"/>
              </a:rPr>
              <a:t>3.</a:t>
            </a:r>
            <a:r>
              <a:rPr kumimoji="0" lang="ar-EG" altLang="ar-EG" sz="1800" b="0" i="0" u="none" strike="noStrike" cap="none" normalizeH="0" baseline="0" dirty="0">
                <a:ln>
                  <a:noFill/>
                </a:ln>
                <a:solidFill>
                  <a:schemeClr val="tx1"/>
                </a:solidFill>
                <a:effectLst/>
                <a:latin typeface="Arial" panose="020B0604020202020204" pitchFamily="34" charset="0"/>
              </a:rPr>
              <a:t>Security features (Port Security, ACLs, SSH).</a:t>
            </a:r>
            <a:endParaRPr kumimoji="0" lang="ar-EG" altLang="ar-EG"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ar-EG" altLang="ar-EG"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ar-EG" dirty="0"/>
          </a:p>
        </p:txBody>
      </p:sp>
      <p:sp>
        <p:nvSpPr>
          <p:cNvPr id="3" name="Content Placeholder 2"/>
          <p:cNvSpPr>
            <a:spLocks noGrp="1"/>
          </p:cNvSpPr>
          <p:nvPr>
            <p:ph idx="1"/>
          </p:nvPr>
        </p:nvSpPr>
        <p:spPr/>
        <p:txBody>
          <a:bodyPr/>
          <a:lstStyle/>
          <a:p>
            <a:pPr marL="0" indent="0" algn="l">
              <a:lnSpc>
                <a:spcPct val="200000"/>
              </a:lnSpc>
              <a:buNone/>
            </a:pPr>
            <a:r>
              <a:rPr lang="en-US" b="1" dirty="0"/>
              <a:t>Key Takeaways</a:t>
            </a:r>
            <a:r>
              <a:rPr lang="en-US" dirty="0"/>
              <a:t>:</a:t>
            </a:r>
            <a:endParaRPr lang="en-US" dirty="0"/>
          </a:p>
          <a:p>
            <a:pPr marL="457200" lvl="1" indent="0" algn="l">
              <a:lnSpc>
                <a:spcPct val="200000"/>
              </a:lnSpc>
              <a:buNone/>
            </a:pPr>
            <a:r>
              <a:rPr lang="en-US" dirty="0"/>
              <a:t>1.A resilient, scalable, and future-ready network.</a:t>
            </a:r>
            <a:endParaRPr lang="en-US" dirty="0"/>
          </a:p>
          <a:p>
            <a:pPr marL="457200" lvl="1" indent="0" algn="l">
              <a:lnSpc>
                <a:spcPct val="200000"/>
              </a:lnSpc>
              <a:buNone/>
            </a:pPr>
            <a:r>
              <a:rPr lang="en-US" dirty="0"/>
              <a:t>2.Infrastructure meets current needs and allows for future expansion.</a:t>
            </a:r>
            <a:endParaRPr lang="en-US" dirty="0"/>
          </a:p>
          <a:p>
            <a:pPr marL="457200" lvl="1" indent="0" algn="l">
              <a:lnSpc>
                <a:spcPct val="200000"/>
              </a:lnSpc>
              <a:buNone/>
            </a:pPr>
            <a:r>
              <a:rPr lang="en-US" dirty="0"/>
              <a:t>3.Emphasis on security and redundancy to ensure operational reliability.</a:t>
            </a:r>
            <a:endParaRPr lang="en-US" dirty="0"/>
          </a:p>
          <a:p>
            <a:endParaRPr lang="ar-E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685" y="634946"/>
            <a:ext cx="5127171" cy="1580109"/>
          </a:xfrm>
        </p:spPr>
        <p:txBody>
          <a:bodyPr>
            <a:normAutofit/>
          </a:bodyPr>
          <a:lstStyle/>
          <a:p>
            <a:r>
              <a:rPr lang="en-US" b="1"/>
              <a:t>scenario</a:t>
            </a:r>
            <a:endParaRPr lang="ar-EG" b="1" dirty="0"/>
          </a:p>
        </p:txBody>
      </p:sp>
      <p:pic>
        <p:nvPicPr>
          <p:cNvPr id="22" name="Graphic 21" descr="Schoolhous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5132" y="645106"/>
            <a:ext cx="5247747" cy="5247747"/>
          </a:xfrm>
          <a:prstGeom prst="rect">
            <a:avLst/>
          </a:prstGeom>
        </p:spPr>
      </p:pic>
      <p:cxnSp>
        <p:nvCxnSpPr>
          <p:cNvPr id="27" name="Straight Connector 26"/>
          <p:cNvCxnSpPr>
            <a:cxnSpLocks noGrp="1" noRot="1" noChangeAspect="1" noMove="1" noResize="1" noEditPoints="1" noAdjustHandles="1" noChangeArrowheads="1" noChangeShapeType="1"/>
          </p:cNvCxnSpPr>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
          <p:cNvSpPr>
            <a:spLocks noGrp="1" noChangeArrowheads="1"/>
          </p:cNvSpPr>
          <p:nvPr>
            <p:ph idx="1"/>
          </p:nvPr>
        </p:nvSpPr>
        <p:spPr bwMode="auto">
          <a:xfrm>
            <a:off x="6411684" y="3231935"/>
            <a:ext cx="5127172" cy="26371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normAutofit/>
          </a:bodyPr>
          <a:lstStyle/>
          <a:p>
            <a:pPr marL="0" indent="0" algn="l">
              <a:lnSpc>
                <a:spcPct val="100000"/>
              </a:lnSpc>
              <a:buNone/>
            </a:pPr>
            <a:r>
              <a:rPr lang="en-US" sz="2200" b="1" dirty="0"/>
              <a:t>Overview of the Project: </a:t>
            </a:r>
            <a:r>
              <a:rPr lang="en-US" sz="2200" dirty="0"/>
              <a:t>design of university system network (internal network) this topology aims to facilitate communication between university administration and the colleges [medicine , engineering , nursing , computer science ] </a:t>
            </a:r>
            <a:endParaRPr lang="en-US" dirty="0"/>
          </a:p>
        </p:txBody>
      </p:sp>
      <p:sp>
        <p:nvSpPr>
          <p:cNvPr id="29" name="Rectangle 28"/>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31" name="Rectangle 30"/>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3D rendering of game pieces tied together with a rope"/>
          <p:cNvPicPr>
            <a:picLocks noChangeAspect="1"/>
          </p:cNvPicPr>
          <p:nvPr/>
        </p:nvPicPr>
        <p:blipFill>
          <a:blip r:embed="rId1">
            <a:alphaModFix amt="35000"/>
            <a:duotone>
              <a:schemeClr val="bg2">
                <a:shade val="45000"/>
                <a:satMod val="135000"/>
              </a:schemeClr>
              <a:prstClr val="white"/>
            </a:duotone>
          </a:blip>
          <a:srcRect t="25000"/>
          <a:stretch>
            <a:fillRect/>
          </a:stretch>
        </p:blipFill>
        <p:spPr>
          <a:xfrm>
            <a:off x="7903" y="7893"/>
            <a:ext cx="12191980" cy="6857990"/>
          </a:xfrm>
          <a:prstGeom prst="rect">
            <a:avLst/>
          </a:prstGeom>
        </p:spPr>
      </p:pic>
      <p:cxnSp>
        <p:nvCxnSpPr>
          <p:cNvPr id="32" name="Straight Connector 31"/>
          <p:cNvCxnSpPr>
            <a:cxnSpLocks noGrp="1" noRot="1" noChangeAspect="1" noMove="1" noResize="1" noEditPoints="1" noAdjustHandles="1" noChangeArrowheads="1" noChangeShapeType="1"/>
          </p:cNvCxnSpPr>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286603"/>
            <a:ext cx="10058400" cy="1450757"/>
          </a:xfrm>
        </p:spPr>
        <p:txBody>
          <a:bodyPr>
            <a:normAutofit/>
          </a:bodyPr>
          <a:lstStyle/>
          <a:p>
            <a:r>
              <a:rPr lang="en-US" b="1"/>
              <a:t>Project Objectives</a:t>
            </a:r>
            <a:endParaRPr lang="ar-EG"/>
          </a:p>
        </p:txBody>
      </p:sp>
      <p:sp>
        <p:nvSpPr>
          <p:cNvPr id="3" name="Content Placeholder 2"/>
          <p:cNvSpPr>
            <a:spLocks noGrp="1"/>
          </p:cNvSpPr>
          <p:nvPr>
            <p:ph idx="1"/>
          </p:nvPr>
        </p:nvSpPr>
        <p:spPr>
          <a:xfrm>
            <a:off x="1097280" y="2284679"/>
            <a:ext cx="10058400" cy="3540242"/>
          </a:xfrm>
        </p:spPr>
        <p:txBody>
          <a:bodyPr>
            <a:normAutofit/>
          </a:bodyPr>
          <a:lstStyle/>
          <a:p>
            <a:pPr marL="0" indent="0" algn="l">
              <a:lnSpc>
                <a:spcPct val="150000"/>
              </a:lnSpc>
              <a:buNone/>
            </a:pPr>
            <a:r>
              <a:rPr lang="en-US" b="1" dirty="0"/>
              <a:t>Key Goals</a:t>
            </a:r>
            <a:r>
              <a:rPr lang="en-US" dirty="0"/>
              <a:t>:</a:t>
            </a:r>
            <a:endParaRPr lang="en-US" dirty="0"/>
          </a:p>
          <a:p>
            <a:pPr marL="457200" lvl="1" indent="0" algn="l">
              <a:lnSpc>
                <a:spcPct val="150000"/>
              </a:lnSpc>
              <a:buNone/>
            </a:pPr>
            <a:r>
              <a:rPr lang="en-US" dirty="0"/>
              <a:t>1.Formulate and implement a hierarchical network model.</a:t>
            </a:r>
            <a:endParaRPr lang="en-US" dirty="0"/>
          </a:p>
          <a:p>
            <a:pPr marL="457200" lvl="1" indent="0" algn="l">
              <a:lnSpc>
                <a:spcPct val="150000"/>
              </a:lnSpc>
              <a:buNone/>
            </a:pPr>
            <a:r>
              <a:rPr lang="en-US" dirty="0"/>
              <a:t>2.Incorporate redundancy for reliability.</a:t>
            </a:r>
            <a:endParaRPr lang="en-US" dirty="0"/>
          </a:p>
          <a:p>
            <a:pPr marL="457200" lvl="1" indent="0" algn="l">
              <a:lnSpc>
                <a:spcPct val="150000"/>
              </a:lnSpc>
              <a:buNone/>
            </a:pPr>
            <a:r>
              <a:rPr lang="en-US" dirty="0"/>
              <a:t>3.Create wireless networks for departments.</a:t>
            </a:r>
            <a:endParaRPr lang="en-US" dirty="0"/>
          </a:p>
          <a:p>
            <a:pPr marL="457200" lvl="1" indent="0" algn="l">
              <a:lnSpc>
                <a:spcPct val="150000"/>
              </a:lnSpc>
              <a:buNone/>
            </a:pPr>
            <a:r>
              <a:rPr lang="en-US" dirty="0"/>
              <a:t>4.Implement distinct VLANs and subnets.</a:t>
            </a:r>
            <a:endParaRPr lang="en-US" dirty="0"/>
          </a:p>
          <a:p>
            <a:pPr marL="457200" lvl="1" indent="0" algn="l">
              <a:lnSpc>
                <a:spcPct val="150000"/>
              </a:lnSpc>
              <a:buNone/>
            </a:pPr>
            <a:r>
              <a:rPr lang="en-US" dirty="0"/>
              <a:t>5.Use BGP for routing.</a:t>
            </a:r>
            <a:endParaRPr lang="en-US" dirty="0"/>
          </a:p>
          <a:p>
            <a:pPr marL="457200" lvl="1" indent="0" algn="l">
              <a:lnSpc>
                <a:spcPct val="150000"/>
              </a:lnSpc>
              <a:buNone/>
            </a:pPr>
            <a:r>
              <a:rPr lang="en-US" dirty="0"/>
              <a:t>6.Enable seamless communication across the university.</a:t>
            </a:r>
            <a:endParaRPr lang="ar-EG" dirty="0"/>
          </a:p>
          <a:p>
            <a:pPr marL="457200" lvl="1" indent="0" algn="l">
              <a:buNone/>
            </a:pPr>
            <a:endParaRPr lang="ar-EG" dirty="0"/>
          </a:p>
          <a:p>
            <a:pPr marL="742950" lvl="1" indent="-285750">
              <a:buFont typeface="Arial" panose="020B0604020202020204" pitchFamily="34" charset="0"/>
              <a:buChar char="•"/>
            </a:pPr>
            <a:endParaRPr lang="ar-EG" dirty="0"/>
          </a:p>
          <a:p>
            <a:pPr marL="742950" lvl="1" indent="-285750">
              <a:buFont typeface="Arial" panose="020B0604020202020204" pitchFamily="34" charset="0"/>
              <a:buChar char="•"/>
            </a:pPr>
            <a:endParaRPr lang="en-US" dirty="0"/>
          </a:p>
          <a:p>
            <a:endParaRPr lang="ar-EG" dirty="0"/>
          </a:p>
        </p:txBody>
      </p:sp>
      <p:sp>
        <p:nvSpPr>
          <p:cNvPr id="33" name="Rectangle 32"/>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34"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85" y="634946"/>
            <a:ext cx="3690257" cy="1450757"/>
          </a:xfrm>
        </p:spPr>
        <p:txBody>
          <a:bodyPr>
            <a:normAutofit/>
          </a:bodyPr>
          <a:lstStyle/>
          <a:p>
            <a:endParaRPr lang="ar-EG" sz="3700" dirty="0"/>
          </a:p>
        </p:txBody>
      </p:sp>
      <p:pic>
        <p:nvPicPr>
          <p:cNvPr id="5" name="Picture 4" descr="A screensho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rcRect l="29563" t="40631" r="29621" b="23747"/>
          <a:stretch>
            <a:fillRect/>
          </a:stretch>
        </p:blipFill>
        <p:spPr>
          <a:xfrm>
            <a:off x="633999" y="523684"/>
            <a:ext cx="11043651" cy="5353432"/>
          </a:xfrm>
          <a:prstGeom prst="rect">
            <a:avLst/>
          </a:prstGeom>
        </p:spPr>
      </p:pic>
      <p:cxnSp>
        <p:nvCxnSpPr>
          <p:cNvPr id="38" name="Straight Connector 37"/>
          <p:cNvCxnSpPr>
            <a:cxnSpLocks noGrp="1" noRot="1" noChangeAspect="1" noMove="1" noResize="1" noEditPoints="1" noAdjustHandles="1" noChangeArrowheads="1" noChangeShapeType="1"/>
          </p:cNvCxnSpPr>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484577" y="2446778"/>
            <a:ext cx="3065165" cy="3422315"/>
          </a:xfrm>
        </p:spPr>
        <p:txBody>
          <a:bodyPr>
            <a:normAutofit/>
          </a:bodyPr>
          <a:lstStyle/>
          <a:p>
            <a:pPr marL="0" indent="0" algn="l">
              <a:buNone/>
            </a:pPr>
            <a:endParaRPr lang="en-US" dirty="0"/>
          </a:p>
          <a:p>
            <a:endParaRPr lang="ar-EG" dirty="0"/>
          </a:p>
        </p:txBody>
      </p:sp>
      <p:sp>
        <p:nvSpPr>
          <p:cNvPr id="39" name="Rectangle 38"/>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40" name="Rectangle 39"/>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85" y="634946"/>
            <a:ext cx="3690257" cy="1450757"/>
          </a:xfrm>
        </p:spPr>
        <p:txBody>
          <a:bodyPr>
            <a:normAutofit/>
          </a:bodyPr>
          <a:lstStyle/>
          <a:p>
            <a:r>
              <a:rPr lang="en-US" sz="3000" b="1" dirty="0"/>
              <a:t>1- VLAN :</a:t>
            </a:r>
            <a:br>
              <a:rPr lang="en-US" sz="3000" b="1" dirty="0"/>
            </a:br>
            <a:endParaRPr lang="ar-EG" sz="3000" dirty="0"/>
          </a:p>
        </p:txBody>
      </p:sp>
      <p:pic>
        <p:nvPicPr>
          <p:cNvPr id="48" name="Graphic 47" descr="Laptop Secur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431696" y="640081"/>
            <a:ext cx="5314406" cy="5314406"/>
          </a:xfrm>
          <a:prstGeom prst="rect">
            <a:avLst/>
          </a:prstGeom>
        </p:spPr>
      </p:pic>
      <p:cxnSp>
        <p:nvCxnSpPr>
          <p:cNvPr id="49" name="Straight Connector 48"/>
          <p:cNvCxnSpPr>
            <a:cxnSpLocks noGrp="1" noRot="1" noChangeAspect="1" noMove="1" noResize="1" noEditPoints="1" noAdjustHandles="1" noChangeArrowheads="1" noChangeShapeType="1"/>
          </p:cNvCxnSpPr>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859485" y="2720648"/>
            <a:ext cx="3690257" cy="3148445"/>
          </a:xfrm>
        </p:spPr>
        <p:txBody>
          <a:bodyPr>
            <a:normAutofit/>
          </a:bodyPr>
          <a:lstStyle/>
          <a:p>
            <a:pPr algn="l"/>
            <a:r>
              <a:rPr lang="en-US" dirty="0"/>
              <a:t>VLANs allow network segmentation, isolating traffic between different departments or user groups, which enhances security by limiting broadcast domains and reducing the risk of unauthorized access. Subnetting further divides IP addresses, organizing network traffic for efficient routing and improved performance.</a:t>
            </a:r>
            <a:endParaRPr lang="ar-EG" dirty="0"/>
          </a:p>
        </p:txBody>
      </p:sp>
      <p:sp>
        <p:nvSpPr>
          <p:cNvPr id="50" name="Rectangle 49"/>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51" name="Rectangle 50"/>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 name="Title 1"/>
          <p:cNvSpPr>
            <a:spLocks noGrp="1"/>
          </p:cNvSpPr>
          <p:nvPr>
            <p:ph type="title"/>
          </p:nvPr>
        </p:nvSpPr>
        <p:spPr>
          <a:xfrm>
            <a:off x="492370" y="605896"/>
            <a:ext cx="3084844" cy="5646208"/>
          </a:xfrm>
        </p:spPr>
        <p:txBody>
          <a:bodyPr anchor="ctr">
            <a:normAutofit/>
          </a:bodyPr>
          <a:lstStyle/>
          <a:p>
            <a:r>
              <a:rPr lang="en-US" sz="3600" dirty="0">
                <a:solidFill>
                  <a:srgbClr val="FFFFFF"/>
                </a:solidFill>
              </a:rPr>
              <a:t>DHCP :</a:t>
            </a:r>
            <a:endParaRPr lang="ar-EG" sz="3600" dirty="0">
              <a:solidFill>
                <a:srgbClr val="FFFFFF"/>
              </a:solidFill>
            </a:endParaRPr>
          </a:p>
        </p:txBody>
      </p:sp>
      <p:sp>
        <p:nvSpPr>
          <p:cNvPr id="22" name="Rectangle 21"/>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3" name="Rectangle 1"/>
          <p:cNvSpPr>
            <a:spLocks noGrp="1" noChangeArrowheads="1"/>
          </p:cNvSpPr>
          <p:nvPr>
            <p:ph idx="1"/>
          </p:nvPr>
        </p:nvSpPr>
        <p:spPr bwMode="auto">
          <a:xfrm>
            <a:off x="4742016" y="605896"/>
            <a:ext cx="6413663"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normAutofit/>
          </a:bodyPr>
          <a:lstStyle/>
          <a:p>
            <a:pPr marL="0" marR="0" lvl="0" indent="0" algn="ctr" defTabSz="914400" rtl="0" eaLnBrk="0" fontAlgn="base" latinLnBrk="0" hangingPunct="0">
              <a:spcBef>
                <a:spcPct val="0"/>
              </a:spcBef>
              <a:spcAft>
                <a:spcPts val="600"/>
              </a:spcAft>
              <a:buClrTx/>
              <a:buSzTx/>
              <a:buFontTx/>
              <a:buNone/>
            </a:pPr>
            <a:r>
              <a:rPr kumimoji="0" lang="en-US" altLang="ar-EG" b="0" i="0" u="none" strike="noStrike" cap="none" normalizeH="0" baseline="0" dirty="0">
                <a:ln>
                  <a:noFill/>
                </a:ln>
                <a:effectLst/>
                <a:latin typeface="Arial" panose="020B0604020202020204" pitchFamily="34" charset="0"/>
              </a:rPr>
              <a:t>DHCP servers automate IP address assignment, making it easier to manage dynamic devices like laptops and mobile phones. Static IP addresses are used for devices that require a fixed address, such as servers and printers. Proper configuration avoids IP conflicts and ensures reliable network communication.</a:t>
            </a:r>
            <a:endParaRPr kumimoji="0" lang="ar-EG" altLang="ar-EG" b="0" i="0" u="none" strike="noStrike" cap="none" normalizeH="0" baseline="0" dirty="0">
              <a:ln>
                <a:noFill/>
              </a:ln>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 name="Title 1"/>
          <p:cNvSpPr>
            <a:spLocks noGrp="1"/>
          </p:cNvSpPr>
          <p:nvPr>
            <p:ph type="title"/>
          </p:nvPr>
        </p:nvSpPr>
        <p:spPr>
          <a:xfrm>
            <a:off x="492370" y="605896"/>
            <a:ext cx="3084844" cy="5646208"/>
          </a:xfrm>
        </p:spPr>
        <p:txBody>
          <a:bodyPr anchor="ctr">
            <a:normAutofit/>
          </a:bodyPr>
          <a:lstStyle/>
          <a:p>
            <a:r>
              <a:rPr lang="en-US" sz="3600" dirty="0">
                <a:solidFill>
                  <a:srgbClr val="FFFFFF"/>
                </a:solidFill>
              </a:rPr>
              <a:t>BGP : </a:t>
            </a:r>
            <a:endParaRPr lang="ar-EG" sz="3600" dirty="0">
              <a:solidFill>
                <a:srgbClr val="FFFFFF"/>
              </a:solidFill>
            </a:endParaRPr>
          </a:p>
        </p:txBody>
      </p:sp>
      <p:sp>
        <p:nvSpPr>
          <p:cNvPr id="22" name="Rectangle 21"/>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3" name="Rectangle 1"/>
          <p:cNvSpPr>
            <a:spLocks noGrp="1" noChangeArrowheads="1"/>
          </p:cNvSpPr>
          <p:nvPr>
            <p:ph idx="1"/>
          </p:nvPr>
        </p:nvSpPr>
        <p:spPr bwMode="auto">
          <a:xfrm>
            <a:off x="4742016" y="605896"/>
            <a:ext cx="6413663"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ts val="600"/>
              </a:spcAft>
              <a:buClrTx/>
              <a:buSzTx/>
              <a:buNone/>
            </a:pPr>
            <a:r>
              <a:rPr kumimoji="0" lang="en-US" altLang="ar-EG" sz="2200" i="0" u="none" strike="noStrike" cap="none" normalizeH="0" baseline="0" dirty="0">
                <a:ln>
                  <a:noFill/>
                </a:ln>
                <a:effectLst/>
                <a:latin typeface="Arial" panose="020B0604020202020204" pitchFamily="34" charset="0"/>
              </a:rPr>
              <a:t>BGP is used for routing between different autonomous systems, making it suitable for large networks like a university campus. It enables scalable routing by efficiently managing routing paths, optimizing network traffic flow, and ensuring connectivity with external networks for services like internet access.</a:t>
            </a:r>
            <a:endParaRPr kumimoji="0" lang="ar-EG" altLang="ar-EG" i="0" u="none" strike="noStrike" cap="none" normalizeH="0" baseline="0" dirty="0">
              <a:ln>
                <a:noFill/>
              </a:ln>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 name="Title 1"/>
          <p:cNvSpPr>
            <a:spLocks noGrp="1"/>
          </p:cNvSpPr>
          <p:nvPr>
            <p:ph type="title"/>
          </p:nvPr>
        </p:nvSpPr>
        <p:spPr>
          <a:xfrm>
            <a:off x="492370" y="605896"/>
            <a:ext cx="3084844" cy="5646208"/>
          </a:xfrm>
        </p:spPr>
        <p:txBody>
          <a:bodyPr anchor="ctr">
            <a:normAutofit/>
          </a:bodyPr>
          <a:lstStyle/>
          <a:p>
            <a:r>
              <a:rPr lang="en-US" sz="3600" dirty="0" err="1">
                <a:solidFill>
                  <a:srgbClr val="FFFFFF"/>
                </a:solidFill>
              </a:rPr>
              <a:t>Redenduncy</a:t>
            </a:r>
            <a:r>
              <a:rPr lang="en-US" sz="3600" dirty="0">
                <a:solidFill>
                  <a:srgbClr val="FFFFFF"/>
                </a:solidFill>
              </a:rPr>
              <a:t>: </a:t>
            </a:r>
            <a:endParaRPr lang="ar-EG" sz="3600" dirty="0">
              <a:solidFill>
                <a:srgbClr val="FFFFFF"/>
              </a:solidFill>
            </a:endParaRPr>
          </a:p>
        </p:txBody>
      </p:sp>
      <p:sp>
        <p:nvSpPr>
          <p:cNvPr id="22" name="Rectangle 21"/>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3" name="Rectangle 1"/>
          <p:cNvSpPr>
            <a:spLocks noGrp="1" noChangeArrowheads="1"/>
          </p:cNvSpPr>
          <p:nvPr>
            <p:ph idx="1"/>
          </p:nvPr>
        </p:nvSpPr>
        <p:spPr bwMode="auto">
          <a:xfrm>
            <a:off x="4742016" y="605896"/>
            <a:ext cx="6413663"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ts val="600"/>
              </a:spcAft>
              <a:buClrTx/>
              <a:buSzTx/>
              <a:buNone/>
            </a:pPr>
            <a:r>
              <a:rPr kumimoji="0" lang="en-US" altLang="ar-EG" i="0" u="none" strike="noStrike" cap="none" normalizeH="0" baseline="0" dirty="0">
                <a:ln>
                  <a:noFill/>
                </a:ln>
                <a:effectLst/>
                <a:latin typeface="Arial" panose="020B0604020202020204" pitchFamily="34" charset="0"/>
              </a:rPr>
              <a:t> A hierarchical network model organizes the network into layers (Core, Distribution, and Access), making it more manageable, scalable, and flexible. Redundancy at each layer ensures that if one device or link fails, the network remains operational, minimizing downtime and enhancing reliability.</a:t>
            </a:r>
            <a:endParaRPr kumimoji="0" lang="ar-EG" altLang="ar-EG" i="0" u="none" strike="noStrike" cap="none" normalizeH="0" baseline="0" dirty="0">
              <a:ln>
                <a:noFill/>
              </a:ln>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PAT (</a:t>
            </a:r>
            <a:r>
              <a:rPr lang="en-US" sz="2800" b="1" i="0" dirty="0">
                <a:solidFill>
                  <a:srgbClr val="111111"/>
                </a:solidFill>
                <a:effectLst/>
                <a:latin typeface="Roboto" panose="02000000000000000000" pitchFamily="2" charset="0"/>
              </a:rPr>
              <a:t>Port Address Translation)</a:t>
            </a:r>
            <a:r>
              <a:rPr lang="en-US" sz="2800" b="0" i="0" dirty="0">
                <a:solidFill>
                  <a:srgbClr val="111111"/>
                </a:solidFill>
                <a:effectLst/>
                <a:latin typeface="Roboto" panose="02000000000000000000" pitchFamily="2" charset="0"/>
              </a:rPr>
              <a:t> </a:t>
            </a:r>
            <a:r>
              <a:rPr lang="en-US" dirty="0"/>
              <a:t>:</a:t>
            </a:r>
            <a:endParaRPr lang="ar-EG" dirty="0"/>
          </a:p>
        </p:txBody>
      </p:sp>
      <p:graphicFrame>
        <p:nvGraphicFramePr>
          <p:cNvPr id="7" name="Rectangle 1"/>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B 0 3 4 5 E F 1 B 0 C 3 2 4 4 8 8 B B 5 C 9 C 4 B 1 4 4 7 B 2 D "   m a : c o n t e n t T y p e V e r s i o n = " 4 "   m a : c o n t e n t T y p e D e s c r i p t i o n = " C r e a t e   a   n e w   d o c u m e n t . "   m a : c o n t e n t T y p e S c o p e = " "   m a : v e r s i o n I D = " 5 0 6 f 5 0 1 d 6 6 1 9 2 d a c b 7 5 0 e 2 5 6 3 0 f 9 d 0 0 1 "   x m l n s : c t = " h t t p : / / s c h e m a s . m i c r o s o f t . c o m / o f f i c e / 2 0 0 6 / m e t a d a t a / c o n t e n t T y p e "   x m l n s : m a = " h t t p : / / s c h e m a s . m i c r o s o f t . c o m / o f f i c e / 2 0 0 6 / m e t a d a t a / p r o p e r t i e s / m e t a A t t r i b u t e s " >  
 < x s d : s c h e m a   t a r g e t N a m e s p a c e = " h t t p : / / s c h e m a s . m i c r o s o f t . c o m / o f f i c e / 2 0 0 6 / m e t a d a t a / p r o p e r t i e s "   m a : r o o t = " t r u e "   m a : f i e l d s I D = " 2 0 4 0 d 6 c 3 8 0 4 d b c 4 5 0 a 8 9 b 2 9 b a c 4 0 f 1 3 1 "   n s 3 : _ = " "   x m l n s : x s d = " h t t p : / / w w w . w 3 . o r g / 2 0 0 1 / X M L S c h e m a "   x m l n s : x s = " h t t p : / / w w w . w 3 . o r g / 2 0 0 1 / X M L S c h e m a "   x m l n s : p = " h t t p : / / s c h e m a s . m i c r o s o f t . c o m / o f f i c e / 2 0 0 6 / m e t a d a t a / p r o p e r t i e s "   x m l n s : n s 3 = " 0 1 f 7 2 9 b d - c e c 1 - 4 5 c d - b 7 a 4 - a 6 5 9 3 5 6 2 2 0 4 0 " >  
 < x s d : i m p o r t   n a m e s p a c e = " 0 1 f 7 2 9 b d - c e c 1 - 4 5 c d - b 7 a 4 - a 6 5 9 3 5 6 2 2 0 4 0 " / >  
 < x s d : e l e m e n t   n a m e = " p r o p e r t i e s " >  
 < x s d : c o m p l e x T y p e >  
 < x s d : s e q u e n c e >  
 < x s d : e l e m e n t   n a m e = " d o c u m e n t M a n a g e m e n t " >  
 < x s d : c o m p l e x T y p e >  
 < x s d : a l l >  
 < x s d : e l e m e n t   r e f = " n s 3 : M e d i a S e r v i c e M e t a d a t a "   m i n O c c u r s = " 0 " / >  
 < x s d : e l e m e n t   r e f = " n s 3 : M e d i a S e r v i c e F a s t M e t a d a t a "   m i n O c c u r s = " 0 " / >  
 < x s d : e l e m e n t   r e f = " n s 3 : M e d i a S e r v i c e O b j e c t D e t e c t o r V e r s i o n s "   m i n O c c u r s = " 0 " / >  
 < x s d : e l e m e n t   r e f = " n s 3 : M e d i a S e r v i c e S e a r c h P r o p e r t i e s "   m i n O c c u r s = " 0 " / >  
 < / x s d : a l l >  
 < / x s d : c o m p l e x T y p e >  
 < / x s d : e l e m e n t >  
 < / x s d : s e q u e n c e >  
 < / x s d : c o m p l e x T y p e >  
 < / x s d : e l e m e n t >  
 < / x s d : s c h e m a >  
 < x s d : s c h e m a   t a r g e t N a m e s p a c e = " 0 1 f 7 2 9 b d - c e c 1 - 4 5 c d - b 7 a 4 - a 6 5 9 3 5 6 2 2 0 4 0 " 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b j e c t D e t e c t o r V e r s i o n s "   m a : i n d e x = " 1 0 "   n i l l a b l e = " t r u e "   m a : d i s p l a y N a m e = " M e d i a S e r v i c e O b j e c t D e t e c t o r V e r s i o n s "   m a : h i d d e n = " t r u e "   m a : i n d e x e d = " t r u e "   m a : i n t e r n a l N a m e = " M e d i a S e r v i c e O b j e c t D e t e c t o r V e r s i o n s "   m a : r e a d O n l y = " t r u e " >  
 < x s d : s i m p l e T y p e >  
 < x s d : r e s t r i c t i o n   b a s e = " d m s : T e x t " / >  
 < / x s d : s i m p l e T y p e >  
 < / x s d : e l e m e n t >  
 < x s d : e l e m e n t   n a m e = " M e d i a S e r v i c e S e a r c h P r o p e r t i e s "   m a : i n d e x = " 1 1 "   n i l l a b l e = " t r u e "   m a : d i s p l a y N a m e = " M e d i a S e r v i c e S e a r c h P r o p e r t i e s "   m a : h i d d e n = " t r u e "   m a : i n t e r n a l N a m e = " M e d i a S e r v i c e S e a r c h P r o p e r t i e s "   m a : r e a d O n l y = " t r u e " >  
 < x s d : s i m p l e T y p e >  
 < x s d : r e s t r i c t i o n   b a s e = " d m s : N o t e " / > 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p : p r o p e r t i e s > 
</file>

<file path=customXml/itemProps1.xml><?xml version="1.0" encoding="utf-8"?>
<ds:datastoreItem xmlns:ds="http://schemas.openxmlformats.org/officeDocument/2006/customXml" ds:itemID="{34356771-1B34-4D65-98FE-8EE720507F20}">
  <ds:schemaRefs/>
</ds:datastoreItem>
</file>

<file path=customXml/itemProps2.xml><?xml version="1.0" encoding="utf-8"?>
<ds:datastoreItem xmlns:ds="http://schemas.openxmlformats.org/officeDocument/2006/customXml" ds:itemID="{66EB524C-977E-4E62-B06A-388ED1B01D03}">
  <ds:schemaRefs/>
</ds:datastoreItem>
</file>

<file path=customXml/itemProps3.xml><?xml version="1.0" encoding="utf-8"?>
<ds:datastoreItem xmlns:ds="http://schemas.openxmlformats.org/officeDocument/2006/customXml" ds:itemID="{1534D2D8-AD27-468A-A28B-EA76245683E6}">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2843</Words>
  <Application>WPS Presentation</Application>
  <PresentationFormat>Widescreen</PresentationFormat>
  <Paragraphs>85</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Calibri</vt:lpstr>
      <vt:lpstr>Bell MT</vt:lpstr>
      <vt:lpstr>Aptos</vt:lpstr>
      <vt:lpstr>Segoe Print</vt:lpstr>
      <vt:lpstr>Arial Black</vt:lpstr>
      <vt:lpstr>ADLaM Display</vt:lpstr>
      <vt:lpstr>Calibri</vt:lpstr>
      <vt:lpstr>Roboto</vt:lpstr>
      <vt:lpstr>Times New Roman</vt:lpstr>
      <vt:lpstr>Microsoft YaHei</vt:lpstr>
      <vt:lpstr>Arial Unicode MS</vt:lpstr>
      <vt:lpstr>Calibri Light</vt:lpstr>
      <vt:lpstr>Retrospect</vt:lpstr>
      <vt:lpstr>University Campus Networking</vt:lpstr>
      <vt:lpstr>scenario</vt:lpstr>
      <vt:lpstr>Project Objectives</vt:lpstr>
      <vt:lpstr>PowerPoint 演示文稿</vt:lpstr>
      <vt:lpstr>1- VLAN : </vt:lpstr>
      <vt:lpstr>DHCP :</vt:lpstr>
      <vt:lpstr>BGP : </vt:lpstr>
      <vt:lpstr>Redenduncy: </vt:lpstr>
      <vt:lpstr>PAT (Port Address Translation) :</vt:lpstr>
      <vt:lpstr>Security features : </vt:lpstr>
      <vt:lpstr>Additional Services</vt:lpstr>
      <vt:lpstr>Testing &amp; Validation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فايزه عادل امام عبدالحليم</dc:creator>
  <cp:lastModifiedBy>Right Click</cp:lastModifiedBy>
  <cp:revision>6</cp:revision>
  <dcterms:created xsi:type="dcterms:W3CDTF">2024-10-15T08:01:00Z</dcterms:created>
  <dcterms:modified xsi:type="dcterms:W3CDTF">2024-10-19T15:11:31Z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0x010100B0345EF1B0C324488BB5C9C4B1447B2D</vt:lpwstr>
  </property>
  <property fmtid="{D5CDD505-2E9C-101B-9397-08002B2CF9AE}" pid="3" name="ICV">
    <vt:lpwstr>3E019734624544F2B39A2BFC512A1B02_12</vt:lpwstr>
  </property>
  <property fmtid="{D5CDD505-2E9C-101B-9397-08002B2CF9AE}" pid="4" name="KSOProductBuildVer">
    <vt:lpwstr>1033-12.2.0.17562</vt:lpwstr>
  </property>
</Properties>
</file>