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58" r:id="rId2"/>
    <p:sldId id="663" r:id="rId3"/>
    <p:sldId id="662" r:id="rId4"/>
    <p:sldId id="665" r:id="rId5"/>
    <p:sldId id="666" r:id="rId6"/>
    <p:sldId id="668" r:id="rId7"/>
    <p:sldId id="670" r:id="rId8"/>
    <p:sldId id="679" r:id="rId9"/>
    <p:sldId id="685" r:id="rId10"/>
    <p:sldId id="667" r:id="rId11"/>
    <p:sldId id="678" r:id="rId12"/>
    <p:sldId id="681" r:id="rId13"/>
    <p:sldId id="682" r:id="rId14"/>
    <p:sldId id="683" r:id="rId15"/>
    <p:sldId id="684" r:id="rId16"/>
    <p:sldId id="677" r:id="rId17"/>
    <p:sldId id="686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0">
          <p15:clr>
            <a:srgbClr val="A4A3A4"/>
          </p15:clr>
        </p15:guide>
        <p15:guide id="2" orient="horz" pos="499">
          <p15:clr>
            <a:srgbClr val="A4A3A4"/>
          </p15:clr>
        </p15:guide>
        <p15:guide id="3" pos="14271">
          <p15:clr>
            <a:srgbClr val="A4A3A4"/>
          </p15:clr>
        </p15:guide>
        <p15:guide id="4" pos="7677">
          <p15:clr>
            <a:srgbClr val="A4A3A4"/>
          </p15:clr>
        </p15:guide>
        <p15:guide id="5" pos="10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B94"/>
    <a:srgbClr val="5ACE34"/>
    <a:srgbClr val="7E7E7E"/>
    <a:srgbClr val="FBAA77"/>
    <a:srgbClr val="C42A13"/>
    <a:srgbClr val="29AD82"/>
    <a:srgbClr val="031425"/>
    <a:srgbClr val="F9711C"/>
    <a:srgbClr val="FFFFFF"/>
    <a:srgbClr val="92A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9" autoAdjust="0"/>
    <p:restoredTop sz="83871" autoAdjust="0"/>
  </p:normalViewPr>
  <p:slideViewPr>
    <p:cSldViewPr snapToGrid="0" snapToObjects="1">
      <p:cViewPr varScale="1">
        <p:scale>
          <a:sx n="31" d="100"/>
          <a:sy n="31" d="100"/>
        </p:scale>
        <p:origin x="756" y="132"/>
      </p:cViewPr>
      <p:guideLst>
        <p:guide orient="horz" pos="8140"/>
        <p:guide orient="horz" pos="499"/>
        <p:guide pos="14271"/>
        <p:guide pos="7677"/>
        <p:guide pos="10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image" Target="../media/image2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3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3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6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4CB2D-72F5-5C4E-93D3-E8E8F059BBA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49E0F-067E-034A-A3D7-0C57F78FBA9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9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aleway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aleway"/>
              </a:defRPr>
            </a:lvl1pPr>
          </a:lstStyle>
          <a:p>
            <a:fld id="{EFC10EE1-B198-C942-8235-326C972CBB30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aleway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aleway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Parmi</a:t>
            </a:r>
            <a:r>
              <a:rPr lang="fr-FR" baseline="0" dirty="0" smtClean="0"/>
              <a:t> les principaux fonctionnalités </a:t>
            </a:r>
            <a:r>
              <a:rPr lang="fr-FR" baseline="0" dirty="0" smtClean="0"/>
              <a:t>que </a:t>
            </a:r>
            <a:r>
              <a:rPr lang="fr-FR" baseline="0" dirty="0" smtClean="0"/>
              <a:t>notre application offre aux parents l’évaluation d’une garderie que l’est abonné </a:t>
            </a:r>
          </a:p>
          <a:p>
            <a:r>
              <a:rPr lang="fr-FR" baseline="0" dirty="0" smtClean="0"/>
              <a:t>Pour rendre cette fonctionnalité opérationnel et fonctionnel on a préparer d’abord la vue … Ensuite on a créé l’entité … puis on a créé le </a:t>
            </a:r>
            <a:r>
              <a:rPr lang="fr-FR" baseline="0" dirty="0" err="1" smtClean="0"/>
              <a:t>controlleur</a:t>
            </a:r>
            <a:r>
              <a:rPr lang="fr-FR" baseline="0" dirty="0" smtClean="0"/>
              <a:t> …</a:t>
            </a:r>
          </a:p>
          <a:p>
            <a:r>
              <a:rPr lang="fr-FR" baseline="0" dirty="0" smtClean="0"/>
              <a:t>On a implémenter la méthode de l’</a:t>
            </a:r>
            <a:r>
              <a:rPr lang="fr-FR" baseline="0" dirty="0" err="1" smtClean="0"/>
              <a:t>ajoutEvaluation</a:t>
            </a:r>
            <a:r>
              <a:rPr lang="fr-FR" baseline="0" dirty="0" smtClean="0"/>
              <a:t> dans le </a:t>
            </a:r>
            <a:r>
              <a:rPr lang="fr-FR" baseline="0" dirty="0" err="1" smtClean="0"/>
              <a:t>controlleur</a:t>
            </a:r>
            <a:r>
              <a:rPr lang="fr-FR" baseline="0" dirty="0" smtClean="0"/>
              <a:t> et enfin on a ajouté le chemin d’</a:t>
            </a:r>
            <a:r>
              <a:rPr lang="fr-FR" baseline="0" dirty="0" err="1" smtClean="0"/>
              <a:t>accés</a:t>
            </a:r>
            <a:r>
              <a:rPr lang="fr-FR" baseline="0" dirty="0" smtClean="0"/>
              <a:t> à la vue dans le fichier </a:t>
            </a:r>
            <a:r>
              <a:rPr lang="fr-FR" baseline="0" dirty="0" err="1" smtClean="0"/>
              <a:t>Routing.yml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Cette fonctionnalité est testé par ma </a:t>
            </a:r>
            <a:r>
              <a:rPr lang="fr-FR" baseline="0" dirty="0" err="1" smtClean="0"/>
              <a:t>collégue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Ameni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1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Pour le premier story Test on a choisi de travailler sur la </a:t>
            </a:r>
            <a:r>
              <a:rPr lang="fr-FR" sz="24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rebrique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 statistiques concernant les abonnements des garderies 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-&gt;On commence par le cas 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</a:t>
            </a:r>
            <a:r>
              <a:rPr lang="fr-FR" sz="2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réussite </a:t>
            </a:r>
            <a:endParaRPr lang="fr-FR" sz="2400" kern="12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Etant donné que le </a:t>
            </a:r>
            <a:r>
              <a:rPr lang="fr-FR" sz="24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garderie </a:t>
            </a:r>
            <a:r>
              <a:rPr lang="fr-FR" sz="24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Bechir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ayant l’id 27 et la </a:t>
            </a:r>
            <a:r>
              <a:rPr lang="fr-FR" sz="24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présence des demandes d’abonnements (acceptées, refusées et en traitements) des parents qui souhaitent s’abonner.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 le </a:t>
            </a:r>
            <a:r>
              <a:rPr lang="fr-FR" sz="24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veut accéder au </a:t>
            </a:r>
            <a:r>
              <a:rPr lang="fr-FR" sz="24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rebrique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statistiques </a:t>
            </a:r>
            <a:endParaRPr lang="fr-FR" sz="2400" kern="12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 les stat 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seront 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affichés convenablement </a:t>
            </a: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-&gt;Pour le cas d’</a:t>
            </a:r>
            <a:r>
              <a:rPr lang="fr-FR" sz="24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echec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Etant donné que Le propriétaire de la garderie «Béchir» ayant ’d 27 Et Aucun parent n’a demandé de s’abonner à la garderie ou aux garderies du propriétaire « Béchir ».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 Le propriétaire de la </a:t>
            </a:r>
            <a:r>
              <a:rPr lang="fr-FR" sz="24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gerderie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«Béchir» 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veut accéder aux statistiques des abonnements de  ses garderies.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 Les statistiques des abonnements concernant ce propriétaire ne seront pas affichés parce qu’il n’y a pas des abonnées,  </a:t>
            </a:r>
          </a:p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4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Raleway"/>
                <a:cs typeface="Raleway"/>
              </a:rPr>
              <a:t>Entrepreneur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‹N°›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rea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26736"/>
            <a:ext cx="24404390" cy="13836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0242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AE80-5347-6D48-BB4B-E807E2987DCC}" type="slidenum">
              <a:rPr lang="en-US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9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-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6066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Raleway"/>
                <a:cs typeface="Raleway"/>
              </a:rPr>
              <a:t>Entrepreneur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2431713" y="6451599"/>
            <a:ext cx="10223500" cy="526732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‹N°›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7033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727869" y="3936081"/>
            <a:ext cx="10099006" cy="721903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Raleway"/>
                <a:cs typeface="Raleway"/>
              </a:rPr>
              <a:t>Entrepreneur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ardrop 1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‹N°›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4017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half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2147379" y="-13368"/>
            <a:ext cx="12277060" cy="1375855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Raleway"/>
                <a:cs typeface="Raleway"/>
              </a:rPr>
              <a:t>Entrepreneur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3903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eb Data Traf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047288" y="4925808"/>
            <a:ext cx="12590794" cy="70518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‹N°›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Raleway"/>
                <a:cs typeface="Raleway"/>
              </a:rPr>
              <a:t>Entrepreneur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008874" y="131150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2109816" y="131912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424919" y="131146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517574" y="131908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ardrop 14"/>
          <p:cNvSpPr/>
          <p:nvPr userDrawn="1"/>
        </p:nvSpPr>
        <p:spPr>
          <a:xfrm>
            <a:off x="23229210" y="9637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3162370" y="9720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‹N°›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14485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40150" y="3922713"/>
            <a:ext cx="5360988" cy="70889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Raleway"/>
                <a:cs typeface="Raleway"/>
              </a:rPr>
              <a:t>Entrepreneur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‹N°›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137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314768" y="4227044"/>
            <a:ext cx="4058313" cy="545569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0144094" y="4227044"/>
            <a:ext cx="4156106" cy="54556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832183" y="4231071"/>
            <a:ext cx="4157617" cy="545569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Raleway Light"/>
                <a:cs typeface="Raleway Light"/>
              </a:defRPr>
            </a:lvl1pPr>
          </a:lstStyle>
          <a:p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Raleway"/>
                <a:cs typeface="Raleway"/>
              </a:rPr>
              <a:t>Entrepreneur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Lato Light"/>
                <a:cs typeface="Lato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‹N°›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936165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-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486247" y="8009113"/>
            <a:ext cx="16973839" cy="59157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062517" y="-80212"/>
            <a:ext cx="14397569" cy="8133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1971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769" r:id="rId2"/>
    <p:sldLayoutId id="2147483768" r:id="rId3"/>
    <p:sldLayoutId id="2147483766" r:id="rId4"/>
    <p:sldLayoutId id="2147483767" r:id="rId5"/>
    <p:sldLayoutId id="2147483746" r:id="rId6"/>
    <p:sldLayoutId id="2147483765" r:id="rId7"/>
    <p:sldLayoutId id="2147483759" r:id="rId8"/>
    <p:sldLayoutId id="2147483770" r:id="rId9"/>
    <p:sldLayoutId id="2147483764" r:id="rId10"/>
    <p:sldLayoutId id="2147483775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image" Target="../media/image2.wmf"/><Relationship Id="rId3" Type="http://schemas.openxmlformats.org/officeDocument/2006/relationships/image" Target="../media/image15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16.bin"/><Relationship Id="rId20" Type="http://schemas.openxmlformats.org/officeDocument/2006/relationships/image" Target="../media/image16.jpe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9.png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11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8204" y="5210687"/>
            <a:ext cx="24377649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6600" b="1" dirty="0" smtClean="0">
                <a:solidFill>
                  <a:srgbClr val="38B3B8"/>
                </a:solidFill>
                <a:latin typeface="kindergarten" panose="02000603000000000000" pitchFamily="2" charset="0"/>
                <a:cs typeface="Raleway"/>
                <a:sym typeface="Arvo"/>
              </a:rPr>
              <a:t>Projet </a:t>
            </a:r>
            <a:r>
              <a:rPr lang="fr-FR" sz="6600" b="1" dirty="0">
                <a:solidFill>
                  <a:srgbClr val="38B3B8"/>
                </a:solidFill>
                <a:latin typeface="kindergarten" panose="02000603000000000000" pitchFamily="2" charset="0"/>
                <a:cs typeface="Raleway"/>
                <a:sym typeface="Arvo"/>
              </a:rPr>
              <a:t>d’intégration </a:t>
            </a:r>
            <a:r>
              <a:rPr lang="fr-FR" sz="6600" b="1" dirty="0" smtClean="0">
                <a:solidFill>
                  <a:srgbClr val="38B3B8"/>
                </a:solidFill>
                <a:latin typeface="kindergarten" panose="02000603000000000000" pitchFamily="2" charset="0"/>
                <a:cs typeface="Raleway"/>
                <a:sym typeface="Arvo"/>
              </a:rPr>
              <a:t>et de développement </a:t>
            </a:r>
            <a:endParaRPr lang="fr-FR" sz="6600" b="1" dirty="0">
              <a:solidFill>
                <a:srgbClr val="38B3B8"/>
              </a:solidFill>
              <a:latin typeface="kindergarten" panose="02000603000000000000" pitchFamily="2" charset="0"/>
              <a:cs typeface="Raleway"/>
              <a:sym typeface="Arvo"/>
            </a:endParaRPr>
          </a:p>
          <a:p>
            <a:pPr algn="ctr">
              <a:defRPr/>
            </a:pPr>
            <a:endParaRPr lang="es-ES" sz="10000" b="1" dirty="0">
              <a:solidFill>
                <a:schemeClr val="tx2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13" name="Shape 261"/>
          <p:cNvSpPr txBox="1">
            <a:spLocks/>
          </p:cNvSpPr>
          <p:nvPr/>
        </p:nvSpPr>
        <p:spPr>
          <a:xfrm>
            <a:off x="0" y="6667611"/>
            <a:ext cx="24385853" cy="16972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solidFill>
                  <a:schemeClr val="tx1"/>
                </a:solidFill>
                <a:latin typeface="Lato" panose="020F0502020204030203" pitchFamily="34" charset="0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fr-FR" sz="9600" dirty="0" smtClean="0">
                <a:latin typeface="Arvo" panose="020B0604020202020204" charset="0"/>
              </a:rPr>
              <a:t>ALL FOR</a:t>
            </a:r>
            <a:br>
              <a:rPr lang="fr-FR" sz="9600" dirty="0" smtClean="0">
                <a:latin typeface="Arvo" panose="020B0604020202020204" charset="0"/>
              </a:rPr>
            </a:br>
            <a:r>
              <a:rPr lang="fr-FR" sz="9600" dirty="0" smtClean="0">
                <a:latin typeface="Arvo" panose="020B0604020202020204" charset="0"/>
              </a:rPr>
              <a:t> </a:t>
            </a:r>
            <a:r>
              <a:rPr lang="fr-FR" sz="9600" b="1" dirty="0" smtClean="0">
                <a:solidFill>
                  <a:srgbClr val="92D050"/>
                </a:solidFill>
                <a:latin typeface="Arvo" panose="020B0604020202020204" charset="0"/>
              </a:rPr>
              <a:t>K</a:t>
            </a:r>
            <a:r>
              <a:rPr lang="fr-FR" sz="9600" b="1" dirty="0" smtClean="0">
                <a:solidFill>
                  <a:srgbClr val="FAA99C"/>
                </a:solidFill>
                <a:latin typeface="Arvo" panose="020B0604020202020204" charset="0"/>
                <a:ea typeface="Muli"/>
                <a:cs typeface="Muli"/>
                <a:sym typeface="Muli"/>
              </a:rPr>
              <a:t>I</a:t>
            </a:r>
            <a:r>
              <a:rPr lang="fr-FR" sz="9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vo" panose="020B0604020202020204" charset="0"/>
              </a:rPr>
              <a:t>D</a:t>
            </a:r>
            <a:r>
              <a:rPr lang="fr-FR" sz="9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vo" panose="020B0604020202020204" charset="0"/>
              </a:rPr>
              <a:t>S</a:t>
            </a:r>
            <a:r>
              <a:rPr lang="fr-FR" sz="9600" dirty="0" smtClean="0">
                <a:latin typeface="Arvo" panose="020B0604020202020204" charset="0"/>
              </a:rPr>
              <a:t> </a:t>
            </a:r>
            <a:endParaRPr lang="fr-FR" sz="9600" dirty="0">
              <a:latin typeface="Arvo" panose="020B0604020202020204" charset="0"/>
            </a:endParaRPr>
          </a:p>
        </p:txBody>
      </p:sp>
      <p:grpSp>
        <p:nvGrpSpPr>
          <p:cNvPr id="18" name="Shape 567"/>
          <p:cNvGrpSpPr/>
          <p:nvPr/>
        </p:nvGrpSpPr>
        <p:grpSpPr>
          <a:xfrm rot="20666594">
            <a:off x="11673424" y="7285255"/>
            <a:ext cx="450634" cy="315198"/>
            <a:chOff x="4595425" y="1707325"/>
            <a:chExt cx="470075" cy="288625"/>
          </a:xfrm>
        </p:grpSpPr>
        <p:sp>
          <p:nvSpPr>
            <p:cNvPr id="19" name="Shape 56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56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70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571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572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 23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478" y="73025"/>
            <a:ext cx="4424572" cy="2738803"/>
          </a:xfrm>
          <a:prstGeom prst="rect">
            <a:avLst/>
          </a:prstGeom>
        </p:spPr>
      </p:pic>
      <p:pic>
        <p:nvPicPr>
          <p:cNvPr id="26" name="Picture 4" descr="Image associé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04" y="635577"/>
            <a:ext cx="4756638" cy="150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/>
          <p:cNvSpPr txBox="1"/>
          <p:nvPr/>
        </p:nvSpPr>
        <p:spPr>
          <a:xfrm>
            <a:off x="13167156" y="8778838"/>
            <a:ext cx="1971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Sprint </a:t>
            </a:r>
            <a:r>
              <a:rPr lang="fr-FR" sz="3200" b="1" dirty="0" smtClean="0">
                <a:solidFill>
                  <a:srgbClr val="FF9999"/>
                </a:solidFill>
                <a:latin typeface="Arvo"/>
                <a:ea typeface="Arvo"/>
                <a:cs typeface="Arvo"/>
                <a:sym typeface="Arvo"/>
              </a:rPr>
              <a:t># 2</a:t>
            </a:r>
          </a:p>
        </p:txBody>
      </p:sp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77510"/>
              </p:ext>
            </p:extLst>
          </p:nvPr>
        </p:nvGraphicFramePr>
        <p:xfrm>
          <a:off x="8204" y="7762851"/>
          <a:ext cx="7335838" cy="595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r:id="rId5" imgW="13206240" imgH="10717200" progId="">
                  <p:embed/>
                </p:oleObj>
              </mc:Choice>
              <mc:Fallback>
                <p:oleObj r:id="rId5" imgW="13206240" imgH="10717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4" y="7762851"/>
                        <a:ext cx="7335838" cy="595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8166"/>
              </p:ext>
            </p:extLst>
          </p:nvPr>
        </p:nvGraphicFramePr>
        <p:xfrm>
          <a:off x="7683849" y="9037625"/>
          <a:ext cx="17145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r:id="rId7" imgW="1713960" imgH="1701360" progId="">
                  <p:embed/>
                </p:oleObj>
              </mc:Choice>
              <mc:Fallback>
                <p:oleObj r:id="rId7" imgW="1713960" imgH="1701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3849" y="9037625"/>
                        <a:ext cx="17145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159356"/>
              </p:ext>
            </p:extLst>
          </p:nvPr>
        </p:nvGraphicFramePr>
        <p:xfrm>
          <a:off x="1341438" y="9129870"/>
          <a:ext cx="66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8" r:id="rId9" imgW="660240" imgH="660240" progId="">
                  <p:embed/>
                </p:oleObj>
              </mc:Choice>
              <mc:Fallback>
                <p:oleObj r:id="rId9" imgW="660240" imgH="660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1438" y="9129870"/>
                        <a:ext cx="660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28381"/>
              </p:ext>
            </p:extLst>
          </p:nvPr>
        </p:nvGraphicFramePr>
        <p:xfrm>
          <a:off x="2393423" y="6606622"/>
          <a:ext cx="1282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r:id="rId11" imgW="1282320" imgH="1282320" progId="">
                  <p:embed/>
                </p:oleObj>
              </mc:Choice>
              <mc:Fallback>
                <p:oleObj r:id="rId11" imgW="1282320" imgH="1282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93423" y="6606622"/>
                        <a:ext cx="12827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65282"/>
              </p:ext>
            </p:extLst>
          </p:nvPr>
        </p:nvGraphicFramePr>
        <p:xfrm>
          <a:off x="8153749" y="1185192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r:id="rId13" imgW="1244160" imgH="1244160" progId="">
                  <p:embed/>
                </p:oleObj>
              </mc:Choice>
              <mc:Fallback>
                <p:oleObj r:id="rId13" imgW="1244160" imgH="1244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53749" y="1185192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40140"/>
              </p:ext>
            </p:extLst>
          </p:nvPr>
        </p:nvGraphicFramePr>
        <p:xfrm>
          <a:off x="9261324" y="10947400"/>
          <a:ext cx="601320" cy="59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r:id="rId15" imgW="1383840" imgH="1371240" progId="">
                  <p:embed/>
                </p:oleObj>
              </mc:Choice>
              <mc:Fallback>
                <p:oleObj r:id="rId15" imgW="1383840" imgH="1371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61324" y="10947400"/>
                        <a:ext cx="601320" cy="594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75716"/>
              </p:ext>
            </p:extLst>
          </p:nvPr>
        </p:nvGraphicFramePr>
        <p:xfrm>
          <a:off x="10326938" y="1047966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r:id="rId17" imgW="660240" imgH="660240" progId="">
                  <p:embed/>
                </p:oleObj>
              </mc:Choice>
              <mc:Fallback>
                <p:oleObj r:id="rId17" imgW="660240" imgH="660240" progId="">
                  <p:embed/>
                  <p:pic>
                    <p:nvPicPr>
                      <p:cNvPr id="35" name="Objet 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26938" y="1047966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5"/>
          <p:cNvSpPr>
            <a:spLocks/>
          </p:cNvSpPr>
          <p:nvPr/>
        </p:nvSpPr>
        <p:spPr bwMode="auto">
          <a:xfrm>
            <a:off x="14453720" y="11980497"/>
            <a:ext cx="9923930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4000" b="1" dirty="0" smtClean="0">
                <a:solidFill>
                  <a:srgbClr val="FBAA77"/>
                </a:solidFill>
                <a:latin typeface="kindergarten" panose="02000603000000000000" pitchFamily="2" charset="0"/>
                <a:cs typeface="Raleway"/>
                <a:sym typeface="Arvo"/>
              </a:rPr>
              <a:t>Année universitaire 2017-2018 </a:t>
            </a:r>
            <a:endParaRPr lang="fr-FR" sz="4000" b="1" dirty="0">
              <a:solidFill>
                <a:srgbClr val="FBAA77"/>
              </a:solidFill>
              <a:latin typeface="kindergarten" panose="02000603000000000000" pitchFamily="2" charset="0"/>
              <a:cs typeface="Raleway"/>
              <a:sym typeface="Arvo"/>
            </a:endParaRPr>
          </a:p>
          <a:p>
            <a:pPr algn="ctr">
              <a:defRPr/>
            </a:pPr>
            <a:endParaRPr lang="es-ES" sz="10000" b="1" dirty="0">
              <a:solidFill>
                <a:schemeClr val="tx2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916103" y="12712709"/>
            <a:ext cx="1356852" cy="730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689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13" grpId="0"/>
      <p:bldP spid="28" grpId="0"/>
      <p:bldP spid="48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54806"/>
              </p:ext>
            </p:extLst>
          </p:nvPr>
        </p:nvGraphicFramePr>
        <p:xfrm>
          <a:off x="938212" y="2721292"/>
          <a:ext cx="22683788" cy="8715137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119188">
                  <a:extLst>
                    <a:ext uri="{9D8B030D-6E8A-4147-A177-3AD203B41FA5}">
                      <a16:colId xmlns:a16="http://schemas.microsoft.com/office/drawing/2014/main" val="1786202481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188892687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039244586"/>
                    </a:ext>
                  </a:extLst>
                </a:gridCol>
                <a:gridCol w="10617200">
                  <a:extLst>
                    <a:ext uri="{9D8B030D-6E8A-4147-A177-3AD203B41FA5}">
                      <a16:colId xmlns:a16="http://schemas.microsoft.com/office/drawing/2014/main" val="4225725014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737005709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285492438"/>
                    </a:ext>
                  </a:extLst>
                </a:gridCol>
              </a:tblGrid>
              <a:tr h="1176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Id us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User story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Id  tache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Tache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>
                          <a:effectLst/>
                        </a:rPr>
                        <a:t>Estimation</a:t>
                      </a:r>
                      <a:endParaRPr lang="fr-FR" sz="3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Responsable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149279"/>
                  </a:ext>
                </a:extLst>
              </a:tr>
              <a:tr h="877084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 smtClean="0">
                          <a:effectLst/>
                        </a:rPr>
                        <a:t>7.5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En tant que propriétaire école je souhaite </a:t>
                      </a:r>
                      <a:r>
                        <a:rPr lang="fr-FR" sz="3200" dirty="0" smtClean="0">
                          <a:effectLst/>
                        </a:rPr>
                        <a:t>accepter</a:t>
                      </a:r>
                      <a:r>
                        <a:rPr lang="fr-FR" sz="3200" baseline="0" dirty="0" smtClean="0">
                          <a:effectLst/>
                        </a:rPr>
                        <a:t> </a:t>
                      </a:r>
                      <a:r>
                        <a:rPr lang="fr-FR" sz="3200" dirty="0" smtClean="0">
                          <a:effectLst/>
                        </a:rPr>
                        <a:t>l’abonne-</a:t>
                      </a:r>
                      <a:r>
                        <a:rPr lang="fr-FR" sz="3200" baseline="0" dirty="0" smtClean="0">
                          <a:effectLst/>
                        </a:rPr>
                        <a:t> </a:t>
                      </a:r>
                      <a:r>
                        <a:rPr lang="fr-FR" sz="3200" dirty="0" smtClean="0">
                          <a:effectLst/>
                        </a:rPr>
                        <a:t>ment </a:t>
                      </a:r>
                      <a:r>
                        <a:rPr lang="fr-FR" sz="3200" dirty="0">
                          <a:effectLst/>
                        </a:rPr>
                        <a:t>d’un parent.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7.5.1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Créer l’entité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Abonnement.php</a:t>
                      </a:r>
                      <a:r>
                        <a:rPr lang="fr-FR" sz="3200" dirty="0">
                          <a:effectLst/>
                        </a:rPr>
                        <a:t> »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0.1H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>
                          <a:effectLst/>
                        </a:rPr>
                        <a:t>Hajer</a:t>
                      </a:r>
                      <a:endParaRPr lang="fr-FR" sz="3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879878"/>
                  </a:ext>
                </a:extLst>
              </a:tr>
              <a:tr h="889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7.5.2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Préparer  la vue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AbonnementPropEcole.html.twig</a:t>
                      </a:r>
                      <a:r>
                        <a:rPr lang="fr-FR" sz="3200" dirty="0">
                          <a:effectLst/>
                        </a:rPr>
                        <a:t> »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1H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>
                          <a:effectLst/>
                        </a:rPr>
                        <a:t>Hajer</a:t>
                      </a:r>
                      <a:endParaRPr lang="fr-FR" sz="3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91178"/>
                  </a:ext>
                </a:extLst>
              </a:tr>
              <a:tr h="8636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7.5.3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Créer le Contrôleur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AbonnementController.php</a:t>
                      </a:r>
                      <a:r>
                        <a:rPr lang="fr-FR" sz="3200" dirty="0">
                          <a:effectLst/>
                        </a:rPr>
                        <a:t> »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0.1H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>
                          <a:effectLst/>
                        </a:rPr>
                        <a:t>Hajer</a:t>
                      </a:r>
                      <a:endParaRPr lang="fr-FR" sz="3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776047"/>
                  </a:ext>
                </a:extLst>
              </a:tr>
              <a:tr h="148847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7.5.4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Implémenter la méthode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ModifierEtatAction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3200" kern="1200" dirty="0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</a:t>
                      </a:r>
                      <a:r>
                        <a:rPr lang="fr-FR" sz="3200" kern="1200" dirty="0" err="1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id_abonnement</a:t>
                      </a:r>
                      <a:r>
                        <a:rPr lang="fr-FR" sz="3200" kern="1200" dirty="0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fr-FR" sz="3200" dirty="0">
                          <a:effectLst/>
                        </a:rPr>
                        <a:t> »  dans 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AbonnementController.php</a:t>
                      </a:r>
                      <a:r>
                        <a:rPr lang="fr-FR" sz="3200" dirty="0">
                          <a:effectLst/>
                        </a:rPr>
                        <a:t> »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0.8H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 err="1">
                          <a:effectLst/>
                        </a:rPr>
                        <a:t>Hajer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2137"/>
                  </a:ext>
                </a:extLst>
              </a:tr>
              <a:tr h="21437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7.5.5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Ajouter le chemin d’accès à la </a:t>
                      </a:r>
                      <a:r>
                        <a:rPr lang="fr-FR" sz="3200" dirty="0" smtClean="0">
                          <a:effectLst/>
                        </a:rPr>
                        <a:t>vue</a:t>
                      </a:r>
                      <a:r>
                        <a:rPr lang="fr-FR" sz="3200" baseline="0" dirty="0" smtClean="0">
                          <a:effectLst/>
                        </a:rPr>
                        <a:t> </a:t>
                      </a:r>
                      <a:r>
                        <a:rPr lang="fr-FR" sz="3200" dirty="0" smtClean="0">
                          <a:effectLst/>
                        </a:rPr>
                        <a:t>«</a:t>
                      </a:r>
                      <a:r>
                        <a:rPr lang="fr-FR" sz="3200" dirty="0">
                          <a:effectLst/>
                        </a:rPr>
                        <a:t> </a:t>
                      </a:r>
                      <a:r>
                        <a:rPr lang="fr-FR" sz="3200" kern="1200" dirty="0" err="1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AbonnementPropEcole.html.twig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3200" dirty="0" smtClean="0">
                          <a:effectLst/>
                        </a:rPr>
                        <a:t>»</a:t>
                      </a:r>
                      <a:r>
                        <a:rPr lang="fr-FR" sz="3200" baseline="0" dirty="0" smtClean="0">
                          <a:effectLst/>
                        </a:rPr>
                        <a:t> </a:t>
                      </a:r>
                      <a:r>
                        <a:rPr lang="fr-FR" sz="3200" dirty="0" smtClean="0">
                          <a:effectLst/>
                        </a:rPr>
                        <a:t>dans </a:t>
                      </a:r>
                      <a:r>
                        <a:rPr lang="fr-FR" sz="3200" dirty="0">
                          <a:effectLst/>
                        </a:rPr>
                        <a:t>le fichier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Routing.yml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3200" dirty="0">
                          <a:effectLst/>
                        </a:rPr>
                        <a:t>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 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0.1H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 err="1">
                          <a:effectLst/>
                        </a:rPr>
                        <a:t>Hajer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963398"/>
                  </a:ext>
                </a:extLst>
              </a:tr>
              <a:tr h="11768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7.5.6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Tester la méthode dans le navigateur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>
                          <a:effectLst/>
                        </a:rPr>
                        <a:t>0.3H</a:t>
                      </a:r>
                      <a:endParaRPr lang="fr-FR" sz="3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 err="1">
                          <a:effectLst/>
                        </a:rPr>
                        <a:t>Bechir</a:t>
                      </a:r>
                      <a:endParaRPr lang="fr-FR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952905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15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150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3- Conception</a:t>
            </a:r>
            <a:endParaRPr lang="es-ES" sz="15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graphicFrame>
        <p:nvGraphicFramePr>
          <p:cNvPr id="28" name="Objet 27"/>
          <p:cNvGraphicFramePr>
            <a:graphicFrameLocks noChangeAspect="1"/>
          </p:cNvGraphicFramePr>
          <p:nvPr>
            <p:extLst/>
          </p:nvPr>
        </p:nvGraphicFramePr>
        <p:xfrm>
          <a:off x="8204" y="7762851"/>
          <a:ext cx="7335838" cy="595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4" r:id="rId3" imgW="13206240" imgH="10717200" progId="">
                  <p:embed/>
                </p:oleObj>
              </mc:Choice>
              <mc:Fallback>
                <p:oleObj r:id="rId3" imgW="13206240" imgH="10717200" progId="">
                  <p:embed/>
                  <p:pic>
                    <p:nvPicPr>
                      <p:cNvPr id="28" name="Objet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" y="7762851"/>
                        <a:ext cx="7335838" cy="595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 28"/>
          <p:cNvGraphicFramePr>
            <a:graphicFrameLocks noChangeAspect="1"/>
          </p:cNvGraphicFramePr>
          <p:nvPr>
            <p:extLst/>
          </p:nvPr>
        </p:nvGraphicFramePr>
        <p:xfrm>
          <a:off x="7683849" y="9037625"/>
          <a:ext cx="17145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5" r:id="rId5" imgW="1713960" imgH="1701360" progId="">
                  <p:embed/>
                </p:oleObj>
              </mc:Choice>
              <mc:Fallback>
                <p:oleObj r:id="rId5" imgW="1713960" imgH="1701360" progId="">
                  <p:embed/>
                  <p:pic>
                    <p:nvPicPr>
                      <p:cNvPr id="29" name="Objet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849" y="9037625"/>
                        <a:ext cx="17145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t 29"/>
          <p:cNvGraphicFramePr>
            <a:graphicFrameLocks noChangeAspect="1"/>
          </p:cNvGraphicFramePr>
          <p:nvPr>
            <p:extLst/>
          </p:nvPr>
        </p:nvGraphicFramePr>
        <p:xfrm>
          <a:off x="2393423" y="6606622"/>
          <a:ext cx="1282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r:id="rId7" imgW="1282320" imgH="1282320" progId="">
                  <p:embed/>
                </p:oleObj>
              </mc:Choice>
              <mc:Fallback>
                <p:oleObj r:id="rId7" imgW="1282320" imgH="1282320" progId="">
                  <p:embed/>
                  <p:pic>
                    <p:nvPicPr>
                      <p:cNvPr id="30" name="Objet 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3423" y="6606622"/>
                        <a:ext cx="12827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/>
          </p:nvPr>
        </p:nvGraphicFramePr>
        <p:xfrm>
          <a:off x="8153749" y="1185192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7" r:id="rId9" imgW="1244160" imgH="1244160" progId="">
                  <p:embed/>
                </p:oleObj>
              </mc:Choice>
              <mc:Fallback>
                <p:oleObj r:id="rId9" imgW="1244160" imgH="1244160" progId="">
                  <p:embed/>
                  <p:pic>
                    <p:nvPicPr>
                      <p:cNvPr id="31" name="Objet 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53749" y="1185192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 31"/>
          <p:cNvGraphicFramePr>
            <a:graphicFrameLocks noChangeAspect="1"/>
          </p:cNvGraphicFramePr>
          <p:nvPr>
            <p:extLst/>
          </p:nvPr>
        </p:nvGraphicFramePr>
        <p:xfrm>
          <a:off x="9261324" y="10947400"/>
          <a:ext cx="601320" cy="59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8" r:id="rId11" imgW="1383840" imgH="1371240" progId="">
                  <p:embed/>
                </p:oleObj>
              </mc:Choice>
              <mc:Fallback>
                <p:oleObj r:id="rId11" imgW="1383840" imgH="1371240" progId="">
                  <p:embed/>
                  <p:pic>
                    <p:nvPicPr>
                      <p:cNvPr id="32" name="Objet 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61324" y="10947400"/>
                        <a:ext cx="601320" cy="594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 32"/>
          <p:cNvGraphicFramePr>
            <a:graphicFrameLocks noChangeAspect="1"/>
          </p:cNvGraphicFramePr>
          <p:nvPr>
            <p:extLst/>
          </p:nvPr>
        </p:nvGraphicFramePr>
        <p:xfrm>
          <a:off x="10326938" y="1047966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9" r:id="rId13" imgW="660240" imgH="660240" progId="">
                  <p:embed/>
                </p:oleObj>
              </mc:Choice>
              <mc:Fallback>
                <p:oleObj r:id="rId13" imgW="660240" imgH="660240" progId="">
                  <p:embed/>
                  <p:pic>
                    <p:nvPicPr>
                      <p:cNvPr id="33" name="Objet 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26938" y="1047966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 33"/>
          <p:cNvGraphicFramePr>
            <a:graphicFrameLocks noChangeAspect="1"/>
          </p:cNvGraphicFramePr>
          <p:nvPr/>
        </p:nvGraphicFramePr>
        <p:xfrm>
          <a:off x="23040772" y="2555439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0" r:id="rId15" imgW="660240" imgH="660240" progId="">
                  <p:embed/>
                </p:oleObj>
              </mc:Choice>
              <mc:Fallback>
                <p:oleObj r:id="rId15" imgW="660240" imgH="660240" progId="">
                  <p:embed/>
                  <p:pic>
                    <p:nvPicPr>
                      <p:cNvPr id="34" name="Objet 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40772" y="2555439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 34"/>
          <p:cNvGraphicFramePr>
            <a:graphicFrameLocks noChangeAspect="1"/>
          </p:cNvGraphicFramePr>
          <p:nvPr/>
        </p:nvGraphicFramePr>
        <p:xfrm>
          <a:off x="22384261" y="126323"/>
          <a:ext cx="1901111" cy="19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" r:id="rId16" imgW="1282320" imgH="1282320" progId="">
                  <p:embed/>
                </p:oleObj>
              </mc:Choice>
              <mc:Fallback>
                <p:oleObj r:id="rId16" imgW="1282320" imgH="1282320" progId="">
                  <p:embed/>
                  <p:pic>
                    <p:nvPicPr>
                      <p:cNvPr id="35" name="Objet 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84261" y="126323"/>
                        <a:ext cx="1901111" cy="190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/>
        </p:nvGraphicFramePr>
        <p:xfrm>
          <a:off x="20750489" y="357224"/>
          <a:ext cx="725025" cy="71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2" r:id="rId17" imgW="1713960" imgH="1701360" progId="">
                  <p:embed/>
                </p:oleObj>
              </mc:Choice>
              <mc:Fallback>
                <p:oleObj r:id="rId17" imgW="1713960" imgH="1701360" progId="">
                  <p:embed/>
                  <p:pic>
                    <p:nvPicPr>
                      <p:cNvPr id="36" name="Objet 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50489" y="357224"/>
                        <a:ext cx="725025" cy="71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 36"/>
          <p:cNvGraphicFramePr>
            <a:graphicFrameLocks noChangeAspect="1"/>
          </p:cNvGraphicFramePr>
          <p:nvPr/>
        </p:nvGraphicFramePr>
        <p:xfrm>
          <a:off x="18036500" y="486408"/>
          <a:ext cx="1805242" cy="180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" r:id="rId18" imgW="1244160" imgH="1244160" progId="">
                  <p:embed/>
                </p:oleObj>
              </mc:Choice>
              <mc:Fallback>
                <p:oleObj r:id="rId18" imgW="1244160" imgH="1244160" progId="">
                  <p:embed/>
                  <p:pic>
                    <p:nvPicPr>
                      <p:cNvPr id="37" name="Objet 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36500" y="486408"/>
                        <a:ext cx="1805242" cy="180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Ellipse 37"/>
          <p:cNvSpPr/>
          <p:nvPr/>
        </p:nvSpPr>
        <p:spPr>
          <a:xfrm>
            <a:off x="21056223" y="1818780"/>
            <a:ext cx="995082" cy="953474"/>
          </a:xfrm>
          <a:prstGeom prst="ellipse">
            <a:avLst/>
          </a:prstGeom>
          <a:solidFill>
            <a:srgbClr val="38B3B8"/>
          </a:solidFill>
          <a:ln>
            <a:solidFill>
              <a:srgbClr val="38B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78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399" y="1523003"/>
            <a:ext cx="23621999" cy="1165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3200" b="1" u="sng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story :</a:t>
            </a:r>
            <a:r>
              <a:rPr lang="fr-FR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tant que Propriétaire garderie je veux consulter les statistiques concernant les abonnements de ma(mes) garderie(s).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3200" b="1" u="sng" dirty="0" smtClean="0">
                <a:solidFill>
                  <a:srgbClr val="29AD8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 de réussite: </a:t>
            </a:r>
            <a:endParaRPr lang="fr-FR" sz="3200" dirty="0" smtClean="0">
              <a:solidFill>
                <a:srgbClr val="29AD8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Étant donné </a:t>
            </a:r>
            <a:endParaRPr lang="fr-FR" sz="3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propriétaire de la(des) garderie(s) «Béchir» ayant l’id 27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présence des demandes d’abonnements (acceptées, refusées et en traitements) des parents qui souhaitent s’abonner.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fr-FR" sz="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 </a:t>
            </a:r>
            <a:endParaRPr lang="fr-FR" sz="3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propriétaire de la(des) garderie(s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«Béchir»  ayant l’id  27 veut accéder aux statistiques des abonnements de sa (ses) garderie(s)</a:t>
            </a:r>
            <a:r>
              <a:rPr lang="fr-FR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</a:t>
            </a:r>
            <a:endParaRPr lang="fr-FR" sz="3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statistiques de l’abonnement concernant le propriétaire « Béchir » seront affichées convenablement.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3200" b="1" u="sng" dirty="0" smtClean="0">
                <a:solidFill>
                  <a:srgbClr val="C42A1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 d’échec:</a:t>
            </a:r>
            <a:r>
              <a:rPr lang="fr-FR" sz="3200" b="1" u="sng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3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Etant donné </a:t>
            </a:r>
            <a:endParaRPr lang="fr-FR" sz="3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propriétaire de la(des) garderie(s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«Béchir» ayant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l’id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Aucun parent n’a demandé de s’abonner à la garderie ou aux garderies du propriétaire « Béchir ».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 </a:t>
            </a:r>
            <a:endParaRPr lang="fr-FR" sz="3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propriétaire de la(des) garderie(s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«Béchir»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ayant l’id 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veut accéder aux statistiques des abonnements de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 (ses) garderie(s).</a:t>
            </a:r>
            <a:endParaRPr lang="fr-FR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</a:t>
            </a:r>
            <a:r>
              <a:rPr lang="fr-FR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statistiques des abonnements concernant ce propriétaire ne seront pas affichés parce qu’il n’y a pas des abonnées,  </a:t>
            </a:r>
            <a:endParaRPr lang="fr-FR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60650" y="134459"/>
            <a:ext cx="74943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Story Test 01</a:t>
            </a:r>
            <a:endParaRPr lang="es-ES" sz="88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252936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5651" y="1544619"/>
            <a:ext cx="23621999" cy="1240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story : </a:t>
            </a:r>
            <a:endParaRPr lang="fr-FR" sz="3200" b="1" u="sng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800" b="1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tant que Parent je veux m’abonner à un baby-sitter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FR" sz="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3200" b="1" u="sng" dirty="0">
                <a:solidFill>
                  <a:srgbClr val="29AD8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 de réussite : </a:t>
            </a:r>
            <a:endParaRPr lang="fr-FR" sz="3200" b="1" u="sng" dirty="0" smtClean="0">
              <a:solidFill>
                <a:srgbClr val="29AD8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800" b="1" u="sng" dirty="0">
              <a:solidFill>
                <a:srgbClr val="29AD8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Etant donné </a:t>
            </a:r>
            <a:endParaRPr lang="fr-FR" sz="32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  « 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Ahmed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 ayant l’id 9.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Baby-sitter « 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Ameni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 ayant l’id 7 et une demande d’ajout déjà accepté par l’administrateur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 </a:t>
            </a:r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fr-FR" sz="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  « 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Ahmed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 demande de 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s’abonner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 baby-sitter « 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Ameni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».</a:t>
            </a:r>
          </a:p>
          <a:p>
            <a:endParaRPr lang="fr-FR" sz="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</a:t>
            </a:r>
          </a:p>
          <a:p>
            <a:endParaRPr lang="fr-FR" sz="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message de sucées est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affiché.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demande d’abonnement est envoyée au baby-sitter « 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Ameni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bouton d’abonnement propre au baby-sitter « 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Ameni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 est désactivé. </a:t>
            </a:r>
            <a:endParaRPr lang="fr-FR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le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nombre des demandes en attente du baby-sitter « 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Ameni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 est incrémenté par 1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3200" b="1" u="sng" dirty="0">
                <a:solidFill>
                  <a:srgbClr val="C42A1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 d’échec : </a:t>
            </a:r>
            <a:endParaRPr lang="fr-FR" sz="3200" b="1" u="sng" dirty="0" smtClean="0">
              <a:solidFill>
                <a:srgbClr val="C42A13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800" b="1" u="sng" dirty="0">
              <a:solidFill>
                <a:srgbClr val="C42A13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Etant donné </a:t>
            </a:r>
            <a:endParaRPr lang="fr-FR" sz="32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Parent  « 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Ahmed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 ayant l’id 9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Baby-sitter « 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Ameni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 ayant l’id 7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demande d’ajout déjà accepté par l’administrateur et le Baby-sitter « 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Ameni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 a accepté la demande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d’abonnement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 parent  « 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Ahmed».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fr-FR" sz="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Quand </a:t>
            </a:r>
            <a:endParaRPr lang="fr-FR" sz="32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  « 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Ahmed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 demande de 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s’abonner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 baby-sitter « 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Ameni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».</a:t>
            </a:r>
          </a:p>
          <a:p>
            <a:endParaRPr lang="fr-FR" sz="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  </a:t>
            </a:r>
          </a:p>
          <a:p>
            <a:endParaRPr lang="fr-FR" sz="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L’évaluation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(rating) est affichée au lieu de « s’abonner ».</a:t>
            </a:r>
          </a:p>
        </p:txBody>
      </p:sp>
      <p:sp>
        <p:nvSpPr>
          <p:cNvPr id="9" name="Rectangle 8"/>
          <p:cNvSpPr/>
          <p:nvPr/>
        </p:nvSpPr>
        <p:spPr>
          <a:xfrm>
            <a:off x="7952447" y="134459"/>
            <a:ext cx="77107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Story Test 02</a:t>
            </a:r>
            <a:endParaRPr lang="es-ES" sz="88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9540242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8295" y="540859"/>
            <a:ext cx="1513908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Diagramme de séquence objet</a:t>
            </a:r>
            <a:endParaRPr lang="es-ES" sz="88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30413" y="2746514"/>
            <a:ext cx="215153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story </a:t>
            </a:r>
            <a:r>
              <a:rPr lang="fr-FR" sz="4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</a:t>
            </a:r>
            <a:r>
              <a:rPr lang="fr-FR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tant que </a:t>
            </a:r>
            <a:r>
              <a:rPr lang="fr-FR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propriétaire école, je </a:t>
            </a:r>
            <a:r>
              <a:rPr lang="fr-FR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veux </a:t>
            </a:r>
            <a:r>
              <a:rPr lang="fr-FR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ajouter une demande d’ajout d’une école.</a:t>
            </a:r>
            <a:endParaRPr lang="fr-FR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3" y="252248"/>
            <a:ext cx="23336477" cy="131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61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28355" y="540859"/>
            <a:ext cx="1635896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Diagramme de classe conception</a:t>
            </a:r>
            <a:endParaRPr lang="es-ES" sz="88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27" y="2137930"/>
            <a:ext cx="14344020" cy="115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64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285985" y="821017"/>
            <a:ext cx="11728215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150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Conclusion</a:t>
            </a:r>
            <a:endParaRPr lang="es-ES" sz="15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pic>
        <p:nvPicPr>
          <p:cNvPr id="53" name="Picture 2" descr="Résultat de recherche d'images pour &quot;check green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011" y="4284084"/>
            <a:ext cx="4078856" cy="37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ZoneTexte 53"/>
          <p:cNvSpPr txBox="1"/>
          <p:nvPr/>
        </p:nvSpPr>
        <p:spPr>
          <a:xfrm>
            <a:off x="18278965" y="8089422"/>
            <a:ext cx="6003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rgbClr val="5ACE34"/>
                </a:solidFill>
                <a:latin typeface="kindergarten" panose="02000603000000000000" pitchFamily="2" charset="0"/>
              </a:rPr>
              <a:t>Succès</a:t>
            </a:r>
            <a:endParaRPr lang="fr-FR" sz="7200" dirty="0">
              <a:solidFill>
                <a:srgbClr val="5ACE34"/>
              </a:solidFill>
              <a:latin typeface="kindergarten" panose="02000603000000000000" pitchFamily="2" charset="0"/>
            </a:endParaRPr>
          </a:p>
        </p:txBody>
      </p:sp>
      <p:graphicFrame>
        <p:nvGraphicFramePr>
          <p:cNvPr id="63" name="Obje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972688"/>
              </p:ext>
            </p:extLst>
          </p:nvPr>
        </p:nvGraphicFramePr>
        <p:xfrm>
          <a:off x="8204" y="7762851"/>
          <a:ext cx="7335838" cy="595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" r:id="rId4" imgW="13206240" imgH="10717200" progId="">
                  <p:embed/>
                </p:oleObj>
              </mc:Choice>
              <mc:Fallback>
                <p:oleObj r:id="rId4" imgW="13206240" imgH="10717200" progId="">
                  <p:embed/>
                  <p:pic>
                    <p:nvPicPr>
                      <p:cNvPr id="108" name="Objet 1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04" y="7762851"/>
                        <a:ext cx="7335838" cy="595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682043"/>
              </p:ext>
            </p:extLst>
          </p:nvPr>
        </p:nvGraphicFramePr>
        <p:xfrm>
          <a:off x="1341438" y="9129870"/>
          <a:ext cx="66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" r:id="rId6" imgW="660240" imgH="660240" progId="">
                  <p:embed/>
                </p:oleObj>
              </mc:Choice>
              <mc:Fallback>
                <p:oleObj r:id="rId6" imgW="660240" imgH="660240" progId="">
                  <p:embed/>
                  <p:pic>
                    <p:nvPicPr>
                      <p:cNvPr id="110" name="Objet 1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1438" y="9129870"/>
                        <a:ext cx="660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336794"/>
              </p:ext>
            </p:extLst>
          </p:nvPr>
        </p:nvGraphicFramePr>
        <p:xfrm>
          <a:off x="2393423" y="6606622"/>
          <a:ext cx="1282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8" r:id="rId8" imgW="1282320" imgH="1282320" progId="">
                  <p:embed/>
                </p:oleObj>
              </mc:Choice>
              <mc:Fallback>
                <p:oleObj r:id="rId8" imgW="1282320" imgH="1282320" progId="">
                  <p:embed/>
                  <p:pic>
                    <p:nvPicPr>
                      <p:cNvPr id="111" name="Objet 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3423" y="6606622"/>
                        <a:ext cx="12827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32637"/>
              </p:ext>
            </p:extLst>
          </p:nvPr>
        </p:nvGraphicFramePr>
        <p:xfrm>
          <a:off x="8153749" y="1185192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" r:id="rId10" imgW="1244160" imgH="1244160" progId="">
                  <p:embed/>
                </p:oleObj>
              </mc:Choice>
              <mc:Fallback>
                <p:oleObj r:id="rId10" imgW="1244160" imgH="1244160" progId="">
                  <p:embed/>
                  <p:pic>
                    <p:nvPicPr>
                      <p:cNvPr id="112" name="Objet 1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53749" y="1185192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43054"/>
              </p:ext>
            </p:extLst>
          </p:nvPr>
        </p:nvGraphicFramePr>
        <p:xfrm>
          <a:off x="9261324" y="10947400"/>
          <a:ext cx="601320" cy="59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" r:id="rId12" imgW="1383840" imgH="1371240" progId="">
                  <p:embed/>
                </p:oleObj>
              </mc:Choice>
              <mc:Fallback>
                <p:oleObj r:id="rId12" imgW="1383840" imgH="1371240" progId="">
                  <p:embed/>
                  <p:pic>
                    <p:nvPicPr>
                      <p:cNvPr id="113" name="Objet 1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61324" y="10947400"/>
                        <a:ext cx="601320" cy="594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174395"/>
              </p:ext>
            </p:extLst>
          </p:nvPr>
        </p:nvGraphicFramePr>
        <p:xfrm>
          <a:off x="10326938" y="1047966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r:id="rId14" imgW="660240" imgH="660240" progId="">
                  <p:embed/>
                </p:oleObj>
              </mc:Choice>
              <mc:Fallback>
                <p:oleObj r:id="rId14" imgW="660240" imgH="660240" progId="">
                  <p:embed/>
                  <p:pic>
                    <p:nvPicPr>
                      <p:cNvPr id="114" name="Objet 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26938" y="1047966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 76"/>
          <p:cNvGraphicFramePr>
            <a:graphicFrameLocks noChangeAspect="1"/>
          </p:cNvGraphicFramePr>
          <p:nvPr/>
        </p:nvGraphicFramePr>
        <p:xfrm>
          <a:off x="22767722" y="2639300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2" r:id="rId15" imgW="660240" imgH="660240" progId="">
                  <p:embed/>
                </p:oleObj>
              </mc:Choice>
              <mc:Fallback>
                <p:oleObj r:id="rId15" imgW="660240" imgH="660240" progId="">
                  <p:embed/>
                  <p:pic>
                    <p:nvPicPr>
                      <p:cNvPr id="39" name="Objet 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767722" y="2639300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 78"/>
          <p:cNvGraphicFramePr>
            <a:graphicFrameLocks noChangeAspect="1"/>
          </p:cNvGraphicFramePr>
          <p:nvPr/>
        </p:nvGraphicFramePr>
        <p:xfrm>
          <a:off x="22111211" y="210184"/>
          <a:ext cx="1901111" cy="19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" r:id="rId16" imgW="1282320" imgH="1282320" progId="">
                  <p:embed/>
                </p:oleObj>
              </mc:Choice>
              <mc:Fallback>
                <p:oleObj r:id="rId16" imgW="1282320" imgH="1282320" progId="">
                  <p:embed/>
                  <p:pic>
                    <p:nvPicPr>
                      <p:cNvPr id="43" name="Objet 4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11211" y="210184"/>
                        <a:ext cx="1901111" cy="190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 79"/>
          <p:cNvGraphicFramePr>
            <a:graphicFrameLocks noChangeAspect="1"/>
          </p:cNvGraphicFramePr>
          <p:nvPr/>
        </p:nvGraphicFramePr>
        <p:xfrm>
          <a:off x="20477439" y="441085"/>
          <a:ext cx="725025" cy="71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" r:id="rId17" imgW="1713960" imgH="1701360" progId="">
                  <p:embed/>
                </p:oleObj>
              </mc:Choice>
              <mc:Fallback>
                <p:oleObj r:id="rId17" imgW="1713960" imgH="1701360" progId="">
                  <p:embed/>
                  <p:pic>
                    <p:nvPicPr>
                      <p:cNvPr id="44" name="Objet 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477439" y="441085"/>
                        <a:ext cx="725025" cy="71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t 80"/>
          <p:cNvGraphicFramePr>
            <a:graphicFrameLocks noChangeAspect="1"/>
          </p:cNvGraphicFramePr>
          <p:nvPr/>
        </p:nvGraphicFramePr>
        <p:xfrm>
          <a:off x="17763450" y="570269"/>
          <a:ext cx="1805242" cy="180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5" r:id="rId19" imgW="1244160" imgH="1244160" progId="">
                  <p:embed/>
                </p:oleObj>
              </mc:Choice>
              <mc:Fallback>
                <p:oleObj r:id="rId19" imgW="1244160" imgH="1244160" progId="">
                  <p:embed/>
                  <p:pic>
                    <p:nvPicPr>
                      <p:cNvPr id="45" name="Objet 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763450" y="570269"/>
                        <a:ext cx="1805242" cy="180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Ellipse 81"/>
          <p:cNvSpPr/>
          <p:nvPr/>
        </p:nvSpPr>
        <p:spPr>
          <a:xfrm>
            <a:off x="20783173" y="1902641"/>
            <a:ext cx="995082" cy="953474"/>
          </a:xfrm>
          <a:prstGeom prst="ellipse">
            <a:avLst/>
          </a:prstGeom>
          <a:solidFill>
            <a:srgbClr val="38B3B8"/>
          </a:solidFill>
          <a:ln>
            <a:solidFill>
              <a:srgbClr val="38B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6" name="Picture 6" descr="Résultat de recherche d'images pour &quot;web&quot;"/>
          <p:cNvPicPr>
            <a:picLocks noChangeAspect="1" noChangeArrowheads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751" y="4071935"/>
            <a:ext cx="5960091" cy="528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droite rayée 8"/>
          <p:cNvSpPr/>
          <p:nvPr/>
        </p:nvSpPr>
        <p:spPr>
          <a:xfrm>
            <a:off x="13989443" y="5867400"/>
            <a:ext cx="2393967" cy="189545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63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54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6573768" y="6423110"/>
            <a:ext cx="16487998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150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Merci pour votre attention</a:t>
            </a:r>
            <a:endParaRPr lang="es-ES" sz="15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graphicFrame>
        <p:nvGraphicFramePr>
          <p:cNvPr id="63" name="Objet 62"/>
          <p:cNvGraphicFramePr>
            <a:graphicFrameLocks noChangeAspect="1"/>
          </p:cNvGraphicFramePr>
          <p:nvPr>
            <p:extLst/>
          </p:nvPr>
        </p:nvGraphicFramePr>
        <p:xfrm>
          <a:off x="8204" y="7762851"/>
          <a:ext cx="7335838" cy="595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r:id="rId3" imgW="13206240" imgH="10717200" progId="">
                  <p:embed/>
                </p:oleObj>
              </mc:Choice>
              <mc:Fallback>
                <p:oleObj r:id="rId3" imgW="13206240" imgH="10717200" progId="">
                  <p:embed/>
                  <p:pic>
                    <p:nvPicPr>
                      <p:cNvPr id="63" name="Objet 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" y="7762851"/>
                        <a:ext cx="7335838" cy="595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t 69"/>
          <p:cNvGraphicFramePr>
            <a:graphicFrameLocks noChangeAspect="1"/>
          </p:cNvGraphicFramePr>
          <p:nvPr>
            <p:extLst/>
          </p:nvPr>
        </p:nvGraphicFramePr>
        <p:xfrm>
          <a:off x="1341438" y="9129870"/>
          <a:ext cx="66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r:id="rId5" imgW="660240" imgH="660240" progId="">
                  <p:embed/>
                </p:oleObj>
              </mc:Choice>
              <mc:Fallback>
                <p:oleObj r:id="rId5" imgW="660240" imgH="660240" progId="">
                  <p:embed/>
                  <p:pic>
                    <p:nvPicPr>
                      <p:cNvPr id="70" name="Objet 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1438" y="9129870"/>
                        <a:ext cx="660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 70"/>
          <p:cNvGraphicFramePr>
            <a:graphicFrameLocks noChangeAspect="1"/>
          </p:cNvGraphicFramePr>
          <p:nvPr>
            <p:extLst/>
          </p:nvPr>
        </p:nvGraphicFramePr>
        <p:xfrm>
          <a:off x="2393423" y="6606622"/>
          <a:ext cx="1282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r:id="rId7" imgW="1282320" imgH="1282320" progId="">
                  <p:embed/>
                </p:oleObj>
              </mc:Choice>
              <mc:Fallback>
                <p:oleObj r:id="rId7" imgW="1282320" imgH="1282320" progId="">
                  <p:embed/>
                  <p:pic>
                    <p:nvPicPr>
                      <p:cNvPr id="71" name="Objet 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3423" y="6606622"/>
                        <a:ext cx="12827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 71"/>
          <p:cNvGraphicFramePr>
            <a:graphicFrameLocks noChangeAspect="1"/>
          </p:cNvGraphicFramePr>
          <p:nvPr>
            <p:extLst/>
          </p:nvPr>
        </p:nvGraphicFramePr>
        <p:xfrm>
          <a:off x="8153749" y="1185192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5" r:id="rId9" imgW="1244160" imgH="1244160" progId="">
                  <p:embed/>
                </p:oleObj>
              </mc:Choice>
              <mc:Fallback>
                <p:oleObj r:id="rId9" imgW="1244160" imgH="1244160" progId="">
                  <p:embed/>
                  <p:pic>
                    <p:nvPicPr>
                      <p:cNvPr id="72" name="Objet 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53749" y="1185192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 72"/>
          <p:cNvGraphicFramePr>
            <a:graphicFrameLocks noChangeAspect="1"/>
          </p:cNvGraphicFramePr>
          <p:nvPr>
            <p:extLst/>
          </p:nvPr>
        </p:nvGraphicFramePr>
        <p:xfrm>
          <a:off x="9261324" y="10947400"/>
          <a:ext cx="601320" cy="59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6" r:id="rId11" imgW="1383840" imgH="1371240" progId="">
                  <p:embed/>
                </p:oleObj>
              </mc:Choice>
              <mc:Fallback>
                <p:oleObj r:id="rId11" imgW="1383840" imgH="1371240" progId="">
                  <p:embed/>
                  <p:pic>
                    <p:nvPicPr>
                      <p:cNvPr id="73" name="Objet 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61324" y="10947400"/>
                        <a:ext cx="601320" cy="594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 73"/>
          <p:cNvGraphicFramePr>
            <a:graphicFrameLocks noChangeAspect="1"/>
          </p:cNvGraphicFramePr>
          <p:nvPr>
            <p:extLst/>
          </p:nvPr>
        </p:nvGraphicFramePr>
        <p:xfrm>
          <a:off x="10326938" y="1047966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r:id="rId13" imgW="660240" imgH="660240" progId="">
                  <p:embed/>
                </p:oleObj>
              </mc:Choice>
              <mc:Fallback>
                <p:oleObj r:id="rId13" imgW="660240" imgH="660240" progId="">
                  <p:embed/>
                  <p:pic>
                    <p:nvPicPr>
                      <p:cNvPr id="74" name="Objet 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26938" y="1047966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 76"/>
          <p:cNvGraphicFramePr>
            <a:graphicFrameLocks noChangeAspect="1"/>
          </p:cNvGraphicFramePr>
          <p:nvPr/>
        </p:nvGraphicFramePr>
        <p:xfrm>
          <a:off x="22767722" y="2639300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r:id="rId14" imgW="660240" imgH="660240" progId="">
                  <p:embed/>
                </p:oleObj>
              </mc:Choice>
              <mc:Fallback>
                <p:oleObj r:id="rId14" imgW="660240" imgH="660240" progId="">
                  <p:embed/>
                  <p:pic>
                    <p:nvPicPr>
                      <p:cNvPr id="77" name="Objet 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67722" y="2639300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 78"/>
          <p:cNvGraphicFramePr>
            <a:graphicFrameLocks noChangeAspect="1"/>
          </p:cNvGraphicFramePr>
          <p:nvPr/>
        </p:nvGraphicFramePr>
        <p:xfrm>
          <a:off x="22111211" y="210184"/>
          <a:ext cx="1901111" cy="19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r:id="rId15" imgW="1282320" imgH="1282320" progId="">
                  <p:embed/>
                </p:oleObj>
              </mc:Choice>
              <mc:Fallback>
                <p:oleObj r:id="rId15" imgW="1282320" imgH="1282320" progId="">
                  <p:embed/>
                  <p:pic>
                    <p:nvPicPr>
                      <p:cNvPr id="79" name="Objet 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11211" y="210184"/>
                        <a:ext cx="1901111" cy="190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 79"/>
          <p:cNvGraphicFramePr>
            <a:graphicFrameLocks noChangeAspect="1"/>
          </p:cNvGraphicFramePr>
          <p:nvPr/>
        </p:nvGraphicFramePr>
        <p:xfrm>
          <a:off x="20477439" y="441085"/>
          <a:ext cx="725025" cy="71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r:id="rId16" imgW="1713960" imgH="1701360" progId="">
                  <p:embed/>
                </p:oleObj>
              </mc:Choice>
              <mc:Fallback>
                <p:oleObj r:id="rId16" imgW="1713960" imgH="1701360" progId="">
                  <p:embed/>
                  <p:pic>
                    <p:nvPicPr>
                      <p:cNvPr id="80" name="Objet 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477439" y="441085"/>
                        <a:ext cx="725025" cy="71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t 80"/>
          <p:cNvGraphicFramePr>
            <a:graphicFrameLocks noChangeAspect="1"/>
          </p:cNvGraphicFramePr>
          <p:nvPr/>
        </p:nvGraphicFramePr>
        <p:xfrm>
          <a:off x="17763450" y="570269"/>
          <a:ext cx="1805242" cy="180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1" r:id="rId18" imgW="1244160" imgH="1244160" progId="">
                  <p:embed/>
                </p:oleObj>
              </mc:Choice>
              <mc:Fallback>
                <p:oleObj r:id="rId18" imgW="1244160" imgH="1244160" progId="">
                  <p:embed/>
                  <p:pic>
                    <p:nvPicPr>
                      <p:cNvPr id="81" name="Objet 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63450" y="570269"/>
                        <a:ext cx="1805242" cy="180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Ellipse 81"/>
          <p:cNvSpPr/>
          <p:nvPr/>
        </p:nvSpPr>
        <p:spPr>
          <a:xfrm>
            <a:off x="20783173" y="1902641"/>
            <a:ext cx="995082" cy="953474"/>
          </a:xfrm>
          <a:prstGeom prst="ellipse">
            <a:avLst/>
          </a:prstGeom>
          <a:solidFill>
            <a:srgbClr val="38B3B8"/>
          </a:solidFill>
          <a:ln>
            <a:solidFill>
              <a:srgbClr val="38B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916103" y="12712709"/>
            <a:ext cx="1356852" cy="730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85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t 31"/>
          <p:cNvGraphicFramePr>
            <a:graphicFrameLocks noChangeAspect="1"/>
          </p:cNvGraphicFramePr>
          <p:nvPr/>
        </p:nvGraphicFramePr>
        <p:xfrm>
          <a:off x="7581104" y="8532673"/>
          <a:ext cx="17145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0" r:id="rId3" imgW="1713960" imgH="1701360" progId="">
                  <p:embed/>
                </p:oleObj>
              </mc:Choice>
              <mc:Fallback>
                <p:oleObj r:id="rId3" imgW="1713960" imgH="1701360" progId="">
                  <p:embed/>
                  <p:pic>
                    <p:nvPicPr>
                      <p:cNvPr id="32" name="Objet 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1104" y="8532673"/>
                        <a:ext cx="17145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4" name="AutoShape 5"/>
          <p:cNvSpPr>
            <a:spLocks/>
          </p:cNvSpPr>
          <p:nvPr/>
        </p:nvSpPr>
        <p:spPr bwMode="auto">
          <a:xfrm>
            <a:off x="-17197" y="5020954"/>
            <a:ext cx="24377648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6000" b="1" dirty="0" err="1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Guerfali</a:t>
            </a:r>
            <a:r>
              <a:rPr lang="fr-FR" sz="6000" b="1" dirty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 Béchir </a:t>
            </a:r>
          </a:p>
          <a:p>
            <a:pPr algn="ctr">
              <a:defRPr/>
            </a:pPr>
            <a:endParaRPr lang="es-ES" sz="6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-6614199" y="3020938"/>
            <a:ext cx="24377649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66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Travail élaboré par :</a:t>
            </a:r>
            <a:endParaRPr lang="fr-FR" sz="66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  <a:sym typeface="Arvo"/>
            </a:endParaRPr>
          </a:p>
          <a:p>
            <a:pPr algn="ctr">
              <a:defRPr/>
            </a:pPr>
            <a:endParaRPr lang="es-ES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17" name="AutoShape 5"/>
          <p:cNvSpPr>
            <a:spLocks/>
          </p:cNvSpPr>
          <p:nvPr/>
        </p:nvSpPr>
        <p:spPr bwMode="auto">
          <a:xfrm>
            <a:off x="155575" y="10021540"/>
            <a:ext cx="24377648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6000" b="1" dirty="0" err="1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Hammami</a:t>
            </a:r>
            <a:r>
              <a:rPr lang="fr-FR" sz="60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 Mohamed</a:t>
            </a:r>
            <a:endParaRPr lang="fr-FR" sz="6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  <a:sym typeface="Arvo"/>
            </a:endParaRPr>
          </a:p>
          <a:p>
            <a:pPr algn="ctr">
              <a:defRPr/>
            </a:pPr>
            <a:endParaRPr lang="es-ES" sz="6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25" name="AutoShape 5"/>
          <p:cNvSpPr>
            <a:spLocks/>
          </p:cNvSpPr>
          <p:nvPr/>
        </p:nvSpPr>
        <p:spPr bwMode="auto">
          <a:xfrm>
            <a:off x="-17197" y="6316976"/>
            <a:ext cx="24377648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6000" b="1" dirty="0" err="1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Harbaoui</a:t>
            </a:r>
            <a:r>
              <a:rPr lang="fr-FR" sz="60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 </a:t>
            </a:r>
            <a:r>
              <a:rPr lang="fr-FR" sz="6000" b="1" dirty="0" err="1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Hajer</a:t>
            </a:r>
            <a:endParaRPr lang="fr-FR" sz="6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  <a:sym typeface="Arvo"/>
            </a:endParaRPr>
          </a:p>
          <a:p>
            <a:pPr algn="ctr">
              <a:defRPr/>
            </a:pPr>
            <a:endParaRPr lang="es-ES" sz="6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27" name="AutoShape 5"/>
          <p:cNvSpPr>
            <a:spLocks/>
          </p:cNvSpPr>
          <p:nvPr/>
        </p:nvSpPr>
        <p:spPr bwMode="auto">
          <a:xfrm>
            <a:off x="61820" y="8725518"/>
            <a:ext cx="24377648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6000" b="1" dirty="0" err="1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Lefi</a:t>
            </a:r>
            <a:r>
              <a:rPr lang="fr-FR" sz="60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 </a:t>
            </a:r>
            <a:r>
              <a:rPr lang="fr-FR" sz="6000" b="1" dirty="0" err="1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Ameni</a:t>
            </a:r>
            <a:endParaRPr lang="fr-FR" sz="6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  <a:sym typeface="Arvo"/>
            </a:endParaRPr>
          </a:p>
          <a:p>
            <a:pPr algn="ctr">
              <a:defRPr/>
            </a:pPr>
            <a:endParaRPr lang="es-ES" sz="6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29" name="AutoShape 5"/>
          <p:cNvSpPr>
            <a:spLocks/>
          </p:cNvSpPr>
          <p:nvPr/>
        </p:nvSpPr>
        <p:spPr bwMode="auto">
          <a:xfrm>
            <a:off x="-17197" y="7538826"/>
            <a:ext cx="24377648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60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Naifar Sirine</a:t>
            </a:r>
            <a:endParaRPr lang="fr-FR" sz="6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  <a:sym typeface="Arvo"/>
            </a:endParaRPr>
          </a:p>
          <a:p>
            <a:pPr algn="ctr">
              <a:defRPr/>
            </a:pPr>
            <a:endParaRPr lang="es-ES" sz="6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graphicFrame>
        <p:nvGraphicFramePr>
          <p:cNvPr id="31" name="Objet 30"/>
          <p:cNvGraphicFramePr>
            <a:graphicFrameLocks noChangeAspect="1"/>
          </p:cNvGraphicFramePr>
          <p:nvPr/>
        </p:nvGraphicFramePr>
        <p:xfrm>
          <a:off x="8204" y="7762851"/>
          <a:ext cx="7335838" cy="595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1" r:id="rId5" imgW="13206240" imgH="10717200" progId="">
                  <p:embed/>
                </p:oleObj>
              </mc:Choice>
              <mc:Fallback>
                <p:oleObj r:id="rId5" imgW="13206240" imgH="10717200" progId="">
                  <p:embed/>
                  <p:pic>
                    <p:nvPicPr>
                      <p:cNvPr id="31" name="Objet 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4" y="7762851"/>
                        <a:ext cx="7335838" cy="595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 34"/>
          <p:cNvGraphicFramePr>
            <a:graphicFrameLocks noChangeAspect="1"/>
          </p:cNvGraphicFramePr>
          <p:nvPr/>
        </p:nvGraphicFramePr>
        <p:xfrm>
          <a:off x="1341438" y="9129870"/>
          <a:ext cx="66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2" r:id="rId7" imgW="660240" imgH="660240" progId="">
                  <p:embed/>
                </p:oleObj>
              </mc:Choice>
              <mc:Fallback>
                <p:oleObj r:id="rId7" imgW="660240" imgH="660240" progId="">
                  <p:embed/>
                  <p:pic>
                    <p:nvPicPr>
                      <p:cNvPr id="35" name="Objet 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1438" y="9129870"/>
                        <a:ext cx="660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/>
        </p:nvGraphicFramePr>
        <p:xfrm>
          <a:off x="1775012" y="5988211"/>
          <a:ext cx="1901111" cy="19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3" r:id="rId9" imgW="1282320" imgH="1282320" progId="">
                  <p:embed/>
                </p:oleObj>
              </mc:Choice>
              <mc:Fallback>
                <p:oleObj r:id="rId9" imgW="1282320" imgH="1282320" progId="">
                  <p:embed/>
                  <p:pic>
                    <p:nvPicPr>
                      <p:cNvPr id="36" name="Objet 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5012" y="5988211"/>
                        <a:ext cx="1901111" cy="190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 36"/>
          <p:cNvGraphicFramePr>
            <a:graphicFrameLocks noChangeAspect="1"/>
          </p:cNvGraphicFramePr>
          <p:nvPr/>
        </p:nvGraphicFramePr>
        <p:xfrm>
          <a:off x="8153749" y="1185192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4" r:id="rId11" imgW="1244160" imgH="1244160" progId="">
                  <p:embed/>
                </p:oleObj>
              </mc:Choice>
              <mc:Fallback>
                <p:oleObj r:id="rId11" imgW="1244160" imgH="1244160" progId="">
                  <p:embed/>
                  <p:pic>
                    <p:nvPicPr>
                      <p:cNvPr id="37" name="Objet 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53749" y="1185192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t 37"/>
          <p:cNvGraphicFramePr>
            <a:graphicFrameLocks noChangeAspect="1"/>
          </p:cNvGraphicFramePr>
          <p:nvPr/>
        </p:nvGraphicFramePr>
        <p:xfrm>
          <a:off x="9261324" y="10947400"/>
          <a:ext cx="601320" cy="59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5" r:id="rId13" imgW="1383840" imgH="1371240" progId="">
                  <p:embed/>
                </p:oleObj>
              </mc:Choice>
              <mc:Fallback>
                <p:oleObj r:id="rId13" imgW="1383840" imgH="1371240" progId="">
                  <p:embed/>
                  <p:pic>
                    <p:nvPicPr>
                      <p:cNvPr id="38" name="Objet 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61324" y="10947400"/>
                        <a:ext cx="601320" cy="594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t 38"/>
          <p:cNvGraphicFramePr>
            <a:graphicFrameLocks noChangeAspect="1"/>
          </p:cNvGraphicFramePr>
          <p:nvPr/>
        </p:nvGraphicFramePr>
        <p:xfrm>
          <a:off x="22767722" y="2639300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6" r:id="rId15" imgW="660240" imgH="660240" progId="">
                  <p:embed/>
                </p:oleObj>
              </mc:Choice>
              <mc:Fallback>
                <p:oleObj r:id="rId15" imgW="660240" imgH="660240" progId="">
                  <p:embed/>
                  <p:pic>
                    <p:nvPicPr>
                      <p:cNvPr id="39" name="Objet 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67722" y="2639300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t 40"/>
          <p:cNvGraphicFramePr>
            <a:graphicFrameLocks noChangeAspect="1"/>
          </p:cNvGraphicFramePr>
          <p:nvPr/>
        </p:nvGraphicFramePr>
        <p:xfrm>
          <a:off x="61820" y="7913242"/>
          <a:ext cx="829788" cy="82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7" r:id="rId16" imgW="1244160" imgH="1244160" progId="">
                  <p:embed/>
                </p:oleObj>
              </mc:Choice>
              <mc:Fallback>
                <p:oleObj r:id="rId16" imgW="1244160" imgH="1244160" progId="">
                  <p:embed/>
                  <p:pic>
                    <p:nvPicPr>
                      <p:cNvPr id="41" name="Objet 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820" y="7913242"/>
                        <a:ext cx="829788" cy="82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t 42"/>
          <p:cNvGraphicFramePr>
            <a:graphicFrameLocks noChangeAspect="1"/>
          </p:cNvGraphicFramePr>
          <p:nvPr/>
        </p:nvGraphicFramePr>
        <p:xfrm>
          <a:off x="22111211" y="210184"/>
          <a:ext cx="1901111" cy="19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8" r:id="rId17" imgW="1282320" imgH="1282320" progId="">
                  <p:embed/>
                </p:oleObj>
              </mc:Choice>
              <mc:Fallback>
                <p:oleObj r:id="rId17" imgW="1282320" imgH="1282320" progId="">
                  <p:embed/>
                  <p:pic>
                    <p:nvPicPr>
                      <p:cNvPr id="43" name="Objet 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11211" y="210184"/>
                        <a:ext cx="1901111" cy="190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t 43"/>
          <p:cNvGraphicFramePr>
            <a:graphicFrameLocks noChangeAspect="1"/>
          </p:cNvGraphicFramePr>
          <p:nvPr/>
        </p:nvGraphicFramePr>
        <p:xfrm>
          <a:off x="20477439" y="441085"/>
          <a:ext cx="725025" cy="71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79" r:id="rId18" imgW="1713960" imgH="1701360" progId="">
                  <p:embed/>
                </p:oleObj>
              </mc:Choice>
              <mc:Fallback>
                <p:oleObj r:id="rId18" imgW="1713960" imgH="1701360" progId="">
                  <p:embed/>
                  <p:pic>
                    <p:nvPicPr>
                      <p:cNvPr id="44" name="Objet 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7439" y="441085"/>
                        <a:ext cx="725025" cy="71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t 44"/>
          <p:cNvGraphicFramePr>
            <a:graphicFrameLocks noChangeAspect="1"/>
          </p:cNvGraphicFramePr>
          <p:nvPr/>
        </p:nvGraphicFramePr>
        <p:xfrm>
          <a:off x="17763450" y="570269"/>
          <a:ext cx="1805242" cy="180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0" r:id="rId19" imgW="1244160" imgH="1244160" progId="">
                  <p:embed/>
                </p:oleObj>
              </mc:Choice>
              <mc:Fallback>
                <p:oleObj r:id="rId19" imgW="1244160" imgH="1244160" progId="">
                  <p:embed/>
                  <p:pic>
                    <p:nvPicPr>
                      <p:cNvPr id="45" name="Objet 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763450" y="570269"/>
                        <a:ext cx="1805242" cy="180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llipse 2"/>
          <p:cNvSpPr/>
          <p:nvPr/>
        </p:nvSpPr>
        <p:spPr>
          <a:xfrm>
            <a:off x="20783173" y="1902641"/>
            <a:ext cx="995082" cy="953474"/>
          </a:xfrm>
          <a:prstGeom prst="ellipse">
            <a:avLst/>
          </a:prstGeom>
          <a:solidFill>
            <a:srgbClr val="38B3B8"/>
          </a:solidFill>
          <a:ln>
            <a:solidFill>
              <a:srgbClr val="38B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530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/>
      <p:bldP spid="16" grpId="0" build="allAtOnce"/>
      <p:bldP spid="17" grpId="0" build="allAtOnce"/>
      <p:bldP spid="25" grpId="0" build="allAtOnce"/>
      <p:bldP spid="27" grpId="0" build="allAtOnce"/>
      <p:bldP spid="2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79"/>
          <p:cNvGrpSpPr/>
          <p:nvPr/>
        </p:nvGrpSpPr>
        <p:grpSpPr>
          <a:xfrm>
            <a:off x="10565771" y="4478267"/>
            <a:ext cx="2045141" cy="2084746"/>
            <a:chOff x="846989" y="1428508"/>
            <a:chExt cx="877416" cy="877416"/>
          </a:xfrm>
        </p:grpSpPr>
        <p:sp>
          <p:nvSpPr>
            <p:cNvPr id="104" name="Teardrop 93"/>
            <p:cNvSpPr/>
            <p:nvPr/>
          </p:nvSpPr>
          <p:spPr>
            <a:xfrm rot="8100000">
              <a:off x="846989" y="1428508"/>
              <a:ext cx="877416" cy="87741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5" name="Oval 94"/>
            <p:cNvSpPr/>
            <p:nvPr/>
          </p:nvSpPr>
          <p:spPr>
            <a:xfrm>
              <a:off x="981458" y="1565005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500" dirty="0" smtClean="0">
                  <a:solidFill>
                    <a:schemeClr val="accent1"/>
                  </a:solidFill>
                  <a:latin typeface="FontAwesome" pitchFamily="2" charset="0"/>
                </a:rPr>
                <a:t>2</a:t>
              </a:r>
              <a:endParaRPr lang="en-US" sz="75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285985" y="895950"/>
            <a:ext cx="6095991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150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Plan</a:t>
            </a:r>
            <a:endParaRPr lang="es-ES" sz="15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77" name="Text Placeholder 3"/>
          <p:cNvSpPr txBox="1">
            <a:spLocks/>
          </p:cNvSpPr>
          <p:nvPr/>
        </p:nvSpPr>
        <p:spPr>
          <a:xfrm>
            <a:off x="17405908" y="5132788"/>
            <a:ext cx="2973571" cy="67710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en-US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2437973">
              <a:spcBef>
                <a:spcPct val="20000"/>
              </a:spcBef>
              <a:defRPr/>
            </a:pPr>
            <a:r>
              <a:rPr lang="fr-FR" sz="4400" b="1" dirty="0" smtClean="0">
                <a:solidFill>
                  <a:srgbClr val="92AF27"/>
                </a:solidFill>
                <a:latin typeface="kindergarten" panose="02000603000000000000" pitchFamily="2" charset="0"/>
              </a:rPr>
              <a:t>Introduction</a:t>
            </a:r>
            <a:endParaRPr lang="en-US" sz="4400" b="1" dirty="0">
              <a:solidFill>
                <a:srgbClr val="92AF27"/>
              </a:solidFill>
              <a:latin typeface="kindergarten" panose="02000603000000000000" pitchFamily="2" charset="0"/>
            </a:endParaRPr>
          </a:p>
        </p:txBody>
      </p:sp>
      <p:sp>
        <p:nvSpPr>
          <p:cNvPr id="79" name="Text Placeholder 3"/>
          <p:cNvSpPr txBox="1">
            <a:spLocks/>
          </p:cNvSpPr>
          <p:nvPr/>
        </p:nvSpPr>
        <p:spPr>
          <a:xfrm>
            <a:off x="7988273" y="6557045"/>
            <a:ext cx="3217227" cy="67710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en-US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7973">
              <a:spcBef>
                <a:spcPct val="20000"/>
              </a:spcBef>
              <a:defRPr/>
            </a:pPr>
            <a:r>
              <a:rPr lang="fr-FR" sz="4400" b="1" dirty="0">
                <a:solidFill>
                  <a:srgbClr val="C42A13"/>
                </a:solidFill>
                <a:latin typeface="kindergarten" panose="02000603000000000000" pitchFamily="2" charset="0"/>
              </a:rPr>
              <a:t>Spécification</a:t>
            </a:r>
            <a:endParaRPr lang="en-US" sz="4400" b="1" dirty="0">
              <a:solidFill>
                <a:srgbClr val="C42A13"/>
              </a:solidFill>
              <a:latin typeface="kindergarten" panose="02000603000000000000" pitchFamily="2" charset="0"/>
            </a:endParaRPr>
          </a:p>
        </p:txBody>
      </p:sp>
      <p:sp>
        <p:nvSpPr>
          <p:cNvPr id="80" name="Freeform 83"/>
          <p:cNvSpPr/>
          <p:nvPr/>
        </p:nvSpPr>
        <p:spPr>
          <a:xfrm>
            <a:off x="9758835" y="5593690"/>
            <a:ext cx="7117502" cy="6363551"/>
          </a:xfrm>
          <a:custGeom>
            <a:avLst/>
            <a:gdLst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473200 w 2006600"/>
              <a:gd name="connsiteY2" fmla="*/ 1485900 h 3289300"/>
              <a:gd name="connsiteX3" fmla="*/ 0 w 2006600"/>
              <a:gd name="connsiteY3" fmla="*/ 3289300 h 3289300"/>
              <a:gd name="connsiteX0" fmla="*/ 2006600 w 2006600"/>
              <a:gd name="connsiteY0" fmla="*/ 0 h 3289300"/>
              <a:gd name="connsiteX1" fmla="*/ 304800 w 2006600"/>
              <a:gd name="connsiteY1" fmla="*/ 812800 h 3289300"/>
              <a:gd name="connsiteX2" fmla="*/ 1588318 w 2006600"/>
              <a:gd name="connsiteY2" fmla="*/ 1753971 h 3289300"/>
              <a:gd name="connsiteX3" fmla="*/ 0 w 2006600"/>
              <a:gd name="connsiteY3" fmla="*/ 3289300 h 3289300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  <a:gd name="connsiteX0" fmla="*/ 2261706 w 2261706"/>
              <a:gd name="connsiteY0" fmla="*/ 0 h 3399504"/>
              <a:gd name="connsiteX1" fmla="*/ 559906 w 2261706"/>
              <a:gd name="connsiteY1" fmla="*/ 812800 h 3399504"/>
              <a:gd name="connsiteX2" fmla="*/ 1843424 w 2261706"/>
              <a:gd name="connsiteY2" fmla="*/ 1753971 h 3399504"/>
              <a:gd name="connsiteX3" fmla="*/ 0 w 2261706"/>
              <a:gd name="connsiteY3" fmla="*/ 3399504 h 339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1706" h="3399504">
                <a:moveTo>
                  <a:pt x="2261706" y="0"/>
                </a:moveTo>
                <a:cubicBezTo>
                  <a:pt x="1455256" y="282575"/>
                  <a:pt x="629620" y="520472"/>
                  <a:pt x="559906" y="812800"/>
                </a:cubicBezTo>
                <a:cubicBezTo>
                  <a:pt x="490192" y="1105128"/>
                  <a:pt x="1936742" y="1322854"/>
                  <a:pt x="1843424" y="1753971"/>
                </a:cubicBezTo>
                <a:cubicBezTo>
                  <a:pt x="1750106" y="2185088"/>
                  <a:pt x="948122" y="2665373"/>
                  <a:pt x="0" y="3399504"/>
                </a:cubicBez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243797" tIns="121899" rIns="243797" bIns="121899" rtlCol="0" anchor="ctr"/>
          <a:lstStyle>
            <a:defPPr>
              <a:defRPr lang="en-US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Oval 99"/>
          <p:cNvSpPr/>
          <p:nvPr/>
        </p:nvSpPr>
        <p:spPr>
          <a:xfrm>
            <a:off x="16647779" y="5528554"/>
            <a:ext cx="385345" cy="385445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>
            <a:defPPr>
              <a:defRPr lang="en-US"/>
            </a:defPPr>
            <a:lvl1pPr marL="0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" name="Oval 87"/>
          <p:cNvSpPr/>
          <p:nvPr/>
        </p:nvSpPr>
        <p:spPr>
          <a:xfrm>
            <a:off x="9545473" y="11739453"/>
            <a:ext cx="385345" cy="385445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>
            <a:defPPr>
              <a:defRPr lang="en-US"/>
            </a:defPPr>
            <a:lvl1pPr marL="0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Oval 95"/>
          <p:cNvSpPr/>
          <p:nvPr/>
        </p:nvSpPr>
        <p:spPr>
          <a:xfrm>
            <a:off x="11390185" y="6913559"/>
            <a:ext cx="385345" cy="38544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>
            <a:defPPr>
              <a:defRPr lang="en-US"/>
            </a:defPPr>
            <a:lvl1pPr marL="0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4" name="Group 279"/>
          <p:cNvGrpSpPr/>
          <p:nvPr/>
        </p:nvGrpSpPr>
        <p:grpSpPr>
          <a:xfrm>
            <a:off x="15853628" y="3104556"/>
            <a:ext cx="1973646" cy="2077753"/>
            <a:chOff x="846989" y="1390124"/>
            <a:chExt cx="877416" cy="877416"/>
          </a:xfrm>
        </p:grpSpPr>
        <p:sp>
          <p:nvSpPr>
            <p:cNvPr id="106" name="Teardrop 97"/>
            <p:cNvSpPr/>
            <p:nvPr/>
          </p:nvSpPr>
          <p:spPr>
            <a:xfrm rot="8100000">
              <a:off x="846989" y="1390124"/>
              <a:ext cx="877416" cy="87741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7" name="Oval 98"/>
            <p:cNvSpPr/>
            <p:nvPr/>
          </p:nvSpPr>
          <p:spPr>
            <a:xfrm>
              <a:off x="981458" y="1526621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500" dirty="0">
                  <a:solidFill>
                    <a:srgbClr val="92AF27"/>
                  </a:solidFill>
                  <a:latin typeface="FontAwesome" pitchFamily="2" charset="0"/>
                </a:rPr>
                <a:t>1</a:t>
              </a:r>
            </a:p>
          </p:txBody>
        </p:sp>
      </p:grpSp>
      <p:grpSp>
        <p:nvGrpSpPr>
          <p:cNvPr id="86" name="Group 279"/>
          <p:cNvGrpSpPr/>
          <p:nvPr/>
        </p:nvGrpSpPr>
        <p:grpSpPr>
          <a:xfrm>
            <a:off x="8761978" y="9380587"/>
            <a:ext cx="1952337" cy="1944373"/>
            <a:chOff x="846989" y="1401020"/>
            <a:chExt cx="877416" cy="877416"/>
          </a:xfrm>
        </p:grpSpPr>
        <p:sp>
          <p:nvSpPr>
            <p:cNvPr id="102" name="Teardrop 85"/>
            <p:cNvSpPr/>
            <p:nvPr/>
          </p:nvSpPr>
          <p:spPr>
            <a:xfrm rot="8100000">
              <a:off x="846989" y="1401020"/>
              <a:ext cx="877416" cy="877416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3" name="Oval 86"/>
            <p:cNvSpPr/>
            <p:nvPr/>
          </p:nvSpPr>
          <p:spPr>
            <a:xfrm>
              <a:off x="981458" y="1537516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500" dirty="0">
                  <a:solidFill>
                    <a:srgbClr val="031425"/>
                  </a:solidFill>
                  <a:latin typeface="FontAwesome" pitchFamily="2" charset="0"/>
                </a:rPr>
                <a:t>5</a:t>
              </a:r>
            </a:p>
          </p:txBody>
        </p:sp>
      </p:grpSp>
      <p:grpSp>
        <p:nvGrpSpPr>
          <p:cNvPr id="87" name="Group 81"/>
          <p:cNvGrpSpPr/>
          <p:nvPr/>
        </p:nvGrpSpPr>
        <p:grpSpPr>
          <a:xfrm>
            <a:off x="14083025" y="4995050"/>
            <a:ext cx="952256" cy="1107688"/>
            <a:chOff x="5198847" y="3107146"/>
            <a:chExt cx="565150" cy="657225"/>
          </a:xfrm>
        </p:grpSpPr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451259" y="3251609"/>
              <a:ext cx="50800" cy="512762"/>
            </a:xfrm>
            <a:prstGeom prst="rect">
              <a:avLst/>
            </a:prstGeom>
            <a:solidFill>
              <a:srgbClr val="6F583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5198847" y="3107146"/>
              <a:ext cx="565150" cy="56673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8" name="Group 78"/>
          <p:cNvGrpSpPr/>
          <p:nvPr/>
        </p:nvGrpSpPr>
        <p:grpSpPr>
          <a:xfrm>
            <a:off x="13283550" y="4717749"/>
            <a:ext cx="494853" cy="1605345"/>
            <a:chOff x="2122272" y="2811871"/>
            <a:chExt cx="293688" cy="952500"/>
          </a:xfrm>
        </p:grpSpPr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2242922" y="3610384"/>
              <a:ext cx="50800" cy="153987"/>
            </a:xfrm>
            <a:prstGeom prst="rect">
              <a:avLst/>
            </a:prstGeom>
            <a:solidFill>
              <a:srgbClr val="6F583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Oval 20"/>
            <p:cNvSpPr>
              <a:spLocks noChangeArrowheads="1"/>
            </p:cNvSpPr>
            <p:nvPr/>
          </p:nvSpPr>
          <p:spPr bwMode="auto">
            <a:xfrm>
              <a:off x="2122272" y="2811871"/>
              <a:ext cx="293688" cy="83026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1" name="Group 279"/>
          <p:cNvGrpSpPr/>
          <p:nvPr/>
        </p:nvGrpSpPr>
        <p:grpSpPr>
          <a:xfrm>
            <a:off x="12796967" y="7426714"/>
            <a:ext cx="2045141" cy="2084746"/>
            <a:chOff x="846989" y="1428508"/>
            <a:chExt cx="877416" cy="877416"/>
          </a:xfrm>
        </p:grpSpPr>
        <p:sp>
          <p:nvSpPr>
            <p:cNvPr id="52" name="Teardrop 93"/>
            <p:cNvSpPr/>
            <p:nvPr/>
          </p:nvSpPr>
          <p:spPr>
            <a:xfrm rot="8100000">
              <a:off x="846989" y="1428508"/>
              <a:ext cx="877416" cy="87741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3" name="Oval 94"/>
            <p:cNvSpPr/>
            <p:nvPr/>
          </p:nvSpPr>
          <p:spPr>
            <a:xfrm>
              <a:off x="981458" y="1565005"/>
              <a:ext cx="608478" cy="6084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500" dirty="0" smtClean="0">
                  <a:solidFill>
                    <a:srgbClr val="F9711C"/>
                  </a:solidFill>
                  <a:latin typeface="FontAwesome" pitchFamily="2" charset="0"/>
                </a:rPr>
                <a:t>3</a:t>
              </a:r>
              <a:endParaRPr lang="en-US" sz="7500" dirty="0">
                <a:solidFill>
                  <a:srgbClr val="F9711C"/>
                </a:solidFill>
              </a:endParaRPr>
            </a:p>
          </p:txBody>
        </p:sp>
      </p:grpSp>
      <p:sp>
        <p:nvSpPr>
          <p:cNvPr id="54" name="Oval 95"/>
          <p:cNvSpPr/>
          <p:nvPr/>
        </p:nvSpPr>
        <p:spPr>
          <a:xfrm>
            <a:off x="13642980" y="9925635"/>
            <a:ext cx="385345" cy="38544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43797" tIns="121899" rIns="243797" bIns="121899" rtlCol="0" anchor="ctr"/>
          <a:lstStyle>
            <a:defPPr>
              <a:defRPr lang="en-US"/>
            </a:defPPr>
            <a:lvl1pPr marL="0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Text Placeholder 3"/>
          <p:cNvSpPr txBox="1">
            <a:spLocks/>
          </p:cNvSpPr>
          <p:nvPr/>
        </p:nvSpPr>
        <p:spPr>
          <a:xfrm>
            <a:off x="14251389" y="9795383"/>
            <a:ext cx="2693045" cy="67710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en-US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7973">
              <a:spcBef>
                <a:spcPct val="20000"/>
              </a:spcBef>
              <a:defRPr/>
            </a:pPr>
            <a:r>
              <a:rPr lang="fr-FR" sz="4400" b="1" dirty="0" smtClean="0">
                <a:solidFill>
                  <a:srgbClr val="F9711C"/>
                </a:solidFill>
                <a:latin typeface="kindergarten" panose="02000603000000000000" pitchFamily="2" charset="0"/>
              </a:rPr>
              <a:t>Conception</a:t>
            </a:r>
            <a:endParaRPr lang="en-US" sz="4400" b="1" dirty="0">
              <a:solidFill>
                <a:srgbClr val="F9711C"/>
              </a:solidFill>
              <a:latin typeface="kindergarten" panose="02000603000000000000" pitchFamily="2" charset="0"/>
            </a:endParaRPr>
          </a:p>
        </p:txBody>
      </p:sp>
      <p:grpSp>
        <p:nvGrpSpPr>
          <p:cNvPr id="56" name="Group 77"/>
          <p:cNvGrpSpPr/>
          <p:nvPr/>
        </p:nvGrpSpPr>
        <p:grpSpPr>
          <a:xfrm>
            <a:off x="11994221" y="9737380"/>
            <a:ext cx="690118" cy="1107691"/>
            <a:chOff x="1271372" y="3107146"/>
            <a:chExt cx="409575" cy="657225"/>
          </a:xfrm>
        </p:grpSpPr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450759" y="3418296"/>
              <a:ext cx="38100" cy="346075"/>
            </a:xfrm>
            <a:prstGeom prst="rect">
              <a:avLst/>
            </a:prstGeom>
            <a:solidFill>
              <a:srgbClr val="6F583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Oval 29"/>
            <p:cNvSpPr>
              <a:spLocks noChangeArrowheads="1"/>
            </p:cNvSpPr>
            <p:nvPr/>
          </p:nvSpPr>
          <p:spPr bwMode="auto">
            <a:xfrm>
              <a:off x="1271372" y="3107146"/>
              <a:ext cx="409575" cy="40957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9" name="Group 81"/>
          <p:cNvGrpSpPr/>
          <p:nvPr/>
        </p:nvGrpSpPr>
        <p:grpSpPr>
          <a:xfrm>
            <a:off x="15129809" y="7811754"/>
            <a:ext cx="952256" cy="1107688"/>
            <a:chOff x="5198847" y="3107146"/>
            <a:chExt cx="565150" cy="657225"/>
          </a:xfrm>
        </p:grpSpPr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451259" y="3251609"/>
              <a:ext cx="50800" cy="512762"/>
            </a:xfrm>
            <a:prstGeom prst="rect">
              <a:avLst/>
            </a:prstGeom>
            <a:solidFill>
              <a:srgbClr val="6F583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5198847" y="3107146"/>
              <a:ext cx="565150" cy="56673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2" name="Group 78"/>
          <p:cNvGrpSpPr/>
          <p:nvPr/>
        </p:nvGrpSpPr>
        <p:grpSpPr>
          <a:xfrm>
            <a:off x="11398643" y="9571494"/>
            <a:ext cx="494853" cy="1605345"/>
            <a:chOff x="2122272" y="2811871"/>
            <a:chExt cx="293688" cy="952500"/>
          </a:xfrm>
        </p:grpSpPr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2242922" y="3610384"/>
              <a:ext cx="50800" cy="153987"/>
            </a:xfrm>
            <a:prstGeom prst="rect">
              <a:avLst/>
            </a:prstGeom>
            <a:solidFill>
              <a:srgbClr val="6F583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Oval 20"/>
            <p:cNvSpPr>
              <a:spLocks noChangeArrowheads="1"/>
            </p:cNvSpPr>
            <p:nvPr/>
          </p:nvSpPr>
          <p:spPr bwMode="auto">
            <a:xfrm>
              <a:off x="2122272" y="2811871"/>
              <a:ext cx="293688" cy="83026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19261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38522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57783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77044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96305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315566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534827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754088" algn="l" defTabSz="1219261" rtl="0" eaLnBrk="1" latinLnBrk="0" hangingPunct="1">
                <a:defRPr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0" name="Text Placeholder 3"/>
          <p:cNvSpPr txBox="1">
            <a:spLocks/>
          </p:cNvSpPr>
          <p:nvPr/>
        </p:nvSpPr>
        <p:spPr>
          <a:xfrm>
            <a:off x="6626042" y="11280133"/>
            <a:ext cx="2617704" cy="67710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en-US"/>
            </a:defPPr>
            <a:lvl1pPr marL="0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261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522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783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7044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305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566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827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4088" algn="l" defTabSz="1219261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2437973">
              <a:spcBef>
                <a:spcPct val="20000"/>
              </a:spcBef>
              <a:defRPr/>
            </a:pPr>
            <a:r>
              <a:rPr lang="fr-FR" sz="4400" b="1" dirty="0" smtClean="0">
                <a:solidFill>
                  <a:srgbClr val="031425"/>
                </a:solidFill>
                <a:latin typeface="kindergarten" panose="02000603000000000000" pitchFamily="2" charset="0"/>
              </a:rPr>
              <a:t>Conclusion</a:t>
            </a:r>
            <a:endParaRPr lang="en-US" sz="4400" b="1" dirty="0">
              <a:solidFill>
                <a:srgbClr val="031425"/>
              </a:solidFill>
              <a:latin typeface="kindergarten" panose="02000603000000000000" pitchFamily="2" charset="0"/>
            </a:endParaRPr>
          </a:p>
        </p:txBody>
      </p:sp>
      <p:graphicFrame>
        <p:nvGraphicFramePr>
          <p:cNvPr id="128" name="Obje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102366"/>
              </p:ext>
            </p:extLst>
          </p:nvPr>
        </p:nvGraphicFramePr>
        <p:xfrm>
          <a:off x="23040772" y="2555439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" r:id="rId3" imgW="660240" imgH="660240" progId="">
                  <p:embed/>
                </p:oleObj>
              </mc:Choice>
              <mc:Fallback>
                <p:oleObj r:id="rId3" imgW="660240" imgH="660240" progId="">
                  <p:embed/>
                  <p:pic>
                    <p:nvPicPr>
                      <p:cNvPr id="39" name="Objet 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40772" y="2555439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5493"/>
              </p:ext>
            </p:extLst>
          </p:nvPr>
        </p:nvGraphicFramePr>
        <p:xfrm>
          <a:off x="22384261" y="126323"/>
          <a:ext cx="1901111" cy="19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" r:id="rId5" imgW="1282320" imgH="1282320" progId="">
                  <p:embed/>
                </p:oleObj>
              </mc:Choice>
              <mc:Fallback>
                <p:oleObj r:id="rId5" imgW="1282320" imgH="1282320" progId="">
                  <p:embed/>
                  <p:pic>
                    <p:nvPicPr>
                      <p:cNvPr id="43" name="Objet 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84261" y="126323"/>
                        <a:ext cx="1901111" cy="190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48775"/>
              </p:ext>
            </p:extLst>
          </p:nvPr>
        </p:nvGraphicFramePr>
        <p:xfrm>
          <a:off x="20750489" y="357224"/>
          <a:ext cx="725025" cy="71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" r:id="rId7" imgW="1713960" imgH="1701360" progId="">
                  <p:embed/>
                </p:oleObj>
              </mc:Choice>
              <mc:Fallback>
                <p:oleObj r:id="rId7" imgW="1713960" imgH="1701360" progId="">
                  <p:embed/>
                  <p:pic>
                    <p:nvPicPr>
                      <p:cNvPr id="44" name="Objet 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50489" y="357224"/>
                        <a:ext cx="725025" cy="71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944421"/>
              </p:ext>
            </p:extLst>
          </p:nvPr>
        </p:nvGraphicFramePr>
        <p:xfrm>
          <a:off x="18036500" y="486408"/>
          <a:ext cx="1805242" cy="180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" r:id="rId9" imgW="1244160" imgH="1244160" progId="">
                  <p:embed/>
                </p:oleObj>
              </mc:Choice>
              <mc:Fallback>
                <p:oleObj r:id="rId9" imgW="1244160" imgH="1244160" progId="">
                  <p:embed/>
                  <p:pic>
                    <p:nvPicPr>
                      <p:cNvPr id="45" name="Objet 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36500" y="486408"/>
                        <a:ext cx="1805242" cy="180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Ellipse 131"/>
          <p:cNvSpPr/>
          <p:nvPr/>
        </p:nvSpPr>
        <p:spPr>
          <a:xfrm>
            <a:off x="21056223" y="1818780"/>
            <a:ext cx="995082" cy="953474"/>
          </a:xfrm>
          <a:prstGeom prst="ellipse">
            <a:avLst/>
          </a:prstGeom>
          <a:solidFill>
            <a:srgbClr val="38B3B8"/>
          </a:solidFill>
          <a:ln>
            <a:solidFill>
              <a:srgbClr val="38B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3" name="Obje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44662"/>
              </p:ext>
            </p:extLst>
          </p:nvPr>
        </p:nvGraphicFramePr>
        <p:xfrm>
          <a:off x="4578350" y="12339736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" r:id="rId3" imgW="660240" imgH="660240" progId="">
                  <p:embed/>
                </p:oleObj>
              </mc:Choice>
              <mc:Fallback>
                <p:oleObj r:id="rId3" imgW="660240" imgH="660240" progId="">
                  <p:embed/>
                  <p:pic>
                    <p:nvPicPr>
                      <p:cNvPr id="39" name="Objet 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8350" y="12339736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083318"/>
              </p:ext>
            </p:extLst>
          </p:nvPr>
        </p:nvGraphicFramePr>
        <p:xfrm>
          <a:off x="266901" y="11683225"/>
          <a:ext cx="1901111" cy="19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" r:id="rId5" imgW="1282320" imgH="1282320" progId="">
                  <p:embed/>
                </p:oleObj>
              </mc:Choice>
              <mc:Fallback>
                <p:oleObj r:id="rId5" imgW="1282320" imgH="1282320" progId="">
                  <p:embed/>
                  <p:pic>
                    <p:nvPicPr>
                      <p:cNvPr id="43" name="Objet 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901" y="11683225"/>
                        <a:ext cx="1901111" cy="190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756776"/>
              </p:ext>
            </p:extLst>
          </p:nvPr>
        </p:nvGraphicFramePr>
        <p:xfrm>
          <a:off x="1641250" y="10817012"/>
          <a:ext cx="725025" cy="71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r:id="rId7" imgW="1713960" imgH="1701360" progId="">
                  <p:embed/>
                </p:oleObj>
              </mc:Choice>
              <mc:Fallback>
                <p:oleObj r:id="rId7" imgW="1713960" imgH="1701360" progId="">
                  <p:embed/>
                  <p:pic>
                    <p:nvPicPr>
                      <p:cNvPr id="44" name="Objet 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250" y="10817012"/>
                        <a:ext cx="725025" cy="71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821025"/>
              </p:ext>
            </p:extLst>
          </p:nvPr>
        </p:nvGraphicFramePr>
        <p:xfrm>
          <a:off x="678659" y="8638510"/>
          <a:ext cx="1805242" cy="180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" r:id="rId9" imgW="1244160" imgH="1244160" progId="">
                  <p:embed/>
                </p:oleObj>
              </mc:Choice>
              <mc:Fallback>
                <p:oleObj r:id="rId9" imgW="1244160" imgH="1244160" progId="">
                  <p:embed/>
                  <p:pic>
                    <p:nvPicPr>
                      <p:cNvPr id="45" name="Objet 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8659" y="8638510"/>
                        <a:ext cx="1805242" cy="180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Ellipse 136"/>
          <p:cNvSpPr/>
          <p:nvPr/>
        </p:nvSpPr>
        <p:spPr>
          <a:xfrm>
            <a:off x="3161229" y="11280133"/>
            <a:ext cx="995082" cy="953474"/>
          </a:xfrm>
          <a:prstGeom prst="ellipse">
            <a:avLst/>
          </a:prstGeom>
          <a:solidFill>
            <a:srgbClr val="38B3B8"/>
          </a:solidFill>
          <a:ln>
            <a:solidFill>
              <a:srgbClr val="38B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6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77" grpId="0"/>
      <p:bldP spid="79" grpId="0"/>
      <p:bldP spid="80" grpId="0" animBg="1"/>
      <p:bldP spid="81" grpId="0" animBg="1"/>
      <p:bldP spid="82" grpId="0" animBg="1"/>
      <p:bldP spid="83" grpId="0" animBg="1"/>
      <p:bldP spid="54" grpId="0" animBg="1"/>
      <p:bldP spid="55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285985" y="821017"/>
            <a:ext cx="11728215" cy="11849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15000" b="1" dirty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Introduction</a:t>
            </a:r>
            <a:endParaRPr lang="es-ES" sz="15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grpSp>
        <p:nvGrpSpPr>
          <p:cNvPr id="45" name="Group 56"/>
          <p:cNvGrpSpPr/>
          <p:nvPr/>
        </p:nvGrpSpPr>
        <p:grpSpPr>
          <a:xfrm>
            <a:off x="17705853" y="2193549"/>
            <a:ext cx="5399227" cy="5145440"/>
            <a:chOff x="953424" y="1486519"/>
            <a:chExt cx="2228412" cy="2228408"/>
          </a:xfrm>
          <a:solidFill>
            <a:srgbClr val="FFC000"/>
          </a:solidFill>
        </p:grpSpPr>
        <p:sp>
          <p:nvSpPr>
            <p:cNvPr id="46" name="Freeform 57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47" name="Oval 58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pic>
        <p:nvPicPr>
          <p:cNvPr id="48" name="Image 4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365" y="3352729"/>
            <a:ext cx="1560201" cy="1560201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19075351" y="4935354"/>
            <a:ext cx="2660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kindergarten" panose="02000603000000000000" pitchFamily="2" charset="0"/>
                <a:cs typeface="Times New Roman" panose="02020603050405020304" pitchFamily="18" charset="0"/>
              </a:rPr>
              <a:t>Gérer Espace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kindergarten" panose="02000603000000000000" pitchFamily="2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chemeClr val="bg1"/>
                </a:solidFill>
                <a:latin typeface="kindergarten" panose="02000603000000000000" pitchFamily="2" charset="0"/>
                <a:cs typeface="Times New Roman" panose="02020603050405020304" pitchFamily="18" charset="0"/>
              </a:rPr>
              <a:t>é</a:t>
            </a:r>
            <a:r>
              <a:rPr lang="fr-FR" sz="2800" dirty="0" smtClean="0">
                <a:solidFill>
                  <a:schemeClr val="bg1"/>
                </a:solidFill>
                <a:latin typeface="kindergarten" panose="02000603000000000000" pitchFamily="2" charset="0"/>
                <a:cs typeface="Times New Roman" panose="02020603050405020304" pitchFamily="18" charset="0"/>
              </a:rPr>
              <a:t>ducation</a:t>
            </a:r>
            <a:endParaRPr lang="fr-FR" sz="2800" dirty="0">
              <a:solidFill>
                <a:schemeClr val="bg1"/>
              </a:solidFill>
              <a:latin typeface="kindergarten" panose="02000603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50" name="Group 50"/>
          <p:cNvGrpSpPr/>
          <p:nvPr/>
        </p:nvGrpSpPr>
        <p:grpSpPr>
          <a:xfrm>
            <a:off x="13384618" y="3170080"/>
            <a:ext cx="4795918" cy="4719778"/>
            <a:chOff x="953424" y="1486519"/>
            <a:chExt cx="2228412" cy="2228408"/>
          </a:xfrm>
          <a:solidFill>
            <a:srgbClr val="FBAA77"/>
          </a:solidFill>
        </p:grpSpPr>
        <p:sp>
          <p:nvSpPr>
            <p:cNvPr id="65" name="Freeform 51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grpFill/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66" name="Oval 52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grpFill/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sp>
        <p:nvSpPr>
          <p:cNvPr id="68" name="ZoneTexte 67"/>
          <p:cNvSpPr txBox="1"/>
          <p:nvPr/>
        </p:nvSpPr>
        <p:spPr>
          <a:xfrm>
            <a:off x="14452462" y="5730791"/>
            <a:ext cx="2660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kindergarten" panose="02000603000000000000" pitchFamily="2" charset="0"/>
                <a:cs typeface="Times New Roman" panose="02020603050405020304" pitchFamily="18" charset="0"/>
              </a:rPr>
              <a:t>Gérer Espace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kindergarten" panose="02000603000000000000" pitchFamily="2" charset="0"/>
                <a:cs typeface="Times New Roman" panose="02020603050405020304" pitchFamily="18" charset="0"/>
              </a:rPr>
              <a:t> conseils</a:t>
            </a:r>
            <a:endParaRPr lang="fr-FR" sz="2800" dirty="0">
              <a:solidFill>
                <a:schemeClr val="bg1"/>
              </a:solidFill>
              <a:latin typeface="kindergarten" panose="02000603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53"/>
          <p:cNvGrpSpPr/>
          <p:nvPr/>
        </p:nvGrpSpPr>
        <p:grpSpPr>
          <a:xfrm>
            <a:off x="15938269" y="6635385"/>
            <a:ext cx="5495655" cy="4951287"/>
            <a:chOff x="953424" y="1486519"/>
            <a:chExt cx="2228412" cy="2228408"/>
          </a:xfrm>
          <a:solidFill>
            <a:srgbClr val="7E7E7E"/>
          </a:solidFill>
        </p:grpSpPr>
        <p:sp>
          <p:nvSpPr>
            <p:cNvPr id="75" name="Freeform 54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76" name="Oval 55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" name="Image 7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779" y="7889858"/>
            <a:ext cx="1448514" cy="1448514"/>
          </a:xfrm>
          <a:prstGeom prst="rect">
            <a:avLst/>
          </a:prstGeom>
        </p:spPr>
      </p:pic>
      <p:sp>
        <p:nvSpPr>
          <p:cNvPr id="89" name="ZoneTexte 88"/>
          <p:cNvSpPr txBox="1"/>
          <p:nvPr/>
        </p:nvSpPr>
        <p:spPr>
          <a:xfrm>
            <a:off x="17523979" y="9457665"/>
            <a:ext cx="2413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kindergarten" panose="02000603000000000000" pitchFamily="2" charset="0"/>
                <a:cs typeface="Times New Roman" panose="02020603050405020304" pitchFamily="18" charset="0"/>
              </a:rPr>
              <a:t>Gérer Espace loisirs</a:t>
            </a:r>
          </a:p>
        </p:txBody>
      </p:sp>
      <p:grpSp>
        <p:nvGrpSpPr>
          <p:cNvPr id="90" name="Group 50"/>
          <p:cNvGrpSpPr/>
          <p:nvPr/>
        </p:nvGrpSpPr>
        <p:grpSpPr>
          <a:xfrm>
            <a:off x="10171275" y="5532586"/>
            <a:ext cx="4141598" cy="4205679"/>
            <a:chOff x="953424" y="1486519"/>
            <a:chExt cx="2228412" cy="2228408"/>
          </a:xfrm>
        </p:grpSpPr>
        <p:sp>
          <p:nvSpPr>
            <p:cNvPr id="91" name="Freeform 51"/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356481" tIns="548640" rIns="356481" bIns="43675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  <p:sp>
          <p:nvSpPr>
            <p:cNvPr id="92" name="Oval 52"/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pic>
        <p:nvPicPr>
          <p:cNvPr id="93" name="Image 9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891" y="6634777"/>
            <a:ext cx="1596489" cy="1254473"/>
          </a:xfrm>
          <a:prstGeom prst="rect">
            <a:avLst/>
          </a:prstGeom>
        </p:spPr>
      </p:pic>
      <p:sp>
        <p:nvSpPr>
          <p:cNvPr id="94" name="ZoneTexte 93"/>
          <p:cNvSpPr txBox="1"/>
          <p:nvPr/>
        </p:nvSpPr>
        <p:spPr>
          <a:xfrm>
            <a:off x="11174230" y="7725681"/>
            <a:ext cx="2174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kindergarten" panose="02000603000000000000" pitchFamily="2" charset="0"/>
                <a:cs typeface="Times New Roman" panose="02020603050405020304" pitchFamily="18" charset="0"/>
              </a:rPr>
              <a:t>Gérer 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  <a:latin typeface="kindergarten" panose="02000603000000000000" pitchFamily="2" charset="0"/>
                <a:cs typeface="Times New Roman" panose="02020603050405020304" pitchFamily="18" charset="0"/>
              </a:rPr>
              <a:t>boutiques</a:t>
            </a:r>
          </a:p>
        </p:txBody>
      </p:sp>
      <p:sp>
        <p:nvSpPr>
          <p:cNvPr id="95" name="Arc 94"/>
          <p:cNvSpPr/>
          <p:nvPr/>
        </p:nvSpPr>
        <p:spPr>
          <a:xfrm rot="3428298">
            <a:off x="17750280" y="5818991"/>
            <a:ext cx="4744151" cy="4016527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c 95"/>
          <p:cNvSpPr/>
          <p:nvPr/>
        </p:nvSpPr>
        <p:spPr>
          <a:xfrm rot="4541811" flipV="1">
            <a:off x="16024451" y="6283294"/>
            <a:ext cx="1384310" cy="2308532"/>
          </a:xfrm>
          <a:prstGeom prst="arc">
            <a:avLst>
              <a:gd name="adj1" fmla="val 16200000"/>
              <a:gd name="adj2" fmla="val 19441835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 rot="4787247" flipH="1" flipV="1">
            <a:off x="12761883" y="4275216"/>
            <a:ext cx="2281124" cy="2450964"/>
          </a:xfrm>
          <a:prstGeom prst="arc">
            <a:avLst>
              <a:gd name="adj1" fmla="val 16235490"/>
              <a:gd name="adj2" fmla="val 571055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8" name="Obje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71127"/>
              </p:ext>
            </p:extLst>
          </p:nvPr>
        </p:nvGraphicFramePr>
        <p:xfrm>
          <a:off x="8204" y="7762851"/>
          <a:ext cx="7335838" cy="595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" r:id="rId6" imgW="13206240" imgH="10717200" progId="">
                  <p:embed/>
                </p:oleObj>
              </mc:Choice>
              <mc:Fallback>
                <p:oleObj r:id="rId6" imgW="13206240" imgH="10717200" progId="">
                  <p:embed/>
                  <p:pic>
                    <p:nvPicPr>
                      <p:cNvPr id="8" name="Obje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04" y="7762851"/>
                        <a:ext cx="7335838" cy="595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754057"/>
              </p:ext>
            </p:extLst>
          </p:nvPr>
        </p:nvGraphicFramePr>
        <p:xfrm>
          <a:off x="7683849" y="9037625"/>
          <a:ext cx="17145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7" r:id="rId8" imgW="1713960" imgH="1701360" progId="">
                  <p:embed/>
                </p:oleObj>
              </mc:Choice>
              <mc:Fallback>
                <p:oleObj r:id="rId8" imgW="1713960" imgH="1701360" progId="">
                  <p:embed/>
                  <p:pic>
                    <p:nvPicPr>
                      <p:cNvPr id="31" name="Objet 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83849" y="9037625"/>
                        <a:ext cx="17145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838019"/>
              </p:ext>
            </p:extLst>
          </p:nvPr>
        </p:nvGraphicFramePr>
        <p:xfrm>
          <a:off x="1341438" y="9129870"/>
          <a:ext cx="660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" r:id="rId10" imgW="660240" imgH="660240" progId="">
                  <p:embed/>
                </p:oleObj>
              </mc:Choice>
              <mc:Fallback>
                <p:oleObj r:id="rId10" imgW="660240" imgH="660240" progId="">
                  <p:embed/>
                  <p:pic>
                    <p:nvPicPr>
                      <p:cNvPr id="35" name="Objet 3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1438" y="9129870"/>
                        <a:ext cx="660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506309"/>
              </p:ext>
            </p:extLst>
          </p:nvPr>
        </p:nvGraphicFramePr>
        <p:xfrm>
          <a:off x="2393423" y="6606622"/>
          <a:ext cx="1282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" r:id="rId12" imgW="1282320" imgH="1282320" progId="">
                  <p:embed/>
                </p:oleObj>
              </mc:Choice>
              <mc:Fallback>
                <p:oleObj r:id="rId12" imgW="1282320" imgH="1282320" progId="">
                  <p:embed/>
                  <p:pic>
                    <p:nvPicPr>
                      <p:cNvPr id="36" name="Objet 3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93423" y="6606622"/>
                        <a:ext cx="12827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266602"/>
              </p:ext>
            </p:extLst>
          </p:nvPr>
        </p:nvGraphicFramePr>
        <p:xfrm>
          <a:off x="8153749" y="1185192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0" r:id="rId14" imgW="1244160" imgH="1244160" progId="">
                  <p:embed/>
                </p:oleObj>
              </mc:Choice>
              <mc:Fallback>
                <p:oleObj r:id="rId14" imgW="1244160" imgH="1244160" progId="">
                  <p:embed/>
                  <p:pic>
                    <p:nvPicPr>
                      <p:cNvPr id="37" name="Objet 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53749" y="1185192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667431"/>
              </p:ext>
            </p:extLst>
          </p:nvPr>
        </p:nvGraphicFramePr>
        <p:xfrm>
          <a:off x="9261324" y="10947400"/>
          <a:ext cx="601320" cy="59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1" r:id="rId16" imgW="1383840" imgH="1371240" progId="">
                  <p:embed/>
                </p:oleObj>
              </mc:Choice>
              <mc:Fallback>
                <p:oleObj r:id="rId16" imgW="1383840" imgH="1371240" progId="">
                  <p:embed/>
                  <p:pic>
                    <p:nvPicPr>
                      <p:cNvPr id="39" name="Objet 3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261324" y="10947400"/>
                        <a:ext cx="601320" cy="594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10542"/>
              </p:ext>
            </p:extLst>
          </p:nvPr>
        </p:nvGraphicFramePr>
        <p:xfrm>
          <a:off x="10326938" y="1047966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" r:id="rId18" imgW="660240" imgH="660240" progId="">
                  <p:embed/>
                </p:oleObj>
              </mc:Choice>
              <mc:Fallback>
                <p:oleObj r:id="rId18" imgW="660240" imgH="660240" progId="">
                  <p:embed/>
                  <p:pic>
                    <p:nvPicPr>
                      <p:cNvPr id="46" name="Objet 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26938" y="1047966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326" y="4269302"/>
            <a:ext cx="1704848" cy="17048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547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49" grpId="0"/>
      <p:bldP spid="68" grpId="0"/>
      <p:bldP spid="89" grpId="0"/>
      <p:bldP spid="94" grpId="0"/>
      <p:bldP spid="95" grpId="0" animBg="1"/>
      <p:bldP spid="96" grpId="0" animBg="1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0" y="0"/>
            <a:ext cx="24377650" cy="13716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fr-FR" sz="15000" b="1" dirty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2- Spécification</a:t>
            </a:r>
            <a:endParaRPr lang="es-ES" sz="150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graphicFrame>
        <p:nvGraphicFramePr>
          <p:cNvPr id="28" name="Obje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661570"/>
              </p:ext>
            </p:extLst>
          </p:nvPr>
        </p:nvGraphicFramePr>
        <p:xfrm>
          <a:off x="8204" y="7762851"/>
          <a:ext cx="7335838" cy="595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" r:id="rId3" imgW="13206240" imgH="10717200" progId="">
                  <p:embed/>
                </p:oleObj>
              </mc:Choice>
              <mc:Fallback>
                <p:oleObj r:id="rId3" imgW="13206240" imgH="10717200" progId="">
                  <p:embed/>
                  <p:pic>
                    <p:nvPicPr>
                      <p:cNvPr id="108" name="Objet 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4" y="7762851"/>
                        <a:ext cx="7335838" cy="5953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645669"/>
              </p:ext>
            </p:extLst>
          </p:nvPr>
        </p:nvGraphicFramePr>
        <p:xfrm>
          <a:off x="7683849" y="9037625"/>
          <a:ext cx="17145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" r:id="rId5" imgW="1713960" imgH="1701360" progId="">
                  <p:embed/>
                </p:oleObj>
              </mc:Choice>
              <mc:Fallback>
                <p:oleObj r:id="rId5" imgW="1713960" imgH="1701360" progId="">
                  <p:embed/>
                  <p:pic>
                    <p:nvPicPr>
                      <p:cNvPr id="109" name="Objet 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83849" y="9037625"/>
                        <a:ext cx="17145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3716"/>
              </p:ext>
            </p:extLst>
          </p:nvPr>
        </p:nvGraphicFramePr>
        <p:xfrm>
          <a:off x="2393423" y="6606622"/>
          <a:ext cx="1282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" r:id="rId7" imgW="1282320" imgH="1282320" progId="">
                  <p:embed/>
                </p:oleObj>
              </mc:Choice>
              <mc:Fallback>
                <p:oleObj r:id="rId7" imgW="1282320" imgH="1282320" progId="">
                  <p:embed/>
                  <p:pic>
                    <p:nvPicPr>
                      <p:cNvPr id="111" name="Objet 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3423" y="6606622"/>
                        <a:ext cx="12827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87324"/>
              </p:ext>
            </p:extLst>
          </p:nvPr>
        </p:nvGraphicFramePr>
        <p:xfrm>
          <a:off x="8153749" y="1185192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" r:id="rId9" imgW="1244160" imgH="1244160" progId="">
                  <p:embed/>
                </p:oleObj>
              </mc:Choice>
              <mc:Fallback>
                <p:oleObj r:id="rId9" imgW="1244160" imgH="1244160" progId="">
                  <p:embed/>
                  <p:pic>
                    <p:nvPicPr>
                      <p:cNvPr id="112" name="Objet 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53749" y="1185192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64378"/>
              </p:ext>
            </p:extLst>
          </p:nvPr>
        </p:nvGraphicFramePr>
        <p:xfrm>
          <a:off x="9261324" y="10947400"/>
          <a:ext cx="601320" cy="59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" r:id="rId11" imgW="1383840" imgH="1371240" progId="">
                  <p:embed/>
                </p:oleObj>
              </mc:Choice>
              <mc:Fallback>
                <p:oleObj r:id="rId11" imgW="1383840" imgH="1371240" progId="">
                  <p:embed/>
                  <p:pic>
                    <p:nvPicPr>
                      <p:cNvPr id="113" name="Objet 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61324" y="10947400"/>
                        <a:ext cx="601320" cy="594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490935"/>
              </p:ext>
            </p:extLst>
          </p:nvPr>
        </p:nvGraphicFramePr>
        <p:xfrm>
          <a:off x="10326938" y="10479661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" r:id="rId13" imgW="660240" imgH="660240" progId="">
                  <p:embed/>
                </p:oleObj>
              </mc:Choice>
              <mc:Fallback>
                <p:oleObj r:id="rId13" imgW="660240" imgH="660240" progId="">
                  <p:embed/>
                  <p:pic>
                    <p:nvPicPr>
                      <p:cNvPr id="114" name="Objet 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26938" y="10479661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152375"/>
              </p:ext>
            </p:extLst>
          </p:nvPr>
        </p:nvGraphicFramePr>
        <p:xfrm>
          <a:off x="23040772" y="2555439"/>
          <a:ext cx="124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" r:id="rId15" imgW="660240" imgH="660240" progId="">
                  <p:embed/>
                </p:oleObj>
              </mc:Choice>
              <mc:Fallback>
                <p:oleObj r:id="rId15" imgW="660240" imgH="660240" progId="">
                  <p:embed/>
                  <p:pic>
                    <p:nvPicPr>
                      <p:cNvPr id="128" name="Objet 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40772" y="2555439"/>
                        <a:ext cx="12446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546296"/>
              </p:ext>
            </p:extLst>
          </p:nvPr>
        </p:nvGraphicFramePr>
        <p:xfrm>
          <a:off x="22384261" y="126323"/>
          <a:ext cx="1901111" cy="190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" r:id="rId16" imgW="1282320" imgH="1282320" progId="">
                  <p:embed/>
                </p:oleObj>
              </mc:Choice>
              <mc:Fallback>
                <p:oleObj r:id="rId16" imgW="1282320" imgH="1282320" progId="">
                  <p:embed/>
                  <p:pic>
                    <p:nvPicPr>
                      <p:cNvPr id="129" name="Objet 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84261" y="126323"/>
                        <a:ext cx="1901111" cy="190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32959"/>
              </p:ext>
            </p:extLst>
          </p:nvPr>
        </p:nvGraphicFramePr>
        <p:xfrm>
          <a:off x="20750489" y="357224"/>
          <a:ext cx="725025" cy="71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" r:id="rId17" imgW="1713960" imgH="1701360" progId="">
                  <p:embed/>
                </p:oleObj>
              </mc:Choice>
              <mc:Fallback>
                <p:oleObj r:id="rId17" imgW="1713960" imgH="1701360" progId="">
                  <p:embed/>
                  <p:pic>
                    <p:nvPicPr>
                      <p:cNvPr id="130" name="Objet 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50489" y="357224"/>
                        <a:ext cx="725025" cy="71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48297"/>
              </p:ext>
            </p:extLst>
          </p:nvPr>
        </p:nvGraphicFramePr>
        <p:xfrm>
          <a:off x="18036500" y="486408"/>
          <a:ext cx="1805242" cy="180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" r:id="rId18" imgW="1244160" imgH="1244160" progId="">
                  <p:embed/>
                </p:oleObj>
              </mc:Choice>
              <mc:Fallback>
                <p:oleObj r:id="rId18" imgW="1244160" imgH="1244160" progId="">
                  <p:embed/>
                  <p:pic>
                    <p:nvPicPr>
                      <p:cNvPr id="131" name="Objet 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36500" y="486408"/>
                        <a:ext cx="1805242" cy="180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Ellipse 37"/>
          <p:cNvSpPr/>
          <p:nvPr/>
        </p:nvSpPr>
        <p:spPr>
          <a:xfrm>
            <a:off x="21056223" y="1818780"/>
            <a:ext cx="995082" cy="953474"/>
          </a:xfrm>
          <a:prstGeom prst="ellipse">
            <a:avLst/>
          </a:prstGeom>
          <a:solidFill>
            <a:srgbClr val="38B3B8"/>
          </a:solidFill>
          <a:ln>
            <a:solidFill>
              <a:srgbClr val="38B3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3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21138"/>
              </p:ext>
            </p:extLst>
          </p:nvPr>
        </p:nvGraphicFramePr>
        <p:xfrm>
          <a:off x="1016000" y="3400425"/>
          <a:ext cx="22809199" cy="7890383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18329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42055001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12998992"/>
                    </a:ext>
                  </a:extLst>
                </a:gridCol>
                <a:gridCol w="10464800">
                  <a:extLst>
                    <a:ext uri="{9D8B030D-6E8A-4147-A177-3AD203B41FA5}">
                      <a16:colId xmlns:a16="http://schemas.microsoft.com/office/drawing/2014/main" val="371237100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30590144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762756949"/>
                    </a:ext>
                  </a:extLst>
                </a:gridCol>
              </a:tblGrid>
              <a:tr h="352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Id us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User story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Id  tache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Tache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Estimation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Responsable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1677253"/>
                  </a:ext>
                </a:extLst>
              </a:tr>
              <a:tr h="811911">
                <a:tc rowSpan="6">
                  <a:txBody>
                    <a:bodyPr/>
                    <a:lstStyle/>
                    <a:p>
                      <a:pPr indent="-95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5.4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En tant que parent je veux évaluer une garderie dont je me suis abonné.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5.4.1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Préparer </a:t>
                      </a:r>
                      <a:r>
                        <a:rPr lang="fr-FR" sz="3200" kern="1200" dirty="0">
                          <a:effectLst/>
                        </a:rPr>
                        <a:t>la vue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</a:rPr>
                        <a:t>EvaluationGarderie.html.twig</a:t>
                      </a:r>
                      <a:r>
                        <a:rPr lang="fr-FR" sz="3200" kern="1200" dirty="0">
                          <a:effectLst/>
                        </a:rPr>
                        <a:t>»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0.5H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Sirine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014770"/>
                  </a:ext>
                </a:extLst>
              </a:tr>
              <a:tr h="72057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5.4.2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Créer l’entité «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fr-FR" sz="3200" kern="1200" dirty="0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valuationGarderie.php</a:t>
                      </a:r>
                      <a:r>
                        <a:rPr lang="fr-FR" sz="3200" kern="1200" dirty="0">
                          <a:effectLst/>
                        </a:rPr>
                        <a:t>»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0.9H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Sirine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474289"/>
                  </a:ext>
                </a:extLst>
              </a:tr>
              <a:tr h="72057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5.4.3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Créer </a:t>
                      </a:r>
                      <a:r>
                        <a:rPr lang="fr-FR" sz="3200" kern="1200" dirty="0">
                          <a:effectLst/>
                        </a:rPr>
                        <a:t>le contrôleur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EvaluationGarderieControlleur.php</a:t>
                      </a:r>
                      <a:r>
                        <a:rPr lang="fr-FR" sz="3200" kern="1200" dirty="0">
                          <a:effectLst/>
                        </a:rPr>
                        <a:t>»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0.2H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Sirine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658819"/>
                  </a:ext>
                </a:extLst>
              </a:tr>
              <a:tr h="178465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5.4.4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3200" kern="1200" dirty="0">
                          <a:effectLst/>
                        </a:rPr>
                        <a:t>Implémenter la méthode </a:t>
                      </a:r>
                      <a:r>
                        <a:rPr lang="fr-FR" sz="3200" kern="1200" dirty="0" err="1">
                          <a:effectLst/>
                        </a:rPr>
                        <a:t>AjouterEvaluationAction</a:t>
                      </a:r>
                      <a:r>
                        <a:rPr lang="fr-FR" sz="3200" kern="1200" dirty="0">
                          <a:effectLst/>
                        </a:rPr>
                        <a:t> (</a:t>
                      </a:r>
                      <a:r>
                        <a:rPr lang="fr-FR" sz="3200" kern="1200" dirty="0" err="1">
                          <a:effectLst/>
                        </a:rPr>
                        <a:t>Request</a:t>
                      </a:r>
                      <a:r>
                        <a:rPr lang="fr-FR" sz="3200" kern="1200" dirty="0">
                          <a:effectLst/>
                        </a:rPr>
                        <a:t> $</a:t>
                      </a:r>
                      <a:r>
                        <a:rPr lang="fr-FR" sz="3200" kern="1200" dirty="0" err="1">
                          <a:effectLst/>
                        </a:rPr>
                        <a:t>request</a:t>
                      </a:r>
                      <a:r>
                        <a:rPr lang="fr-FR" sz="3200" kern="1200" dirty="0">
                          <a:effectLst/>
                        </a:rPr>
                        <a:t>, $</a:t>
                      </a:r>
                      <a:r>
                        <a:rPr lang="fr-FR" sz="3200" kern="1200" dirty="0" err="1">
                          <a:effectLst/>
                        </a:rPr>
                        <a:t>id_user</a:t>
                      </a:r>
                      <a:r>
                        <a:rPr lang="fr-FR" sz="3200" kern="1200" dirty="0">
                          <a:effectLst/>
                        </a:rPr>
                        <a:t>, $</a:t>
                      </a:r>
                      <a:r>
                        <a:rPr lang="fr-FR" sz="3200" kern="1200" dirty="0" err="1">
                          <a:effectLst/>
                        </a:rPr>
                        <a:t>id_garderie</a:t>
                      </a:r>
                      <a:r>
                        <a:rPr lang="fr-FR" sz="3200" kern="1200" dirty="0">
                          <a:effectLst/>
                        </a:rPr>
                        <a:t>) dans  </a:t>
                      </a:r>
                      <a:r>
                        <a:rPr lang="fr-FR" sz="3200" kern="1200" dirty="0" smtClean="0">
                          <a:effectLst/>
                        </a:rPr>
                        <a:t>«</a:t>
                      </a:r>
                      <a:r>
                        <a:rPr lang="fr-FR" sz="3200" kern="1200" dirty="0" err="1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EvaluationGarderiecontrolleur.php</a:t>
                      </a:r>
                      <a:r>
                        <a:rPr lang="fr-FR" sz="3200" kern="1200" dirty="0" smtClean="0">
                          <a:effectLst/>
                        </a:rPr>
                        <a:t>».</a:t>
                      </a:r>
                      <a:r>
                        <a:rPr lang="fr-FR" sz="3200" kern="1200" dirty="0">
                          <a:effectLst/>
                        </a:rPr>
                        <a:t> 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0.9H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Sirine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2415125"/>
                  </a:ext>
                </a:extLst>
              </a:tr>
              <a:tr h="179481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5.4.5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Ajouter le chemin d’accès à la </a:t>
                      </a:r>
                      <a:r>
                        <a:rPr lang="fr-FR" sz="3200" kern="1200" dirty="0" smtClean="0">
                          <a:effectLst/>
                        </a:rPr>
                        <a:t>vue</a:t>
                      </a:r>
                      <a:r>
                        <a:rPr lang="fr-FR" sz="3200" kern="1200" baseline="0" dirty="0" smtClean="0">
                          <a:effectLst/>
                        </a:rPr>
                        <a:t> </a:t>
                      </a:r>
                      <a:r>
                        <a:rPr lang="fr-FR" sz="3200" kern="1200" dirty="0" smtClean="0">
                          <a:effectLst/>
                        </a:rPr>
                        <a:t>«</a:t>
                      </a:r>
                      <a:r>
                        <a:rPr lang="fr-FR" sz="3200" kern="1200" baseline="0" dirty="0">
                          <a:effectLst/>
                        </a:rPr>
                        <a:t> </a:t>
                      </a:r>
                      <a:r>
                        <a:rPr lang="fr-FR" sz="3200" kern="1200" dirty="0" err="1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EvaluationGarderie.html.twig</a:t>
                      </a: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»</a:t>
                      </a:r>
                      <a:r>
                        <a:rPr lang="fr-FR" sz="3200" kern="1200" baseline="0" dirty="0" smtClean="0">
                          <a:effectLst/>
                        </a:rPr>
                        <a:t> </a:t>
                      </a:r>
                      <a:r>
                        <a:rPr lang="fr-FR" sz="3200" kern="1200" dirty="0" smtClean="0">
                          <a:effectLst/>
                        </a:rPr>
                        <a:t>dans </a:t>
                      </a:r>
                      <a:r>
                        <a:rPr lang="fr-FR" sz="3200" kern="1200" dirty="0">
                          <a:effectLst/>
                        </a:rPr>
                        <a:t>le fichier «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Routing.yml</a:t>
                      </a:r>
                      <a:r>
                        <a:rPr lang="fr-FR" sz="3200" kern="1200" dirty="0">
                          <a:effectLst/>
                        </a:rPr>
                        <a:t> »</a:t>
                      </a:r>
                    </a:p>
                    <a:p>
                      <a:pPr algn="just"/>
                      <a:r>
                        <a:rPr lang="fr-FR" sz="3200" kern="1200" dirty="0">
                          <a:effectLst/>
                        </a:rPr>
                        <a:t> 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0.5H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Sirine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864135"/>
                  </a:ext>
                </a:extLst>
              </a:tr>
              <a:tr h="35246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5.4.6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Tester la méthode dans le navigateur 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0.5H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 err="1">
                          <a:effectLst/>
                        </a:rPr>
                        <a:t>Ameni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8392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5714662" y="362891"/>
            <a:ext cx="1218634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8800" b="1" dirty="0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Extraits Sprint </a:t>
            </a:r>
            <a:r>
              <a:rPr lang="fr-FR" sz="8800" b="1" dirty="0" err="1" smtClean="0">
                <a:solidFill>
                  <a:srgbClr val="7E7E7E"/>
                </a:solidFill>
                <a:latin typeface="kindergarten" panose="02000603000000000000" pitchFamily="2" charset="0"/>
                <a:cs typeface="Raleway"/>
                <a:sym typeface="Arvo"/>
              </a:rPr>
              <a:t>Backlog</a:t>
            </a:r>
            <a:endParaRPr lang="es-ES" sz="8800" b="1" dirty="0">
              <a:solidFill>
                <a:srgbClr val="7E7E7E"/>
              </a:solidFill>
              <a:latin typeface="kindergarten" panose="02000603000000000000" pitchFamily="2" charset="0"/>
              <a:cs typeface="Raleway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109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63861"/>
              </p:ext>
            </p:extLst>
          </p:nvPr>
        </p:nvGraphicFramePr>
        <p:xfrm>
          <a:off x="647063" y="1287462"/>
          <a:ext cx="23305136" cy="1058780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105279">
                  <a:extLst>
                    <a:ext uri="{9D8B030D-6E8A-4147-A177-3AD203B41FA5}">
                      <a16:colId xmlns:a16="http://schemas.microsoft.com/office/drawing/2014/main" val="595428347"/>
                    </a:ext>
                  </a:extLst>
                </a:gridCol>
                <a:gridCol w="3673858">
                  <a:extLst>
                    <a:ext uri="{9D8B030D-6E8A-4147-A177-3AD203B41FA5}">
                      <a16:colId xmlns:a16="http://schemas.microsoft.com/office/drawing/2014/main" val="2305748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366701"/>
                    </a:ext>
                  </a:extLst>
                </a:gridCol>
                <a:gridCol w="9753600">
                  <a:extLst>
                    <a:ext uri="{9D8B030D-6E8A-4147-A177-3AD203B41FA5}">
                      <a16:colId xmlns:a16="http://schemas.microsoft.com/office/drawing/2014/main" val="427714693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3179422825"/>
                    </a:ext>
                  </a:extLst>
                </a:gridCol>
                <a:gridCol w="2946399">
                  <a:extLst>
                    <a:ext uri="{9D8B030D-6E8A-4147-A177-3AD203B41FA5}">
                      <a16:colId xmlns:a16="http://schemas.microsoft.com/office/drawing/2014/main" val="1790810983"/>
                    </a:ext>
                  </a:extLst>
                </a:gridCol>
              </a:tblGrid>
              <a:tr h="1012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Id us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User story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Id  tache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Tache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Estimation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Responsable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016580"/>
                  </a:ext>
                </a:extLst>
              </a:tr>
              <a:tr h="927228">
                <a:tc rowSpan="6">
                  <a:txBody>
                    <a:bodyPr/>
                    <a:lstStyle/>
                    <a:p>
                      <a:pPr indent="-95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 smtClean="0">
                          <a:effectLst/>
                        </a:rPr>
                        <a:t>17.9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En tant que parent je veux ajouter des commentaires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17.9.1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Préparer la vue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Commentaire.html.twig</a:t>
                      </a:r>
                      <a:r>
                        <a:rPr lang="fr-FR" sz="3200" kern="1200" dirty="0">
                          <a:effectLst/>
                        </a:rPr>
                        <a:t>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0.3H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Béchir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530071"/>
                  </a:ext>
                </a:extLst>
              </a:tr>
              <a:tr h="101269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17.9.2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Créer </a:t>
                      </a:r>
                      <a:r>
                        <a:rPr lang="fr-FR" sz="3200" kern="1200" dirty="0" smtClean="0">
                          <a:effectLst/>
                        </a:rPr>
                        <a:t>l’entité </a:t>
                      </a:r>
                      <a:r>
                        <a:rPr lang="fr-FR" sz="3200" kern="1200" dirty="0">
                          <a:effectLst/>
                        </a:rPr>
                        <a:t>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Commentaire.php</a:t>
                      </a:r>
                      <a:r>
                        <a:rPr lang="fr-FR" sz="3200" kern="1200" dirty="0">
                          <a:effectLst/>
                        </a:rPr>
                        <a:t>»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0.3H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Bechir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566783"/>
                  </a:ext>
                </a:extLst>
              </a:tr>
              <a:tr h="13805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17.9.3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Créer le contrôleur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AjouterCommentaireControlleur.php</a:t>
                      </a:r>
                      <a:r>
                        <a:rPr lang="fr-FR" sz="3200" kern="1200" dirty="0">
                          <a:effectLst/>
                        </a:rPr>
                        <a:t>»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0.3H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Béchir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2167646"/>
                  </a:ext>
                </a:extLst>
              </a:tr>
              <a:tr h="2540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17.9.4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Créer et implémenter le contrôleur «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AjouterCommentaireAction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$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id_sujet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fr-FR" sz="3200" kern="1200" dirty="0">
                          <a:effectLst/>
                        </a:rPr>
                        <a:t>» dans 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AjouterCommentaireControlleur.php</a:t>
                      </a:r>
                      <a:r>
                        <a:rPr lang="fr-FR" sz="3200" kern="1200" dirty="0">
                          <a:effectLst/>
                        </a:rPr>
                        <a:t>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0.5H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Béchir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14841"/>
                  </a:ext>
                </a:extLst>
              </a:tr>
              <a:tr h="194252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17.9.5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Ajouter le chemin d’accès à la </a:t>
                      </a:r>
                      <a:r>
                        <a:rPr lang="fr-FR" sz="3200" kern="1200" dirty="0" smtClean="0">
                          <a:effectLst/>
                        </a:rPr>
                        <a:t>vue</a:t>
                      </a:r>
                      <a:r>
                        <a:rPr lang="fr-FR" sz="3200" kern="1200" baseline="0" dirty="0" smtClean="0">
                          <a:effectLst/>
                        </a:rPr>
                        <a:t> </a:t>
                      </a:r>
                      <a:r>
                        <a:rPr lang="fr-FR" sz="3200" kern="1200" dirty="0" smtClean="0">
                          <a:effectLst/>
                        </a:rPr>
                        <a:t>«</a:t>
                      </a:r>
                      <a:r>
                        <a:rPr lang="fr-FR" sz="3200" kern="1200" dirty="0" err="1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Commentaire.html.twig</a:t>
                      </a:r>
                      <a:r>
                        <a:rPr lang="fr-FR" sz="3200" kern="1200" dirty="0" smtClean="0">
                          <a:effectLst/>
                        </a:rPr>
                        <a:t>»</a:t>
                      </a:r>
                      <a:r>
                        <a:rPr lang="fr-FR" sz="3200" kern="1200" baseline="0" dirty="0" smtClean="0">
                          <a:effectLst/>
                        </a:rPr>
                        <a:t> </a:t>
                      </a:r>
                      <a:r>
                        <a:rPr lang="fr-FR" sz="3200" kern="1200" dirty="0" smtClean="0">
                          <a:effectLst/>
                        </a:rPr>
                        <a:t>Dans </a:t>
                      </a:r>
                      <a:r>
                        <a:rPr lang="fr-FR" sz="3200" kern="1200" dirty="0">
                          <a:effectLst/>
                        </a:rPr>
                        <a:t>le fichier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Routing.yml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3200" kern="1200" dirty="0">
                          <a:effectLst/>
                        </a:rPr>
                        <a:t>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0.5H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Bechir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662376"/>
                  </a:ext>
                </a:extLst>
              </a:tr>
              <a:tr h="101269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17.9.6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Tester la méthode dans le navigateur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0.10H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 err="1" smtClean="0">
                          <a:effectLst/>
                        </a:rPr>
                        <a:t>Hajer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41376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31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14676"/>
              </p:ext>
            </p:extLst>
          </p:nvPr>
        </p:nvGraphicFramePr>
        <p:xfrm>
          <a:off x="347026" y="2422334"/>
          <a:ext cx="23605175" cy="893490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803152">
                  <a:extLst>
                    <a:ext uri="{9D8B030D-6E8A-4147-A177-3AD203B41FA5}">
                      <a16:colId xmlns:a16="http://schemas.microsoft.com/office/drawing/2014/main" val="1508536804"/>
                    </a:ext>
                  </a:extLst>
                </a:gridCol>
                <a:gridCol w="3412422">
                  <a:extLst>
                    <a:ext uri="{9D8B030D-6E8A-4147-A177-3AD203B41FA5}">
                      <a16:colId xmlns:a16="http://schemas.microsoft.com/office/drawing/2014/main" val="334291521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55726747"/>
                    </a:ext>
                  </a:extLst>
                </a:gridCol>
                <a:gridCol w="11176000">
                  <a:extLst>
                    <a:ext uri="{9D8B030D-6E8A-4147-A177-3AD203B41FA5}">
                      <a16:colId xmlns:a16="http://schemas.microsoft.com/office/drawing/2014/main" val="3293531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15943911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1506302077"/>
                    </a:ext>
                  </a:extLst>
                </a:gridCol>
              </a:tblGrid>
              <a:tr h="9867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Id us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User story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Id  tache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Tache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Estimation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Responsable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850389"/>
                  </a:ext>
                </a:extLst>
              </a:tr>
              <a:tr h="999490">
                <a:tc row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9.3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6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En tant que Parent je veux m’abonner à un baby-sitter.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9.3.1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Préparer  la vue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AbonnementBabySitter.html.twig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3200" kern="1200" dirty="0">
                          <a:effectLst/>
                        </a:rPr>
                        <a:t>»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0.1H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Ameni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576097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9.3.2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Créer l’entité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AbonnementBabySitter.php</a:t>
                      </a:r>
                      <a:r>
                        <a:rPr lang="fr-FR" sz="3200" kern="1200" dirty="0">
                          <a:effectLst/>
                        </a:rPr>
                        <a:t> »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0.1H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Ameni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2124578"/>
                  </a:ext>
                </a:extLst>
              </a:tr>
              <a:tr h="9867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9.3.3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Créer le Contrôleur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AbonnementController.php</a:t>
                      </a:r>
                      <a:r>
                        <a:rPr lang="fr-FR" sz="3200" kern="1200" dirty="0">
                          <a:effectLst/>
                        </a:rPr>
                        <a:t> »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0.1H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Ameni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163513"/>
                  </a:ext>
                </a:extLst>
              </a:tr>
              <a:tr h="142623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9.3.4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Implémenter la méthode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AddAbonnementBabySitterAction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fr-FR" sz="3200" kern="1200" dirty="0">
                          <a:effectLst/>
                        </a:rPr>
                        <a:t>»  dans 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AbonnementController.php</a:t>
                      </a:r>
                      <a:r>
                        <a:rPr lang="fr-FR" sz="3200" kern="1200" dirty="0">
                          <a:effectLst/>
                        </a:rPr>
                        <a:t> 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0.7H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Ameni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986403"/>
                  </a:ext>
                </a:extLst>
              </a:tr>
              <a:tr h="207742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9.3.5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Ajouter le chemin d’accès à la </a:t>
                      </a:r>
                      <a:r>
                        <a:rPr lang="fr-FR" sz="3200" kern="1200" dirty="0" smtClean="0">
                          <a:effectLst/>
                        </a:rPr>
                        <a:t>vue</a:t>
                      </a:r>
                      <a:r>
                        <a:rPr lang="fr-FR" sz="3200" kern="1200" baseline="0" dirty="0" smtClean="0">
                          <a:effectLst/>
                        </a:rPr>
                        <a:t> </a:t>
                      </a:r>
                      <a:r>
                        <a:rPr lang="fr-FR" sz="3200" kern="1200" dirty="0" smtClean="0">
                          <a:effectLst/>
                        </a:rPr>
                        <a:t>«</a:t>
                      </a: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AbonnementBabySitter.html.twig</a:t>
                      </a: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»</a:t>
                      </a:r>
                      <a:r>
                        <a:rPr lang="fr-FR" sz="3200" kern="1200" baseline="0" dirty="0" smtClean="0">
                          <a:effectLst/>
                        </a:rPr>
                        <a:t> </a:t>
                      </a:r>
                      <a:r>
                        <a:rPr lang="fr-FR" sz="3200" kern="1200" dirty="0" smtClean="0">
                          <a:effectLst/>
                        </a:rPr>
                        <a:t>dans </a:t>
                      </a:r>
                      <a:r>
                        <a:rPr lang="fr-FR" sz="3200" kern="1200" dirty="0">
                          <a:effectLst/>
                        </a:rPr>
                        <a:t>le fichier « 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Routing.yml</a:t>
                      </a:r>
                      <a:r>
                        <a:rPr lang="fr-FR" sz="3200" kern="1200" dirty="0">
                          <a:effectLst/>
                        </a:rPr>
                        <a:t> 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0.5H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 err="1">
                          <a:effectLst/>
                        </a:rPr>
                        <a:t>Ameni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896599"/>
                  </a:ext>
                </a:extLst>
              </a:tr>
              <a:tr h="9867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9.3.6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>
                          <a:effectLst/>
                        </a:rPr>
                        <a:t>Tester la méthode dans le navigateur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0.4H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Sirine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3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038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4" descr="Résultat de recherche d'images pour &quot;baby clipart&quot;"/>
          <p:cNvSpPr>
            <a:spLocks noChangeAspect="1" noChangeArrowheads="1"/>
          </p:cNvSpPr>
          <p:nvPr/>
        </p:nvSpPr>
        <p:spPr bwMode="auto">
          <a:xfrm>
            <a:off x="155575" y="-1608138"/>
            <a:ext cx="48958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AE80-5347-6D48-BB4B-E807E2987DC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98819"/>
              </p:ext>
            </p:extLst>
          </p:nvPr>
        </p:nvGraphicFramePr>
        <p:xfrm>
          <a:off x="347026" y="2422337"/>
          <a:ext cx="23605175" cy="717238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481774">
                  <a:extLst>
                    <a:ext uri="{9D8B030D-6E8A-4147-A177-3AD203B41FA5}">
                      <a16:colId xmlns:a16="http://schemas.microsoft.com/office/drawing/2014/main" val="150853680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34291521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55726747"/>
                    </a:ext>
                  </a:extLst>
                </a:gridCol>
                <a:gridCol w="11176000">
                  <a:extLst>
                    <a:ext uri="{9D8B030D-6E8A-4147-A177-3AD203B41FA5}">
                      <a16:colId xmlns:a16="http://schemas.microsoft.com/office/drawing/2014/main" val="3293531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15943911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1506302077"/>
                    </a:ext>
                  </a:extLst>
                </a:gridCol>
              </a:tblGrid>
              <a:tr h="9070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Id-Us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User Story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Id-Tache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Tache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Estimation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Responsable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443850389"/>
                  </a:ext>
                </a:extLst>
              </a:tr>
              <a:tr h="1320867"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51.3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En tant que </a:t>
                      </a:r>
                      <a:r>
                        <a:rPr lang="fr-FR" sz="3200" kern="1200" dirty="0" smtClean="0">
                          <a:effectLst/>
                        </a:rPr>
                        <a:t>Propriétaire Club </a:t>
                      </a:r>
                      <a:r>
                        <a:rPr lang="fr-FR" sz="3200" kern="1200" dirty="0">
                          <a:effectLst/>
                        </a:rPr>
                        <a:t>je veux modifier un club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51.3.1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Créer de l'interface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ModifierClub.html.twig</a:t>
                      </a:r>
                      <a:r>
                        <a:rPr lang="fr-FR" sz="3200" kern="1200" dirty="0">
                          <a:effectLst/>
                        </a:rPr>
                        <a:t>» sous notre Bundle .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0.4H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>
                          <a:effectLst/>
                        </a:rPr>
                        <a:t>Mohamed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10576097"/>
                  </a:ext>
                </a:extLst>
              </a:tr>
              <a:tr h="143596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51.3.2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Implémente la méthode </a:t>
                      </a:r>
                      <a:r>
                        <a:rPr lang="fr-FR" sz="3200" kern="1200" dirty="0" smtClean="0">
                          <a:effectLst/>
                        </a:rPr>
                        <a:t>«</a:t>
                      </a:r>
                      <a:r>
                        <a:rPr lang="fr-FR" sz="3200" kern="1200" dirty="0" err="1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ModifierClubAction</a:t>
                      </a:r>
                      <a:r>
                        <a:rPr lang="fr-FR" sz="3200" kern="1200" dirty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fr-FR" sz="3200" kern="1200" dirty="0">
                          <a:effectLst/>
                        </a:rPr>
                        <a:t>»dans  le </a:t>
                      </a:r>
                      <a:r>
                        <a:rPr lang="fr-FR" sz="3200" kern="1200" dirty="0" err="1">
                          <a:effectLst/>
                        </a:rPr>
                        <a:t>controlleur</a:t>
                      </a:r>
                      <a:r>
                        <a:rPr lang="fr-FR" sz="3200" kern="1200" dirty="0">
                          <a:effectLst/>
                        </a:rPr>
                        <a:t>  </a:t>
                      </a:r>
                      <a:r>
                        <a:rPr lang="fr-FR" sz="3200" kern="1200" dirty="0" smtClean="0">
                          <a:effectLst/>
                        </a:rPr>
                        <a:t>« </a:t>
                      </a:r>
                      <a:r>
                        <a:rPr lang="fr-FR" sz="3200" kern="1200" dirty="0" err="1" smtClean="0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ProprietaireClubController.php</a:t>
                      </a:r>
                      <a:r>
                        <a:rPr lang="fr-FR" sz="3200" kern="1200" dirty="0">
                          <a:effectLst/>
                        </a:rPr>
                        <a:t>».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0.1H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>
                          <a:effectLst/>
                        </a:rPr>
                        <a:t>Mohamed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042124578"/>
                  </a:ext>
                </a:extLst>
              </a:tr>
              <a:tr h="134459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51.3.3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Créer la route correspondant à l'action de la modification dans le fichier «</a:t>
                      </a:r>
                      <a:r>
                        <a:rPr lang="fr-FR" sz="3200" kern="1200" dirty="0" err="1">
                          <a:solidFill>
                            <a:srgbClr val="4ABB9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routing.yml</a:t>
                      </a:r>
                      <a:r>
                        <a:rPr lang="fr-FR" sz="3200" kern="1200" dirty="0">
                          <a:effectLst/>
                        </a:rPr>
                        <a:t>».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0.3H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Mohamed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91163513"/>
                  </a:ext>
                </a:extLst>
              </a:tr>
              <a:tr h="86975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51.3.4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Tester la modification d’un Club.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>
                          <a:effectLst/>
                        </a:rPr>
                        <a:t>0.6H</a:t>
                      </a:r>
                      <a:endParaRPr lang="fr-FR" sz="32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Sirine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857986403"/>
                  </a:ext>
                </a:extLst>
              </a:tr>
              <a:tr h="1157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 </a:t>
                      </a:r>
                      <a:r>
                        <a:rPr lang="fr-FR" sz="3200" kern="1200" dirty="0" smtClean="0">
                          <a:effectLst/>
                        </a:rPr>
                        <a:t>51.3.5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Corriger les erreurs.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0.2H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3200" kern="1200" dirty="0">
                          <a:effectLst/>
                        </a:rPr>
                        <a:t>Mohamed</a:t>
                      </a:r>
                      <a:endParaRPr lang="fr-FR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12889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789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Entrepreneur - Coloured - Light">
      <a:dk1>
        <a:srgbClr val="7E7E7E"/>
      </a:dk1>
      <a:lt1>
        <a:srgbClr val="FFFFFF"/>
      </a:lt1>
      <a:dk2>
        <a:srgbClr val="041B31"/>
      </a:dk2>
      <a:lt2>
        <a:srgbClr val="FFFFFF"/>
      </a:lt2>
      <a:accent1>
        <a:srgbClr val="C42A13"/>
      </a:accent1>
      <a:accent2>
        <a:srgbClr val="F9711C"/>
      </a:accent2>
      <a:accent3>
        <a:srgbClr val="92AF27"/>
      </a:accent3>
      <a:accent4>
        <a:srgbClr val="38B28A"/>
      </a:accent4>
      <a:accent5>
        <a:srgbClr val="16749F"/>
      </a:accent5>
      <a:accent6>
        <a:srgbClr val="041B31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9408</TotalTime>
  <Words>664</Words>
  <Application>Microsoft Office PowerPoint</Application>
  <PresentationFormat>Personnalisé</PresentationFormat>
  <Paragraphs>290</Paragraphs>
  <Slides>17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Arial</vt:lpstr>
      <vt:lpstr>Arvo</vt:lpstr>
      <vt:lpstr>Calibri</vt:lpstr>
      <vt:lpstr>FontAwesome</vt:lpstr>
      <vt:lpstr>kindergarten</vt:lpstr>
      <vt:lpstr>Lato</vt:lpstr>
      <vt:lpstr>Lato Light</vt:lpstr>
      <vt:lpstr>Muli</vt:lpstr>
      <vt:lpstr>Raleway</vt:lpstr>
      <vt:lpstr>Raleway Light</vt:lpstr>
      <vt:lpstr>Symbol</vt:lpstr>
      <vt:lpstr>Times New Roman</vt:lpstr>
      <vt:lpstr>Default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HajerH</cp:lastModifiedBy>
  <cp:revision>1843</cp:revision>
  <dcterms:created xsi:type="dcterms:W3CDTF">2014-11-12T21:47:38Z</dcterms:created>
  <dcterms:modified xsi:type="dcterms:W3CDTF">2018-03-13T21:57:31Z</dcterms:modified>
</cp:coreProperties>
</file>