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90" r:id="rId12"/>
    <p:sldId id="291" r:id="rId13"/>
    <p:sldId id="292" r:id="rId14"/>
    <p:sldId id="268" r:id="rId15"/>
    <p:sldId id="293" r:id="rId16"/>
    <p:sldId id="269" r:id="rId17"/>
    <p:sldId id="294" r:id="rId18"/>
    <p:sldId id="270" r:id="rId19"/>
    <p:sldId id="295" r:id="rId20"/>
    <p:sldId id="271" r:id="rId21"/>
    <p:sldId id="296"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9144000" cy="5143500" type="screen16x9"/>
  <p:notesSz cx="6858000" cy="9144000"/>
  <p:embeddedFontLst>
    <p:embeddedFont>
      <p:font typeface="Robot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C5F341-4AF0-4CA3-A5E3-C6154E9C2636}">
  <a:tblStyle styleId="{3EC5F341-4AF0-4CA3-A5E3-C6154E9C26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21" autoAdjust="0"/>
  </p:normalViewPr>
  <p:slideViewPr>
    <p:cSldViewPr snapToGrid="0">
      <p:cViewPr varScale="1">
        <p:scale>
          <a:sx n="85" d="100"/>
          <a:sy n="85" d="100"/>
        </p:scale>
        <p:origin x="137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Madame la Présidente, Mesdames</a:t>
            </a:r>
            <a:r>
              <a:rPr lang="fr-FR" baseline="0" dirty="0" smtClean="0"/>
              <a:t> </a:t>
            </a:r>
            <a:r>
              <a:rPr lang="fr-FR" dirty="0" smtClean="0"/>
              <a:t>les membres du jury, nous tenons tout d’abord moi Yasmine Jerbi et mon </a:t>
            </a:r>
            <a:r>
              <a:rPr lang="fr-FR" dirty="0" err="1" smtClean="0"/>
              <a:t>collégue</a:t>
            </a:r>
            <a:r>
              <a:rPr lang="fr-FR" baseline="0" dirty="0" smtClean="0"/>
              <a:t> Firas </a:t>
            </a:r>
            <a:r>
              <a:rPr lang="fr-FR" baseline="0" dirty="0" err="1" smtClean="0"/>
              <a:t>Dammak</a:t>
            </a:r>
            <a:r>
              <a:rPr lang="fr-FR" baseline="0" dirty="0" smtClean="0"/>
              <a:t> </a:t>
            </a:r>
            <a:r>
              <a:rPr lang="fr-FR" dirty="0" smtClean="0"/>
              <a:t>à vous remercier pour l’intérêt que vous avez bien voulu porter à</a:t>
            </a:r>
            <a:r>
              <a:rPr lang="fr-FR" baseline="0" dirty="0" smtClean="0"/>
              <a:t> notre</a:t>
            </a:r>
            <a:r>
              <a:rPr lang="fr-FR" dirty="0" smtClean="0"/>
              <a:t> travail en acceptant de faire partie de ce jury, nous tenons </a:t>
            </a:r>
            <a:r>
              <a:rPr lang="fr-FR" dirty="0" err="1" smtClean="0"/>
              <a:t>ausii</a:t>
            </a:r>
            <a:r>
              <a:rPr lang="fr-FR" dirty="0" smtClean="0"/>
              <a:t> à remercier notre encadrante Mme </a:t>
            </a:r>
            <a:r>
              <a:rPr lang="fr-FR" dirty="0" err="1" smtClean="0"/>
              <a:t>Faryel</a:t>
            </a:r>
            <a:r>
              <a:rPr lang="fr-FR" dirty="0" smtClean="0"/>
              <a:t> </a:t>
            </a:r>
            <a:r>
              <a:rPr lang="fr-FR" dirty="0" err="1" smtClean="0"/>
              <a:t>Béji</a:t>
            </a:r>
            <a:r>
              <a:rPr lang="fr-FR" baseline="0" dirty="0" smtClean="0"/>
              <a:t> qui nous a supervisé durant toute la </a:t>
            </a:r>
            <a:r>
              <a:rPr lang="fr-FR" baseline="0" dirty="0" err="1" smtClean="0"/>
              <a:t>periode</a:t>
            </a:r>
            <a:r>
              <a:rPr lang="fr-FR" baseline="0" dirty="0" smtClean="0"/>
              <a:t> du travail  ,</a:t>
            </a:r>
            <a:r>
              <a:rPr lang="fr-FR" dirty="0" smtClean="0"/>
              <a:t> Le</a:t>
            </a:r>
            <a:r>
              <a:rPr lang="fr-FR" baseline="0" dirty="0" smtClean="0"/>
              <a:t> Sujet que nous avons abordé dans le cadre du projet de conception et de développement  est un système de prédiction des personnalités à travers l’analyse des curriculum vitae,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fbde04af4_0_3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fbde04af4_0_3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800" dirty="0" smtClean="0">
                <a:solidFill>
                  <a:schemeClr val="dk1"/>
                </a:solidFill>
              </a:rPr>
              <a:t>Pour les besoins fonctionnels le système</a:t>
            </a:r>
            <a:r>
              <a:rPr lang="fr-FR" sz="800" baseline="0" dirty="0" smtClean="0">
                <a:solidFill>
                  <a:schemeClr val="dk1"/>
                </a:solidFill>
              </a:rPr>
              <a:t> doit gérer</a:t>
            </a:r>
            <a:r>
              <a:rPr lang="fr-FR" sz="800" dirty="0" smtClean="0">
                <a:solidFill>
                  <a:schemeClr val="dk1"/>
                </a:solidFill>
              </a:rPr>
              <a:t> </a:t>
            </a:r>
          </a:p>
          <a:p>
            <a:pPr marL="4572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800" b="0" i="0" u="none" strike="noStrike" cap="none" dirty="0" smtClean="0">
                <a:solidFill>
                  <a:schemeClr val="dk1"/>
                </a:solidFill>
                <a:latin typeface="Arial"/>
                <a:ea typeface="Arial"/>
                <a:cs typeface="Arial"/>
                <a:sym typeface="Arial"/>
              </a:rPr>
              <a:t>La Rapidité</a:t>
            </a:r>
            <a:r>
              <a:rPr lang="fr-FR" sz="800" dirty="0" smtClean="0">
                <a:solidFill>
                  <a:schemeClr val="dk1"/>
                </a:solidFill>
              </a:rPr>
              <a:t> en terme de temps de réponse </a:t>
            </a:r>
          </a:p>
          <a:p>
            <a:pPr marL="4572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 sz="800" dirty="0" smtClean="0">
                <a:solidFill>
                  <a:schemeClr val="dk1"/>
                </a:solidFill>
              </a:rPr>
              <a:t>La Disponibilité de ses services tout le temps.</a:t>
            </a:r>
          </a:p>
          <a:p>
            <a:pPr marL="4572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800" dirty="0" smtClean="0">
                <a:solidFill>
                  <a:schemeClr val="dk1"/>
                </a:solidFill>
              </a:rPr>
              <a:t>La Commodité vu</a:t>
            </a:r>
            <a:r>
              <a:rPr lang="fr-FR" sz="800" baseline="0" dirty="0" smtClean="0">
                <a:solidFill>
                  <a:schemeClr val="dk1"/>
                </a:solidFill>
              </a:rPr>
              <a:t> que </a:t>
            </a:r>
            <a:r>
              <a:rPr lang="fr-FR" sz="800" dirty="0" smtClean="0">
                <a:solidFill>
                  <a:schemeClr val="dk1"/>
                </a:solidFill>
              </a:rPr>
              <a:t>l’interface graphique doit faciliter l’usage du système pour les différents acteurs.</a:t>
            </a:r>
          </a:p>
          <a:p>
            <a:pPr marL="4572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800" dirty="0" smtClean="0">
                <a:solidFill>
                  <a:schemeClr val="dk1"/>
                </a:solidFill>
              </a:rPr>
              <a:t>La</a:t>
            </a:r>
            <a:r>
              <a:rPr lang="fr-FR" sz="800" baseline="0" dirty="0" smtClean="0">
                <a:solidFill>
                  <a:schemeClr val="dk1"/>
                </a:solidFill>
              </a:rPr>
              <a:t> </a:t>
            </a:r>
            <a:r>
              <a:rPr lang="fr-FR" sz="800" dirty="0" smtClean="0">
                <a:solidFill>
                  <a:schemeClr val="dk1"/>
                </a:solidFill>
              </a:rPr>
              <a:t>Capacité puisqu’il doit prendre en considération la taille des données utilisées</a:t>
            </a:r>
            <a:endParaRPr lang="fr" sz="800" dirty="0" smtClean="0">
              <a:solidFill>
                <a:schemeClr val="dk1"/>
              </a:solidFill>
            </a:endParaRPr>
          </a:p>
          <a:p>
            <a:pPr marL="457200" lvl="0" indent="0" algn="l" rtl="0">
              <a:spcBef>
                <a:spcPts val="0"/>
              </a:spcBef>
              <a:spcAft>
                <a:spcPts val="0"/>
              </a:spcAft>
              <a:buNone/>
            </a:pPr>
            <a:r>
              <a:rPr lang="fr-FR" sz="800" dirty="0" smtClean="0">
                <a:solidFill>
                  <a:schemeClr val="dk1"/>
                </a:solidFill>
              </a:rPr>
              <a:t>La</a:t>
            </a:r>
            <a:r>
              <a:rPr lang="fr-FR" sz="800" baseline="0" dirty="0" smtClean="0">
                <a:solidFill>
                  <a:schemeClr val="dk1"/>
                </a:solidFill>
              </a:rPr>
              <a:t> </a:t>
            </a:r>
            <a:r>
              <a:rPr lang="fr" sz="800" dirty="0" smtClean="0">
                <a:solidFill>
                  <a:schemeClr val="dk1"/>
                </a:solidFill>
              </a:rPr>
              <a:t>Fiabilité </a:t>
            </a:r>
            <a:r>
              <a:rPr lang="fr" sz="800" baseline="0" dirty="0" smtClean="0">
                <a:solidFill>
                  <a:schemeClr val="dk1"/>
                </a:solidFill>
              </a:rPr>
              <a:t> étant donné que </a:t>
            </a:r>
            <a:r>
              <a:rPr lang="fr" sz="800" dirty="0" smtClean="0">
                <a:solidFill>
                  <a:schemeClr val="dk1"/>
                </a:solidFill>
              </a:rPr>
              <a:t>les </a:t>
            </a:r>
            <a:r>
              <a:rPr lang="fr" sz="800" b="0" i="0" u="none" strike="noStrike" cap="none" dirty="0">
                <a:solidFill>
                  <a:schemeClr val="dk1"/>
                </a:solidFill>
                <a:latin typeface="Arial"/>
                <a:ea typeface="Arial"/>
                <a:cs typeface="Arial"/>
                <a:sym typeface="Arial"/>
              </a:rPr>
              <a:t>algorithmes</a:t>
            </a:r>
            <a:r>
              <a:rPr lang="fr" sz="800" dirty="0">
                <a:solidFill>
                  <a:schemeClr val="dk1"/>
                </a:solidFill>
              </a:rPr>
              <a:t> et les méthodologies utilisés doivent avoir le minimum d’erreurs </a:t>
            </a:r>
            <a:r>
              <a:rPr lang="fr" sz="800" dirty="0" smtClean="0">
                <a:solidFill>
                  <a:schemeClr val="dk1"/>
                </a:solidFill>
              </a:rPr>
              <a:t>pour assurer </a:t>
            </a:r>
            <a:r>
              <a:rPr lang="fr" sz="800" dirty="0">
                <a:solidFill>
                  <a:schemeClr val="dk1"/>
                </a:solidFill>
              </a:rPr>
              <a:t>la justesse des résultats</a:t>
            </a:r>
            <a:r>
              <a:rPr lang="fr" sz="800" dirty="0" smtClean="0">
                <a:solidFill>
                  <a:schemeClr val="dk1"/>
                </a:solidFill>
              </a:rPr>
              <a:t>.</a:t>
            </a:r>
            <a:endParaRPr sz="800"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fbde04af4_0_3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fbde04af4_0_3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Dans</a:t>
            </a:r>
            <a:r>
              <a:rPr lang="fr-FR" baseline="0" dirty="0" smtClean="0"/>
              <a:t> la conception et sur le plan de la conception générale Nous avons choisi comme architecture logique  l’architecture MVC qui est le modèle le plus répondu dans les applications WEB et comme architecture physique l’architecture 3-tiers qui offre une grande flexibilité et une maintenabilité  </a:t>
            </a:r>
            <a:r>
              <a:rPr lang="fr-FR" sz="1100" dirty="0" smtClean="0"/>
              <a:t>très importante grâce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smtClean="0"/>
              <a:t>à la séparation des différents niveaux.</a:t>
            </a:r>
            <a:endParaRPr lang="fr-FR" sz="1100" dirty="0" smtClean="0">
              <a:cs typeface="Arial" pitchFamily="34" charset="0"/>
            </a:endParaRPr>
          </a:p>
        </p:txBody>
      </p:sp>
    </p:spTree>
    <p:extLst>
      <p:ext uri="{BB962C8B-B14F-4D97-AF65-F5344CB8AC3E}">
        <p14:creationId xmlns:p14="http://schemas.microsoft.com/office/powerpoint/2010/main" val="252046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fbde04af4_0_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fbde04af4_0_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Au niveau de la conception détailler nous vous présentons le diagramme d’activité du système qui résume le</a:t>
            </a:r>
            <a:r>
              <a:rPr lang="fr-FR" baseline="0" dirty="0" smtClean="0"/>
              <a:t> déroulement des différentes activités des différents acteurs,</a:t>
            </a:r>
          </a:p>
          <a:p>
            <a:pPr marL="0" lvl="0" indent="0" algn="l" rtl="0">
              <a:spcBef>
                <a:spcPts val="0"/>
              </a:spcBef>
              <a:spcAft>
                <a:spcPts val="0"/>
              </a:spcAft>
              <a:buNone/>
            </a:pPr>
            <a:r>
              <a:rPr lang="fr-FR" baseline="0" dirty="0" smtClean="0"/>
              <a:t>Un recruteur commence par rédiger une offre d’emploi associée à des questions de personnalité ,,,,,,,,,,,,,,,,,,,,,,,,,,,,,,,,  </a:t>
            </a:r>
            <a:r>
              <a:rPr lang="fr-FR" dirty="0" smtClean="0"/>
              <a:t> </a:t>
            </a:r>
            <a:endParaRPr dirty="0"/>
          </a:p>
        </p:txBody>
      </p:sp>
    </p:spTree>
    <p:extLst>
      <p:ext uri="{BB962C8B-B14F-4D97-AF65-F5344CB8AC3E}">
        <p14:creationId xmlns:p14="http://schemas.microsoft.com/office/powerpoint/2010/main" val="1174471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fbde04af4_0_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fbde04af4_0_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Au niveau de la conception détailler nous vous présentons le diagramme d’activité du système qui résume le</a:t>
            </a:r>
            <a:r>
              <a:rPr lang="fr-FR" baseline="0" dirty="0" smtClean="0"/>
              <a:t> déroulement des différentes activités des différents acteurs,</a:t>
            </a:r>
          </a:p>
          <a:p>
            <a:pPr marL="0" lvl="0" indent="0" algn="l" rtl="0">
              <a:spcBef>
                <a:spcPts val="0"/>
              </a:spcBef>
              <a:spcAft>
                <a:spcPts val="0"/>
              </a:spcAft>
              <a:buNone/>
            </a:pPr>
            <a:r>
              <a:rPr lang="fr-FR" baseline="0" dirty="0" smtClean="0"/>
              <a:t>Un recruteur commence par rédiger une offre d’emploi associée à des questions de personnalité ,,,,,,,,,,,,,,,,,,,,,,,,,,,,,,,,  </a:t>
            </a:r>
            <a:r>
              <a:rPr lang="fr-FR" dirty="0" smtClean="0"/>
              <a:t> </a:t>
            </a:r>
            <a:endParaRPr dirty="0"/>
          </a:p>
        </p:txBody>
      </p:sp>
    </p:spTree>
    <p:extLst>
      <p:ext uri="{BB962C8B-B14F-4D97-AF65-F5344CB8AC3E}">
        <p14:creationId xmlns:p14="http://schemas.microsoft.com/office/powerpoint/2010/main" val="361944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fbde04af4_0_3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fbde04af4_0_3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fbde04af4_0_3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fbde04af4_0_3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510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fbde04af4_0_3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fbde04af4_0_3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fbde04af4_0_3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fbde04af4_0_3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64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fbde04af4_0_3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fbde04af4_0_3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fbde04af4_0_3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fbde04af4_0_3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75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fbde04af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fbde04af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Concernant le plan</a:t>
            </a:r>
            <a:r>
              <a:rPr lang="fr-FR" baseline="0" dirty="0" smtClean="0"/>
              <a:t> de notre présentation nous allons commencer par introduire, nous allons ensuite présenter une sorte de récapitulation de l’étude préliminaire que nous avons fait puis nous allons aborder l’analyse des besoins, la conception et la réalisation et nous allons finir par une conclusion,</a:t>
            </a:r>
            <a:endParaRPr lang="fr-FR"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fbde04af4_0_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fbde04af4_0_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fbde04af4_0_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fbde04af4_0_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951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dfbde04af4_0_3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dfbde04af4_0_3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800" dirty="0" smtClean="0">
                <a:solidFill>
                  <a:schemeClr val="dk1"/>
                </a:solidFill>
              </a:rPr>
              <a:t>Au niveaux de la réalisation,</a:t>
            </a:r>
            <a:r>
              <a:rPr lang="fr-FR" sz="800" baseline="0" dirty="0" smtClean="0">
                <a:solidFill>
                  <a:schemeClr val="dk1"/>
                </a:solidFill>
              </a:rPr>
              <a:t> nous avons choisi de travailler avec Python, </a:t>
            </a:r>
            <a:r>
              <a:rPr lang="fr-FR" sz="800" baseline="0" dirty="0" err="1" smtClean="0">
                <a:solidFill>
                  <a:schemeClr val="dk1"/>
                </a:solidFill>
              </a:rPr>
              <a:t>Tensorflow</a:t>
            </a:r>
            <a:r>
              <a:rPr lang="fr-FR" sz="800" baseline="0" dirty="0" smtClean="0">
                <a:solidFill>
                  <a:schemeClr val="dk1"/>
                </a:solidFill>
              </a:rPr>
              <a:t> et ensuite Django pour la partie WEB </a:t>
            </a:r>
            <a:endParaRPr sz="800" dirty="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fc22d7b0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fc22d7b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800" dirty="0" smtClean="0">
                <a:solidFill>
                  <a:schemeClr val="dk1"/>
                </a:solidFill>
              </a:rPr>
              <a:t>Nous allons aborder en premier lieu l’analyse de l’offre d’emploi qui a commencé par la préparation du jeu de données , La figure jointe montre que nous avons diviser le</a:t>
            </a:r>
            <a:r>
              <a:rPr lang="fr-FR" sz="800" baseline="0" dirty="0" smtClean="0">
                <a:solidFill>
                  <a:schemeClr val="dk1"/>
                </a:solidFill>
              </a:rPr>
              <a:t> jeu de données en différents à savoir les technologies l’</a:t>
            </a:r>
            <a:r>
              <a:rPr lang="fr-FR" sz="800" baseline="0" dirty="0" err="1" smtClean="0">
                <a:solidFill>
                  <a:schemeClr val="dk1"/>
                </a:solidFill>
              </a:rPr>
              <a:t>éxpérience</a:t>
            </a:r>
            <a:r>
              <a:rPr lang="fr-FR" sz="800" baseline="0" dirty="0" smtClean="0">
                <a:solidFill>
                  <a:schemeClr val="dk1"/>
                </a:solidFill>
              </a:rPr>
              <a:t> les spécialités </a:t>
            </a:r>
            <a:r>
              <a:rPr lang="fr-FR" sz="800" baseline="0" dirty="0" err="1" smtClean="0">
                <a:solidFill>
                  <a:schemeClr val="dk1"/>
                </a:solidFill>
              </a:rPr>
              <a:t>etc</a:t>
            </a:r>
            <a:endParaRPr sz="800" dirty="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fc22d7b0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fc22d7b0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fr" sz="800" dirty="0" smtClean="0">
                <a:solidFill>
                  <a:schemeClr val="dk1"/>
                </a:solidFill>
              </a:rPr>
              <a:t>La deuxieme etape c’est le traitement de l’offre d’emploi , En premier lieu c’est l’etape de nettoyage et la normalisation à savoir </a:t>
            </a:r>
            <a:r>
              <a:rPr lang="fr" sz="800" dirty="0" smtClean="0">
                <a:latin typeface="Arial"/>
                <a:ea typeface="Arial"/>
                <a:cs typeface="Arial"/>
                <a:sym typeface="Arial"/>
              </a:rPr>
              <a:t>Transformation de l’offre en un vecteur de mots,</a:t>
            </a:r>
            <a:r>
              <a:rPr lang="fr" sz="800" baseline="0" dirty="0" smtClean="0">
                <a:latin typeface="Arial"/>
                <a:ea typeface="Arial"/>
                <a:cs typeface="Arial"/>
                <a:sym typeface="Arial"/>
              </a:rPr>
              <a:t> l’élimination des mots vides non significatif puis </a:t>
            </a:r>
            <a:r>
              <a:rPr lang="fr" sz="800" baseline="0" dirty="0" smtClean="0">
                <a:solidFill>
                  <a:schemeClr val="dk1"/>
                </a:solidFill>
              </a:rPr>
              <a:t> la </a:t>
            </a:r>
            <a:r>
              <a:rPr lang="fr" sz="800" dirty="0" smtClean="0">
                <a:solidFill>
                  <a:schemeClr val="dk1"/>
                </a:solidFill>
              </a:rPr>
              <a:t>Lemmatisation qui</a:t>
            </a:r>
            <a:r>
              <a:rPr lang="fr" sz="800" baseline="0" dirty="0" smtClean="0">
                <a:solidFill>
                  <a:schemeClr val="dk1"/>
                </a:solidFill>
              </a:rPr>
              <a:t> consiste en la </a:t>
            </a:r>
            <a:r>
              <a:rPr lang="fr" sz="800" dirty="0" smtClean="0">
                <a:solidFill>
                  <a:schemeClr val="dk1"/>
                </a:solidFill>
              </a:rPr>
              <a:t>Transformation </a:t>
            </a:r>
            <a:r>
              <a:rPr lang="fr" sz="800" dirty="0">
                <a:solidFill>
                  <a:schemeClr val="dk1"/>
                </a:solidFill>
              </a:rPr>
              <a:t>du mot en sa forme de base </a:t>
            </a:r>
            <a:r>
              <a:rPr lang="fr" sz="800" dirty="0" smtClean="0">
                <a:solidFill>
                  <a:schemeClr val="dk1"/>
                </a:solidFill>
              </a:rPr>
              <a:t> et en deuxieme lieu c’est l’extraction des compétences à travers une</a:t>
            </a:r>
            <a:r>
              <a:rPr lang="fr" sz="800" baseline="0" dirty="0" smtClean="0">
                <a:solidFill>
                  <a:schemeClr val="dk1"/>
                </a:solidFill>
              </a:rPr>
              <a:t> </a:t>
            </a:r>
            <a:r>
              <a:rPr lang="fr" sz="800" dirty="0" smtClean="0">
                <a:solidFill>
                  <a:schemeClr val="dk1"/>
                </a:solidFill>
              </a:rPr>
              <a:t>correspondance </a:t>
            </a:r>
            <a:r>
              <a:rPr lang="fr" sz="800" dirty="0">
                <a:solidFill>
                  <a:schemeClr val="dk1"/>
                </a:solidFill>
              </a:rPr>
              <a:t>entre le jeu de données et les résultats du </a:t>
            </a:r>
            <a:r>
              <a:rPr lang="fr" sz="800" dirty="0" smtClean="0">
                <a:solidFill>
                  <a:schemeClr val="dk1"/>
                </a:solidFill>
              </a:rPr>
              <a:t>vectorisation,</a:t>
            </a:r>
            <a:endParaRPr sz="8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800" dirty="0">
              <a:solidFill>
                <a:schemeClr val="dk1"/>
              </a:solidFill>
            </a:endParaRP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fc22d7b0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fc22d7b0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800" dirty="0" smtClean="0">
                <a:solidFill>
                  <a:schemeClr val="dk1"/>
                </a:solidFill>
              </a:rPr>
              <a:t>La deuxième partie</a:t>
            </a:r>
            <a:r>
              <a:rPr lang="fr-FR" sz="800" baseline="0" dirty="0" smtClean="0">
                <a:solidFill>
                  <a:schemeClr val="dk1"/>
                </a:solidFill>
              </a:rPr>
              <a:t> du travail réalisé est l’analyse des tests de personnalité , ou nous avons préparé un jeu de données comportant </a:t>
            </a:r>
            <a:r>
              <a:rPr lang="fr-FR" sz="800" dirty="0" smtClean="0">
                <a:solidFill>
                  <a:schemeClr val="dk1"/>
                </a:solidFill>
              </a:rPr>
              <a:t>1528 réponses possibles en</a:t>
            </a:r>
            <a:r>
              <a:rPr lang="fr-FR" sz="800" baseline="0" dirty="0" smtClean="0">
                <a:solidFill>
                  <a:schemeClr val="dk1"/>
                </a:solidFill>
              </a:rPr>
              <a:t> </a:t>
            </a:r>
            <a:r>
              <a:rPr lang="fr-FR" sz="800" dirty="0" smtClean="0">
                <a:solidFill>
                  <a:schemeClr val="dk1"/>
                </a:solidFill>
              </a:rPr>
              <a:t>anglais vu leurs disponibilité sur Internet </a:t>
            </a: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fc22d7b0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dfc22d7b0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800" dirty="0" smtClean="0">
                <a:solidFill>
                  <a:schemeClr val="dk1"/>
                </a:solidFill>
              </a:rPr>
              <a:t>Au niveau de la transformation et le nettoyage des données nous avons procédé exactement</a:t>
            </a:r>
            <a:r>
              <a:rPr lang="fr-FR" sz="800" baseline="0" dirty="0" smtClean="0">
                <a:solidFill>
                  <a:schemeClr val="dk1"/>
                </a:solidFill>
              </a:rPr>
              <a:t> comme la partie de l’analyse de l’offre d’emploi </a:t>
            </a:r>
            <a:r>
              <a:rPr lang="fr-FR" sz="800" baseline="0" dirty="0" err="1" smtClean="0">
                <a:solidFill>
                  <a:schemeClr val="dk1"/>
                </a:solidFill>
              </a:rPr>
              <a:t>cad</a:t>
            </a:r>
            <a:endParaRPr lang="fr-FR" sz="800" baseline="0" dirty="0" smtClean="0">
              <a:solidFill>
                <a:schemeClr val="dk1"/>
              </a:solidFill>
            </a:endParaRPr>
          </a:p>
          <a:p>
            <a:pPr marL="457200" lvl="0" indent="0" algn="l" rtl="0">
              <a:spcBef>
                <a:spcPts val="0"/>
              </a:spcBef>
              <a:spcAft>
                <a:spcPts val="0"/>
              </a:spcAft>
              <a:buNone/>
            </a:pPr>
            <a:endParaRPr lang="fr-FR" sz="800" dirty="0" smtClean="0">
              <a:latin typeface="Arial"/>
              <a:ea typeface="Arial"/>
              <a:cs typeface="Arial"/>
              <a:sym typeface="Arial"/>
            </a:endParaRPr>
          </a:p>
          <a:p>
            <a:pPr marL="914400" lvl="0" indent="-342900" algn="l" rtl="0">
              <a:spcBef>
                <a:spcPts val="0"/>
              </a:spcBef>
              <a:spcAft>
                <a:spcPts val="0"/>
              </a:spcAft>
              <a:buSzPts val="1800"/>
              <a:buFont typeface="Arial"/>
              <a:buChar char="-"/>
            </a:pPr>
            <a:r>
              <a:rPr lang="fr-FR" sz="800" dirty="0" smtClean="0">
                <a:latin typeface="Arial"/>
                <a:ea typeface="Arial"/>
                <a:cs typeface="Arial"/>
                <a:sym typeface="Arial"/>
              </a:rPr>
              <a:t> Transformation en un vecteur de mots</a:t>
            </a:r>
          </a:p>
          <a:p>
            <a:pPr marL="914400" lvl="0" indent="0" algn="l" rtl="0">
              <a:spcBef>
                <a:spcPts val="1200"/>
              </a:spcBef>
              <a:spcAft>
                <a:spcPts val="0"/>
              </a:spcAft>
              <a:buNone/>
            </a:pPr>
            <a:endParaRPr lang="fr-FR" sz="800" dirty="0" smtClean="0">
              <a:latin typeface="Arial"/>
              <a:ea typeface="Arial"/>
              <a:cs typeface="Arial"/>
              <a:sym typeface="Arial"/>
            </a:endParaRPr>
          </a:p>
          <a:p>
            <a:pPr marL="914400" lvl="0" indent="-323850" algn="l" rtl="0">
              <a:spcBef>
                <a:spcPts val="1200"/>
              </a:spcBef>
              <a:spcAft>
                <a:spcPts val="0"/>
              </a:spcAft>
              <a:buSzPts val="1500"/>
              <a:buFont typeface="Arial"/>
              <a:buChar char="-"/>
            </a:pPr>
            <a:r>
              <a:rPr lang="fr-FR" sz="800" dirty="0" smtClean="0"/>
              <a:t>Élimination des mots vides</a:t>
            </a:r>
          </a:p>
          <a:p>
            <a:pPr marL="914400" lvl="0" indent="0" algn="l" rtl="0">
              <a:spcBef>
                <a:spcPts val="1200"/>
              </a:spcBef>
              <a:spcAft>
                <a:spcPts val="0"/>
              </a:spcAft>
              <a:buNone/>
            </a:pPr>
            <a:endParaRPr lang="fr-FR" sz="800" dirty="0" smtClean="0"/>
          </a:p>
          <a:p>
            <a:pPr marL="914400" lvl="0" indent="-323850" algn="l" rtl="0">
              <a:spcBef>
                <a:spcPts val="1200"/>
              </a:spcBef>
              <a:spcAft>
                <a:spcPts val="0"/>
              </a:spcAft>
              <a:buSzPts val="1500"/>
              <a:buChar char="-"/>
            </a:pPr>
            <a:r>
              <a:rPr lang="fr-FR" sz="800" dirty="0" smtClean="0"/>
              <a:t>Lemmatisation</a:t>
            </a: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fc22d7b0e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fc22d7b0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800" dirty="0" smtClean="0">
                <a:solidFill>
                  <a:schemeClr val="dk1"/>
                </a:solidFill>
              </a:rPr>
              <a:t>dans le but de garantir des résultats performants, nous avons testé trois algorithmes :</a:t>
            </a:r>
          </a:p>
          <a:p>
            <a:pPr marL="0" lvl="0" indent="0" algn="l" rtl="0">
              <a:lnSpc>
                <a:spcPct val="115000"/>
              </a:lnSpc>
              <a:spcBef>
                <a:spcPts val="0"/>
              </a:spcBef>
              <a:spcAft>
                <a:spcPts val="0"/>
              </a:spcAft>
              <a:buNone/>
            </a:pPr>
            <a:r>
              <a:rPr lang="fr-FR" sz="800" dirty="0" err="1" smtClean="0">
                <a:solidFill>
                  <a:schemeClr val="dk1"/>
                </a:solidFill>
              </a:rPr>
              <a:t>naive</a:t>
            </a:r>
            <a:r>
              <a:rPr lang="fr-FR" sz="800" dirty="0" smtClean="0">
                <a:solidFill>
                  <a:schemeClr val="dk1"/>
                </a:solidFill>
              </a:rPr>
              <a:t> bayes, </a:t>
            </a:r>
            <a:r>
              <a:rPr lang="fr-FR" sz="800" dirty="0" err="1" smtClean="0">
                <a:solidFill>
                  <a:schemeClr val="dk1"/>
                </a:solidFill>
              </a:rPr>
              <a:t>vader</a:t>
            </a:r>
            <a:r>
              <a:rPr lang="fr-FR" sz="800" dirty="0" smtClean="0">
                <a:solidFill>
                  <a:schemeClr val="dk1"/>
                </a:solidFill>
              </a:rPr>
              <a:t> et la régression Linéaire.</a:t>
            </a:r>
          </a:p>
          <a:p>
            <a:pPr marL="0" lvl="0" indent="0" algn="l" rtl="0">
              <a:lnSpc>
                <a:spcPct val="115000"/>
              </a:lnSpc>
              <a:spcBef>
                <a:spcPts val="0"/>
              </a:spcBef>
              <a:spcAft>
                <a:spcPts val="0"/>
              </a:spcAft>
              <a:buNone/>
            </a:pPr>
            <a:r>
              <a:rPr lang="fr-FR" sz="800" dirty="0" smtClean="0">
                <a:solidFill>
                  <a:schemeClr val="dk1"/>
                </a:solidFill>
              </a:rPr>
              <a:t>Pour évaluer les trois algorithmes, nous avons utilisé différentes métriques à</a:t>
            </a:r>
            <a:r>
              <a:rPr lang="fr-FR" sz="800" baseline="0" dirty="0" smtClean="0">
                <a:solidFill>
                  <a:schemeClr val="dk1"/>
                </a:solidFill>
              </a:rPr>
              <a:t> savoir Justesse – précision –Rappel</a:t>
            </a:r>
          </a:p>
          <a:p>
            <a:pPr marL="0" lvl="0" indent="0" algn="l" rtl="0">
              <a:lnSpc>
                <a:spcPct val="115000"/>
              </a:lnSpc>
              <a:spcBef>
                <a:spcPts val="0"/>
              </a:spcBef>
              <a:spcAft>
                <a:spcPts val="0"/>
              </a:spcAft>
              <a:buNone/>
            </a:pPr>
            <a:r>
              <a:rPr lang="fr-FR" sz="800" baseline="0" dirty="0" smtClean="0">
                <a:solidFill>
                  <a:schemeClr val="dk1"/>
                </a:solidFill>
              </a:rPr>
              <a:t>D’</a:t>
            </a:r>
            <a:r>
              <a:rPr lang="fr-FR" sz="800" baseline="0" dirty="0" err="1" smtClean="0">
                <a:solidFill>
                  <a:schemeClr val="dk1"/>
                </a:solidFill>
              </a:rPr>
              <a:t>aprés</a:t>
            </a:r>
            <a:r>
              <a:rPr lang="fr-FR" sz="800" baseline="0" dirty="0" smtClean="0">
                <a:solidFill>
                  <a:schemeClr val="dk1"/>
                </a:solidFill>
              </a:rPr>
              <a:t> les résultats nous avons décidé de travailler avec l’algorithme de la régression linéaire </a:t>
            </a:r>
            <a:endParaRPr lang="fr-FR" sz="800" dirty="0" smtClean="0">
              <a:solidFill>
                <a:schemeClr val="dk1"/>
              </a:solidFill>
            </a:endParaRPr>
          </a:p>
          <a:p>
            <a:pPr marL="0" lvl="0" indent="0" algn="l" rtl="0">
              <a:lnSpc>
                <a:spcPct val="115000"/>
              </a:lnSpc>
              <a:spcBef>
                <a:spcPts val="0"/>
              </a:spcBef>
              <a:spcAft>
                <a:spcPts val="0"/>
              </a:spcAft>
              <a:buNone/>
            </a:pPr>
            <a:endParaRPr sz="800" dirty="0">
              <a:solidFill>
                <a:schemeClr val="dk1"/>
              </a:solidFill>
            </a:endParaRPr>
          </a:p>
          <a:p>
            <a:pPr marL="0" lvl="0" indent="0" algn="l" rtl="0">
              <a:lnSpc>
                <a:spcPct val="115000"/>
              </a:lnSpc>
              <a:spcBef>
                <a:spcPts val="0"/>
              </a:spcBef>
              <a:spcAft>
                <a:spcPts val="0"/>
              </a:spcAft>
              <a:buNone/>
            </a:pPr>
            <a:endParaRPr sz="800" dirty="0">
              <a:solidFill>
                <a:schemeClr val="dk1"/>
              </a:solidFill>
            </a:endParaRP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fc22d7b0e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fc22d7b0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800" dirty="0" smtClean="0">
                <a:solidFill>
                  <a:schemeClr val="dk1"/>
                </a:solidFill>
              </a:rPr>
              <a:t>La </a:t>
            </a:r>
            <a:r>
              <a:rPr lang="fr-FR" sz="800" dirty="0" err="1" smtClean="0">
                <a:solidFill>
                  <a:schemeClr val="dk1"/>
                </a:solidFill>
              </a:rPr>
              <a:t>troisiéme</a:t>
            </a:r>
            <a:r>
              <a:rPr lang="fr-FR" sz="800" dirty="0" smtClean="0">
                <a:solidFill>
                  <a:schemeClr val="dk1"/>
                </a:solidFill>
              </a:rPr>
              <a:t> partie concerne l’analyse</a:t>
            </a:r>
            <a:r>
              <a:rPr lang="fr-FR" sz="800" baseline="0" dirty="0" smtClean="0">
                <a:solidFill>
                  <a:schemeClr val="dk1"/>
                </a:solidFill>
              </a:rPr>
              <a:t> des cv qui commence toujours par la préparation du jeux </a:t>
            </a:r>
          </a:p>
          <a:p>
            <a:pPr marL="0" lvl="0" indent="0" algn="l" rtl="0">
              <a:lnSpc>
                <a:spcPct val="115000"/>
              </a:lnSpc>
              <a:spcBef>
                <a:spcPts val="0"/>
              </a:spcBef>
              <a:spcAft>
                <a:spcPts val="0"/>
              </a:spcAft>
              <a:buNone/>
            </a:pPr>
            <a:r>
              <a:rPr lang="fr-FR" sz="800" baseline="0" dirty="0" smtClean="0">
                <a:solidFill>
                  <a:schemeClr val="dk1"/>
                </a:solidFill>
              </a:rPr>
              <a:t>Nous avons commencé par le nettoyage des données puis leur </a:t>
            </a:r>
            <a:r>
              <a:rPr lang="fr-FR" sz="800" baseline="0" dirty="0" err="1" smtClean="0">
                <a:solidFill>
                  <a:schemeClr val="dk1"/>
                </a:solidFill>
              </a:rPr>
              <a:t>taitement</a:t>
            </a:r>
            <a:r>
              <a:rPr lang="fr-FR" sz="800" baseline="0" dirty="0" smtClean="0">
                <a:solidFill>
                  <a:schemeClr val="dk1"/>
                </a:solidFill>
              </a:rPr>
              <a:t> , Le traitement concerne leurs transformations en différentes balises HTML normalisées</a:t>
            </a:r>
            <a:endParaRPr sz="800" dirty="0">
              <a:solidFill>
                <a:schemeClr val="dk1"/>
              </a:solidFill>
            </a:endParaRP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fc22d7b0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fc22d7b0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800" dirty="0" smtClean="0">
                <a:solidFill>
                  <a:schemeClr val="dk1"/>
                </a:solidFill>
              </a:rPr>
              <a:t>Cette Figure montre le jeu de données construit </a:t>
            </a:r>
            <a:endParaRPr sz="800" dirty="0">
              <a:solidFill>
                <a:schemeClr val="dk1"/>
              </a:solidFill>
            </a:endParaRPr>
          </a:p>
          <a:p>
            <a:pPr marL="0" lvl="0" indent="0" algn="l" rtl="0">
              <a:lnSpc>
                <a:spcPct val="115000"/>
              </a:lnSpc>
              <a:spcBef>
                <a:spcPts val="0"/>
              </a:spcBef>
              <a:spcAft>
                <a:spcPts val="0"/>
              </a:spcAft>
              <a:buNone/>
            </a:pPr>
            <a:r>
              <a:rPr lang="fr-FR" sz="800" dirty="0" smtClean="0">
                <a:solidFill>
                  <a:schemeClr val="dk1"/>
                </a:solidFill>
              </a:rPr>
              <a:t>La</a:t>
            </a:r>
            <a:r>
              <a:rPr lang="fr-FR" sz="800" baseline="0" dirty="0" smtClean="0">
                <a:solidFill>
                  <a:schemeClr val="dk1"/>
                </a:solidFill>
              </a:rPr>
              <a:t> </a:t>
            </a:r>
            <a:r>
              <a:rPr lang="fr-FR" sz="800" baseline="0" dirty="0" err="1" smtClean="0">
                <a:solidFill>
                  <a:schemeClr val="dk1"/>
                </a:solidFill>
              </a:rPr>
              <a:t>premiere</a:t>
            </a:r>
            <a:r>
              <a:rPr lang="fr-FR" sz="800" baseline="0" dirty="0" smtClean="0">
                <a:solidFill>
                  <a:schemeClr val="dk1"/>
                </a:solidFill>
              </a:rPr>
              <a:t> colonne </a:t>
            </a:r>
            <a:r>
              <a:rPr lang="fr-FR" sz="800" baseline="0" dirty="0" err="1" smtClean="0">
                <a:solidFill>
                  <a:schemeClr val="dk1"/>
                </a:solidFill>
              </a:rPr>
              <a:t>presente</a:t>
            </a:r>
            <a:r>
              <a:rPr lang="fr-FR" sz="800" baseline="0" dirty="0" smtClean="0">
                <a:solidFill>
                  <a:schemeClr val="dk1"/>
                </a:solidFill>
              </a:rPr>
              <a:t> les balises HTML et les autres colonnes à savoir ,,,,, </a:t>
            </a:r>
            <a:r>
              <a:rPr lang="fr-FR" sz="800" baseline="0" dirty="0" err="1" smtClean="0">
                <a:solidFill>
                  <a:schemeClr val="dk1"/>
                </a:solidFill>
              </a:rPr>
              <a:t>caracteristiques</a:t>
            </a:r>
            <a:r>
              <a:rPr lang="fr-FR" sz="800" baseline="0" dirty="0" smtClean="0">
                <a:solidFill>
                  <a:schemeClr val="dk1"/>
                </a:solidFill>
              </a:rPr>
              <a:t> d’un titre et un segment   à fin de faire la </a:t>
            </a:r>
            <a:r>
              <a:rPr lang="fr-FR" sz="800" baseline="0" dirty="0" err="1" smtClean="0">
                <a:solidFill>
                  <a:schemeClr val="dk1"/>
                </a:solidFill>
              </a:rPr>
              <a:t>difference</a:t>
            </a:r>
            <a:endParaRPr sz="800" dirty="0">
              <a:solidFill>
                <a:schemeClr val="dk1"/>
              </a:solidFill>
            </a:endParaRP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fbde04af4_0_2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fbde04af4_0_2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Nous</a:t>
            </a:r>
            <a:r>
              <a:rPr lang="fr-FR" baseline="0" dirty="0" smtClean="0"/>
              <a:t> allons</a:t>
            </a:r>
            <a:r>
              <a:rPr lang="fr-FR" dirty="0" smtClean="0"/>
              <a:t> présenter brièvement</a:t>
            </a:r>
            <a:r>
              <a:rPr lang="fr-FR" baseline="0" dirty="0" smtClean="0"/>
              <a:t> la problématique du projet qui s’articule essentiellement </a:t>
            </a:r>
            <a:r>
              <a:rPr lang="fr-FR" dirty="0" smtClean="0"/>
              <a:t>sur le fait qu'un</a:t>
            </a:r>
            <a:r>
              <a:rPr lang="fr-FR" baseline="0" dirty="0" smtClean="0"/>
              <a:t> chargé de recrutement </a:t>
            </a:r>
            <a:r>
              <a:rPr lang="fr-FR" dirty="0" smtClean="0"/>
              <a:t> nécessite une grande aptitude à la gestion du temps et de différentes</a:t>
            </a:r>
            <a:r>
              <a:rPr lang="fr-FR" baseline="0" dirty="0" smtClean="0"/>
              <a:t> </a:t>
            </a:r>
            <a:r>
              <a:rPr lang="fr-FR" dirty="0" smtClean="0"/>
              <a:t>tâches à savoir la rédaction de l’offre d’emploi, la récolte des curriculum vitae, l’évaluation des candidats, la présélection et les entretiens.</a:t>
            </a:r>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fc22d7b0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fc22d7b0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800" dirty="0" smtClean="0">
                <a:solidFill>
                  <a:schemeClr val="dk1"/>
                </a:solidFill>
              </a:rPr>
              <a:t>Au</a:t>
            </a:r>
            <a:r>
              <a:rPr lang="fr-FR" sz="800" baseline="0" dirty="0" smtClean="0">
                <a:solidFill>
                  <a:schemeClr val="dk1"/>
                </a:solidFill>
              </a:rPr>
              <a:t> niveau de la classification nous avons commencer par l’équilibrage du jeu de données et pour garantir les résultats les plus performants nous avons eu recours à la comparaison de trois méthode d’équilibrage ,,, Les résultats </a:t>
            </a:r>
            <a:r>
              <a:rPr lang="fr-FR" sz="800" baseline="0" dirty="0" err="1" smtClean="0">
                <a:solidFill>
                  <a:schemeClr val="dk1"/>
                </a:solidFill>
              </a:rPr>
              <a:t>etaient</a:t>
            </a:r>
            <a:r>
              <a:rPr lang="fr-FR" sz="800" baseline="0" dirty="0" smtClean="0">
                <a:solidFill>
                  <a:schemeClr val="dk1"/>
                </a:solidFill>
              </a:rPr>
              <a:t> trop proche et nous avons continuer avec SMOTETOMEK qui est une combinaison entre </a:t>
            </a:r>
            <a:r>
              <a:rPr lang="fr-FR" sz="800" baseline="0" dirty="0" err="1" smtClean="0">
                <a:solidFill>
                  <a:schemeClr val="dk1"/>
                </a:solidFill>
              </a:rPr>
              <a:t>Random</a:t>
            </a:r>
            <a:r>
              <a:rPr lang="fr-FR" sz="800" baseline="0" dirty="0" smtClean="0">
                <a:solidFill>
                  <a:schemeClr val="dk1"/>
                </a:solidFill>
              </a:rPr>
              <a:t> </a:t>
            </a:r>
            <a:r>
              <a:rPr lang="fr-FR" sz="800" baseline="0" dirty="0" err="1" smtClean="0">
                <a:solidFill>
                  <a:schemeClr val="dk1"/>
                </a:solidFill>
              </a:rPr>
              <a:t>undersampling</a:t>
            </a:r>
            <a:r>
              <a:rPr lang="fr-FR" sz="800" baseline="0" dirty="0" smtClean="0">
                <a:solidFill>
                  <a:schemeClr val="dk1"/>
                </a:solidFill>
              </a:rPr>
              <a:t> et </a:t>
            </a:r>
            <a:r>
              <a:rPr lang="fr-FR" sz="800" baseline="0" dirty="0" err="1" smtClean="0">
                <a:solidFill>
                  <a:schemeClr val="dk1"/>
                </a:solidFill>
              </a:rPr>
              <a:t>Random</a:t>
            </a:r>
            <a:r>
              <a:rPr lang="fr-FR" sz="800" baseline="0" dirty="0" smtClean="0">
                <a:solidFill>
                  <a:schemeClr val="dk1"/>
                </a:solidFill>
              </a:rPr>
              <a:t> </a:t>
            </a:r>
            <a:r>
              <a:rPr lang="fr-FR" sz="800" baseline="0" dirty="0" err="1" smtClean="0">
                <a:solidFill>
                  <a:schemeClr val="dk1"/>
                </a:solidFill>
              </a:rPr>
              <a:t>oversampling</a:t>
            </a:r>
            <a:endParaRPr sz="800" dirty="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fc22d7b0e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dfc22d7b0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c22d7b0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c22d7b0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800" dirty="0" smtClean="0">
                <a:solidFill>
                  <a:schemeClr val="dk1"/>
                </a:solidFill>
              </a:rPr>
              <a:t>Lés</a:t>
            </a:r>
            <a:r>
              <a:rPr lang="fr-FR" sz="800" baseline="0" dirty="0" smtClean="0">
                <a:solidFill>
                  <a:schemeClr val="dk1"/>
                </a:solidFill>
              </a:rPr>
              <a:t> réseaux de neurones ont donné de bonne résultats avec une justesse de 92% et une précision de 93%</a:t>
            </a:r>
          </a:p>
          <a:p>
            <a:pPr marL="0" lvl="0" indent="0" algn="l" rtl="0">
              <a:lnSpc>
                <a:spcPct val="115000"/>
              </a:lnSpc>
              <a:spcBef>
                <a:spcPts val="0"/>
              </a:spcBef>
              <a:spcAft>
                <a:spcPts val="0"/>
              </a:spcAft>
              <a:buNone/>
            </a:pPr>
            <a:r>
              <a:rPr lang="fr-FR" sz="800" baseline="0" dirty="0" smtClean="0">
                <a:solidFill>
                  <a:schemeClr val="dk1"/>
                </a:solidFill>
              </a:rPr>
              <a:t>Pour la reconnaissance des </a:t>
            </a:r>
            <a:r>
              <a:rPr lang="fr-FR" sz="800" baseline="0" dirty="0" err="1" smtClean="0">
                <a:solidFill>
                  <a:schemeClr val="dk1"/>
                </a:solidFill>
              </a:rPr>
              <a:t>differents</a:t>
            </a:r>
            <a:r>
              <a:rPr lang="fr-FR" sz="800" baseline="0" dirty="0" smtClean="0">
                <a:solidFill>
                  <a:schemeClr val="dk1"/>
                </a:solidFill>
              </a:rPr>
              <a:t> rubrique nous avons recours a l’algorithme TF-IDF pour calculer la similarité des titres avec les différents segments possible, </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800" dirty="0" smtClean="0"/>
              <a:t>Traitement des différents segments:</a:t>
            </a:r>
          </a:p>
          <a:p>
            <a:pPr marL="158750" indent="0">
              <a:buNone/>
            </a:pPr>
            <a:r>
              <a:rPr lang="fr-FR" sz="800" dirty="0" smtClean="0"/>
              <a:t>-----l’analyse des sentiment du candidat à partir des tests de personnalité pour traiter la rubrique profil des cv.</a:t>
            </a:r>
          </a:p>
          <a:p>
            <a:pPr marL="158750" indent="0">
              <a:buNone/>
            </a:pPr>
            <a:r>
              <a:rPr lang="fr-FR" sz="800" dirty="0" smtClean="0"/>
              <a:t>-----extraction des compétences à partir des offres d’emploi pour extraire les compétences du candidat et par la suite faire le </a:t>
            </a:r>
            <a:r>
              <a:rPr lang="fr-FR" sz="800" dirty="0" err="1" smtClean="0"/>
              <a:t>matching</a:t>
            </a:r>
            <a:r>
              <a:rPr lang="fr-FR" sz="800" dirty="0" smtClean="0"/>
              <a:t>.	</a:t>
            </a:r>
          </a:p>
          <a:p>
            <a:pPr marL="0" lvl="0" indent="0" algn="l" rtl="0">
              <a:lnSpc>
                <a:spcPct val="115000"/>
              </a:lnSpc>
              <a:spcBef>
                <a:spcPts val="0"/>
              </a:spcBef>
              <a:spcAft>
                <a:spcPts val="0"/>
              </a:spcAft>
              <a:buNone/>
            </a:pPr>
            <a:endParaRPr sz="800" dirty="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fc22d7b0e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fc22d7b0e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800" dirty="0" smtClean="0">
                <a:solidFill>
                  <a:schemeClr val="dk1"/>
                </a:solidFill>
              </a:rPr>
              <a:t>La 4éme partie porte sur l’analyse des photos</a:t>
            </a:r>
            <a:r>
              <a:rPr lang="fr-FR" sz="800" baseline="0" dirty="0" smtClean="0">
                <a:solidFill>
                  <a:schemeClr val="dk1"/>
                </a:solidFill>
              </a:rPr>
              <a:t> des cv </a:t>
            </a:r>
          </a:p>
          <a:p>
            <a:pPr marL="0" lvl="0" indent="0" algn="l" rtl="0">
              <a:lnSpc>
                <a:spcPct val="115000"/>
              </a:lnSpc>
              <a:spcBef>
                <a:spcPts val="0"/>
              </a:spcBef>
              <a:spcAft>
                <a:spcPts val="0"/>
              </a:spcAft>
              <a:buNone/>
            </a:pPr>
            <a:r>
              <a:rPr lang="fr-FR" sz="800" baseline="0" dirty="0" smtClean="0">
                <a:solidFill>
                  <a:schemeClr val="dk1"/>
                </a:solidFill>
              </a:rPr>
              <a:t>Nous commençons toujours par la collecte le nettoyage des données à savoir le rongement et recadrage des images</a:t>
            </a:r>
            <a:endParaRPr sz="800" dirty="0">
              <a:solidFill>
                <a:schemeClr val="dk1"/>
              </a:solidFill>
            </a:endParaRPr>
          </a:p>
          <a:p>
            <a:pPr marL="0" lvl="0" indent="0" algn="l" rtl="0">
              <a:lnSpc>
                <a:spcPct val="115000"/>
              </a:lnSpc>
              <a:spcBef>
                <a:spcPts val="0"/>
              </a:spcBef>
              <a:spcAft>
                <a:spcPts val="0"/>
              </a:spcAft>
              <a:buNone/>
            </a:pPr>
            <a:r>
              <a:rPr lang="fr" sz="800" dirty="0">
                <a:solidFill>
                  <a:schemeClr val="dk1"/>
                </a:solidFill>
              </a:rPr>
              <a:t>Nous avons opté pour une classification binaire où on a exploité les </a:t>
            </a:r>
            <a:r>
              <a:rPr lang="fr" sz="800" dirty="0" smtClean="0">
                <a:solidFill>
                  <a:schemeClr val="dk1"/>
                </a:solidFill>
              </a:rPr>
              <a:t>CNN</a:t>
            </a:r>
            <a:r>
              <a:rPr lang="fr" sz="800" baseline="0" dirty="0" smtClean="0">
                <a:solidFill>
                  <a:schemeClr val="dk1"/>
                </a:solidFill>
              </a:rPr>
              <a:t> qui sont les plus performants pour les classifications des images en une photo profession</a:t>
            </a:r>
            <a:r>
              <a:rPr lang="fr-FR" sz="800" baseline="0" dirty="0" smtClean="0">
                <a:solidFill>
                  <a:schemeClr val="dk1"/>
                </a:solidFill>
              </a:rPr>
              <a:t>n</a:t>
            </a:r>
            <a:r>
              <a:rPr lang="fr" sz="800" baseline="0" dirty="0" smtClean="0">
                <a:solidFill>
                  <a:schemeClr val="dk1"/>
                </a:solidFill>
              </a:rPr>
              <a:t>elle et non profession</a:t>
            </a:r>
            <a:r>
              <a:rPr lang="fr-FR" sz="800" baseline="0" dirty="0" smtClean="0">
                <a:solidFill>
                  <a:schemeClr val="dk1"/>
                </a:solidFill>
              </a:rPr>
              <a:t>n</a:t>
            </a:r>
            <a:r>
              <a:rPr lang="fr" sz="800" baseline="0" dirty="0" smtClean="0">
                <a:solidFill>
                  <a:schemeClr val="dk1"/>
                </a:solidFill>
              </a:rPr>
              <a:t>elle </a:t>
            </a:r>
            <a:endParaRPr sz="800" dirty="0">
              <a:solidFill>
                <a:schemeClr val="dk1"/>
              </a:solidFill>
            </a:endParaRPr>
          </a:p>
          <a:p>
            <a:pPr marL="0" lvl="0" indent="0" algn="l" rtl="0">
              <a:lnSpc>
                <a:spcPct val="115000"/>
              </a:lnSpc>
              <a:spcBef>
                <a:spcPts val="0"/>
              </a:spcBef>
              <a:spcAft>
                <a:spcPts val="0"/>
              </a:spcAft>
              <a:buNone/>
            </a:pPr>
            <a:r>
              <a:rPr lang="fr-FR" sz="800" dirty="0" smtClean="0">
                <a:solidFill>
                  <a:schemeClr val="dk1"/>
                </a:solidFill>
              </a:rPr>
              <a:t>La compilation du modèle a donné</a:t>
            </a:r>
            <a:r>
              <a:rPr lang="fr-FR" sz="800" baseline="0" dirty="0" smtClean="0">
                <a:solidFill>
                  <a:schemeClr val="dk1"/>
                </a:solidFill>
              </a:rPr>
              <a:t> une justesse égale à 86% </a:t>
            </a:r>
            <a:endParaRPr sz="800" dirty="0">
              <a:solidFill>
                <a:schemeClr val="dk1"/>
              </a:solidFill>
            </a:endParaRP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fc22d7b0e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fc22d7b0e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800" dirty="0" smtClean="0">
                <a:solidFill>
                  <a:schemeClr val="dk1"/>
                </a:solidFill>
              </a:rPr>
              <a:t>La</a:t>
            </a:r>
            <a:r>
              <a:rPr lang="fr-FR" sz="800" baseline="0" dirty="0" smtClean="0">
                <a:solidFill>
                  <a:schemeClr val="dk1"/>
                </a:solidFill>
              </a:rPr>
              <a:t> dernière partie c’est la reconnaissance de l’émotion dans la voix ,</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fr-FR" sz="800" dirty="0" smtClean="0"/>
              <a:t>Nous</a:t>
            </a:r>
            <a:r>
              <a:rPr lang="fr-FR" sz="800" baseline="0" dirty="0" smtClean="0"/>
              <a:t> avons exploité le </a:t>
            </a:r>
            <a:r>
              <a:rPr lang="fr-FR" sz="800" dirty="0" smtClean="0"/>
              <a:t>jeu de de données RAVDESS qui comporte des enregistrements de 24 acteurs avec huit émotions différentes. Pour notre cas, nous avons utilisé 3 émotions seulement. </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fr-FR" sz="800" dirty="0" smtClean="0"/>
              <a:t>Nous avons ensuite transformé ces enregistrements en spectrogrammes comme le montre la figure  et nous</a:t>
            </a:r>
            <a:r>
              <a:rPr lang="fr-FR" sz="800" baseline="0" dirty="0" smtClean="0"/>
              <a:t> avons éliminé les phases du silence au cours du nettoyage,</a:t>
            </a:r>
            <a:endParaRPr lang="fr-FR" sz="800" dirty="0" smtClean="0"/>
          </a:p>
          <a:p>
            <a:pPr marL="0" lvl="0" indent="0" algn="l" rtl="0">
              <a:lnSpc>
                <a:spcPct val="115000"/>
              </a:lnSpc>
              <a:spcBef>
                <a:spcPts val="0"/>
              </a:spcBef>
              <a:spcAft>
                <a:spcPts val="0"/>
              </a:spcAft>
              <a:buNone/>
            </a:pPr>
            <a:endParaRPr sz="800" dirty="0">
              <a:solidFill>
                <a:schemeClr val="dk1"/>
              </a:solidFill>
            </a:endParaRP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fc22d7b0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fc22d7b0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800" dirty="0" smtClean="0">
                <a:solidFill>
                  <a:schemeClr val="dk1"/>
                </a:solidFill>
              </a:rPr>
              <a:t>Nous avons choisi pour le problème de classification le modèle pré formé VGG16 qui est parmi les 4 plus performants modèles</a:t>
            </a:r>
            <a:r>
              <a:rPr lang="fr-FR" sz="800" baseline="0" dirty="0" smtClean="0">
                <a:solidFill>
                  <a:schemeClr val="dk1"/>
                </a:solidFill>
              </a:rPr>
              <a:t> </a:t>
            </a:r>
            <a:r>
              <a:rPr lang="fr-FR" sz="800" baseline="0" dirty="0" err="1" smtClean="0">
                <a:solidFill>
                  <a:schemeClr val="dk1"/>
                </a:solidFill>
              </a:rPr>
              <a:t>pré-formés</a:t>
            </a:r>
            <a:r>
              <a:rPr lang="fr-FR" sz="800" baseline="0" dirty="0" smtClean="0">
                <a:solidFill>
                  <a:schemeClr val="dk1"/>
                </a:solidFill>
              </a:rPr>
              <a:t> </a:t>
            </a:r>
          </a:p>
          <a:p>
            <a:pPr marL="0" lvl="0" indent="0" algn="l" rtl="0">
              <a:lnSpc>
                <a:spcPct val="115000"/>
              </a:lnSpc>
              <a:spcBef>
                <a:spcPts val="0"/>
              </a:spcBef>
              <a:spcAft>
                <a:spcPts val="0"/>
              </a:spcAft>
              <a:buNone/>
            </a:pPr>
            <a:r>
              <a:rPr lang="fr-FR" sz="800" baseline="0" dirty="0" smtClean="0">
                <a:solidFill>
                  <a:schemeClr val="dk1"/>
                </a:solidFill>
              </a:rPr>
              <a:t>Le modèle, au cours de sa compilation a donné une justesse égale à 90% ce qui permet de le valider pour l’évaluation des émotions à travers la voix,</a:t>
            </a:r>
            <a:endParaRPr sz="800" dirty="0">
              <a:solidFill>
                <a:schemeClr val="dk1"/>
              </a:solidFill>
            </a:endParaRP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fc22d7b0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fc22d7b0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dirty="0">
              <a:solidFill>
                <a:schemeClr val="dk1"/>
              </a:solidFill>
            </a:endParaRPr>
          </a:p>
          <a:p>
            <a:pPr marL="0" lvl="0" indent="0" algn="l" rtl="0">
              <a:spcBef>
                <a:spcPts val="0"/>
              </a:spcBef>
              <a:spcAft>
                <a:spcPts val="0"/>
              </a:spcAft>
              <a:buNone/>
            </a:pPr>
            <a:endParaRPr sz="800" dirty="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fc22d7b0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fc22d7b0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Nous nous sommes proposés , dans notre projet de concevoir et développer un outil permettant les recruteurs la présélection d’une manière plus rapide et efficace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Pour se faire, nous avons opter pour différentes techniques de l’intelligence artificielle pour faciliter différentes taches à savoir l’analyse des cv, l’évaluation des photos dans les cv et la détection des émotions à travers la voix.</a:t>
            </a:r>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fc22d7b0e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fc22d7b0e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Avec notre projet nous avons pu améliorer les sujets existants avec l’évaluation des photos des cv et l’évaluation non</a:t>
            </a:r>
            <a:r>
              <a:rPr lang="fr-FR" baseline="0" dirty="0" smtClean="0"/>
              <a:t> seulement des compétences en terme de hard </a:t>
            </a:r>
            <a:r>
              <a:rPr lang="fr-FR" baseline="0" dirty="0" err="1" smtClean="0"/>
              <a:t>skills</a:t>
            </a:r>
            <a:r>
              <a:rPr lang="fr-FR" baseline="0" dirty="0" smtClean="0"/>
              <a:t> mais aussi de soft </a:t>
            </a:r>
            <a:r>
              <a:rPr lang="fr-FR" baseline="0" dirty="0" err="1" smtClean="0"/>
              <a:t>skills</a:t>
            </a:r>
            <a:r>
              <a:rPr lang="fr-FR" baseline="0" dirty="0" smtClean="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dirty="0" smtClean="0"/>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dfc22d7b0e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fc22d7b0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fbde04af4_0_3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fbde04af4_0_3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Et dans ce cadre que notre</a:t>
            </a:r>
            <a:r>
              <a:rPr lang="fr-FR" baseline="0" dirty="0" smtClean="0"/>
              <a:t> système agit p</a:t>
            </a:r>
            <a:r>
              <a:rPr lang="fr-FR" dirty="0" smtClean="0"/>
              <a:t>our remédier à cette situation par la prédiction la personnalité d’un candidats à travers son cv ce qui permet d’</a:t>
            </a:r>
            <a:r>
              <a:rPr lang="fr-FR" baseline="0" dirty="0" smtClean="0"/>
              <a:t>alléger les taches d’un recruteur </a:t>
            </a:r>
            <a:endParaRPr lang="fr-FR" dirty="0" smtClean="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fbde04af4_0_3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fbde04af4_0_3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 sz="800" dirty="0" smtClean="0">
                <a:solidFill>
                  <a:schemeClr val="dk1"/>
                </a:solidFill>
              </a:rPr>
              <a:t>Au niveau de l étude préliminaire nous avons trouvé</a:t>
            </a:r>
            <a:r>
              <a:rPr lang="fr" sz="800" baseline="0" dirty="0" smtClean="0">
                <a:solidFill>
                  <a:schemeClr val="dk1"/>
                </a:solidFill>
              </a:rPr>
              <a:t> deux solutions</a:t>
            </a:r>
            <a:endParaRPr lang="fr" sz="800" dirty="0" smtClean="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fr" sz="800" dirty="0" smtClean="0">
                <a:solidFill>
                  <a:schemeClr val="dk1"/>
                </a:solidFill>
              </a:rPr>
              <a:t>La </a:t>
            </a:r>
            <a:r>
              <a:rPr lang="fr" sz="800" dirty="0">
                <a:solidFill>
                  <a:schemeClr val="dk1"/>
                </a:solidFill>
              </a:rPr>
              <a:t>première solution est basée uniquement sur l’approche NLP pour évaluer le degré de correspondance</a:t>
            </a:r>
            <a:endParaRPr sz="8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fr" sz="800" dirty="0">
                <a:solidFill>
                  <a:schemeClr val="dk1"/>
                </a:solidFill>
              </a:rPr>
              <a:t>entre </a:t>
            </a:r>
            <a:r>
              <a:rPr lang="fr" sz="800" dirty="0" smtClean="0">
                <a:solidFill>
                  <a:schemeClr val="dk1"/>
                </a:solidFill>
              </a:rPr>
              <a:t>un C.V. </a:t>
            </a:r>
            <a:r>
              <a:rPr lang="fr" sz="800" dirty="0">
                <a:solidFill>
                  <a:schemeClr val="dk1"/>
                </a:solidFill>
              </a:rPr>
              <a:t>et </a:t>
            </a:r>
            <a:r>
              <a:rPr lang="fr" sz="800" dirty="0" smtClean="0">
                <a:solidFill>
                  <a:schemeClr val="dk1"/>
                </a:solidFill>
              </a:rPr>
              <a:t>une</a:t>
            </a:r>
            <a:r>
              <a:rPr lang="fr" sz="800" baseline="0" dirty="0" smtClean="0">
                <a:solidFill>
                  <a:schemeClr val="dk1"/>
                </a:solidFill>
              </a:rPr>
              <a:t> </a:t>
            </a:r>
            <a:r>
              <a:rPr lang="fr" sz="800" dirty="0" smtClean="0">
                <a:solidFill>
                  <a:schemeClr val="dk1"/>
                </a:solidFill>
              </a:rPr>
              <a:t>offre </a:t>
            </a:r>
            <a:r>
              <a:rPr lang="fr" sz="800" dirty="0">
                <a:solidFill>
                  <a:schemeClr val="dk1"/>
                </a:solidFill>
              </a:rPr>
              <a:t>d’emploi.</a:t>
            </a:r>
            <a:endParaRPr sz="8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fr" sz="800" dirty="0">
                <a:solidFill>
                  <a:schemeClr val="dk1"/>
                </a:solidFill>
              </a:rPr>
              <a:t>La deuxième fait la combinaison entre l’approche NLP et ML et consiste en la </a:t>
            </a:r>
            <a:r>
              <a:rPr lang="fr" sz="800" dirty="0" smtClean="0">
                <a:solidFill>
                  <a:schemeClr val="dk1"/>
                </a:solidFill>
              </a:rPr>
              <a:t>segmentation</a:t>
            </a:r>
            <a:r>
              <a:rPr lang="fr" sz="800" baseline="0" dirty="0">
                <a:solidFill>
                  <a:schemeClr val="dk1"/>
                </a:solidFill>
              </a:rPr>
              <a:t> </a:t>
            </a:r>
            <a:r>
              <a:rPr lang="en-US" sz="800" dirty="0" smtClean="0">
                <a:solidFill>
                  <a:schemeClr val="dk1"/>
                </a:solidFill>
              </a:rPr>
              <a:t>d</a:t>
            </a:r>
            <a:r>
              <a:rPr lang="fr" sz="800" dirty="0" smtClean="0">
                <a:solidFill>
                  <a:schemeClr val="dk1"/>
                </a:solidFill>
              </a:rPr>
              <a:t>’un </a:t>
            </a:r>
            <a:r>
              <a:rPr lang="fr" sz="800" dirty="0">
                <a:solidFill>
                  <a:schemeClr val="dk1"/>
                </a:solidFill>
              </a:rPr>
              <a:t>texte en différents blocs significatifs </a:t>
            </a:r>
            <a:endParaRPr sz="800"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fbde04af4_0_3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fbde04af4_0_3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Font typeface="Arial"/>
              <a:buNone/>
            </a:pPr>
            <a:r>
              <a:rPr lang="fr-FR" sz="800" dirty="0" smtClean="0">
                <a:solidFill>
                  <a:schemeClr val="dk1"/>
                </a:solidFill>
              </a:rPr>
              <a:t>Après avoir bien consulter les différentes solutions avons</a:t>
            </a:r>
            <a:r>
              <a:rPr lang="fr-FR" sz="800" baseline="0" dirty="0" smtClean="0">
                <a:solidFill>
                  <a:schemeClr val="dk1"/>
                </a:solidFill>
              </a:rPr>
              <a:t> passé a la phase de critique de l’existant et nous avons constaté que la deuxième solution qui combine les deux approches et meilleure pour la majorité des cv, l</a:t>
            </a:r>
            <a:r>
              <a:rPr lang="fr-FR" sz="800" dirty="0" smtClean="0">
                <a:latin typeface="Arial"/>
                <a:ea typeface="Arial"/>
                <a:cs typeface="Arial"/>
                <a:sym typeface="Arial"/>
              </a:rPr>
              <a:t>a première solution est meilleure pour les C.V. non structurés</a:t>
            </a:r>
            <a:r>
              <a:rPr lang="fr-FR" sz="800" baseline="0" dirty="0" smtClean="0">
                <a:latin typeface="Arial"/>
                <a:ea typeface="Arial"/>
                <a:cs typeface="Arial"/>
                <a:sym typeface="Arial"/>
              </a:rPr>
              <a:t> aussi que les</a:t>
            </a:r>
            <a:r>
              <a:rPr lang="fr-FR" sz="800" dirty="0" smtClean="0">
                <a:latin typeface="Arial"/>
                <a:ea typeface="Arial"/>
                <a:cs typeface="Arial"/>
                <a:sym typeface="Arial"/>
              </a:rPr>
              <a:t> deux solutions ne mettent pas en valeur la photo du candidat</a:t>
            </a:r>
            <a:r>
              <a:rPr lang="fr-FR" sz="800" baseline="0" dirty="0">
                <a:solidFill>
                  <a:schemeClr val="dk1"/>
                </a:solidFill>
                <a:latin typeface="Arial"/>
                <a:ea typeface="Arial"/>
                <a:cs typeface="Arial"/>
                <a:sym typeface="Arial"/>
              </a:rPr>
              <a:t> </a:t>
            </a:r>
            <a:r>
              <a:rPr lang="fr-FR" sz="800" baseline="0" dirty="0" smtClean="0">
                <a:solidFill>
                  <a:schemeClr val="dk1"/>
                </a:solidFill>
                <a:latin typeface="Arial"/>
                <a:ea typeface="Arial"/>
                <a:cs typeface="Arial"/>
                <a:sym typeface="Arial"/>
              </a:rPr>
              <a:t>qui est aussi un bon critère d’évaluation</a:t>
            </a:r>
            <a:endParaRPr lang="fr-FR" sz="800" dirty="0" smtClean="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fbde04af4_0_3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fbde04af4_0_3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800" dirty="0">
                <a:solidFill>
                  <a:schemeClr val="dk1"/>
                </a:solidFill>
              </a:rPr>
              <a:t>La solution que nous proposons consiste </a:t>
            </a:r>
            <a:r>
              <a:rPr lang="fr" sz="800" dirty="0" smtClean="0">
                <a:solidFill>
                  <a:schemeClr val="dk1"/>
                </a:solidFill>
              </a:rPr>
              <a:t>en </a:t>
            </a:r>
            <a:r>
              <a:rPr lang="fr" sz="800" dirty="0">
                <a:solidFill>
                  <a:schemeClr val="dk1"/>
                </a:solidFill>
              </a:rPr>
              <a:t>la combinaison </a:t>
            </a:r>
            <a:r>
              <a:rPr lang="fr" sz="800" dirty="0" smtClean="0">
                <a:solidFill>
                  <a:schemeClr val="dk1"/>
                </a:solidFill>
              </a:rPr>
              <a:t>des</a:t>
            </a:r>
            <a:r>
              <a:rPr lang="fr" sz="800" baseline="0" dirty="0" smtClean="0">
                <a:solidFill>
                  <a:schemeClr val="dk1"/>
                </a:solidFill>
              </a:rPr>
              <a:t> deux approches</a:t>
            </a:r>
            <a:r>
              <a:rPr lang="fr" sz="800" dirty="0" smtClean="0">
                <a:solidFill>
                  <a:schemeClr val="dk1"/>
                </a:solidFill>
              </a:rPr>
              <a:t> </a:t>
            </a:r>
            <a:r>
              <a:rPr lang="fr" sz="800" dirty="0">
                <a:solidFill>
                  <a:schemeClr val="dk1"/>
                </a:solidFill>
              </a:rPr>
              <a:t>dans l’intention d'améliorer les </a:t>
            </a:r>
            <a:r>
              <a:rPr lang="fr" sz="800" dirty="0" smtClean="0">
                <a:solidFill>
                  <a:schemeClr val="dk1"/>
                </a:solidFill>
              </a:rPr>
              <a:t>résultats,</a:t>
            </a:r>
            <a:r>
              <a:rPr lang="fr" sz="800" baseline="0" dirty="0" smtClean="0">
                <a:solidFill>
                  <a:schemeClr val="dk1"/>
                </a:solidFill>
              </a:rPr>
              <a:t> l’</a:t>
            </a:r>
            <a:r>
              <a:rPr lang="fr" sz="800" dirty="0" smtClean="0">
                <a:solidFill>
                  <a:schemeClr val="dk1"/>
                </a:solidFill>
              </a:rPr>
              <a:t>évaluation </a:t>
            </a:r>
            <a:r>
              <a:rPr lang="fr" sz="800" dirty="0">
                <a:solidFill>
                  <a:schemeClr val="dk1"/>
                </a:solidFill>
              </a:rPr>
              <a:t>la photo du candidat </a:t>
            </a:r>
            <a:r>
              <a:rPr lang="fr" sz="800" dirty="0" smtClean="0">
                <a:solidFill>
                  <a:schemeClr val="dk1"/>
                </a:solidFill>
              </a:rPr>
              <a:t>puisqu’elle </a:t>
            </a:r>
            <a:r>
              <a:rPr lang="fr" sz="800" dirty="0">
                <a:solidFill>
                  <a:schemeClr val="dk1"/>
                </a:solidFill>
              </a:rPr>
              <a:t>présente un </a:t>
            </a:r>
            <a:r>
              <a:rPr lang="fr" sz="800" dirty="0" smtClean="0">
                <a:solidFill>
                  <a:schemeClr val="dk1"/>
                </a:solidFill>
              </a:rPr>
              <a:t>bon critère d'évaluation,</a:t>
            </a:r>
          </a:p>
          <a:p>
            <a:pPr marL="0" lvl="0" indent="0" algn="l" rtl="0">
              <a:spcBef>
                <a:spcPts val="0"/>
              </a:spcBef>
              <a:spcAft>
                <a:spcPts val="0"/>
              </a:spcAft>
              <a:buNone/>
            </a:pPr>
            <a:r>
              <a:rPr lang="fr" sz="800" dirty="0" smtClean="0">
                <a:solidFill>
                  <a:schemeClr val="dk1"/>
                </a:solidFill>
              </a:rPr>
              <a:t>Pour </a:t>
            </a:r>
            <a:r>
              <a:rPr lang="fr" sz="800" dirty="0">
                <a:solidFill>
                  <a:schemeClr val="dk1"/>
                </a:solidFill>
              </a:rPr>
              <a:t>améliorer les résultats de l’évaluation nous avons opté en premier lieu </a:t>
            </a:r>
            <a:r>
              <a:rPr lang="fr" sz="800" dirty="0" smtClean="0">
                <a:solidFill>
                  <a:schemeClr val="dk1"/>
                </a:solidFill>
              </a:rPr>
              <a:t>pour</a:t>
            </a:r>
            <a:r>
              <a:rPr lang="fr" sz="800" baseline="0" dirty="0" smtClean="0">
                <a:solidFill>
                  <a:schemeClr val="dk1"/>
                </a:solidFill>
              </a:rPr>
              <a:t> une </a:t>
            </a:r>
            <a:r>
              <a:rPr lang="fr" sz="800" dirty="0" smtClean="0">
                <a:solidFill>
                  <a:schemeClr val="dk1"/>
                </a:solidFill>
              </a:rPr>
              <a:t>analyse </a:t>
            </a:r>
            <a:r>
              <a:rPr lang="fr" sz="800" dirty="0">
                <a:solidFill>
                  <a:schemeClr val="dk1"/>
                </a:solidFill>
              </a:rPr>
              <a:t>des sentiments </a:t>
            </a:r>
            <a:r>
              <a:rPr lang="fr" sz="800" dirty="0" smtClean="0">
                <a:solidFill>
                  <a:schemeClr val="dk1"/>
                </a:solidFill>
              </a:rPr>
              <a:t>en évaluant les </a:t>
            </a:r>
            <a:r>
              <a:rPr lang="fr" sz="800" dirty="0">
                <a:solidFill>
                  <a:schemeClr val="dk1"/>
                </a:solidFill>
              </a:rPr>
              <a:t>réponses des candidats </a:t>
            </a:r>
            <a:r>
              <a:rPr lang="fr" sz="800" dirty="0" smtClean="0">
                <a:solidFill>
                  <a:schemeClr val="dk1"/>
                </a:solidFill>
              </a:rPr>
              <a:t>à des questions posés par le recruteur et </a:t>
            </a:r>
            <a:r>
              <a:rPr lang="fr" sz="800" dirty="0">
                <a:solidFill>
                  <a:schemeClr val="dk1"/>
                </a:solidFill>
              </a:rPr>
              <a:t>en deuxième lieu pour la détection des émotions à partir de la voix extraite des vidéos représentatifs des candidats.</a:t>
            </a:r>
            <a:endParaRPr sz="800"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fbde04af4_0_3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fbde04af4_0_3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800" dirty="0" smtClean="0">
                <a:solidFill>
                  <a:schemeClr val="dk1"/>
                </a:solidFill>
              </a:rPr>
              <a:t>Dans la partie</a:t>
            </a:r>
            <a:r>
              <a:rPr lang="fr-FR" sz="800" baseline="0" dirty="0" smtClean="0">
                <a:solidFill>
                  <a:schemeClr val="dk1"/>
                </a:solidFill>
              </a:rPr>
              <a:t> de l’analyse des besoins et au niveau des besoins fonctionnels des différents acteurs du système, Un candidat a la possibilité de ,,,,,,,,, envoyer une vidéo démonstrative au recruteur en cas d’une correspondance avec l’offre d’emploi</a:t>
            </a:r>
            <a:endParaRPr sz="800"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fbde04af4_0_3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fbde04af4_0_3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7800" lvl="0" indent="0" algn="l" rtl="0">
              <a:spcBef>
                <a:spcPts val="0"/>
              </a:spcBef>
              <a:spcAft>
                <a:spcPts val="0"/>
              </a:spcAft>
              <a:buClr>
                <a:schemeClr val="dk1"/>
              </a:buClr>
              <a:buSzPts val="800"/>
              <a:buNone/>
            </a:pPr>
            <a:r>
              <a:rPr lang="fr" sz="800" dirty="0" smtClean="0">
                <a:solidFill>
                  <a:schemeClr val="dk1"/>
                </a:solidFill>
              </a:rPr>
              <a:t>Au niveau du</a:t>
            </a:r>
            <a:r>
              <a:rPr lang="fr" sz="800" baseline="0" dirty="0" smtClean="0">
                <a:solidFill>
                  <a:schemeClr val="dk1"/>
                </a:solidFill>
              </a:rPr>
              <a:t> deuxiéme acteur un recruteur peut ,,,,,,,,,,</a:t>
            </a:r>
          </a:p>
          <a:p>
            <a:pPr marL="177800" marR="0" lvl="0" indent="0" algn="l" defTabSz="914400" rtl="0" eaLnBrk="1" fontAlgn="auto" latinLnBrk="0" hangingPunct="1">
              <a:lnSpc>
                <a:spcPct val="100000"/>
              </a:lnSpc>
              <a:spcBef>
                <a:spcPts val="0"/>
              </a:spcBef>
              <a:spcAft>
                <a:spcPts val="0"/>
              </a:spcAft>
              <a:buClr>
                <a:schemeClr val="dk1"/>
              </a:buClr>
              <a:buSzPts val="800"/>
              <a:buFont typeface="Arial"/>
              <a:buNone/>
              <a:tabLst/>
              <a:defRPr/>
            </a:pPr>
            <a:r>
              <a:rPr lang="fr-FR" sz="800" dirty="0" smtClean="0">
                <a:solidFill>
                  <a:schemeClr val="dk1"/>
                </a:solidFill>
              </a:rPr>
              <a:t>Ici le système</a:t>
            </a:r>
            <a:r>
              <a:rPr lang="fr-FR" sz="800" baseline="0" dirty="0" smtClean="0">
                <a:solidFill>
                  <a:schemeClr val="dk1"/>
                </a:solidFill>
              </a:rPr>
              <a:t> </a:t>
            </a:r>
            <a:r>
              <a:rPr lang="fr-FR" sz="800" dirty="0" smtClean="0">
                <a:solidFill>
                  <a:schemeClr val="dk1"/>
                </a:solidFill>
              </a:rPr>
              <a:t>doit assurer l’analyse du contenu de l’offre pour extraire les compétences exigées par le recruteur</a:t>
            </a:r>
          </a:p>
          <a:p>
            <a:pPr marL="177800" lvl="0" indent="0" algn="l" rtl="0">
              <a:spcBef>
                <a:spcPts val="0"/>
              </a:spcBef>
              <a:spcAft>
                <a:spcPts val="0"/>
              </a:spcAft>
              <a:buClr>
                <a:schemeClr val="dk1"/>
              </a:buClr>
              <a:buSzPts val="800"/>
              <a:buNone/>
            </a:pPr>
            <a:r>
              <a:rPr lang="fr-FR" sz="800" dirty="0" smtClean="0">
                <a:solidFill>
                  <a:schemeClr val="dk1"/>
                </a:solidFill>
              </a:rPr>
              <a:t>O</a:t>
            </a:r>
            <a:r>
              <a:rPr lang="fr" sz="800" dirty="0" smtClean="0">
                <a:solidFill>
                  <a:schemeClr val="dk1"/>
                </a:solidFill>
              </a:rPr>
              <a:t>u</a:t>
            </a:r>
            <a:r>
              <a:rPr lang="fr" sz="800" baseline="0" dirty="0" smtClean="0">
                <a:solidFill>
                  <a:schemeClr val="dk1"/>
                </a:solidFill>
              </a:rPr>
              <a:t> </a:t>
            </a:r>
            <a:r>
              <a:rPr lang="fr" sz="800" dirty="0" smtClean="0">
                <a:solidFill>
                  <a:schemeClr val="dk1"/>
                </a:solidFill>
              </a:rPr>
              <a:t>le </a:t>
            </a:r>
            <a:r>
              <a:rPr lang="fr" sz="800" dirty="0">
                <a:solidFill>
                  <a:schemeClr val="dk1"/>
                </a:solidFill>
              </a:rPr>
              <a:t>système </a:t>
            </a:r>
            <a:r>
              <a:rPr lang="fr" sz="800" dirty="0" smtClean="0">
                <a:solidFill>
                  <a:schemeClr val="dk1"/>
                </a:solidFill>
              </a:rPr>
              <a:t>analyse </a:t>
            </a:r>
            <a:r>
              <a:rPr lang="fr" sz="800" dirty="0">
                <a:solidFill>
                  <a:schemeClr val="dk1"/>
                </a:solidFill>
              </a:rPr>
              <a:t>les réponses des candidats </a:t>
            </a:r>
            <a:r>
              <a:rPr lang="fr" sz="800" dirty="0" smtClean="0">
                <a:solidFill>
                  <a:schemeClr val="dk1"/>
                </a:solidFill>
              </a:rPr>
              <a:t>à travers </a:t>
            </a:r>
            <a:r>
              <a:rPr lang="fr" sz="800" dirty="0">
                <a:solidFill>
                  <a:schemeClr val="dk1"/>
                </a:solidFill>
              </a:rPr>
              <a:t>le traitement du langage naturel</a:t>
            </a:r>
            <a:endParaRPr sz="800" dirty="0">
              <a:solidFill>
                <a:schemeClr val="dk1"/>
              </a:solidFill>
            </a:endParaRPr>
          </a:p>
          <a:p>
            <a:pPr marL="177800" lvl="0" indent="0" algn="l" rtl="0">
              <a:spcBef>
                <a:spcPts val="0"/>
              </a:spcBef>
              <a:spcAft>
                <a:spcPts val="0"/>
              </a:spcAft>
              <a:buClr>
                <a:schemeClr val="dk1"/>
              </a:buClr>
              <a:buSzPts val="800"/>
              <a:buNone/>
            </a:pPr>
            <a:r>
              <a:rPr lang="fr" sz="800" dirty="0" smtClean="0">
                <a:solidFill>
                  <a:schemeClr val="dk1"/>
                </a:solidFill>
              </a:rPr>
              <a:t>Le</a:t>
            </a:r>
            <a:r>
              <a:rPr lang="fr" sz="800" baseline="0" dirty="0" smtClean="0">
                <a:solidFill>
                  <a:schemeClr val="dk1"/>
                </a:solidFill>
              </a:rPr>
              <a:t> classement se fait </a:t>
            </a:r>
            <a:r>
              <a:rPr lang="fr" sz="800" dirty="0" smtClean="0">
                <a:solidFill>
                  <a:schemeClr val="dk1"/>
                </a:solidFill>
              </a:rPr>
              <a:t>selon </a:t>
            </a:r>
            <a:r>
              <a:rPr lang="fr" sz="800" dirty="0">
                <a:solidFill>
                  <a:schemeClr val="dk1"/>
                </a:solidFill>
              </a:rPr>
              <a:t>l’adéquation du </a:t>
            </a:r>
            <a:r>
              <a:rPr lang="fr" sz="800" dirty="0" smtClean="0">
                <a:solidFill>
                  <a:schemeClr val="dk1"/>
                </a:solidFill>
              </a:rPr>
              <a:t>C.V. </a:t>
            </a:r>
            <a:r>
              <a:rPr lang="fr" sz="800" dirty="0">
                <a:solidFill>
                  <a:schemeClr val="dk1"/>
                </a:solidFill>
              </a:rPr>
              <a:t>et des </a:t>
            </a:r>
            <a:r>
              <a:rPr lang="fr" sz="800" dirty="0" smtClean="0">
                <a:solidFill>
                  <a:schemeClr val="dk1"/>
                </a:solidFill>
              </a:rPr>
              <a:t>réponses aux questions </a:t>
            </a:r>
            <a:r>
              <a:rPr lang="fr" sz="800" dirty="0">
                <a:solidFill>
                  <a:schemeClr val="dk1"/>
                </a:solidFill>
              </a:rPr>
              <a:t>aux exigences demandées</a:t>
            </a:r>
            <a:endParaRPr sz="800" dirty="0">
              <a:solidFill>
                <a:schemeClr val="dk1"/>
              </a:solidFill>
            </a:endParaRPr>
          </a:p>
          <a:p>
            <a:pPr marL="457200" lvl="0" indent="-279400" algn="l" rtl="0">
              <a:spcBef>
                <a:spcPts val="0"/>
              </a:spcBef>
              <a:spcAft>
                <a:spcPts val="0"/>
              </a:spcAft>
              <a:buClr>
                <a:schemeClr val="dk1"/>
              </a:buClr>
              <a:buSzPts val="800"/>
              <a:buChar char="-"/>
            </a:pPr>
            <a:endParaRPr sz="800"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file:///C:\Users\HP\Downloads\firas-yasmine.mp4"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
        <p:nvSpPr>
          <p:cNvPr id="86" name="Google Shape;86;p13"/>
          <p:cNvSpPr txBox="1"/>
          <p:nvPr/>
        </p:nvSpPr>
        <p:spPr>
          <a:xfrm>
            <a:off x="1222400" y="0"/>
            <a:ext cx="6077400" cy="103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fr" sz="1200"/>
              <a:t>Ministère de l’Enseignement supérieur et de la Recherche scientifique</a:t>
            </a:r>
            <a:endParaRPr sz="1200"/>
          </a:p>
          <a:p>
            <a:pPr marL="0" lvl="0" indent="0" algn="ctr" rtl="0">
              <a:lnSpc>
                <a:spcPct val="115000"/>
              </a:lnSpc>
              <a:spcBef>
                <a:spcPts val="0"/>
              </a:spcBef>
              <a:spcAft>
                <a:spcPts val="0"/>
              </a:spcAft>
              <a:buNone/>
            </a:pPr>
            <a:r>
              <a:rPr lang="fr" sz="1200" b="1"/>
              <a:t>Université de la Manouba</a:t>
            </a:r>
            <a:endParaRPr sz="1200" b="1"/>
          </a:p>
          <a:p>
            <a:pPr marL="0" lvl="0" indent="0" algn="ctr" rtl="0">
              <a:lnSpc>
                <a:spcPct val="115000"/>
              </a:lnSpc>
              <a:spcBef>
                <a:spcPts val="0"/>
              </a:spcBef>
              <a:spcAft>
                <a:spcPts val="0"/>
              </a:spcAft>
              <a:buNone/>
            </a:pPr>
            <a:r>
              <a:rPr lang="fr" sz="1200" b="1"/>
              <a:t>Ecole Nationale des Sciences de l’Informatique</a:t>
            </a:r>
            <a:endParaRPr sz="1200" b="1"/>
          </a:p>
          <a:p>
            <a:pPr marL="0" lvl="0" indent="0" algn="l" rtl="0">
              <a:spcBef>
                <a:spcPts val="0"/>
              </a:spcBef>
              <a:spcAft>
                <a:spcPts val="0"/>
              </a:spcAft>
              <a:buNone/>
            </a:pPr>
            <a:endParaRPr>
              <a:latin typeface="Roboto"/>
              <a:ea typeface="Roboto"/>
              <a:cs typeface="Roboto"/>
              <a:sym typeface="Roboto"/>
            </a:endParaRPr>
          </a:p>
        </p:txBody>
      </p:sp>
      <p:pic>
        <p:nvPicPr>
          <p:cNvPr id="87" name="Google Shape;87;p13"/>
          <p:cNvPicPr preferRelativeResize="0"/>
          <p:nvPr/>
        </p:nvPicPr>
        <p:blipFill>
          <a:blip r:embed="rId3">
            <a:alphaModFix/>
          </a:blip>
          <a:stretch>
            <a:fillRect/>
          </a:stretch>
        </p:blipFill>
        <p:spPr>
          <a:xfrm>
            <a:off x="3716100" y="750725"/>
            <a:ext cx="797850" cy="714300"/>
          </a:xfrm>
          <a:prstGeom prst="rect">
            <a:avLst/>
          </a:prstGeom>
          <a:noFill/>
          <a:ln>
            <a:noFill/>
          </a:ln>
        </p:spPr>
      </p:pic>
      <p:sp>
        <p:nvSpPr>
          <p:cNvPr id="88" name="Google Shape;88;p13"/>
          <p:cNvSpPr txBox="1"/>
          <p:nvPr/>
        </p:nvSpPr>
        <p:spPr>
          <a:xfrm>
            <a:off x="610950" y="1660525"/>
            <a:ext cx="7922100" cy="1488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fr" sz="2000">
                <a:solidFill>
                  <a:schemeClr val="dk2"/>
                </a:solidFill>
              </a:rPr>
              <a:t>Projet de conception et développement</a:t>
            </a:r>
            <a:endParaRPr sz="2000">
              <a:solidFill>
                <a:schemeClr val="dk2"/>
              </a:solidFill>
            </a:endParaRPr>
          </a:p>
          <a:p>
            <a:pPr marL="0" lvl="0" indent="0" algn="ctr" rtl="0">
              <a:lnSpc>
                <a:spcPct val="115000"/>
              </a:lnSpc>
              <a:spcBef>
                <a:spcPts val="0"/>
              </a:spcBef>
              <a:spcAft>
                <a:spcPts val="0"/>
              </a:spcAft>
              <a:buNone/>
            </a:pPr>
            <a:r>
              <a:rPr lang="fr" sz="2000">
                <a:solidFill>
                  <a:schemeClr val="dk2"/>
                </a:solidFill>
              </a:rPr>
              <a:t>Sujet:</a:t>
            </a:r>
            <a:endParaRPr sz="2000">
              <a:solidFill>
                <a:schemeClr val="dk2"/>
              </a:solidFill>
            </a:endParaRPr>
          </a:p>
          <a:p>
            <a:pPr marL="0" lvl="0" indent="0" algn="ctr" rtl="0">
              <a:lnSpc>
                <a:spcPct val="115000"/>
              </a:lnSpc>
              <a:spcBef>
                <a:spcPts val="0"/>
              </a:spcBef>
              <a:spcAft>
                <a:spcPts val="0"/>
              </a:spcAft>
              <a:buNone/>
            </a:pPr>
            <a:r>
              <a:rPr lang="fr" sz="1800" b="1">
                <a:solidFill>
                  <a:schemeClr val="dk2"/>
                </a:solidFill>
              </a:rPr>
              <a:t>Système de prédiction des personnalités à travers l’analyse des curriculum vitae </a:t>
            </a:r>
            <a:endParaRPr sz="1800" b="1">
              <a:solidFill>
                <a:schemeClr val="dk2"/>
              </a:solidFill>
            </a:endParaRPr>
          </a:p>
        </p:txBody>
      </p:sp>
      <p:sp>
        <p:nvSpPr>
          <p:cNvPr id="89" name="Google Shape;89;p13"/>
          <p:cNvSpPr txBox="1"/>
          <p:nvPr/>
        </p:nvSpPr>
        <p:spPr>
          <a:xfrm>
            <a:off x="174125" y="3351700"/>
            <a:ext cx="30000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fr" sz="1600" b="1">
                <a:solidFill>
                  <a:schemeClr val="dk2"/>
                </a:solidFill>
              </a:rPr>
              <a:t>Encadré par:</a:t>
            </a:r>
            <a:endParaRPr sz="1600" b="1">
              <a:solidFill>
                <a:schemeClr val="dk2"/>
              </a:solidFill>
            </a:endParaRPr>
          </a:p>
          <a:p>
            <a:pPr marL="0" lvl="0" indent="0" algn="ctr" rtl="0">
              <a:lnSpc>
                <a:spcPct val="115000"/>
              </a:lnSpc>
              <a:spcBef>
                <a:spcPts val="0"/>
              </a:spcBef>
              <a:spcAft>
                <a:spcPts val="0"/>
              </a:spcAft>
              <a:buNone/>
            </a:pPr>
            <a:r>
              <a:rPr lang="fr" sz="1600">
                <a:solidFill>
                  <a:schemeClr val="dk2"/>
                </a:solidFill>
              </a:rPr>
              <a:t>Mme Faryel BEJI</a:t>
            </a:r>
            <a:endParaRPr sz="1600">
              <a:solidFill>
                <a:schemeClr val="dk2"/>
              </a:solidFill>
            </a:endParaRPr>
          </a:p>
        </p:txBody>
      </p:sp>
      <p:sp>
        <p:nvSpPr>
          <p:cNvPr id="90" name="Google Shape;90;p13"/>
          <p:cNvSpPr txBox="1"/>
          <p:nvPr/>
        </p:nvSpPr>
        <p:spPr>
          <a:xfrm>
            <a:off x="5880200" y="3275500"/>
            <a:ext cx="3000000" cy="997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fr" sz="1600" b="1">
                <a:solidFill>
                  <a:schemeClr val="dk2"/>
                </a:solidFill>
              </a:rPr>
              <a:t>Réalisé par:</a:t>
            </a:r>
            <a:endParaRPr sz="1600" b="1">
              <a:solidFill>
                <a:schemeClr val="dk2"/>
              </a:solidFill>
            </a:endParaRPr>
          </a:p>
          <a:p>
            <a:pPr marL="0" lvl="0" indent="0" algn="ctr" rtl="0">
              <a:lnSpc>
                <a:spcPct val="115000"/>
              </a:lnSpc>
              <a:spcBef>
                <a:spcPts val="0"/>
              </a:spcBef>
              <a:spcAft>
                <a:spcPts val="0"/>
              </a:spcAft>
              <a:buNone/>
            </a:pPr>
            <a:r>
              <a:rPr lang="fr" sz="1600">
                <a:solidFill>
                  <a:schemeClr val="dk2"/>
                </a:solidFill>
              </a:rPr>
              <a:t>Yasmine JERBI</a:t>
            </a:r>
            <a:endParaRPr sz="1600">
              <a:solidFill>
                <a:schemeClr val="dk2"/>
              </a:solidFill>
            </a:endParaRPr>
          </a:p>
          <a:p>
            <a:pPr marL="0" lvl="0" indent="0" algn="ctr" rtl="0">
              <a:lnSpc>
                <a:spcPct val="115000"/>
              </a:lnSpc>
              <a:spcBef>
                <a:spcPts val="0"/>
              </a:spcBef>
              <a:spcAft>
                <a:spcPts val="0"/>
              </a:spcAft>
              <a:buNone/>
            </a:pPr>
            <a:r>
              <a:rPr lang="fr" sz="1600">
                <a:solidFill>
                  <a:schemeClr val="dk2"/>
                </a:solidFill>
              </a:rPr>
              <a:t>Firas DAMMAK</a:t>
            </a:r>
            <a:endParaRPr sz="1600">
              <a:solidFill>
                <a:schemeClr val="dk2"/>
              </a:solidFill>
            </a:endParaRPr>
          </a:p>
        </p:txBody>
      </p:sp>
      <p:sp>
        <p:nvSpPr>
          <p:cNvPr id="91" name="Google Shape;91;p13"/>
          <p:cNvSpPr txBox="1"/>
          <p:nvPr/>
        </p:nvSpPr>
        <p:spPr>
          <a:xfrm>
            <a:off x="2880200" y="4573675"/>
            <a:ext cx="3000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fr" sz="1800">
                <a:solidFill>
                  <a:schemeClr val="dk2"/>
                </a:solidFill>
              </a:rPr>
              <a:t>2020/2021</a:t>
            </a:r>
            <a:endParaRPr sz="1800">
              <a:solidFill>
                <a:schemeClr val="dk2"/>
              </a:solidFill>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0</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311700" y="-2379"/>
            <a:ext cx="8520600" cy="1290025"/>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fr" sz="2700" dirty="0"/>
              <a:t>II.   Analyse des besoins  (3/3)</a:t>
            </a:r>
            <a:endParaRPr sz="2700" dirty="0"/>
          </a:p>
          <a:p>
            <a:pPr marL="0" lvl="0" indent="0" algn="l" rtl="0">
              <a:lnSpc>
                <a:spcPct val="150000"/>
              </a:lnSpc>
              <a:spcBef>
                <a:spcPts val="0"/>
              </a:spcBef>
              <a:spcAft>
                <a:spcPts val="0"/>
              </a:spcAft>
              <a:buNone/>
            </a:pPr>
            <a:r>
              <a:rPr lang="fr" sz="1600" dirty="0">
                <a:solidFill>
                  <a:schemeClr val="accent5">
                    <a:lumMod val="75000"/>
                  </a:schemeClr>
                </a:solidFill>
              </a:rPr>
              <a:t>          Besoins non fonctionnels </a:t>
            </a:r>
            <a:endParaRPr sz="1600" dirty="0">
              <a:solidFill>
                <a:schemeClr val="accent5">
                  <a:lumMod val="75000"/>
                </a:schemeClr>
              </a:solidFill>
            </a:endParaRPr>
          </a:p>
          <a:p>
            <a:pPr marL="0" lvl="0" indent="0" algn="l" rtl="0">
              <a:spcBef>
                <a:spcPts val="0"/>
              </a:spcBef>
              <a:spcAft>
                <a:spcPts val="0"/>
              </a:spcAft>
              <a:buNone/>
            </a:pPr>
            <a:endParaRPr sz="2700" dirty="0"/>
          </a:p>
        </p:txBody>
      </p:sp>
      <p:sp>
        <p:nvSpPr>
          <p:cNvPr id="176" name="Google Shape;176;p22"/>
          <p:cNvSpPr/>
          <p:nvPr/>
        </p:nvSpPr>
        <p:spPr>
          <a:xfrm>
            <a:off x="1209100" y="3151825"/>
            <a:ext cx="1805400" cy="10962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Disponibilité</a:t>
            </a:r>
            <a:endParaRPr sz="1500" dirty="0">
              <a:solidFill>
                <a:schemeClr val="dk2"/>
              </a:solidFill>
            </a:endParaRPr>
          </a:p>
        </p:txBody>
      </p:sp>
      <p:sp>
        <p:nvSpPr>
          <p:cNvPr id="177" name="Google Shape;177;p22"/>
          <p:cNvSpPr/>
          <p:nvPr/>
        </p:nvSpPr>
        <p:spPr>
          <a:xfrm>
            <a:off x="3582275" y="3151825"/>
            <a:ext cx="2051100" cy="15141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smtClean="0">
                <a:solidFill>
                  <a:schemeClr val="dk2"/>
                </a:solidFill>
              </a:rPr>
              <a:t>Commodité</a:t>
            </a:r>
            <a:endParaRPr sz="1500" dirty="0">
              <a:solidFill>
                <a:schemeClr val="dk2"/>
              </a:solidFill>
            </a:endParaRPr>
          </a:p>
        </p:txBody>
      </p:sp>
      <p:sp>
        <p:nvSpPr>
          <p:cNvPr id="178" name="Google Shape;178;p22"/>
          <p:cNvSpPr/>
          <p:nvPr/>
        </p:nvSpPr>
        <p:spPr>
          <a:xfrm>
            <a:off x="6615275" y="621200"/>
            <a:ext cx="1680900" cy="10962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a:solidFill>
                  <a:schemeClr val="dk2"/>
                </a:solidFill>
              </a:rPr>
              <a:t>Fiabilité</a:t>
            </a:r>
            <a:endParaRPr sz="1200">
              <a:solidFill>
                <a:schemeClr val="dk2"/>
              </a:solidFill>
            </a:endParaRPr>
          </a:p>
        </p:txBody>
      </p:sp>
      <p:sp>
        <p:nvSpPr>
          <p:cNvPr id="179" name="Google Shape;179;p22"/>
          <p:cNvSpPr/>
          <p:nvPr/>
        </p:nvSpPr>
        <p:spPr>
          <a:xfrm>
            <a:off x="296076" y="1741463"/>
            <a:ext cx="2139000" cy="12516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Rapidité</a:t>
            </a:r>
            <a:endParaRPr sz="1200" dirty="0">
              <a:solidFill>
                <a:schemeClr val="dk2"/>
              </a:solidFill>
            </a:endParaRPr>
          </a:p>
        </p:txBody>
      </p:sp>
      <p:sp>
        <p:nvSpPr>
          <p:cNvPr id="180" name="Google Shape;180;p22"/>
          <p:cNvSpPr/>
          <p:nvPr/>
        </p:nvSpPr>
        <p:spPr>
          <a:xfrm>
            <a:off x="6201150" y="2265475"/>
            <a:ext cx="2051100" cy="15141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a:solidFill>
                  <a:schemeClr val="dk2"/>
                </a:solidFill>
              </a:rPr>
              <a:t>Capacité</a:t>
            </a:r>
            <a:endParaRPr sz="1200">
              <a:solidFill>
                <a:schemeClr val="dk2"/>
              </a:solidFill>
            </a:endParaRPr>
          </a:p>
        </p:txBody>
      </p:sp>
      <p:sp>
        <p:nvSpPr>
          <p:cNvPr id="181" name="Google Shape;181;p22"/>
          <p:cNvSpPr txBox="1"/>
          <p:nvPr/>
        </p:nvSpPr>
        <p:spPr>
          <a:xfrm>
            <a:off x="3426026" y="2064274"/>
            <a:ext cx="21957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3500" dirty="0" smtClean="0">
                <a:latin typeface="Roboto"/>
                <a:ea typeface="Roboto"/>
                <a:cs typeface="Roboto"/>
                <a:sym typeface="Roboto"/>
              </a:rPr>
              <a:t>Système</a:t>
            </a:r>
            <a:endParaRPr sz="3500"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41116" y="4839448"/>
            <a:ext cx="548700" cy="393600"/>
          </a:xfrm>
        </p:spPr>
        <p:txBody>
          <a:bodyPr/>
          <a:lstStyle/>
          <a:p>
            <a:pPr marL="0" lvl="0" indent="0" algn="r" rtl="0">
              <a:spcBef>
                <a:spcPts val="0"/>
              </a:spcBef>
              <a:spcAft>
                <a:spcPts val="0"/>
              </a:spcAft>
              <a:buNone/>
            </a:pPr>
            <a:fld id="{00000000-1234-1234-1234-123412341234}" type="slidenum">
              <a:rPr lang="fr-FR" smtClean="0"/>
              <a:t>9</a:t>
            </a:fld>
            <a:r>
              <a:rPr lang="fr-FR" dirty="0" smtClean="0"/>
              <a:t>/32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7" grpId="0" animBg="1"/>
      <p:bldP spid="178" grpId="0" animBg="1"/>
      <p:bldP spid="179" grpId="0" animBg="1"/>
      <p:bldP spid="1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311700" y="16573"/>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(1/6)</a:t>
            </a:r>
            <a:endParaRPr dirty="0"/>
          </a:p>
          <a:p>
            <a:pPr marL="0" lvl="0" indent="0" algn="l" rtl="0">
              <a:lnSpc>
                <a:spcPct val="150000"/>
              </a:lnSpc>
              <a:spcBef>
                <a:spcPts val="0"/>
              </a:spcBef>
              <a:spcAft>
                <a:spcPts val="0"/>
              </a:spcAft>
              <a:buNone/>
            </a:pPr>
            <a:r>
              <a:rPr lang="fr" sz="1777" dirty="0">
                <a:solidFill>
                  <a:schemeClr val="accent5">
                    <a:lumMod val="75000"/>
                  </a:schemeClr>
                </a:solidFill>
              </a:rPr>
              <a:t> </a:t>
            </a:r>
            <a:r>
              <a:rPr lang="fr" sz="1777" dirty="0" smtClean="0">
                <a:solidFill>
                  <a:schemeClr val="accent5">
                    <a:lumMod val="75000"/>
                  </a:schemeClr>
                </a:solidFill>
              </a:rPr>
              <a:t>          Conception </a:t>
            </a:r>
            <a:r>
              <a:rPr lang="fr" sz="1777" dirty="0">
                <a:solidFill>
                  <a:schemeClr val="accent5">
                    <a:lumMod val="75000"/>
                  </a:schemeClr>
                </a:solidFill>
              </a:rPr>
              <a:t>générale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187" name="Google Shape;187;p23"/>
          <p:cNvSpPr txBox="1">
            <a:spLocks noGrp="1"/>
          </p:cNvSpPr>
          <p:nvPr>
            <p:ph type="body" idx="1"/>
          </p:nvPr>
        </p:nvSpPr>
        <p:spPr>
          <a:xfrm>
            <a:off x="311700" y="1276853"/>
            <a:ext cx="8520600" cy="3229500"/>
          </a:xfrm>
          <a:prstGeom prst="rect">
            <a:avLst/>
          </a:prstGeom>
          <a:ln>
            <a:noFill/>
          </a:ln>
        </p:spPr>
        <p:txBody>
          <a:bodyPr spcFirstLastPara="1" wrap="square" lIns="91425" tIns="91425" rIns="91425" bIns="91425" anchor="t" anchorCtr="0">
            <a:normAutofit/>
          </a:bodyPr>
          <a:lstStyle/>
          <a:p>
            <a:pPr marL="457200" lvl="0" indent="0" algn="l" rtl="0">
              <a:spcBef>
                <a:spcPts val="0"/>
              </a:spcBef>
              <a:spcAft>
                <a:spcPts val="0"/>
              </a:spcAft>
              <a:buNone/>
            </a:pPr>
            <a:r>
              <a:rPr lang="fr" sz="1400" b="1" dirty="0">
                <a:solidFill>
                  <a:schemeClr val="accent5">
                    <a:lumMod val="50000"/>
                  </a:schemeClr>
                </a:solidFill>
                <a:latin typeface="Arial"/>
                <a:ea typeface="Arial"/>
                <a:cs typeface="Arial"/>
                <a:sym typeface="Arial"/>
              </a:rPr>
              <a:t>                  </a:t>
            </a:r>
            <a:r>
              <a:rPr lang="fr" sz="1400" b="1" dirty="0" smtClean="0">
                <a:solidFill>
                  <a:schemeClr val="accent5">
                    <a:lumMod val="50000"/>
                  </a:schemeClr>
                </a:solidFill>
                <a:latin typeface="Arial"/>
                <a:ea typeface="Arial"/>
                <a:cs typeface="Arial"/>
                <a:sym typeface="Arial"/>
              </a:rPr>
              <a:t> </a:t>
            </a:r>
            <a:r>
              <a:rPr lang="fr" sz="1400" b="1" dirty="0">
                <a:solidFill>
                  <a:schemeClr val="accent5">
                    <a:lumMod val="50000"/>
                  </a:schemeClr>
                </a:solidFill>
                <a:latin typeface="Arial"/>
                <a:ea typeface="Arial"/>
                <a:cs typeface="Arial"/>
                <a:sym typeface="Arial"/>
              </a:rPr>
              <a:t> </a:t>
            </a:r>
            <a:r>
              <a:rPr lang="fr" sz="1400" b="1" dirty="0" smtClean="0">
                <a:solidFill>
                  <a:schemeClr val="accent5">
                    <a:lumMod val="50000"/>
                  </a:schemeClr>
                </a:solidFill>
                <a:latin typeface="Arial"/>
                <a:ea typeface="Arial"/>
                <a:cs typeface="Arial"/>
                <a:sym typeface="Arial"/>
              </a:rPr>
              <a:t>    Architecture logique                                                    </a:t>
            </a:r>
            <a:r>
              <a:rPr lang="fr" sz="1400" b="1" dirty="0">
                <a:solidFill>
                  <a:schemeClr val="accent5">
                    <a:lumMod val="50000"/>
                  </a:schemeClr>
                </a:solidFill>
                <a:latin typeface="Arial"/>
                <a:ea typeface="Arial"/>
                <a:cs typeface="Arial"/>
                <a:sym typeface="Arial"/>
              </a:rPr>
              <a:t>Architecture </a:t>
            </a:r>
            <a:r>
              <a:rPr lang="fr" sz="1400" b="1" dirty="0" smtClean="0">
                <a:solidFill>
                  <a:schemeClr val="accent5">
                    <a:lumMod val="50000"/>
                  </a:schemeClr>
                </a:solidFill>
                <a:latin typeface="Arial"/>
                <a:ea typeface="Arial"/>
                <a:cs typeface="Arial"/>
                <a:sym typeface="Arial"/>
              </a:rPr>
              <a:t>physique</a:t>
            </a:r>
            <a:endParaRPr b="1" dirty="0">
              <a:solidFill>
                <a:schemeClr val="accent5">
                  <a:lumMod val="50000"/>
                </a:schemeClr>
              </a:solidFill>
              <a:latin typeface="Arial"/>
              <a:ea typeface="Arial"/>
              <a:cs typeface="Arial"/>
              <a:sym typeface="Arial"/>
            </a:endParaRPr>
          </a:p>
          <a:p>
            <a:pPr marL="0" lvl="0" indent="0" algn="l" rtl="0">
              <a:spcBef>
                <a:spcPts val="0"/>
              </a:spcBef>
              <a:spcAft>
                <a:spcPts val="1200"/>
              </a:spcAft>
              <a:buNone/>
            </a:pPr>
            <a:endParaRPr dirty="0"/>
          </a:p>
        </p:txBody>
      </p:sp>
      <p:pic>
        <p:nvPicPr>
          <p:cNvPr id="188" name="Google Shape;188;p23"/>
          <p:cNvPicPr preferRelativeResize="0"/>
          <p:nvPr/>
        </p:nvPicPr>
        <p:blipFill>
          <a:blip r:embed="rId3">
            <a:alphaModFix/>
          </a:blip>
          <a:stretch>
            <a:fillRect/>
          </a:stretch>
        </p:blipFill>
        <p:spPr>
          <a:xfrm>
            <a:off x="1057367" y="1691587"/>
            <a:ext cx="3330874" cy="1650550"/>
          </a:xfrm>
          <a:prstGeom prst="rect">
            <a:avLst/>
          </a:prstGeom>
          <a:noFill/>
          <a:ln>
            <a:noFill/>
          </a:ln>
        </p:spPr>
      </p:pic>
      <p:pic>
        <p:nvPicPr>
          <p:cNvPr id="189" name="Google Shape;189;p23"/>
          <p:cNvPicPr preferRelativeResize="0"/>
          <p:nvPr/>
        </p:nvPicPr>
        <p:blipFill>
          <a:blip r:embed="rId4">
            <a:alphaModFix/>
          </a:blip>
          <a:stretch>
            <a:fillRect/>
          </a:stretch>
        </p:blipFill>
        <p:spPr>
          <a:xfrm>
            <a:off x="5133908" y="1646827"/>
            <a:ext cx="3875224" cy="1829443"/>
          </a:xfrm>
          <a:prstGeom prst="rect">
            <a:avLst/>
          </a:prstGeom>
          <a:noFill/>
          <a:ln>
            <a:noFill/>
          </a:ln>
        </p:spPr>
      </p:pic>
      <p:sp>
        <p:nvSpPr>
          <p:cNvPr id="2" name="Espace réservé du numéro de diapositive 1"/>
          <p:cNvSpPr>
            <a:spLocks noGrp="1"/>
          </p:cNvSpPr>
          <p:nvPr>
            <p:ph type="sldNum" idx="12"/>
          </p:nvPr>
        </p:nvSpPr>
        <p:spPr>
          <a:xfrm>
            <a:off x="8557950" y="4824594"/>
            <a:ext cx="548700" cy="393600"/>
          </a:xfrm>
        </p:spPr>
        <p:txBody>
          <a:bodyPr/>
          <a:lstStyle/>
          <a:p>
            <a:pPr marL="0" lvl="0" indent="0" algn="r" rtl="0">
              <a:spcBef>
                <a:spcPts val="0"/>
              </a:spcBef>
              <a:spcAft>
                <a:spcPts val="0"/>
              </a:spcAft>
              <a:buNone/>
            </a:pPr>
            <a:fld id="{00000000-1234-1234-1234-123412341234}" type="slidenum">
              <a:rPr lang="fr-FR" smtClean="0"/>
              <a:t>10</a:t>
            </a:fld>
            <a:r>
              <a:rPr lang="fr-FR" dirty="0" smtClean="0"/>
              <a:t>/32</a:t>
            </a:r>
            <a:endParaRPr lang="fr-FR" dirty="0"/>
          </a:p>
        </p:txBody>
      </p:sp>
      <p:sp>
        <p:nvSpPr>
          <p:cNvPr id="3" name="ZoneTexte 2"/>
          <p:cNvSpPr txBox="1"/>
          <p:nvPr/>
        </p:nvSpPr>
        <p:spPr>
          <a:xfrm>
            <a:off x="811577" y="3605718"/>
            <a:ext cx="4317207" cy="169277"/>
          </a:xfrm>
          <a:prstGeom prst="rect">
            <a:avLst/>
          </a:prstGeom>
          <a:noFill/>
        </p:spPr>
        <p:txBody>
          <a:bodyPr wrap="none" rtlCol="0">
            <a:spAutoFit/>
          </a:bodyPr>
          <a:lstStyle/>
          <a:p>
            <a:r>
              <a:rPr lang="fr-FR" sz="500" dirty="0">
                <a:solidFill>
                  <a:schemeClr val="bg1">
                    <a:lumMod val="75000"/>
                  </a:schemeClr>
                </a:solidFill>
              </a:rPr>
              <a:t>https://1.bp.blogspot.com/-zXNIffcp-fs/XuC1w1AfaII/AAAAAAAAJMg/2MCY29IALDc6rpd5HwmxRBU8H_uxR6nNQCNcBGAsYHQ/s1600/mvc.png</a:t>
            </a:r>
          </a:p>
        </p:txBody>
      </p:sp>
      <p:sp>
        <p:nvSpPr>
          <p:cNvPr id="4" name="ZoneTexte 3"/>
          <p:cNvSpPr txBox="1"/>
          <p:nvPr/>
        </p:nvSpPr>
        <p:spPr>
          <a:xfrm>
            <a:off x="2101144" y="3394800"/>
            <a:ext cx="1609736" cy="307777"/>
          </a:xfrm>
          <a:prstGeom prst="rect">
            <a:avLst/>
          </a:prstGeom>
          <a:noFill/>
        </p:spPr>
        <p:txBody>
          <a:bodyPr wrap="none" rtlCol="0">
            <a:spAutoFit/>
          </a:bodyPr>
          <a:lstStyle/>
          <a:p>
            <a:r>
              <a:rPr lang="fr-FR" dirty="0" smtClean="0">
                <a:solidFill>
                  <a:schemeClr val="bg2">
                    <a:lumMod val="75000"/>
                  </a:schemeClr>
                </a:solidFill>
                <a:latin typeface="Roboto" panose="020B0604020202020204" charset="0"/>
                <a:ea typeface="Roboto" panose="020B0604020202020204" charset="0"/>
              </a:rPr>
              <a:t>Architecture MVC</a:t>
            </a:r>
            <a:endParaRPr lang="fr-FR" dirty="0">
              <a:solidFill>
                <a:schemeClr val="bg2">
                  <a:lumMod val="75000"/>
                </a:schemeClr>
              </a:solidFill>
              <a:latin typeface="Roboto" panose="020B0604020202020204" charset="0"/>
              <a:ea typeface="Roboto" panose="020B0604020202020204" charset="0"/>
            </a:endParaRPr>
          </a:p>
        </p:txBody>
      </p:sp>
      <p:sp>
        <p:nvSpPr>
          <p:cNvPr id="9" name="ZoneTexte 8"/>
          <p:cNvSpPr txBox="1"/>
          <p:nvPr/>
        </p:nvSpPr>
        <p:spPr>
          <a:xfrm>
            <a:off x="6567528" y="3322381"/>
            <a:ext cx="1739579" cy="307777"/>
          </a:xfrm>
          <a:prstGeom prst="rect">
            <a:avLst/>
          </a:prstGeom>
          <a:noFill/>
        </p:spPr>
        <p:txBody>
          <a:bodyPr wrap="none" rtlCol="0">
            <a:spAutoFit/>
          </a:bodyPr>
          <a:lstStyle/>
          <a:p>
            <a:r>
              <a:rPr lang="fr-FR" dirty="0" smtClean="0">
                <a:solidFill>
                  <a:schemeClr val="bg2">
                    <a:lumMod val="75000"/>
                  </a:schemeClr>
                </a:solidFill>
                <a:latin typeface="Roboto" panose="020B0604020202020204" charset="0"/>
                <a:ea typeface="Roboto" panose="020B0604020202020204" charset="0"/>
              </a:rPr>
              <a:t>Architecture 3-tiers</a:t>
            </a:r>
            <a:endParaRPr lang="fr-FR" dirty="0">
              <a:solidFill>
                <a:schemeClr val="bg2">
                  <a:lumMod val="75000"/>
                </a:schemeClr>
              </a:solidFill>
              <a:latin typeface="Roboto" panose="020B0604020202020204" charset="0"/>
              <a:ea typeface="Roboto" panose="020B0604020202020204" charset="0"/>
            </a:endParaRPr>
          </a:p>
        </p:txBody>
      </p:sp>
      <p:sp>
        <p:nvSpPr>
          <p:cNvPr id="5" name="Rectangle 4"/>
          <p:cNvSpPr/>
          <p:nvPr/>
        </p:nvSpPr>
        <p:spPr>
          <a:xfrm>
            <a:off x="6918228" y="3521079"/>
            <a:ext cx="1167307" cy="169277"/>
          </a:xfrm>
          <a:prstGeom prst="rect">
            <a:avLst/>
          </a:prstGeom>
        </p:spPr>
        <p:txBody>
          <a:bodyPr wrap="none">
            <a:spAutoFit/>
          </a:bodyPr>
          <a:lstStyle/>
          <a:p>
            <a:r>
              <a:rPr lang="fr-FR" sz="500" dirty="0">
                <a:solidFill>
                  <a:schemeClr val="bg1">
                    <a:lumMod val="75000"/>
                  </a:schemeClr>
                </a:solidFill>
              </a:rPr>
              <a:t>https://slideplayer.fr/slide/1323097/</a:t>
            </a:r>
          </a:p>
        </p:txBody>
      </p:sp>
    </p:spTree>
    <p:extLst>
      <p:ext uri="{BB962C8B-B14F-4D97-AF65-F5344CB8AC3E}">
        <p14:creationId xmlns:p14="http://schemas.microsoft.com/office/powerpoint/2010/main" val="276084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11699" y="-32927"/>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(2/6)</a:t>
            </a:r>
            <a:endParaRPr dirty="0"/>
          </a:p>
          <a:p>
            <a:pPr marL="0" lvl="0" indent="0" algn="l" rtl="0">
              <a:lnSpc>
                <a:spcPct val="150000"/>
              </a:lnSpc>
              <a:spcBef>
                <a:spcPts val="0"/>
              </a:spcBef>
              <a:spcAft>
                <a:spcPts val="0"/>
              </a:spcAft>
              <a:buNone/>
            </a:pPr>
            <a:r>
              <a:rPr lang="fr" sz="1777" dirty="0">
                <a:solidFill>
                  <a:schemeClr val="accent5">
                    <a:lumMod val="75000"/>
                  </a:schemeClr>
                </a:solidFill>
              </a:rPr>
              <a:t> </a:t>
            </a: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 name="Espace réservé du numéro de diapositive 1"/>
          <p:cNvSpPr>
            <a:spLocks noGrp="1"/>
          </p:cNvSpPr>
          <p:nvPr>
            <p:ph type="sldNum" idx="12"/>
          </p:nvPr>
        </p:nvSpPr>
        <p:spPr>
          <a:xfrm>
            <a:off x="8568010" y="4812555"/>
            <a:ext cx="548700" cy="393600"/>
          </a:xfrm>
        </p:spPr>
        <p:txBody>
          <a:bodyPr/>
          <a:lstStyle/>
          <a:p>
            <a:pPr marL="0" lvl="0" indent="0" algn="r" rtl="0">
              <a:spcBef>
                <a:spcPts val="0"/>
              </a:spcBef>
              <a:spcAft>
                <a:spcPts val="0"/>
              </a:spcAft>
              <a:buNone/>
            </a:pPr>
            <a:r>
              <a:rPr lang="fr-FR" dirty="0" smtClean="0"/>
              <a:t>11</a:t>
            </a:r>
            <a:r>
              <a:rPr lang="fr-FR" dirty="0" smtClean="0"/>
              <a:t>/32</a:t>
            </a:r>
            <a:endParaRPr lang="fr-FR" dirty="0"/>
          </a:p>
        </p:txBody>
      </p:sp>
      <p:graphicFrame>
        <p:nvGraphicFramePr>
          <p:cNvPr id="39" name="Tableau 38"/>
          <p:cNvGraphicFramePr>
            <a:graphicFrameLocks noGrp="1"/>
          </p:cNvGraphicFramePr>
          <p:nvPr>
            <p:extLst/>
          </p:nvPr>
        </p:nvGraphicFramePr>
        <p:xfrm>
          <a:off x="1224323" y="1087291"/>
          <a:ext cx="6236874" cy="3550023"/>
        </p:xfrm>
        <a:graphic>
          <a:graphicData uri="http://schemas.openxmlformats.org/drawingml/2006/table">
            <a:tbl>
              <a:tblPr firstRow="1" bandRow="1">
                <a:tableStyleId>{3EC5F341-4AF0-4CA3-A5E3-C6154E9C2636}</a:tableStyleId>
              </a:tblPr>
              <a:tblGrid>
                <a:gridCol w="2179704">
                  <a:extLst>
                    <a:ext uri="{9D8B030D-6E8A-4147-A177-3AD203B41FA5}">
                      <a16:colId xmlns:a16="http://schemas.microsoft.com/office/drawing/2014/main" val="20000"/>
                    </a:ext>
                  </a:extLst>
                </a:gridCol>
                <a:gridCol w="1951744">
                  <a:extLst>
                    <a:ext uri="{9D8B030D-6E8A-4147-A177-3AD203B41FA5}">
                      <a16:colId xmlns:a16="http://schemas.microsoft.com/office/drawing/2014/main" val="20001"/>
                    </a:ext>
                  </a:extLst>
                </a:gridCol>
                <a:gridCol w="2105426">
                  <a:extLst>
                    <a:ext uri="{9D8B030D-6E8A-4147-A177-3AD203B41FA5}">
                      <a16:colId xmlns:a16="http://schemas.microsoft.com/office/drawing/2014/main" val="20002"/>
                    </a:ext>
                  </a:extLst>
                </a:gridCol>
              </a:tblGrid>
              <a:tr h="320166">
                <a:tc>
                  <a:txBody>
                    <a:bodyPr/>
                    <a:lstStyle/>
                    <a:p>
                      <a:pPr algn="ctr"/>
                      <a:r>
                        <a:rPr lang="fr-FR" dirty="0" smtClean="0"/>
                        <a:t>Recruteur</a:t>
                      </a:r>
                      <a:endParaRPr lang="fr-FR" dirty="0"/>
                    </a:p>
                  </a:txBody>
                  <a:tcPr/>
                </a:tc>
                <a:tc>
                  <a:txBody>
                    <a:bodyPr/>
                    <a:lstStyle/>
                    <a:p>
                      <a:pPr algn="ctr"/>
                      <a:r>
                        <a:rPr lang="fr-FR" dirty="0" smtClean="0"/>
                        <a:t>Candidat</a:t>
                      </a:r>
                      <a:endParaRPr lang="fr-FR" dirty="0"/>
                    </a:p>
                  </a:txBody>
                  <a:tcPr/>
                </a:tc>
                <a:tc>
                  <a:txBody>
                    <a:bodyPr/>
                    <a:lstStyle/>
                    <a:p>
                      <a:pPr algn="ctr"/>
                      <a:r>
                        <a:rPr lang="fr-FR" dirty="0" smtClean="0"/>
                        <a:t>Analyseur</a:t>
                      </a:r>
                      <a:endParaRPr lang="fr-FR" dirty="0"/>
                    </a:p>
                  </a:txBody>
                  <a:tcPr/>
                </a:tc>
                <a:extLst>
                  <a:ext uri="{0D108BD9-81ED-4DB2-BD59-A6C34878D82A}">
                    <a16:rowId xmlns:a16="http://schemas.microsoft.com/office/drawing/2014/main" val="10000"/>
                  </a:ext>
                </a:extLst>
              </a:tr>
              <a:tr h="3229857">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1"/>
                  </a:ext>
                </a:extLst>
              </a:tr>
            </a:tbl>
          </a:graphicData>
        </a:graphic>
      </p:graphicFrame>
      <p:sp>
        <p:nvSpPr>
          <p:cNvPr id="40" name="Ellipse 39"/>
          <p:cNvSpPr/>
          <p:nvPr/>
        </p:nvSpPr>
        <p:spPr>
          <a:xfrm>
            <a:off x="2289843" y="1479176"/>
            <a:ext cx="145996" cy="16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avec flèche 40"/>
          <p:cNvCxnSpPr/>
          <p:nvPr/>
        </p:nvCxnSpPr>
        <p:spPr>
          <a:xfrm>
            <a:off x="2362841" y="1590594"/>
            <a:ext cx="0" cy="26894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1390811" y="1851852"/>
            <a:ext cx="1944060" cy="2266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bg2"/>
                </a:solidFill>
              </a:rPr>
              <a:t>Rédiger une offre d’emploi</a:t>
            </a:r>
            <a:endParaRPr lang="fr-FR" sz="1050" b="1" dirty="0">
              <a:solidFill>
                <a:schemeClr val="bg2"/>
              </a:solidFill>
            </a:endParaRPr>
          </a:p>
        </p:txBody>
      </p:sp>
      <p:cxnSp>
        <p:nvCxnSpPr>
          <p:cNvPr id="43" name="Connecteur droit avec flèche 42"/>
          <p:cNvCxnSpPr>
            <a:stCxn id="42" idx="2"/>
            <a:endCxn id="44" idx="0"/>
          </p:cNvCxnSpPr>
          <p:nvPr/>
        </p:nvCxnSpPr>
        <p:spPr>
          <a:xfrm>
            <a:off x="2362841" y="2078531"/>
            <a:ext cx="3842" cy="172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à coins arrondis 43"/>
          <p:cNvSpPr/>
          <p:nvPr/>
        </p:nvSpPr>
        <p:spPr>
          <a:xfrm>
            <a:off x="1490703" y="2251422"/>
            <a:ext cx="1751959" cy="2958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Ajouter des questions de personnalit</a:t>
            </a:r>
            <a:r>
              <a:rPr lang="fr-FR" sz="900" b="1" dirty="0">
                <a:solidFill>
                  <a:schemeClr val="bg2"/>
                </a:solidFill>
              </a:rPr>
              <a:t>é</a:t>
            </a:r>
          </a:p>
        </p:txBody>
      </p:sp>
      <p:cxnSp>
        <p:nvCxnSpPr>
          <p:cNvPr id="45" name="Connecteur droit avec flèche 44"/>
          <p:cNvCxnSpPr>
            <a:stCxn id="44" idx="2"/>
          </p:cNvCxnSpPr>
          <p:nvPr/>
        </p:nvCxnSpPr>
        <p:spPr>
          <a:xfrm>
            <a:off x="2366683" y="2547257"/>
            <a:ext cx="962" cy="22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rganigramme : Décision 45"/>
          <p:cNvSpPr/>
          <p:nvPr/>
        </p:nvSpPr>
        <p:spPr>
          <a:xfrm>
            <a:off x="2236055" y="2773936"/>
            <a:ext cx="249730" cy="2651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avec flèche 46"/>
          <p:cNvCxnSpPr/>
          <p:nvPr/>
        </p:nvCxnSpPr>
        <p:spPr>
          <a:xfrm flipH="1">
            <a:off x="2367645" y="3008300"/>
            <a:ext cx="959" cy="224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Ellipse 47"/>
          <p:cNvSpPr/>
          <p:nvPr/>
        </p:nvSpPr>
        <p:spPr>
          <a:xfrm>
            <a:off x="2239897" y="3225373"/>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2291766" y="3263794"/>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Connecteur droit avec flèche 49"/>
          <p:cNvCxnSpPr>
            <a:stCxn id="46" idx="3"/>
            <a:endCxn id="51" idx="1"/>
          </p:cNvCxnSpPr>
          <p:nvPr/>
        </p:nvCxnSpPr>
        <p:spPr>
          <a:xfrm flipV="1">
            <a:off x="2485785" y="2662519"/>
            <a:ext cx="1287076" cy="243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à coins arrondis 50"/>
          <p:cNvSpPr/>
          <p:nvPr/>
        </p:nvSpPr>
        <p:spPr>
          <a:xfrm>
            <a:off x="3772861" y="2556863"/>
            <a:ext cx="1237129" cy="2113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Déposer le CV</a:t>
            </a:r>
            <a:endParaRPr lang="fr-FR" sz="900" b="1" dirty="0">
              <a:solidFill>
                <a:schemeClr val="bg2"/>
              </a:solidFill>
            </a:endParaRPr>
          </a:p>
        </p:txBody>
      </p:sp>
      <p:cxnSp>
        <p:nvCxnSpPr>
          <p:cNvPr id="52" name="Connecteur droit avec flèche 51"/>
          <p:cNvCxnSpPr>
            <a:endCxn id="53" idx="0"/>
          </p:cNvCxnSpPr>
          <p:nvPr/>
        </p:nvCxnSpPr>
        <p:spPr>
          <a:xfrm>
            <a:off x="4406793" y="2784502"/>
            <a:ext cx="7684" cy="216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à coins arrondis 52"/>
          <p:cNvSpPr/>
          <p:nvPr/>
        </p:nvSpPr>
        <p:spPr>
          <a:xfrm>
            <a:off x="3634547" y="3000616"/>
            <a:ext cx="1559860" cy="242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Répondre aux questions</a:t>
            </a:r>
            <a:endParaRPr lang="fr-FR" sz="900" b="1" dirty="0">
              <a:solidFill>
                <a:schemeClr val="bg2"/>
              </a:solidFill>
            </a:endParaRPr>
          </a:p>
        </p:txBody>
      </p:sp>
      <p:cxnSp>
        <p:nvCxnSpPr>
          <p:cNvPr id="54" name="Connecteur droit avec flèche 53"/>
          <p:cNvCxnSpPr>
            <a:endCxn id="55" idx="1"/>
          </p:cNvCxnSpPr>
          <p:nvPr/>
        </p:nvCxnSpPr>
        <p:spPr>
          <a:xfrm flipV="1">
            <a:off x="5186723" y="2780180"/>
            <a:ext cx="691927" cy="320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ectangle à coins arrondis 54"/>
          <p:cNvSpPr/>
          <p:nvPr/>
        </p:nvSpPr>
        <p:spPr>
          <a:xfrm>
            <a:off x="5878650" y="2633703"/>
            <a:ext cx="1328974" cy="2929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Analyser les donnés fournies</a:t>
            </a:r>
            <a:endParaRPr lang="fr-FR" sz="900" b="1" dirty="0">
              <a:solidFill>
                <a:schemeClr val="bg2"/>
              </a:solidFill>
            </a:endParaRPr>
          </a:p>
        </p:txBody>
      </p:sp>
      <p:sp>
        <p:nvSpPr>
          <p:cNvPr id="56" name="Organigramme : Décision 55"/>
          <p:cNvSpPr/>
          <p:nvPr/>
        </p:nvSpPr>
        <p:spPr>
          <a:xfrm>
            <a:off x="6431535" y="3160061"/>
            <a:ext cx="230521" cy="224756"/>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7" name="Connecteur droit avec flèche 56"/>
          <p:cNvCxnSpPr>
            <a:stCxn id="55" idx="2"/>
            <a:endCxn id="56" idx="0"/>
          </p:cNvCxnSpPr>
          <p:nvPr/>
        </p:nvCxnSpPr>
        <p:spPr>
          <a:xfrm>
            <a:off x="6543137" y="2926657"/>
            <a:ext cx="3659" cy="233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ectangle à coins arrondis 57"/>
          <p:cNvSpPr/>
          <p:nvPr/>
        </p:nvSpPr>
        <p:spPr>
          <a:xfrm>
            <a:off x="1759646" y="3597570"/>
            <a:ext cx="1265943" cy="194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Voir le classement</a:t>
            </a:r>
            <a:endParaRPr lang="fr-FR" sz="900" b="1" dirty="0">
              <a:solidFill>
                <a:schemeClr val="bg2"/>
              </a:solidFill>
            </a:endParaRPr>
          </a:p>
        </p:txBody>
      </p:sp>
      <p:cxnSp>
        <p:nvCxnSpPr>
          <p:cNvPr id="59" name="Connecteur droit avec flèche 58"/>
          <p:cNvCxnSpPr>
            <a:stCxn id="56" idx="1"/>
            <a:endCxn id="58" idx="3"/>
          </p:cNvCxnSpPr>
          <p:nvPr/>
        </p:nvCxnSpPr>
        <p:spPr>
          <a:xfrm flipH="1">
            <a:off x="3025589" y="3272439"/>
            <a:ext cx="3405946" cy="4223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ctangle à coins arrondis 59"/>
          <p:cNvSpPr/>
          <p:nvPr/>
        </p:nvSpPr>
        <p:spPr>
          <a:xfrm>
            <a:off x="3957277" y="3717872"/>
            <a:ext cx="1229445" cy="1971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Déposer la vidéo</a:t>
            </a:r>
            <a:endParaRPr lang="fr-FR" sz="900" b="1" dirty="0">
              <a:solidFill>
                <a:schemeClr val="bg2"/>
              </a:solidFill>
            </a:endParaRPr>
          </a:p>
        </p:txBody>
      </p:sp>
      <p:cxnSp>
        <p:nvCxnSpPr>
          <p:cNvPr id="61" name="Connecteur droit avec flèche 60"/>
          <p:cNvCxnSpPr/>
          <p:nvPr/>
        </p:nvCxnSpPr>
        <p:spPr>
          <a:xfrm flipH="1">
            <a:off x="5179038" y="3369449"/>
            <a:ext cx="1360074" cy="454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Ellipse 61"/>
          <p:cNvSpPr/>
          <p:nvPr/>
        </p:nvSpPr>
        <p:spPr>
          <a:xfrm>
            <a:off x="2253985" y="4169225"/>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2301050" y="4207644"/>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à coins arrondis 63"/>
          <p:cNvSpPr/>
          <p:nvPr/>
        </p:nvSpPr>
        <p:spPr>
          <a:xfrm>
            <a:off x="5586658" y="4260797"/>
            <a:ext cx="1328974" cy="1927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Analyser la vidéo</a:t>
            </a:r>
            <a:endParaRPr lang="fr-FR" sz="900" b="1" dirty="0">
              <a:solidFill>
                <a:schemeClr val="bg2"/>
              </a:solidFill>
            </a:endParaRPr>
          </a:p>
        </p:txBody>
      </p:sp>
      <p:cxnSp>
        <p:nvCxnSpPr>
          <p:cNvPr id="65" name="Connecteur droit avec flèche 64"/>
          <p:cNvCxnSpPr>
            <a:stCxn id="60" idx="2"/>
          </p:cNvCxnSpPr>
          <p:nvPr/>
        </p:nvCxnSpPr>
        <p:spPr>
          <a:xfrm>
            <a:off x="4572000" y="3915015"/>
            <a:ext cx="1521802" cy="332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a:stCxn id="64" idx="1"/>
          </p:cNvCxnSpPr>
          <p:nvPr/>
        </p:nvCxnSpPr>
        <p:spPr>
          <a:xfrm flipH="1" flipV="1">
            <a:off x="3010221" y="3784386"/>
            <a:ext cx="2576437" cy="572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p:nvPr/>
        </p:nvCxnSpPr>
        <p:spPr>
          <a:xfrm flipH="1">
            <a:off x="2377250" y="3799754"/>
            <a:ext cx="1" cy="36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rot="21228555">
            <a:off x="5352618" y="3121642"/>
            <a:ext cx="845103" cy="230832"/>
          </a:xfrm>
          <a:prstGeom prst="rect">
            <a:avLst/>
          </a:prstGeom>
          <a:noFill/>
        </p:spPr>
        <p:txBody>
          <a:bodyPr wrap="none" rtlCol="0">
            <a:spAutoFit/>
          </a:bodyPr>
          <a:lstStyle/>
          <a:p>
            <a:r>
              <a:rPr lang="fr-FR" sz="900" b="1" dirty="0" smtClean="0"/>
              <a:t>Non qualifié</a:t>
            </a:r>
            <a:endParaRPr lang="fr-FR" sz="900" b="1" dirty="0"/>
          </a:p>
        </p:txBody>
      </p:sp>
      <p:sp>
        <p:nvSpPr>
          <p:cNvPr id="69" name="ZoneTexte 68"/>
          <p:cNvSpPr txBox="1"/>
          <p:nvPr/>
        </p:nvSpPr>
        <p:spPr>
          <a:xfrm rot="20561099">
            <a:off x="5623641" y="3391241"/>
            <a:ext cx="607859" cy="230832"/>
          </a:xfrm>
          <a:prstGeom prst="rect">
            <a:avLst/>
          </a:prstGeom>
          <a:noFill/>
        </p:spPr>
        <p:txBody>
          <a:bodyPr wrap="none" rtlCol="0">
            <a:spAutoFit/>
          </a:bodyPr>
          <a:lstStyle/>
          <a:p>
            <a:r>
              <a:rPr lang="fr-FR" sz="900" b="1" dirty="0"/>
              <a:t>Q</a:t>
            </a:r>
            <a:r>
              <a:rPr lang="fr-FR" sz="900" b="1" dirty="0" smtClean="0"/>
              <a:t>ualifié</a:t>
            </a:r>
            <a:endParaRPr lang="fr-FR" sz="900" b="1" dirty="0"/>
          </a:p>
        </p:txBody>
      </p:sp>
      <p:sp>
        <p:nvSpPr>
          <p:cNvPr id="70" name="ZoneTexte 69"/>
          <p:cNvSpPr txBox="1"/>
          <p:nvPr/>
        </p:nvSpPr>
        <p:spPr>
          <a:xfrm rot="20931757">
            <a:off x="2566630" y="2597142"/>
            <a:ext cx="896399" cy="230832"/>
          </a:xfrm>
          <a:prstGeom prst="rect">
            <a:avLst/>
          </a:prstGeom>
          <a:noFill/>
        </p:spPr>
        <p:txBody>
          <a:bodyPr wrap="none" rtlCol="0">
            <a:spAutoFit/>
          </a:bodyPr>
          <a:lstStyle/>
          <a:p>
            <a:r>
              <a:rPr lang="fr-FR" sz="900" b="1" smtClean="0"/>
              <a:t>Offre publiée</a:t>
            </a:r>
            <a:endParaRPr lang="fr-FR" sz="900" b="1" dirty="0"/>
          </a:p>
        </p:txBody>
      </p:sp>
      <p:sp>
        <p:nvSpPr>
          <p:cNvPr id="71" name="ZoneTexte 70"/>
          <p:cNvSpPr txBox="1"/>
          <p:nvPr/>
        </p:nvSpPr>
        <p:spPr>
          <a:xfrm>
            <a:off x="1279221" y="2999751"/>
            <a:ext cx="1140056" cy="230832"/>
          </a:xfrm>
          <a:prstGeom prst="rect">
            <a:avLst/>
          </a:prstGeom>
          <a:noFill/>
        </p:spPr>
        <p:txBody>
          <a:bodyPr wrap="none" rtlCol="0">
            <a:spAutoFit/>
          </a:bodyPr>
          <a:lstStyle/>
          <a:p>
            <a:r>
              <a:rPr lang="fr-FR" sz="900" b="1" dirty="0" smtClean="0"/>
              <a:t>Offre non publiée</a:t>
            </a:r>
            <a:endParaRPr lang="fr-FR" sz="900" b="1" dirty="0"/>
          </a:p>
        </p:txBody>
      </p:sp>
      <p:sp>
        <p:nvSpPr>
          <p:cNvPr id="72" name="Google Shape;196;p24"/>
          <p:cNvSpPr txBox="1"/>
          <p:nvPr/>
        </p:nvSpPr>
        <p:spPr>
          <a:xfrm>
            <a:off x="2369815" y="4569252"/>
            <a:ext cx="5295009"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            Diagramme d’activité du système</a:t>
            </a:r>
            <a:endParaRPr dirty="0">
              <a:latin typeface="Roboto"/>
              <a:ea typeface="Roboto"/>
              <a:cs typeface="Roboto"/>
              <a:sym typeface="Roboto"/>
            </a:endParaRPr>
          </a:p>
        </p:txBody>
      </p:sp>
    </p:spTree>
    <p:extLst>
      <p:ext uri="{BB962C8B-B14F-4D97-AF65-F5344CB8AC3E}">
        <p14:creationId xmlns:p14="http://schemas.microsoft.com/office/powerpoint/2010/main" val="3250363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11699" y="-32927"/>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(2/6)</a:t>
            </a:r>
            <a:endParaRPr dirty="0"/>
          </a:p>
          <a:p>
            <a:pPr marL="0" lvl="0" indent="0" algn="l" rtl="0">
              <a:lnSpc>
                <a:spcPct val="150000"/>
              </a:lnSpc>
              <a:spcBef>
                <a:spcPts val="0"/>
              </a:spcBef>
              <a:spcAft>
                <a:spcPts val="0"/>
              </a:spcAft>
              <a:buNone/>
            </a:pPr>
            <a:r>
              <a:rPr lang="fr" sz="1777" dirty="0">
                <a:solidFill>
                  <a:schemeClr val="accent5">
                    <a:lumMod val="75000"/>
                  </a:schemeClr>
                </a:solidFill>
              </a:rPr>
              <a:t> </a:t>
            </a: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 name="Espace réservé du numéro de diapositive 1"/>
          <p:cNvSpPr>
            <a:spLocks noGrp="1"/>
          </p:cNvSpPr>
          <p:nvPr>
            <p:ph type="sldNum" idx="12"/>
          </p:nvPr>
        </p:nvSpPr>
        <p:spPr>
          <a:xfrm>
            <a:off x="8568010" y="4812555"/>
            <a:ext cx="548700" cy="393600"/>
          </a:xfrm>
        </p:spPr>
        <p:txBody>
          <a:bodyPr/>
          <a:lstStyle/>
          <a:p>
            <a:pPr marL="0" lvl="0" indent="0" algn="r" rtl="0">
              <a:spcBef>
                <a:spcPts val="0"/>
              </a:spcBef>
              <a:spcAft>
                <a:spcPts val="0"/>
              </a:spcAft>
              <a:buNone/>
            </a:pPr>
            <a:r>
              <a:rPr lang="fr-FR" dirty="0" smtClean="0"/>
              <a:t>11/32</a:t>
            </a:r>
            <a:endParaRPr lang="fr-FR" dirty="0"/>
          </a:p>
        </p:txBody>
      </p:sp>
      <p:graphicFrame>
        <p:nvGraphicFramePr>
          <p:cNvPr id="39" name="Tableau 38"/>
          <p:cNvGraphicFramePr>
            <a:graphicFrameLocks noGrp="1"/>
          </p:cNvGraphicFramePr>
          <p:nvPr>
            <p:extLst/>
          </p:nvPr>
        </p:nvGraphicFramePr>
        <p:xfrm>
          <a:off x="1224323" y="1087291"/>
          <a:ext cx="6236874" cy="3550023"/>
        </p:xfrm>
        <a:graphic>
          <a:graphicData uri="http://schemas.openxmlformats.org/drawingml/2006/table">
            <a:tbl>
              <a:tblPr firstRow="1" bandRow="1">
                <a:tableStyleId>{3EC5F341-4AF0-4CA3-A5E3-C6154E9C2636}</a:tableStyleId>
              </a:tblPr>
              <a:tblGrid>
                <a:gridCol w="2179704">
                  <a:extLst>
                    <a:ext uri="{9D8B030D-6E8A-4147-A177-3AD203B41FA5}">
                      <a16:colId xmlns:a16="http://schemas.microsoft.com/office/drawing/2014/main" val="20000"/>
                    </a:ext>
                  </a:extLst>
                </a:gridCol>
                <a:gridCol w="1951744">
                  <a:extLst>
                    <a:ext uri="{9D8B030D-6E8A-4147-A177-3AD203B41FA5}">
                      <a16:colId xmlns:a16="http://schemas.microsoft.com/office/drawing/2014/main" val="20001"/>
                    </a:ext>
                  </a:extLst>
                </a:gridCol>
                <a:gridCol w="2105426">
                  <a:extLst>
                    <a:ext uri="{9D8B030D-6E8A-4147-A177-3AD203B41FA5}">
                      <a16:colId xmlns:a16="http://schemas.microsoft.com/office/drawing/2014/main" val="20002"/>
                    </a:ext>
                  </a:extLst>
                </a:gridCol>
              </a:tblGrid>
              <a:tr h="320166">
                <a:tc>
                  <a:txBody>
                    <a:bodyPr/>
                    <a:lstStyle/>
                    <a:p>
                      <a:pPr algn="ctr"/>
                      <a:r>
                        <a:rPr lang="fr-FR" dirty="0" smtClean="0"/>
                        <a:t>Recruteur</a:t>
                      </a:r>
                      <a:endParaRPr lang="fr-FR" dirty="0"/>
                    </a:p>
                  </a:txBody>
                  <a:tcPr/>
                </a:tc>
                <a:tc>
                  <a:txBody>
                    <a:bodyPr/>
                    <a:lstStyle/>
                    <a:p>
                      <a:pPr algn="ctr"/>
                      <a:r>
                        <a:rPr lang="fr-FR" dirty="0" smtClean="0"/>
                        <a:t>Candidat</a:t>
                      </a:r>
                      <a:endParaRPr lang="fr-FR" dirty="0"/>
                    </a:p>
                  </a:txBody>
                  <a:tcPr/>
                </a:tc>
                <a:tc>
                  <a:txBody>
                    <a:bodyPr/>
                    <a:lstStyle/>
                    <a:p>
                      <a:pPr algn="ctr"/>
                      <a:r>
                        <a:rPr lang="fr-FR" dirty="0" smtClean="0"/>
                        <a:t>Analyseur</a:t>
                      </a:r>
                      <a:endParaRPr lang="fr-FR" dirty="0"/>
                    </a:p>
                  </a:txBody>
                  <a:tcPr/>
                </a:tc>
                <a:extLst>
                  <a:ext uri="{0D108BD9-81ED-4DB2-BD59-A6C34878D82A}">
                    <a16:rowId xmlns:a16="http://schemas.microsoft.com/office/drawing/2014/main" val="10000"/>
                  </a:ext>
                </a:extLst>
              </a:tr>
              <a:tr h="3229857">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1"/>
                  </a:ext>
                </a:extLst>
              </a:tr>
            </a:tbl>
          </a:graphicData>
        </a:graphic>
      </p:graphicFrame>
      <p:sp>
        <p:nvSpPr>
          <p:cNvPr id="40" name="Ellipse 39"/>
          <p:cNvSpPr/>
          <p:nvPr/>
        </p:nvSpPr>
        <p:spPr>
          <a:xfrm>
            <a:off x="2289843" y="1479176"/>
            <a:ext cx="145996" cy="16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avec flèche 40"/>
          <p:cNvCxnSpPr/>
          <p:nvPr/>
        </p:nvCxnSpPr>
        <p:spPr>
          <a:xfrm>
            <a:off x="2362841" y="1590594"/>
            <a:ext cx="0" cy="26894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1390811" y="1851852"/>
            <a:ext cx="1944060" cy="2266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bg2"/>
                </a:solidFill>
              </a:rPr>
              <a:t>Rédiger une offre d’emploi</a:t>
            </a:r>
            <a:endParaRPr lang="fr-FR" sz="1050" b="1" dirty="0">
              <a:solidFill>
                <a:schemeClr val="bg2"/>
              </a:solidFill>
            </a:endParaRPr>
          </a:p>
        </p:txBody>
      </p:sp>
      <p:cxnSp>
        <p:nvCxnSpPr>
          <p:cNvPr id="43" name="Connecteur droit avec flèche 42"/>
          <p:cNvCxnSpPr>
            <a:stCxn id="42" idx="2"/>
            <a:endCxn id="44" idx="0"/>
          </p:cNvCxnSpPr>
          <p:nvPr/>
        </p:nvCxnSpPr>
        <p:spPr>
          <a:xfrm>
            <a:off x="2362841" y="2078531"/>
            <a:ext cx="3842" cy="172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à coins arrondis 43"/>
          <p:cNvSpPr/>
          <p:nvPr/>
        </p:nvSpPr>
        <p:spPr>
          <a:xfrm>
            <a:off x="1490703" y="2251422"/>
            <a:ext cx="1751959" cy="2958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Ajouter des questions de personnalit</a:t>
            </a:r>
            <a:r>
              <a:rPr lang="fr-FR" sz="900" b="1" dirty="0">
                <a:solidFill>
                  <a:schemeClr val="bg2"/>
                </a:solidFill>
              </a:rPr>
              <a:t>é</a:t>
            </a:r>
          </a:p>
        </p:txBody>
      </p:sp>
      <p:cxnSp>
        <p:nvCxnSpPr>
          <p:cNvPr id="45" name="Connecteur droit avec flèche 44"/>
          <p:cNvCxnSpPr>
            <a:stCxn id="44" idx="2"/>
          </p:cNvCxnSpPr>
          <p:nvPr/>
        </p:nvCxnSpPr>
        <p:spPr>
          <a:xfrm>
            <a:off x="2366683" y="2547257"/>
            <a:ext cx="962" cy="22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rganigramme : Décision 45"/>
          <p:cNvSpPr/>
          <p:nvPr/>
        </p:nvSpPr>
        <p:spPr>
          <a:xfrm>
            <a:off x="2236055" y="2773936"/>
            <a:ext cx="249730" cy="2651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avec flèche 46"/>
          <p:cNvCxnSpPr/>
          <p:nvPr/>
        </p:nvCxnSpPr>
        <p:spPr>
          <a:xfrm flipH="1">
            <a:off x="2367645" y="3008300"/>
            <a:ext cx="959" cy="224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Ellipse 47"/>
          <p:cNvSpPr/>
          <p:nvPr/>
        </p:nvSpPr>
        <p:spPr>
          <a:xfrm>
            <a:off x="2239897" y="3225373"/>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2291766" y="3263794"/>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Connecteur droit avec flèche 49"/>
          <p:cNvCxnSpPr>
            <a:stCxn id="46" idx="3"/>
            <a:endCxn id="51" idx="1"/>
          </p:cNvCxnSpPr>
          <p:nvPr/>
        </p:nvCxnSpPr>
        <p:spPr>
          <a:xfrm flipV="1">
            <a:off x="2485785" y="2662519"/>
            <a:ext cx="1287076" cy="243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à coins arrondis 50"/>
          <p:cNvSpPr/>
          <p:nvPr/>
        </p:nvSpPr>
        <p:spPr>
          <a:xfrm>
            <a:off x="3772861" y="2556863"/>
            <a:ext cx="1237129" cy="2113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Déposer le CV</a:t>
            </a:r>
            <a:endParaRPr lang="fr-FR" sz="900" b="1" dirty="0">
              <a:solidFill>
                <a:schemeClr val="bg2"/>
              </a:solidFill>
            </a:endParaRPr>
          </a:p>
        </p:txBody>
      </p:sp>
      <p:cxnSp>
        <p:nvCxnSpPr>
          <p:cNvPr id="52" name="Connecteur droit avec flèche 51"/>
          <p:cNvCxnSpPr>
            <a:endCxn id="53" idx="0"/>
          </p:cNvCxnSpPr>
          <p:nvPr/>
        </p:nvCxnSpPr>
        <p:spPr>
          <a:xfrm>
            <a:off x="4406793" y="2784502"/>
            <a:ext cx="7684" cy="216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à coins arrondis 52"/>
          <p:cNvSpPr/>
          <p:nvPr/>
        </p:nvSpPr>
        <p:spPr>
          <a:xfrm>
            <a:off x="3634547" y="3000616"/>
            <a:ext cx="1559860" cy="242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Répondre aux questions</a:t>
            </a:r>
            <a:endParaRPr lang="fr-FR" sz="900" b="1" dirty="0">
              <a:solidFill>
                <a:schemeClr val="bg2"/>
              </a:solidFill>
            </a:endParaRPr>
          </a:p>
        </p:txBody>
      </p:sp>
      <p:cxnSp>
        <p:nvCxnSpPr>
          <p:cNvPr id="54" name="Connecteur droit avec flèche 53"/>
          <p:cNvCxnSpPr>
            <a:endCxn id="55" idx="1"/>
          </p:cNvCxnSpPr>
          <p:nvPr/>
        </p:nvCxnSpPr>
        <p:spPr>
          <a:xfrm flipV="1">
            <a:off x="5186723" y="2780180"/>
            <a:ext cx="691927" cy="320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ectangle à coins arrondis 54"/>
          <p:cNvSpPr/>
          <p:nvPr/>
        </p:nvSpPr>
        <p:spPr>
          <a:xfrm>
            <a:off x="5878650" y="2633703"/>
            <a:ext cx="1328974" cy="2929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Analyser les donnés fournies</a:t>
            </a:r>
            <a:endParaRPr lang="fr-FR" sz="900" b="1" dirty="0">
              <a:solidFill>
                <a:schemeClr val="bg2"/>
              </a:solidFill>
            </a:endParaRPr>
          </a:p>
        </p:txBody>
      </p:sp>
      <p:sp>
        <p:nvSpPr>
          <p:cNvPr id="56" name="Organigramme : Décision 55"/>
          <p:cNvSpPr/>
          <p:nvPr/>
        </p:nvSpPr>
        <p:spPr>
          <a:xfrm>
            <a:off x="6431535" y="3160061"/>
            <a:ext cx="230521" cy="224756"/>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7" name="Connecteur droit avec flèche 56"/>
          <p:cNvCxnSpPr>
            <a:stCxn id="55" idx="2"/>
            <a:endCxn id="56" idx="0"/>
          </p:cNvCxnSpPr>
          <p:nvPr/>
        </p:nvCxnSpPr>
        <p:spPr>
          <a:xfrm>
            <a:off x="6543137" y="2926657"/>
            <a:ext cx="3659" cy="233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ectangle à coins arrondis 57"/>
          <p:cNvSpPr/>
          <p:nvPr/>
        </p:nvSpPr>
        <p:spPr>
          <a:xfrm>
            <a:off x="1759646" y="3597570"/>
            <a:ext cx="1265943" cy="194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Voir le classement</a:t>
            </a:r>
            <a:endParaRPr lang="fr-FR" sz="900" b="1" dirty="0">
              <a:solidFill>
                <a:schemeClr val="bg2"/>
              </a:solidFill>
            </a:endParaRPr>
          </a:p>
        </p:txBody>
      </p:sp>
      <p:cxnSp>
        <p:nvCxnSpPr>
          <p:cNvPr id="59" name="Connecteur droit avec flèche 58"/>
          <p:cNvCxnSpPr>
            <a:stCxn id="56" idx="1"/>
            <a:endCxn id="58" idx="3"/>
          </p:cNvCxnSpPr>
          <p:nvPr/>
        </p:nvCxnSpPr>
        <p:spPr>
          <a:xfrm flipH="1">
            <a:off x="3025589" y="3272439"/>
            <a:ext cx="3405946" cy="4223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ctangle à coins arrondis 59"/>
          <p:cNvSpPr/>
          <p:nvPr/>
        </p:nvSpPr>
        <p:spPr>
          <a:xfrm>
            <a:off x="3957277" y="3717872"/>
            <a:ext cx="1229445" cy="1971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Déposer la vidéo</a:t>
            </a:r>
            <a:endParaRPr lang="fr-FR" sz="900" b="1" dirty="0">
              <a:solidFill>
                <a:schemeClr val="bg2"/>
              </a:solidFill>
            </a:endParaRPr>
          </a:p>
        </p:txBody>
      </p:sp>
      <p:cxnSp>
        <p:nvCxnSpPr>
          <p:cNvPr id="61" name="Connecteur droit avec flèche 60"/>
          <p:cNvCxnSpPr/>
          <p:nvPr/>
        </p:nvCxnSpPr>
        <p:spPr>
          <a:xfrm flipH="1">
            <a:off x="5179038" y="3369449"/>
            <a:ext cx="1360074" cy="454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Ellipse 61"/>
          <p:cNvSpPr/>
          <p:nvPr/>
        </p:nvSpPr>
        <p:spPr>
          <a:xfrm>
            <a:off x="2253985" y="4169225"/>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2301050" y="4207644"/>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à coins arrondis 63"/>
          <p:cNvSpPr/>
          <p:nvPr/>
        </p:nvSpPr>
        <p:spPr>
          <a:xfrm>
            <a:off x="5586658" y="4260797"/>
            <a:ext cx="1328974" cy="1927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Analyser la vidéo</a:t>
            </a:r>
            <a:endParaRPr lang="fr-FR" sz="900" b="1" dirty="0">
              <a:solidFill>
                <a:schemeClr val="bg2"/>
              </a:solidFill>
            </a:endParaRPr>
          </a:p>
        </p:txBody>
      </p:sp>
      <p:cxnSp>
        <p:nvCxnSpPr>
          <p:cNvPr id="65" name="Connecteur droit avec flèche 64"/>
          <p:cNvCxnSpPr>
            <a:stCxn id="60" idx="2"/>
          </p:cNvCxnSpPr>
          <p:nvPr/>
        </p:nvCxnSpPr>
        <p:spPr>
          <a:xfrm>
            <a:off x="4572000" y="3915015"/>
            <a:ext cx="1521802" cy="332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a:stCxn id="64" idx="1"/>
          </p:cNvCxnSpPr>
          <p:nvPr/>
        </p:nvCxnSpPr>
        <p:spPr>
          <a:xfrm flipH="1" flipV="1">
            <a:off x="3010221" y="3784386"/>
            <a:ext cx="2576437" cy="572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p:nvPr/>
        </p:nvCxnSpPr>
        <p:spPr>
          <a:xfrm flipH="1">
            <a:off x="2377250" y="3799754"/>
            <a:ext cx="1" cy="36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rot="21228555">
            <a:off x="5352618" y="3121642"/>
            <a:ext cx="845103" cy="230832"/>
          </a:xfrm>
          <a:prstGeom prst="rect">
            <a:avLst/>
          </a:prstGeom>
          <a:noFill/>
        </p:spPr>
        <p:txBody>
          <a:bodyPr wrap="none" rtlCol="0">
            <a:spAutoFit/>
          </a:bodyPr>
          <a:lstStyle/>
          <a:p>
            <a:r>
              <a:rPr lang="fr-FR" sz="900" b="1" dirty="0" smtClean="0"/>
              <a:t>Non qualifié</a:t>
            </a:r>
            <a:endParaRPr lang="fr-FR" sz="900" b="1" dirty="0"/>
          </a:p>
        </p:txBody>
      </p:sp>
      <p:sp>
        <p:nvSpPr>
          <p:cNvPr id="69" name="ZoneTexte 68"/>
          <p:cNvSpPr txBox="1"/>
          <p:nvPr/>
        </p:nvSpPr>
        <p:spPr>
          <a:xfrm rot="20561099">
            <a:off x="5623641" y="3391241"/>
            <a:ext cx="607859" cy="230832"/>
          </a:xfrm>
          <a:prstGeom prst="rect">
            <a:avLst/>
          </a:prstGeom>
          <a:noFill/>
        </p:spPr>
        <p:txBody>
          <a:bodyPr wrap="none" rtlCol="0">
            <a:spAutoFit/>
          </a:bodyPr>
          <a:lstStyle/>
          <a:p>
            <a:r>
              <a:rPr lang="fr-FR" sz="900" b="1" dirty="0"/>
              <a:t>Q</a:t>
            </a:r>
            <a:r>
              <a:rPr lang="fr-FR" sz="900" b="1" dirty="0" smtClean="0"/>
              <a:t>ualifié</a:t>
            </a:r>
            <a:endParaRPr lang="fr-FR" sz="900" b="1" dirty="0"/>
          </a:p>
        </p:txBody>
      </p:sp>
      <p:sp>
        <p:nvSpPr>
          <p:cNvPr id="70" name="ZoneTexte 69"/>
          <p:cNvSpPr txBox="1"/>
          <p:nvPr/>
        </p:nvSpPr>
        <p:spPr>
          <a:xfrm rot="20931757">
            <a:off x="2566630" y="2597142"/>
            <a:ext cx="896399" cy="230832"/>
          </a:xfrm>
          <a:prstGeom prst="rect">
            <a:avLst/>
          </a:prstGeom>
          <a:noFill/>
        </p:spPr>
        <p:txBody>
          <a:bodyPr wrap="none" rtlCol="0">
            <a:spAutoFit/>
          </a:bodyPr>
          <a:lstStyle/>
          <a:p>
            <a:r>
              <a:rPr lang="fr-FR" sz="900" b="1" dirty="0" smtClean="0"/>
              <a:t>Offre publiée</a:t>
            </a:r>
            <a:endParaRPr lang="fr-FR" sz="900" b="1" dirty="0"/>
          </a:p>
        </p:txBody>
      </p:sp>
      <p:sp>
        <p:nvSpPr>
          <p:cNvPr id="71" name="ZoneTexte 70"/>
          <p:cNvSpPr txBox="1"/>
          <p:nvPr/>
        </p:nvSpPr>
        <p:spPr>
          <a:xfrm>
            <a:off x="1171643" y="2999751"/>
            <a:ext cx="1140056" cy="230832"/>
          </a:xfrm>
          <a:prstGeom prst="rect">
            <a:avLst/>
          </a:prstGeom>
          <a:noFill/>
        </p:spPr>
        <p:txBody>
          <a:bodyPr wrap="none" rtlCol="0">
            <a:spAutoFit/>
          </a:bodyPr>
          <a:lstStyle/>
          <a:p>
            <a:r>
              <a:rPr lang="fr-FR" sz="900" b="1" dirty="0" smtClean="0"/>
              <a:t>Offre non publiée</a:t>
            </a:r>
            <a:endParaRPr lang="fr-FR" sz="900" b="1" dirty="0"/>
          </a:p>
        </p:txBody>
      </p:sp>
      <p:sp>
        <p:nvSpPr>
          <p:cNvPr id="72" name="Google Shape;196;p24"/>
          <p:cNvSpPr txBox="1"/>
          <p:nvPr/>
        </p:nvSpPr>
        <p:spPr>
          <a:xfrm>
            <a:off x="2369815" y="4569252"/>
            <a:ext cx="5295009"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            Diagramme d’activité du système</a:t>
            </a:r>
            <a:endParaRPr dirty="0">
              <a:latin typeface="Roboto"/>
              <a:ea typeface="Roboto"/>
              <a:cs typeface="Roboto"/>
              <a:sym typeface="Roboto"/>
            </a:endParaRPr>
          </a:p>
        </p:txBody>
      </p:sp>
    </p:spTree>
    <p:extLst>
      <p:ext uri="{BB962C8B-B14F-4D97-AF65-F5344CB8AC3E}">
        <p14:creationId xmlns:p14="http://schemas.microsoft.com/office/powerpoint/2010/main" val="43975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P spid="44" grpId="0" animBg="1"/>
      <p:bldP spid="46" grpId="0" animBg="1"/>
      <p:bldP spid="48" grpId="0" animBg="1"/>
      <p:bldP spid="49" grpId="0" animBg="1"/>
      <p:bldP spid="51" grpId="0" animBg="1"/>
      <p:bldP spid="53" grpId="0" animBg="1"/>
      <p:bldP spid="55" grpId="0" animBg="1"/>
      <p:bldP spid="56" grpId="0" animBg="1"/>
      <p:bldP spid="58" grpId="0" animBg="1"/>
      <p:bldP spid="60" grpId="0" animBg="1"/>
      <p:bldP spid="62" grpId="0" animBg="1"/>
      <p:bldP spid="63" grpId="0" animBg="1"/>
      <p:bldP spid="64" grpId="0" animBg="1"/>
      <p:bldP spid="68" grpId="0"/>
      <p:bldP spid="69"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311701" y="-3902"/>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(3/6)</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03" name="Google Shape;203;p25"/>
          <p:cNvSpPr txBox="1"/>
          <p:nvPr/>
        </p:nvSpPr>
        <p:spPr>
          <a:xfrm>
            <a:off x="2049626" y="3997676"/>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Diagramme d’activité de l’analyse de l’offre d’emploi</a:t>
            </a:r>
            <a:endParaRPr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59042" y="4821518"/>
            <a:ext cx="548700" cy="393600"/>
          </a:xfrm>
        </p:spPr>
        <p:txBody>
          <a:bodyPr/>
          <a:lstStyle/>
          <a:p>
            <a:pPr marL="0" lvl="0" indent="0" algn="r" rtl="0">
              <a:spcBef>
                <a:spcPts val="0"/>
              </a:spcBef>
              <a:spcAft>
                <a:spcPts val="0"/>
              </a:spcAft>
              <a:buNone/>
            </a:pPr>
            <a:r>
              <a:rPr lang="fr-FR" dirty="0" smtClean="0"/>
              <a:t>12/32</a:t>
            </a:r>
            <a:endParaRPr lang="fr-FR" dirty="0"/>
          </a:p>
        </p:txBody>
      </p:sp>
      <p:sp>
        <p:nvSpPr>
          <p:cNvPr id="6" name="Ellipse 5"/>
          <p:cNvSpPr/>
          <p:nvPr/>
        </p:nvSpPr>
        <p:spPr>
          <a:xfrm>
            <a:off x="1006608" y="1721224"/>
            <a:ext cx="284310" cy="1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2067006" y="1590595"/>
            <a:ext cx="1844168"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Recevoir l’offre d’emploi</a:t>
            </a:r>
            <a:endParaRPr lang="fr-FR" b="1" dirty="0">
              <a:solidFill>
                <a:schemeClr val="tx1">
                  <a:lumMod val="75000"/>
                </a:schemeClr>
              </a:solidFill>
            </a:endParaRPr>
          </a:p>
        </p:txBody>
      </p:sp>
      <p:cxnSp>
        <p:nvCxnSpPr>
          <p:cNvPr id="8" name="Connecteur droit avec flèche 7"/>
          <p:cNvCxnSpPr>
            <a:stCxn id="6" idx="6"/>
            <a:endCxn id="7" idx="1"/>
          </p:cNvCxnSpPr>
          <p:nvPr/>
        </p:nvCxnSpPr>
        <p:spPr>
          <a:xfrm>
            <a:off x="1290918" y="1817274"/>
            <a:ext cx="776088" cy="7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à coins arrondis 8"/>
          <p:cNvSpPr/>
          <p:nvPr/>
        </p:nvSpPr>
        <p:spPr>
          <a:xfrm>
            <a:off x="5180662" y="1590595"/>
            <a:ext cx="2365058"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Nettoyer l’offre d’emploi</a:t>
            </a:r>
            <a:endParaRPr lang="fr-FR" b="1" dirty="0">
              <a:solidFill>
                <a:schemeClr val="tx1">
                  <a:lumMod val="75000"/>
                </a:schemeClr>
              </a:solidFill>
            </a:endParaRPr>
          </a:p>
        </p:txBody>
      </p:sp>
      <p:sp>
        <p:nvSpPr>
          <p:cNvPr id="10" name="Rectangle à coins arrondis 9"/>
          <p:cNvSpPr/>
          <p:nvPr/>
        </p:nvSpPr>
        <p:spPr>
          <a:xfrm>
            <a:off x="4842565" y="2688131"/>
            <a:ext cx="3064305"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Transformer l’offre d’emploi en vecteur de mots</a:t>
            </a:r>
            <a:endParaRPr lang="fr-FR" b="1" dirty="0">
              <a:solidFill>
                <a:schemeClr val="tx1">
                  <a:lumMod val="75000"/>
                </a:schemeClr>
              </a:solidFill>
            </a:endParaRPr>
          </a:p>
        </p:txBody>
      </p:sp>
      <p:cxnSp>
        <p:nvCxnSpPr>
          <p:cNvPr id="11" name="Connecteur droit avec flèche 10"/>
          <p:cNvCxnSpPr>
            <a:stCxn id="9" idx="2"/>
            <a:endCxn id="10" idx="0"/>
          </p:cNvCxnSpPr>
          <p:nvPr/>
        </p:nvCxnSpPr>
        <p:spPr>
          <a:xfrm>
            <a:off x="6363191" y="2059321"/>
            <a:ext cx="11527" cy="628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à coins arrondis 11"/>
          <p:cNvSpPr/>
          <p:nvPr/>
        </p:nvSpPr>
        <p:spPr>
          <a:xfrm>
            <a:off x="1522253" y="2679166"/>
            <a:ext cx="2619442"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Extraire les compétences demandées</a:t>
            </a:r>
            <a:endParaRPr lang="fr-FR" b="1" dirty="0">
              <a:solidFill>
                <a:schemeClr val="tx1">
                  <a:lumMod val="75000"/>
                </a:schemeClr>
              </a:solidFill>
            </a:endParaRPr>
          </a:p>
        </p:txBody>
      </p:sp>
      <p:cxnSp>
        <p:nvCxnSpPr>
          <p:cNvPr id="13" name="Connecteur droit avec flèche 12"/>
          <p:cNvCxnSpPr>
            <a:stCxn id="7" idx="3"/>
            <a:endCxn id="9" idx="1"/>
          </p:cNvCxnSpPr>
          <p:nvPr/>
        </p:nvCxnSpPr>
        <p:spPr>
          <a:xfrm>
            <a:off x="3911174" y="1824958"/>
            <a:ext cx="12694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10" idx="1"/>
            <a:endCxn id="12" idx="3"/>
          </p:cNvCxnSpPr>
          <p:nvPr/>
        </p:nvCxnSpPr>
        <p:spPr>
          <a:xfrm flipH="1" flipV="1">
            <a:off x="4141695" y="2913529"/>
            <a:ext cx="700870" cy="8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2" idx="1"/>
          </p:cNvCxnSpPr>
          <p:nvPr/>
        </p:nvCxnSpPr>
        <p:spPr>
          <a:xfrm flipH="1">
            <a:off x="1148763" y="2913529"/>
            <a:ext cx="3734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893917" y="2805315"/>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940982" y="2843734"/>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311701" y="-3902"/>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(3/6)</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03" name="Google Shape;203;p25"/>
          <p:cNvSpPr txBox="1"/>
          <p:nvPr/>
        </p:nvSpPr>
        <p:spPr>
          <a:xfrm>
            <a:off x="2049626" y="3997676"/>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Diagramme d’activité de l’analyse de l’offre d’emploi</a:t>
            </a:r>
            <a:endParaRPr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59042" y="4821518"/>
            <a:ext cx="548700" cy="393600"/>
          </a:xfrm>
        </p:spPr>
        <p:txBody>
          <a:bodyPr/>
          <a:lstStyle/>
          <a:p>
            <a:pPr marL="0" lvl="0" indent="0" algn="r" rtl="0">
              <a:spcBef>
                <a:spcPts val="0"/>
              </a:spcBef>
              <a:spcAft>
                <a:spcPts val="0"/>
              </a:spcAft>
              <a:buNone/>
            </a:pPr>
            <a:r>
              <a:rPr lang="fr-FR" dirty="0" smtClean="0"/>
              <a:t>12/32</a:t>
            </a:r>
            <a:endParaRPr lang="fr-FR" dirty="0"/>
          </a:p>
        </p:txBody>
      </p:sp>
      <p:sp>
        <p:nvSpPr>
          <p:cNvPr id="6" name="Ellipse 5"/>
          <p:cNvSpPr/>
          <p:nvPr/>
        </p:nvSpPr>
        <p:spPr>
          <a:xfrm>
            <a:off x="1006608" y="1721224"/>
            <a:ext cx="284310" cy="1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2067006" y="1590595"/>
            <a:ext cx="1844168"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Recevoir l’offre d’emploi</a:t>
            </a:r>
            <a:endParaRPr lang="fr-FR" b="1" dirty="0">
              <a:solidFill>
                <a:schemeClr val="tx1">
                  <a:lumMod val="75000"/>
                </a:schemeClr>
              </a:solidFill>
            </a:endParaRPr>
          </a:p>
        </p:txBody>
      </p:sp>
      <p:cxnSp>
        <p:nvCxnSpPr>
          <p:cNvPr id="8" name="Connecteur droit avec flèche 7"/>
          <p:cNvCxnSpPr>
            <a:stCxn id="6" idx="6"/>
            <a:endCxn id="7" idx="1"/>
          </p:cNvCxnSpPr>
          <p:nvPr/>
        </p:nvCxnSpPr>
        <p:spPr>
          <a:xfrm>
            <a:off x="1290918" y="1817274"/>
            <a:ext cx="776088" cy="7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à coins arrondis 8"/>
          <p:cNvSpPr/>
          <p:nvPr/>
        </p:nvSpPr>
        <p:spPr>
          <a:xfrm>
            <a:off x="5180662" y="1590595"/>
            <a:ext cx="2365058"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Nettoyer l’offre d’emploi</a:t>
            </a:r>
            <a:endParaRPr lang="fr-FR" b="1" dirty="0">
              <a:solidFill>
                <a:schemeClr val="tx1">
                  <a:lumMod val="75000"/>
                </a:schemeClr>
              </a:solidFill>
            </a:endParaRPr>
          </a:p>
        </p:txBody>
      </p:sp>
      <p:sp>
        <p:nvSpPr>
          <p:cNvPr id="10" name="Rectangle à coins arrondis 9"/>
          <p:cNvSpPr/>
          <p:nvPr/>
        </p:nvSpPr>
        <p:spPr>
          <a:xfrm>
            <a:off x="4842565" y="2688131"/>
            <a:ext cx="3064305"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Transformer l’offre d’emploi en vecteur de mots</a:t>
            </a:r>
            <a:endParaRPr lang="fr-FR" b="1" dirty="0">
              <a:solidFill>
                <a:schemeClr val="tx1">
                  <a:lumMod val="75000"/>
                </a:schemeClr>
              </a:solidFill>
            </a:endParaRPr>
          </a:p>
        </p:txBody>
      </p:sp>
      <p:cxnSp>
        <p:nvCxnSpPr>
          <p:cNvPr id="11" name="Connecteur droit avec flèche 10"/>
          <p:cNvCxnSpPr>
            <a:stCxn id="9" idx="2"/>
            <a:endCxn id="10" idx="0"/>
          </p:cNvCxnSpPr>
          <p:nvPr/>
        </p:nvCxnSpPr>
        <p:spPr>
          <a:xfrm>
            <a:off x="6363191" y="2059321"/>
            <a:ext cx="11527" cy="628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à coins arrondis 11"/>
          <p:cNvSpPr/>
          <p:nvPr/>
        </p:nvSpPr>
        <p:spPr>
          <a:xfrm>
            <a:off x="1522253" y="2679166"/>
            <a:ext cx="2619442"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Extraire les compétences demandées</a:t>
            </a:r>
            <a:endParaRPr lang="fr-FR" b="1" dirty="0">
              <a:solidFill>
                <a:schemeClr val="tx1">
                  <a:lumMod val="75000"/>
                </a:schemeClr>
              </a:solidFill>
            </a:endParaRPr>
          </a:p>
        </p:txBody>
      </p:sp>
      <p:cxnSp>
        <p:nvCxnSpPr>
          <p:cNvPr id="13" name="Connecteur droit avec flèche 12"/>
          <p:cNvCxnSpPr>
            <a:stCxn id="7" idx="3"/>
            <a:endCxn id="9" idx="1"/>
          </p:cNvCxnSpPr>
          <p:nvPr/>
        </p:nvCxnSpPr>
        <p:spPr>
          <a:xfrm>
            <a:off x="3911174" y="1824958"/>
            <a:ext cx="12694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10" idx="1"/>
            <a:endCxn id="12" idx="3"/>
          </p:cNvCxnSpPr>
          <p:nvPr/>
        </p:nvCxnSpPr>
        <p:spPr>
          <a:xfrm flipH="1" flipV="1">
            <a:off x="4141695" y="2913529"/>
            <a:ext cx="700870" cy="8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2" idx="1"/>
          </p:cNvCxnSpPr>
          <p:nvPr/>
        </p:nvCxnSpPr>
        <p:spPr>
          <a:xfrm flipH="1">
            <a:off x="1148763" y="2913529"/>
            <a:ext cx="3734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893917" y="2805315"/>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940982" y="2843734"/>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0309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699" y="6586"/>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(4/6)</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10" name="Google Shape;210;p26"/>
          <p:cNvSpPr txBox="1"/>
          <p:nvPr/>
        </p:nvSpPr>
        <p:spPr>
          <a:xfrm>
            <a:off x="2022732" y="3973389"/>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Diagramme d’activité de l’analyse des tests de personnalité</a:t>
            </a:r>
            <a:endParaRPr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57949" y="4796521"/>
            <a:ext cx="548700" cy="393600"/>
          </a:xfrm>
        </p:spPr>
        <p:txBody>
          <a:bodyPr/>
          <a:lstStyle/>
          <a:p>
            <a:pPr marL="0" lvl="0" indent="0" algn="r" rtl="0">
              <a:spcBef>
                <a:spcPts val="0"/>
              </a:spcBef>
              <a:spcAft>
                <a:spcPts val="0"/>
              </a:spcAft>
              <a:buNone/>
            </a:pPr>
            <a:r>
              <a:rPr lang="fr-FR" dirty="0" smtClean="0"/>
              <a:t>13</a:t>
            </a:r>
            <a:r>
              <a:rPr lang="fr-FR" dirty="0" smtClean="0"/>
              <a:t>/32</a:t>
            </a:r>
            <a:endParaRPr lang="fr-FR" dirty="0"/>
          </a:p>
        </p:txBody>
      </p:sp>
      <p:sp>
        <p:nvSpPr>
          <p:cNvPr id="6" name="Ellipse 5"/>
          <p:cNvSpPr/>
          <p:nvPr/>
        </p:nvSpPr>
        <p:spPr>
          <a:xfrm>
            <a:off x="1006608" y="1721224"/>
            <a:ext cx="284310" cy="1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2067005" y="1590595"/>
            <a:ext cx="2205317"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Recevoir la réponse du candidat</a:t>
            </a:r>
            <a:endParaRPr lang="fr-FR" b="1" dirty="0">
              <a:solidFill>
                <a:schemeClr val="tx1">
                  <a:lumMod val="75000"/>
                </a:schemeClr>
              </a:solidFill>
            </a:endParaRPr>
          </a:p>
        </p:txBody>
      </p:sp>
      <p:sp>
        <p:nvSpPr>
          <p:cNvPr id="8" name="Rectangle à coins arrondis 7"/>
          <p:cNvSpPr/>
          <p:nvPr/>
        </p:nvSpPr>
        <p:spPr>
          <a:xfrm>
            <a:off x="5180662" y="1590595"/>
            <a:ext cx="2365058"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Nettoyer la réponse du candidat</a:t>
            </a:r>
            <a:endParaRPr lang="fr-FR" b="1" dirty="0">
              <a:solidFill>
                <a:schemeClr val="tx1">
                  <a:lumMod val="75000"/>
                </a:schemeClr>
              </a:solidFill>
            </a:endParaRPr>
          </a:p>
        </p:txBody>
      </p:sp>
      <p:sp>
        <p:nvSpPr>
          <p:cNvPr id="9" name="Rectangle à coins arrondis 8"/>
          <p:cNvSpPr/>
          <p:nvPr/>
        </p:nvSpPr>
        <p:spPr>
          <a:xfrm>
            <a:off x="1744275" y="2679165"/>
            <a:ext cx="2397419" cy="4776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Classer la réponse</a:t>
            </a:r>
            <a:endParaRPr lang="fr-FR" b="1" dirty="0">
              <a:solidFill>
                <a:schemeClr val="tx1">
                  <a:lumMod val="75000"/>
                </a:schemeClr>
              </a:solidFill>
            </a:endParaRPr>
          </a:p>
        </p:txBody>
      </p:sp>
      <p:sp>
        <p:nvSpPr>
          <p:cNvPr id="10" name="Rectangle à coins arrondis 9"/>
          <p:cNvSpPr/>
          <p:nvPr/>
        </p:nvSpPr>
        <p:spPr>
          <a:xfrm>
            <a:off x="4842565" y="2688131"/>
            <a:ext cx="3064305"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Transformer la réponse en vecteur de mots</a:t>
            </a:r>
            <a:endParaRPr lang="fr-FR" b="1" dirty="0">
              <a:solidFill>
                <a:schemeClr val="tx1">
                  <a:lumMod val="75000"/>
                </a:schemeClr>
              </a:solidFill>
            </a:endParaRPr>
          </a:p>
        </p:txBody>
      </p:sp>
      <p:sp>
        <p:nvSpPr>
          <p:cNvPr id="11" name="Ellipse 10"/>
          <p:cNvSpPr/>
          <p:nvPr/>
        </p:nvSpPr>
        <p:spPr>
          <a:xfrm>
            <a:off x="893917" y="2782263"/>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940982" y="2820682"/>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a:stCxn id="6" idx="6"/>
            <a:endCxn id="7" idx="1"/>
          </p:cNvCxnSpPr>
          <p:nvPr/>
        </p:nvCxnSpPr>
        <p:spPr>
          <a:xfrm>
            <a:off x="1290918" y="1817274"/>
            <a:ext cx="776087" cy="7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7" idx="3"/>
            <a:endCxn id="8" idx="1"/>
          </p:cNvCxnSpPr>
          <p:nvPr/>
        </p:nvCxnSpPr>
        <p:spPr>
          <a:xfrm>
            <a:off x="4272322" y="1824958"/>
            <a:ext cx="908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8" idx="2"/>
            <a:endCxn id="10" idx="0"/>
          </p:cNvCxnSpPr>
          <p:nvPr/>
        </p:nvCxnSpPr>
        <p:spPr>
          <a:xfrm>
            <a:off x="6363191" y="2059321"/>
            <a:ext cx="11527" cy="628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0" idx="1"/>
            <a:endCxn id="9" idx="3"/>
          </p:cNvCxnSpPr>
          <p:nvPr/>
        </p:nvCxnSpPr>
        <p:spPr>
          <a:xfrm flipH="1" flipV="1">
            <a:off x="4141694" y="2918011"/>
            <a:ext cx="700871" cy="4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9" idx="1"/>
            <a:endCxn id="11" idx="6"/>
          </p:cNvCxnSpPr>
          <p:nvPr/>
        </p:nvCxnSpPr>
        <p:spPr>
          <a:xfrm flipH="1" flipV="1">
            <a:off x="1139805" y="2907129"/>
            <a:ext cx="604470" cy="10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699" y="6586"/>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(4/6)</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10" name="Google Shape;210;p26"/>
          <p:cNvSpPr txBox="1"/>
          <p:nvPr/>
        </p:nvSpPr>
        <p:spPr>
          <a:xfrm>
            <a:off x="2022732" y="3973389"/>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Diagramme d’activité de l’analyse des tests de personnalité</a:t>
            </a:r>
            <a:endParaRPr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57949" y="4796521"/>
            <a:ext cx="548700" cy="393600"/>
          </a:xfrm>
        </p:spPr>
        <p:txBody>
          <a:bodyPr/>
          <a:lstStyle/>
          <a:p>
            <a:pPr marL="0" lvl="0" indent="0" algn="r" rtl="0">
              <a:spcBef>
                <a:spcPts val="0"/>
              </a:spcBef>
              <a:spcAft>
                <a:spcPts val="0"/>
              </a:spcAft>
              <a:buNone/>
            </a:pPr>
            <a:r>
              <a:rPr lang="fr-FR" dirty="0" smtClean="0"/>
              <a:t>13/32</a:t>
            </a:r>
            <a:endParaRPr lang="fr-FR" dirty="0"/>
          </a:p>
        </p:txBody>
      </p:sp>
      <p:sp>
        <p:nvSpPr>
          <p:cNvPr id="6" name="Ellipse 5"/>
          <p:cNvSpPr/>
          <p:nvPr/>
        </p:nvSpPr>
        <p:spPr>
          <a:xfrm>
            <a:off x="1006608" y="1721224"/>
            <a:ext cx="284310" cy="1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2067005" y="1590595"/>
            <a:ext cx="2205317"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Recevoir la réponse du candidat</a:t>
            </a:r>
            <a:endParaRPr lang="fr-FR" b="1" dirty="0">
              <a:solidFill>
                <a:schemeClr val="tx1">
                  <a:lumMod val="75000"/>
                </a:schemeClr>
              </a:solidFill>
            </a:endParaRPr>
          </a:p>
        </p:txBody>
      </p:sp>
      <p:sp>
        <p:nvSpPr>
          <p:cNvPr id="8" name="Rectangle à coins arrondis 7"/>
          <p:cNvSpPr/>
          <p:nvPr/>
        </p:nvSpPr>
        <p:spPr>
          <a:xfrm>
            <a:off x="5180662" y="1590595"/>
            <a:ext cx="2365058"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Nettoyer la réponse du candidat</a:t>
            </a:r>
            <a:endParaRPr lang="fr-FR" b="1" dirty="0">
              <a:solidFill>
                <a:schemeClr val="tx1">
                  <a:lumMod val="75000"/>
                </a:schemeClr>
              </a:solidFill>
            </a:endParaRPr>
          </a:p>
        </p:txBody>
      </p:sp>
      <p:sp>
        <p:nvSpPr>
          <p:cNvPr id="9" name="Rectangle à coins arrondis 8"/>
          <p:cNvSpPr/>
          <p:nvPr/>
        </p:nvSpPr>
        <p:spPr>
          <a:xfrm>
            <a:off x="1744275" y="2679165"/>
            <a:ext cx="2397419" cy="4776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Classer la réponse</a:t>
            </a:r>
            <a:endParaRPr lang="fr-FR" b="1" dirty="0">
              <a:solidFill>
                <a:schemeClr val="tx1">
                  <a:lumMod val="75000"/>
                </a:schemeClr>
              </a:solidFill>
            </a:endParaRPr>
          </a:p>
        </p:txBody>
      </p:sp>
      <p:sp>
        <p:nvSpPr>
          <p:cNvPr id="10" name="Rectangle à coins arrondis 9"/>
          <p:cNvSpPr/>
          <p:nvPr/>
        </p:nvSpPr>
        <p:spPr>
          <a:xfrm>
            <a:off x="4842565" y="2688131"/>
            <a:ext cx="3064305"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Transformer la réponse en vecteur de mots</a:t>
            </a:r>
            <a:endParaRPr lang="fr-FR" b="1" dirty="0">
              <a:solidFill>
                <a:schemeClr val="tx1">
                  <a:lumMod val="75000"/>
                </a:schemeClr>
              </a:solidFill>
            </a:endParaRPr>
          </a:p>
        </p:txBody>
      </p:sp>
      <p:sp>
        <p:nvSpPr>
          <p:cNvPr id="11" name="Ellipse 10"/>
          <p:cNvSpPr/>
          <p:nvPr/>
        </p:nvSpPr>
        <p:spPr>
          <a:xfrm>
            <a:off x="893917" y="2782263"/>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940982" y="2820682"/>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a:stCxn id="6" idx="6"/>
            <a:endCxn id="7" idx="1"/>
          </p:cNvCxnSpPr>
          <p:nvPr/>
        </p:nvCxnSpPr>
        <p:spPr>
          <a:xfrm>
            <a:off x="1290918" y="1817274"/>
            <a:ext cx="776087" cy="7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7" idx="3"/>
            <a:endCxn id="8" idx="1"/>
          </p:cNvCxnSpPr>
          <p:nvPr/>
        </p:nvCxnSpPr>
        <p:spPr>
          <a:xfrm>
            <a:off x="4272322" y="1824958"/>
            <a:ext cx="908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8" idx="2"/>
            <a:endCxn id="10" idx="0"/>
          </p:cNvCxnSpPr>
          <p:nvPr/>
        </p:nvCxnSpPr>
        <p:spPr>
          <a:xfrm>
            <a:off x="6363191" y="2059321"/>
            <a:ext cx="11527" cy="628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0" idx="1"/>
            <a:endCxn id="9" idx="3"/>
          </p:cNvCxnSpPr>
          <p:nvPr/>
        </p:nvCxnSpPr>
        <p:spPr>
          <a:xfrm flipH="1" flipV="1">
            <a:off x="4141694" y="2918011"/>
            <a:ext cx="700871" cy="4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9" idx="1"/>
            <a:endCxn id="11" idx="6"/>
          </p:cNvCxnSpPr>
          <p:nvPr/>
        </p:nvCxnSpPr>
        <p:spPr>
          <a:xfrm flipH="1" flipV="1">
            <a:off x="1139805" y="2907129"/>
            <a:ext cx="604470" cy="10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1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304016" y="17927"/>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(5/6)</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17" name="Google Shape;217;p27"/>
          <p:cNvSpPr txBox="1"/>
          <p:nvPr/>
        </p:nvSpPr>
        <p:spPr>
          <a:xfrm>
            <a:off x="2198047" y="4451616"/>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Diagramme d’activité de l’analyse des </a:t>
            </a:r>
            <a:r>
              <a:rPr lang="fr" dirty="0" smtClean="0">
                <a:latin typeface="Roboto"/>
                <a:ea typeface="Roboto"/>
                <a:cs typeface="Roboto"/>
                <a:sym typeface="Roboto"/>
              </a:rPr>
              <a:t>CV</a:t>
            </a:r>
            <a:endParaRPr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50266" y="4801447"/>
            <a:ext cx="548700" cy="393600"/>
          </a:xfrm>
        </p:spPr>
        <p:txBody>
          <a:bodyPr/>
          <a:lstStyle/>
          <a:p>
            <a:pPr marL="0" lvl="0" indent="0" algn="r" rtl="0">
              <a:spcBef>
                <a:spcPts val="0"/>
              </a:spcBef>
              <a:spcAft>
                <a:spcPts val="0"/>
              </a:spcAft>
              <a:buNone/>
            </a:pPr>
            <a:r>
              <a:rPr lang="fr-FR" dirty="0" smtClean="0"/>
              <a:t>14/32</a:t>
            </a:r>
            <a:endParaRPr lang="fr-FR" dirty="0"/>
          </a:p>
        </p:txBody>
      </p:sp>
      <p:sp>
        <p:nvSpPr>
          <p:cNvPr id="6" name="Ellipse 5"/>
          <p:cNvSpPr/>
          <p:nvPr/>
        </p:nvSpPr>
        <p:spPr>
          <a:xfrm>
            <a:off x="4030274" y="1052712"/>
            <a:ext cx="192101" cy="176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3273400" y="1413863"/>
            <a:ext cx="1713539" cy="2612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b="1" dirty="0">
                <a:solidFill>
                  <a:schemeClr val="bg2"/>
                </a:solidFill>
              </a:rPr>
              <a:t>E</a:t>
            </a:r>
            <a:r>
              <a:rPr lang="fr-FR" sz="900" b="1" dirty="0" smtClean="0">
                <a:solidFill>
                  <a:schemeClr val="bg2"/>
                </a:solidFill>
              </a:rPr>
              <a:t>xtraire</a:t>
            </a:r>
            <a:r>
              <a:rPr lang="fr-FR" dirty="0" smtClean="0">
                <a:solidFill>
                  <a:schemeClr val="bg2"/>
                </a:solidFill>
              </a:rPr>
              <a:t> </a:t>
            </a:r>
            <a:r>
              <a:rPr lang="fr-FR" sz="900" b="1" dirty="0" smtClean="0">
                <a:solidFill>
                  <a:schemeClr val="bg2"/>
                </a:solidFill>
              </a:rPr>
              <a:t>les données du CV</a:t>
            </a:r>
            <a:endParaRPr lang="fr-FR" sz="900" b="1" dirty="0">
              <a:solidFill>
                <a:schemeClr val="bg2"/>
              </a:solidFill>
            </a:endParaRPr>
          </a:p>
        </p:txBody>
      </p:sp>
      <p:cxnSp>
        <p:nvCxnSpPr>
          <p:cNvPr id="8" name="Connecteur droit avec flèche 7"/>
          <p:cNvCxnSpPr>
            <a:stCxn id="6" idx="4"/>
            <a:endCxn id="7" idx="0"/>
          </p:cNvCxnSpPr>
          <p:nvPr/>
        </p:nvCxnSpPr>
        <p:spPr>
          <a:xfrm>
            <a:off x="4126325" y="1229445"/>
            <a:ext cx="3845" cy="184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50239" y="1936377"/>
            <a:ext cx="157522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952820" y="2293560"/>
            <a:ext cx="1851852" cy="3036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tx1">
                    <a:lumMod val="50000"/>
                  </a:schemeClr>
                </a:solidFill>
              </a:rPr>
              <a:t>É</a:t>
            </a:r>
            <a:r>
              <a:rPr lang="fr-FR" sz="900" b="1" dirty="0" smtClean="0">
                <a:solidFill>
                  <a:schemeClr val="bg2"/>
                </a:solidFill>
              </a:rPr>
              <a:t>valuer la photo du candidat</a:t>
            </a:r>
            <a:endParaRPr lang="fr-FR" sz="900" b="1" dirty="0">
              <a:solidFill>
                <a:schemeClr val="bg2"/>
              </a:solidFill>
            </a:endParaRPr>
          </a:p>
        </p:txBody>
      </p:sp>
      <p:cxnSp>
        <p:nvCxnSpPr>
          <p:cNvPr id="11" name="Connecteur droit avec flèche 10"/>
          <p:cNvCxnSpPr/>
          <p:nvPr/>
        </p:nvCxnSpPr>
        <p:spPr>
          <a:xfrm flipH="1">
            <a:off x="1878746" y="1966728"/>
            <a:ext cx="2259107" cy="311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à coins arrondis 11"/>
          <p:cNvSpPr/>
          <p:nvPr/>
        </p:nvSpPr>
        <p:spPr>
          <a:xfrm>
            <a:off x="5132935" y="2213003"/>
            <a:ext cx="2259106" cy="2419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Diviser les informations en segments</a:t>
            </a:r>
            <a:endParaRPr lang="fr-FR" sz="900" b="1" dirty="0">
              <a:solidFill>
                <a:schemeClr val="bg2"/>
              </a:solidFill>
            </a:endParaRPr>
          </a:p>
        </p:txBody>
      </p:sp>
      <p:cxnSp>
        <p:nvCxnSpPr>
          <p:cNvPr id="13" name="Connecteur droit avec flèche 12"/>
          <p:cNvCxnSpPr/>
          <p:nvPr/>
        </p:nvCxnSpPr>
        <p:spPr>
          <a:xfrm>
            <a:off x="4137853" y="1974412"/>
            <a:ext cx="2124635" cy="230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à coins arrondis 13"/>
          <p:cNvSpPr/>
          <p:nvPr/>
        </p:nvSpPr>
        <p:spPr>
          <a:xfrm>
            <a:off x="5115646" y="2660534"/>
            <a:ext cx="3175427" cy="2363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Extraire les compétences soft et hard du candidat</a:t>
            </a:r>
            <a:endParaRPr lang="fr-FR" sz="900" b="1" dirty="0">
              <a:solidFill>
                <a:schemeClr val="bg2"/>
              </a:solidFill>
            </a:endParaRPr>
          </a:p>
        </p:txBody>
      </p:sp>
      <p:sp>
        <p:nvSpPr>
          <p:cNvPr id="15" name="Rectangle à coins arrondis 14"/>
          <p:cNvSpPr/>
          <p:nvPr/>
        </p:nvSpPr>
        <p:spPr>
          <a:xfrm>
            <a:off x="4564316" y="3081298"/>
            <a:ext cx="4426003" cy="3380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tx1">
                    <a:lumMod val="50000"/>
                  </a:schemeClr>
                </a:solidFill>
              </a:rPr>
              <a:t>É</a:t>
            </a:r>
            <a:r>
              <a:rPr lang="fr-FR" sz="900" b="1" dirty="0" smtClean="0">
                <a:solidFill>
                  <a:schemeClr val="bg2"/>
                </a:solidFill>
              </a:rPr>
              <a:t>valuer la correspondance entre les compétences du candidat et les compétences demandées</a:t>
            </a:r>
            <a:endParaRPr lang="fr-FR" sz="900" b="1" dirty="0">
              <a:solidFill>
                <a:schemeClr val="bg2"/>
              </a:solidFill>
            </a:endParaRPr>
          </a:p>
        </p:txBody>
      </p:sp>
      <p:sp>
        <p:nvSpPr>
          <p:cNvPr id="16" name="Rectangle à coins arrondis 15"/>
          <p:cNvSpPr/>
          <p:nvPr/>
        </p:nvSpPr>
        <p:spPr>
          <a:xfrm>
            <a:off x="3204240" y="3872754"/>
            <a:ext cx="1575228" cy="1966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tx1">
                    <a:lumMod val="50000"/>
                  </a:schemeClr>
                </a:solidFill>
              </a:rPr>
              <a:t>É</a:t>
            </a:r>
            <a:r>
              <a:rPr lang="fr-FR" sz="900" b="1" dirty="0" smtClean="0">
                <a:solidFill>
                  <a:schemeClr val="bg2"/>
                </a:solidFill>
              </a:rPr>
              <a:t>valuer le CV</a:t>
            </a:r>
            <a:endParaRPr lang="fr-FR" sz="900" b="1" dirty="0">
              <a:solidFill>
                <a:schemeClr val="bg2"/>
              </a:solidFill>
            </a:endParaRPr>
          </a:p>
        </p:txBody>
      </p:sp>
      <p:sp>
        <p:nvSpPr>
          <p:cNvPr id="17" name="Rectangle à coins arrondis 16"/>
          <p:cNvSpPr/>
          <p:nvPr/>
        </p:nvSpPr>
        <p:spPr>
          <a:xfrm>
            <a:off x="3573076" y="3619181"/>
            <a:ext cx="822191"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p:cNvCxnSpPr>
            <a:stCxn id="17" idx="2"/>
            <a:endCxn id="16" idx="0"/>
          </p:cNvCxnSpPr>
          <p:nvPr/>
        </p:nvCxnSpPr>
        <p:spPr>
          <a:xfrm>
            <a:off x="3984172" y="3664900"/>
            <a:ext cx="7682" cy="207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3842017" y="4226219"/>
            <a:ext cx="299676" cy="2535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3888119" y="4267705"/>
            <a:ext cx="207469" cy="162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p:cNvCxnSpPr>
            <a:stCxn id="16" idx="2"/>
            <a:endCxn id="19" idx="0"/>
          </p:cNvCxnSpPr>
          <p:nvPr/>
        </p:nvCxnSpPr>
        <p:spPr>
          <a:xfrm>
            <a:off x="3991854" y="4069437"/>
            <a:ext cx="1" cy="156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0" idx="2"/>
            <a:endCxn id="17" idx="0"/>
          </p:cNvCxnSpPr>
          <p:nvPr/>
        </p:nvCxnSpPr>
        <p:spPr>
          <a:xfrm>
            <a:off x="1878746" y="2597205"/>
            <a:ext cx="2105426" cy="1021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2" idx="2"/>
          </p:cNvCxnSpPr>
          <p:nvPr/>
        </p:nvCxnSpPr>
        <p:spPr>
          <a:xfrm>
            <a:off x="6262488" y="2454925"/>
            <a:ext cx="0" cy="205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6262488" y="2858461"/>
            <a:ext cx="0" cy="231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4014909" y="3419396"/>
            <a:ext cx="972030" cy="176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7" idx="2"/>
            <a:endCxn id="9" idx="0"/>
          </p:cNvCxnSpPr>
          <p:nvPr/>
        </p:nvCxnSpPr>
        <p:spPr>
          <a:xfrm>
            <a:off x="4130170" y="1675120"/>
            <a:ext cx="7683" cy="261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304016" y="17927"/>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(5/6)</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17" name="Google Shape;217;p27"/>
          <p:cNvSpPr txBox="1"/>
          <p:nvPr/>
        </p:nvSpPr>
        <p:spPr>
          <a:xfrm>
            <a:off x="2198047" y="4451616"/>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Diagramme d’activité de l’analyse des </a:t>
            </a:r>
            <a:r>
              <a:rPr lang="fr" dirty="0" smtClean="0">
                <a:latin typeface="Roboto"/>
                <a:ea typeface="Roboto"/>
                <a:cs typeface="Roboto"/>
                <a:sym typeface="Roboto"/>
              </a:rPr>
              <a:t>CV</a:t>
            </a:r>
            <a:endParaRPr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50266" y="4801447"/>
            <a:ext cx="548700" cy="393600"/>
          </a:xfrm>
        </p:spPr>
        <p:txBody>
          <a:bodyPr/>
          <a:lstStyle/>
          <a:p>
            <a:pPr marL="0" lvl="0" indent="0" algn="r" rtl="0">
              <a:spcBef>
                <a:spcPts val="0"/>
              </a:spcBef>
              <a:spcAft>
                <a:spcPts val="0"/>
              </a:spcAft>
              <a:buNone/>
            </a:pPr>
            <a:r>
              <a:rPr lang="fr-FR" dirty="0" smtClean="0"/>
              <a:t>14/32</a:t>
            </a:r>
            <a:endParaRPr lang="fr-FR" dirty="0"/>
          </a:p>
        </p:txBody>
      </p:sp>
      <p:sp>
        <p:nvSpPr>
          <p:cNvPr id="6" name="Ellipse 5"/>
          <p:cNvSpPr/>
          <p:nvPr/>
        </p:nvSpPr>
        <p:spPr>
          <a:xfrm>
            <a:off x="4030274" y="1052712"/>
            <a:ext cx="192101" cy="176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3273400" y="1413863"/>
            <a:ext cx="1713539" cy="2612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b="1" dirty="0">
                <a:solidFill>
                  <a:schemeClr val="bg2"/>
                </a:solidFill>
              </a:rPr>
              <a:t>E</a:t>
            </a:r>
            <a:r>
              <a:rPr lang="fr-FR" sz="900" b="1" dirty="0" smtClean="0">
                <a:solidFill>
                  <a:schemeClr val="bg2"/>
                </a:solidFill>
              </a:rPr>
              <a:t>xtraire</a:t>
            </a:r>
            <a:r>
              <a:rPr lang="fr-FR" dirty="0" smtClean="0">
                <a:solidFill>
                  <a:schemeClr val="bg2"/>
                </a:solidFill>
              </a:rPr>
              <a:t> </a:t>
            </a:r>
            <a:r>
              <a:rPr lang="fr-FR" sz="900" b="1" dirty="0" smtClean="0">
                <a:solidFill>
                  <a:schemeClr val="bg2"/>
                </a:solidFill>
              </a:rPr>
              <a:t>les données du CV</a:t>
            </a:r>
            <a:endParaRPr lang="fr-FR" sz="900" b="1" dirty="0">
              <a:solidFill>
                <a:schemeClr val="bg2"/>
              </a:solidFill>
            </a:endParaRPr>
          </a:p>
        </p:txBody>
      </p:sp>
      <p:cxnSp>
        <p:nvCxnSpPr>
          <p:cNvPr id="8" name="Connecteur droit avec flèche 7"/>
          <p:cNvCxnSpPr>
            <a:stCxn id="6" idx="4"/>
            <a:endCxn id="7" idx="0"/>
          </p:cNvCxnSpPr>
          <p:nvPr/>
        </p:nvCxnSpPr>
        <p:spPr>
          <a:xfrm>
            <a:off x="4126325" y="1229445"/>
            <a:ext cx="3845" cy="184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50239" y="1936377"/>
            <a:ext cx="157522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952820" y="2293560"/>
            <a:ext cx="1851852" cy="3036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tx1">
                    <a:lumMod val="50000"/>
                  </a:schemeClr>
                </a:solidFill>
              </a:rPr>
              <a:t>É</a:t>
            </a:r>
            <a:r>
              <a:rPr lang="fr-FR" sz="900" b="1" dirty="0" smtClean="0">
                <a:solidFill>
                  <a:schemeClr val="bg2"/>
                </a:solidFill>
              </a:rPr>
              <a:t>valuer la photo du candidat</a:t>
            </a:r>
            <a:endParaRPr lang="fr-FR" sz="900" b="1" dirty="0">
              <a:solidFill>
                <a:schemeClr val="bg2"/>
              </a:solidFill>
            </a:endParaRPr>
          </a:p>
        </p:txBody>
      </p:sp>
      <p:cxnSp>
        <p:nvCxnSpPr>
          <p:cNvPr id="11" name="Connecteur droit avec flèche 10"/>
          <p:cNvCxnSpPr/>
          <p:nvPr/>
        </p:nvCxnSpPr>
        <p:spPr>
          <a:xfrm flipH="1">
            <a:off x="1878746" y="1966728"/>
            <a:ext cx="2259107" cy="311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à coins arrondis 11"/>
          <p:cNvSpPr/>
          <p:nvPr/>
        </p:nvSpPr>
        <p:spPr>
          <a:xfrm>
            <a:off x="5132935" y="2213003"/>
            <a:ext cx="2259106" cy="2419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Diviser les informations en segments</a:t>
            </a:r>
            <a:endParaRPr lang="fr-FR" sz="900" b="1" dirty="0">
              <a:solidFill>
                <a:schemeClr val="bg2"/>
              </a:solidFill>
            </a:endParaRPr>
          </a:p>
        </p:txBody>
      </p:sp>
      <p:cxnSp>
        <p:nvCxnSpPr>
          <p:cNvPr id="13" name="Connecteur droit avec flèche 12"/>
          <p:cNvCxnSpPr/>
          <p:nvPr/>
        </p:nvCxnSpPr>
        <p:spPr>
          <a:xfrm>
            <a:off x="4137853" y="1974412"/>
            <a:ext cx="2124635" cy="230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à coins arrondis 13"/>
          <p:cNvSpPr/>
          <p:nvPr/>
        </p:nvSpPr>
        <p:spPr>
          <a:xfrm>
            <a:off x="5115646" y="2660534"/>
            <a:ext cx="3175427" cy="2363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bg2"/>
                </a:solidFill>
              </a:rPr>
              <a:t>Extraire les compétences soft et hard du candidat</a:t>
            </a:r>
            <a:endParaRPr lang="fr-FR" sz="900" b="1" dirty="0">
              <a:solidFill>
                <a:schemeClr val="bg2"/>
              </a:solidFill>
            </a:endParaRPr>
          </a:p>
        </p:txBody>
      </p:sp>
      <p:sp>
        <p:nvSpPr>
          <p:cNvPr id="15" name="Rectangle à coins arrondis 14"/>
          <p:cNvSpPr/>
          <p:nvPr/>
        </p:nvSpPr>
        <p:spPr>
          <a:xfrm>
            <a:off x="4564316" y="3081298"/>
            <a:ext cx="4426003" cy="3380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tx1">
                    <a:lumMod val="50000"/>
                  </a:schemeClr>
                </a:solidFill>
              </a:rPr>
              <a:t>É</a:t>
            </a:r>
            <a:r>
              <a:rPr lang="fr-FR" sz="900" b="1" dirty="0" smtClean="0">
                <a:solidFill>
                  <a:schemeClr val="bg2"/>
                </a:solidFill>
              </a:rPr>
              <a:t>valuer la correspondance entre les compétences du candidat et les compétences demandées</a:t>
            </a:r>
            <a:endParaRPr lang="fr-FR" sz="900" b="1" dirty="0">
              <a:solidFill>
                <a:schemeClr val="bg2"/>
              </a:solidFill>
            </a:endParaRPr>
          </a:p>
        </p:txBody>
      </p:sp>
      <p:sp>
        <p:nvSpPr>
          <p:cNvPr id="16" name="Rectangle à coins arrondis 15"/>
          <p:cNvSpPr/>
          <p:nvPr/>
        </p:nvSpPr>
        <p:spPr>
          <a:xfrm>
            <a:off x="3204240" y="3872754"/>
            <a:ext cx="1575228" cy="1966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chemeClr val="tx1">
                    <a:lumMod val="50000"/>
                  </a:schemeClr>
                </a:solidFill>
              </a:rPr>
              <a:t>É</a:t>
            </a:r>
            <a:r>
              <a:rPr lang="fr-FR" sz="900" b="1" dirty="0" smtClean="0">
                <a:solidFill>
                  <a:schemeClr val="bg2"/>
                </a:solidFill>
              </a:rPr>
              <a:t>valuer le CV</a:t>
            </a:r>
            <a:endParaRPr lang="fr-FR" sz="900" b="1" dirty="0">
              <a:solidFill>
                <a:schemeClr val="bg2"/>
              </a:solidFill>
            </a:endParaRPr>
          </a:p>
        </p:txBody>
      </p:sp>
      <p:sp>
        <p:nvSpPr>
          <p:cNvPr id="17" name="Rectangle à coins arrondis 16"/>
          <p:cNvSpPr/>
          <p:nvPr/>
        </p:nvSpPr>
        <p:spPr>
          <a:xfrm>
            <a:off x="3573076" y="3619181"/>
            <a:ext cx="822191"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p:cNvCxnSpPr>
            <a:stCxn id="17" idx="2"/>
            <a:endCxn id="16" idx="0"/>
          </p:cNvCxnSpPr>
          <p:nvPr/>
        </p:nvCxnSpPr>
        <p:spPr>
          <a:xfrm>
            <a:off x="3984172" y="3664900"/>
            <a:ext cx="7682" cy="207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3842017" y="4226219"/>
            <a:ext cx="299676" cy="2535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3888119" y="4267705"/>
            <a:ext cx="207469" cy="162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p:cNvCxnSpPr>
            <a:stCxn id="16" idx="2"/>
            <a:endCxn id="19" idx="0"/>
          </p:cNvCxnSpPr>
          <p:nvPr/>
        </p:nvCxnSpPr>
        <p:spPr>
          <a:xfrm>
            <a:off x="3991854" y="4069437"/>
            <a:ext cx="1" cy="156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0" idx="2"/>
            <a:endCxn id="17" idx="0"/>
          </p:cNvCxnSpPr>
          <p:nvPr/>
        </p:nvCxnSpPr>
        <p:spPr>
          <a:xfrm>
            <a:off x="1878746" y="2597205"/>
            <a:ext cx="2105426" cy="1021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2" idx="2"/>
          </p:cNvCxnSpPr>
          <p:nvPr/>
        </p:nvCxnSpPr>
        <p:spPr>
          <a:xfrm>
            <a:off x="6262488" y="2454925"/>
            <a:ext cx="0" cy="205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6262488" y="2858461"/>
            <a:ext cx="0" cy="231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4014909" y="3419396"/>
            <a:ext cx="972030" cy="176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7" idx="2"/>
            <a:endCxn id="9" idx="0"/>
          </p:cNvCxnSpPr>
          <p:nvPr/>
        </p:nvCxnSpPr>
        <p:spPr>
          <a:xfrm>
            <a:off x="4130170" y="1675120"/>
            <a:ext cx="7683" cy="261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4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4" grpId="0" animBg="1"/>
      <p:bldP spid="15" grpId="0" animBg="1"/>
      <p:bldP spid="16" grpId="0" animBg="1"/>
      <p:bldP spid="17"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Plan</a:t>
            </a:r>
            <a:endParaRPr dirty="0"/>
          </a:p>
        </p:txBody>
      </p:sp>
      <p:sp>
        <p:nvSpPr>
          <p:cNvPr id="97" name="Google Shape;97;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None/>
            </a:pPr>
            <a:r>
              <a:rPr lang="fr" sz="2400" dirty="0">
                <a:latin typeface="Roboto" panose="020B0604020202020204" charset="0"/>
                <a:ea typeface="Roboto" panose="020B0604020202020204" charset="0"/>
                <a:cs typeface="Arial"/>
                <a:sym typeface="Arial"/>
              </a:rPr>
              <a:t>Introduction</a:t>
            </a:r>
            <a:endParaRPr sz="2400" dirty="0">
              <a:latin typeface="Roboto" panose="020B0604020202020204" charset="0"/>
              <a:ea typeface="Roboto" panose="020B0604020202020204" charset="0"/>
              <a:cs typeface="Arial"/>
              <a:sym typeface="Arial"/>
            </a:endParaRPr>
          </a:p>
          <a:p>
            <a:pPr marL="0" lvl="0" indent="0" algn="l" rtl="0">
              <a:spcBef>
                <a:spcPts val="600"/>
              </a:spcBef>
              <a:spcAft>
                <a:spcPts val="0"/>
              </a:spcAft>
              <a:buNone/>
            </a:pPr>
            <a:r>
              <a:rPr lang="fr" sz="2400" dirty="0" smtClean="0">
                <a:latin typeface="Roboto" panose="020B0604020202020204" charset="0"/>
                <a:ea typeface="Roboto" panose="020B0604020202020204" charset="0"/>
                <a:cs typeface="Arial"/>
                <a:sym typeface="Arial"/>
              </a:rPr>
              <a:t>I.   </a:t>
            </a:r>
            <a:r>
              <a:rPr lang="en-US" sz="2400" dirty="0" smtClean="0">
                <a:latin typeface="Roboto" panose="020B0604020202020204" charset="0"/>
                <a:ea typeface="Roboto" panose="020B0604020202020204" charset="0"/>
                <a:cs typeface="Arial"/>
                <a:sym typeface="Arial"/>
              </a:rPr>
              <a:t>É</a:t>
            </a:r>
            <a:r>
              <a:rPr lang="fr" sz="2400" dirty="0" smtClean="0">
                <a:latin typeface="Roboto" panose="020B0604020202020204" charset="0"/>
                <a:ea typeface="Roboto" panose="020B0604020202020204" charset="0"/>
                <a:cs typeface="Arial"/>
                <a:sym typeface="Arial"/>
              </a:rPr>
              <a:t>tude </a:t>
            </a:r>
            <a:r>
              <a:rPr lang="fr" sz="2400" dirty="0">
                <a:latin typeface="Roboto" panose="020B0604020202020204" charset="0"/>
                <a:ea typeface="Roboto" panose="020B0604020202020204" charset="0"/>
                <a:cs typeface="Arial"/>
                <a:sym typeface="Arial"/>
              </a:rPr>
              <a:t>préliminaire</a:t>
            </a:r>
            <a:endParaRPr sz="2400" dirty="0">
              <a:latin typeface="Roboto" panose="020B0604020202020204" charset="0"/>
              <a:ea typeface="Roboto" panose="020B0604020202020204" charset="0"/>
              <a:cs typeface="Arial"/>
              <a:sym typeface="Arial"/>
            </a:endParaRPr>
          </a:p>
          <a:p>
            <a:pPr marL="0" lvl="0" indent="0" algn="l" rtl="0">
              <a:spcBef>
                <a:spcPts val="600"/>
              </a:spcBef>
              <a:spcAft>
                <a:spcPts val="0"/>
              </a:spcAft>
              <a:buNone/>
            </a:pPr>
            <a:r>
              <a:rPr lang="fr" sz="2400" dirty="0">
                <a:latin typeface="Roboto" panose="020B0604020202020204" charset="0"/>
                <a:ea typeface="Roboto" panose="020B0604020202020204" charset="0"/>
                <a:cs typeface="Arial"/>
                <a:sym typeface="Arial"/>
              </a:rPr>
              <a:t>II</a:t>
            </a:r>
            <a:r>
              <a:rPr lang="fr" sz="2400" dirty="0" smtClean="0">
                <a:latin typeface="Roboto" panose="020B0604020202020204" charset="0"/>
                <a:ea typeface="Roboto" panose="020B0604020202020204" charset="0"/>
                <a:cs typeface="Arial"/>
                <a:sym typeface="Arial"/>
              </a:rPr>
              <a:t>.  Analyse </a:t>
            </a:r>
            <a:r>
              <a:rPr lang="fr" sz="2400" dirty="0">
                <a:latin typeface="Roboto" panose="020B0604020202020204" charset="0"/>
                <a:ea typeface="Roboto" panose="020B0604020202020204" charset="0"/>
                <a:cs typeface="Arial"/>
                <a:sym typeface="Arial"/>
              </a:rPr>
              <a:t>des besoins</a:t>
            </a:r>
            <a:endParaRPr sz="2400" dirty="0">
              <a:latin typeface="Roboto" panose="020B0604020202020204" charset="0"/>
              <a:ea typeface="Roboto" panose="020B0604020202020204" charset="0"/>
              <a:cs typeface="Arial"/>
              <a:sym typeface="Arial"/>
            </a:endParaRPr>
          </a:p>
          <a:p>
            <a:pPr marL="0" lvl="0" indent="0" algn="l" rtl="0">
              <a:spcBef>
                <a:spcPts val="600"/>
              </a:spcBef>
              <a:spcAft>
                <a:spcPts val="0"/>
              </a:spcAft>
              <a:buNone/>
            </a:pPr>
            <a:r>
              <a:rPr lang="fr" sz="2400" dirty="0">
                <a:latin typeface="Roboto" panose="020B0604020202020204" charset="0"/>
                <a:ea typeface="Roboto" panose="020B0604020202020204" charset="0"/>
                <a:cs typeface="Arial"/>
                <a:sym typeface="Arial"/>
              </a:rPr>
              <a:t>III</a:t>
            </a:r>
            <a:r>
              <a:rPr lang="fr" sz="2400" dirty="0" smtClean="0">
                <a:latin typeface="Roboto" panose="020B0604020202020204" charset="0"/>
                <a:ea typeface="Roboto" panose="020B0604020202020204" charset="0"/>
                <a:cs typeface="Arial"/>
                <a:sym typeface="Arial"/>
              </a:rPr>
              <a:t>. Conception</a:t>
            </a:r>
            <a:endParaRPr sz="2400" dirty="0">
              <a:latin typeface="Roboto" panose="020B0604020202020204" charset="0"/>
              <a:ea typeface="Roboto" panose="020B0604020202020204" charset="0"/>
              <a:cs typeface="Arial"/>
              <a:sym typeface="Arial"/>
            </a:endParaRPr>
          </a:p>
          <a:p>
            <a:pPr marL="0" lvl="0" indent="0" algn="l" rtl="0">
              <a:spcBef>
                <a:spcPts val="600"/>
              </a:spcBef>
              <a:spcAft>
                <a:spcPts val="0"/>
              </a:spcAft>
              <a:buNone/>
            </a:pPr>
            <a:r>
              <a:rPr lang="fr" sz="2400" dirty="0">
                <a:latin typeface="Roboto" panose="020B0604020202020204" charset="0"/>
                <a:ea typeface="Roboto" panose="020B0604020202020204" charset="0"/>
                <a:cs typeface="Arial"/>
                <a:sym typeface="Arial"/>
              </a:rPr>
              <a:t>IV</a:t>
            </a:r>
            <a:r>
              <a:rPr lang="fr" sz="2400" dirty="0" smtClean="0">
                <a:latin typeface="Roboto" panose="020B0604020202020204" charset="0"/>
                <a:ea typeface="Roboto" panose="020B0604020202020204" charset="0"/>
                <a:cs typeface="Arial"/>
                <a:sym typeface="Arial"/>
              </a:rPr>
              <a:t>. Réalisation</a:t>
            </a:r>
            <a:endParaRPr sz="2400" dirty="0">
              <a:latin typeface="Roboto" panose="020B0604020202020204" charset="0"/>
              <a:ea typeface="Roboto" panose="020B0604020202020204" charset="0"/>
              <a:cs typeface="Arial"/>
              <a:sym typeface="Arial"/>
            </a:endParaRPr>
          </a:p>
          <a:p>
            <a:pPr marL="0" lvl="0" indent="0" algn="l" rtl="0">
              <a:spcBef>
                <a:spcPts val="600"/>
              </a:spcBef>
              <a:spcAft>
                <a:spcPts val="0"/>
              </a:spcAft>
              <a:buNone/>
            </a:pPr>
            <a:r>
              <a:rPr lang="fr" sz="2400" dirty="0">
                <a:latin typeface="Roboto" panose="020B0604020202020204" charset="0"/>
                <a:ea typeface="Roboto" panose="020B0604020202020204" charset="0"/>
                <a:cs typeface="Arial"/>
                <a:sym typeface="Arial"/>
              </a:rPr>
              <a:t>Conclusion</a:t>
            </a:r>
            <a:endParaRPr sz="2400" dirty="0">
              <a:latin typeface="Roboto" panose="020B0604020202020204" charset="0"/>
              <a:ea typeface="Roboto" panose="020B0604020202020204" charset="0"/>
              <a:cs typeface="Arial"/>
              <a:sym typeface="Arial"/>
            </a:endParaRPr>
          </a:p>
          <a:p>
            <a:pPr marL="0" lvl="0" indent="0" algn="l" rtl="0">
              <a:spcBef>
                <a:spcPts val="600"/>
              </a:spcBef>
              <a:spcAft>
                <a:spcPts val="1200"/>
              </a:spcAft>
              <a:buNone/>
            </a:pPr>
            <a:endParaRPr dirty="0"/>
          </a:p>
        </p:txBody>
      </p:sp>
      <p:sp>
        <p:nvSpPr>
          <p:cNvPr id="2" name="Espace réservé du numéro de diapositive 1"/>
          <p:cNvSpPr>
            <a:spLocks noGrp="1"/>
          </p:cNvSpPr>
          <p:nvPr>
            <p:ph type="sldNum" idx="12"/>
          </p:nvPr>
        </p:nvSpPr>
        <p:spPr>
          <a:xfrm>
            <a:off x="8370783" y="4848413"/>
            <a:ext cx="692533" cy="393600"/>
          </a:xfrm>
        </p:spPr>
        <p:txBody>
          <a:bodyPr/>
          <a:lstStyle/>
          <a:p>
            <a:pPr marL="0" lvl="0" indent="0" algn="r" rtl="0">
              <a:spcBef>
                <a:spcPts val="0"/>
              </a:spcBef>
              <a:spcAft>
                <a:spcPts val="0"/>
              </a:spcAft>
              <a:buNone/>
            </a:pPr>
            <a:fld id="{00000000-1234-1234-1234-123412341234}" type="slidenum">
              <a:rPr lang="fr-FR" smtClean="0"/>
              <a:t>1</a:t>
            </a:fld>
            <a:r>
              <a:rPr lang="fr-FR" dirty="0" smtClean="0"/>
              <a:t>/32</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311700" y="6583"/>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(6/6)</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24" name="Google Shape;224;p28"/>
          <p:cNvSpPr txBox="1"/>
          <p:nvPr/>
        </p:nvSpPr>
        <p:spPr>
          <a:xfrm>
            <a:off x="2639555" y="4232717"/>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Diagramme d’activité de l’analyse de la voix</a:t>
            </a:r>
            <a:endParaRPr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84845" y="4818274"/>
            <a:ext cx="548700" cy="393600"/>
          </a:xfrm>
        </p:spPr>
        <p:txBody>
          <a:bodyPr/>
          <a:lstStyle/>
          <a:p>
            <a:pPr marL="0" lvl="0" indent="0" algn="r" rtl="0">
              <a:spcBef>
                <a:spcPts val="0"/>
              </a:spcBef>
              <a:spcAft>
                <a:spcPts val="0"/>
              </a:spcAft>
              <a:buNone/>
            </a:pPr>
            <a:r>
              <a:rPr lang="fr-FR" dirty="0" smtClean="0"/>
              <a:t>15/32</a:t>
            </a:r>
            <a:endParaRPr lang="fr-FR" dirty="0"/>
          </a:p>
        </p:txBody>
      </p:sp>
      <p:sp>
        <p:nvSpPr>
          <p:cNvPr id="6" name="Ellipse 5"/>
          <p:cNvSpPr/>
          <p:nvPr/>
        </p:nvSpPr>
        <p:spPr>
          <a:xfrm>
            <a:off x="4087905" y="1140092"/>
            <a:ext cx="284310" cy="1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3112033" y="1671278"/>
            <a:ext cx="2205317"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Transformer la vidéo en audio</a:t>
            </a:r>
            <a:endParaRPr lang="fr-FR" b="1" dirty="0">
              <a:solidFill>
                <a:schemeClr val="tx1">
                  <a:lumMod val="75000"/>
                </a:schemeClr>
              </a:solidFill>
            </a:endParaRPr>
          </a:p>
        </p:txBody>
      </p:sp>
      <p:sp>
        <p:nvSpPr>
          <p:cNvPr id="8" name="Rectangle à coins arrondis 7"/>
          <p:cNvSpPr/>
          <p:nvPr/>
        </p:nvSpPr>
        <p:spPr>
          <a:xfrm>
            <a:off x="2858461" y="2432920"/>
            <a:ext cx="2712464"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Transformer l’audio en spectrogramme</a:t>
            </a:r>
          </a:p>
        </p:txBody>
      </p:sp>
      <p:sp>
        <p:nvSpPr>
          <p:cNvPr id="9" name="Rectangle à coins arrondis 8"/>
          <p:cNvSpPr/>
          <p:nvPr/>
        </p:nvSpPr>
        <p:spPr>
          <a:xfrm>
            <a:off x="2919931" y="3192359"/>
            <a:ext cx="2574153" cy="38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Classer le spectrogramme</a:t>
            </a:r>
          </a:p>
        </p:txBody>
      </p:sp>
      <p:cxnSp>
        <p:nvCxnSpPr>
          <p:cNvPr id="10" name="Connecteur droit avec flèche 9"/>
          <p:cNvCxnSpPr>
            <a:stCxn id="6" idx="4"/>
            <a:endCxn id="7" idx="0"/>
          </p:cNvCxnSpPr>
          <p:nvPr/>
        </p:nvCxnSpPr>
        <p:spPr>
          <a:xfrm flipH="1">
            <a:off x="4214692" y="1332192"/>
            <a:ext cx="15368" cy="339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7" idx="2"/>
            <a:endCxn id="8" idx="0"/>
          </p:cNvCxnSpPr>
          <p:nvPr/>
        </p:nvCxnSpPr>
        <p:spPr>
          <a:xfrm>
            <a:off x="4214692" y="2140004"/>
            <a:ext cx="1" cy="292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8" idx="2"/>
            <a:endCxn id="9" idx="0"/>
          </p:cNvCxnSpPr>
          <p:nvPr/>
        </p:nvCxnSpPr>
        <p:spPr>
          <a:xfrm flipH="1">
            <a:off x="4207008" y="2901646"/>
            <a:ext cx="7685" cy="290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4090461" y="3934863"/>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137526" y="3973282"/>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avec flèche 14"/>
          <p:cNvCxnSpPr>
            <a:stCxn id="9" idx="2"/>
            <a:endCxn id="13" idx="0"/>
          </p:cNvCxnSpPr>
          <p:nvPr/>
        </p:nvCxnSpPr>
        <p:spPr>
          <a:xfrm>
            <a:off x="4207008" y="3573076"/>
            <a:ext cx="6397" cy="36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311700" y="6583"/>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III.  Conception (6/6)</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Conception </a:t>
            </a:r>
            <a:r>
              <a:rPr lang="fr" sz="1777" dirty="0">
                <a:solidFill>
                  <a:schemeClr val="accent5">
                    <a:lumMod val="75000"/>
                  </a:schemeClr>
                </a:solidFill>
              </a:rPr>
              <a:t>détaillée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224" name="Google Shape;224;p28"/>
          <p:cNvSpPr txBox="1"/>
          <p:nvPr/>
        </p:nvSpPr>
        <p:spPr>
          <a:xfrm>
            <a:off x="2639555" y="4232717"/>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Roboto"/>
                <a:ea typeface="Roboto"/>
                <a:cs typeface="Roboto"/>
                <a:sym typeface="Roboto"/>
              </a:rPr>
              <a:t>Diagramme d’activité de l’analyse de la voix</a:t>
            </a:r>
            <a:endParaRPr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84845" y="4818274"/>
            <a:ext cx="548700" cy="393600"/>
          </a:xfrm>
        </p:spPr>
        <p:txBody>
          <a:bodyPr/>
          <a:lstStyle/>
          <a:p>
            <a:pPr marL="0" lvl="0" indent="0" algn="r" rtl="0">
              <a:spcBef>
                <a:spcPts val="0"/>
              </a:spcBef>
              <a:spcAft>
                <a:spcPts val="0"/>
              </a:spcAft>
              <a:buNone/>
            </a:pPr>
            <a:r>
              <a:rPr lang="fr-FR" dirty="0" smtClean="0"/>
              <a:t>15/32</a:t>
            </a:r>
            <a:endParaRPr lang="fr-FR" dirty="0"/>
          </a:p>
        </p:txBody>
      </p:sp>
      <p:sp>
        <p:nvSpPr>
          <p:cNvPr id="6" name="Ellipse 5"/>
          <p:cNvSpPr/>
          <p:nvPr/>
        </p:nvSpPr>
        <p:spPr>
          <a:xfrm>
            <a:off x="4087905" y="1140092"/>
            <a:ext cx="284310" cy="1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3112033" y="1671278"/>
            <a:ext cx="2205317"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Transformer la vidéo en audio</a:t>
            </a:r>
            <a:endParaRPr lang="fr-FR" b="1" dirty="0">
              <a:solidFill>
                <a:schemeClr val="tx1">
                  <a:lumMod val="75000"/>
                </a:schemeClr>
              </a:solidFill>
            </a:endParaRPr>
          </a:p>
        </p:txBody>
      </p:sp>
      <p:sp>
        <p:nvSpPr>
          <p:cNvPr id="8" name="Rectangle à coins arrondis 7"/>
          <p:cNvSpPr/>
          <p:nvPr/>
        </p:nvSpPr>
        <p:spPr>
          <a:xfrm>
            <a:off x="2858461" y="2432920"/>
            <a:ext cx="2712464" cy="468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Transformer l’audio en spectrogramme</a:t>
            </a:r>
          </a:p>
        </p:txBody>
      </p:sp>
      <p:sp>
        <p:nvSpPr>
          <p:cNvPr id="9" name="Rectangle à coins arrondis 8"/>
          <p:cNvSpPr/>
          <p:nvPr/>
        </p:nvSpPr>
        <p:spPr>
          <a:xfrm>
            <a:off x="2919931" y="3192359"/>
            <a:ext cx="2574153" cy="38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75000"/>
                  </a:schemeClr>
                </a:solidFill>
              </a:rPr>
              <a:t>Classer le spectrogramme</a:t>
            </a:r>
          </a:p>
        </p:txBody>
      </p:sp>
      <p:cxnSp>
        <p:nvCxnSpPr>
          <p:cNvPr id="10" name="Connecteur droit avec flèche 9"/>
          <p:cNvCxnSpPr>
            <a:stCxn id="6" idx="4"/>
            <a:endCxn id="7" idx="0"/>
          </p:cNvCxnSpPr>
          <p:nvPr/>
        </p:nvCxnSpPr>
        <p:spPr>
          <a:xfrm flipH="1">
            <a:off x="4214692" y="1332192"/>
            <a:ext cx="15368" cy="339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7" idx="2"/>
            <a:endCxn id="8" idx="0"/>
          </p:cNvCxnSpPr>
          <p:nvPr/>
        </p:nvCxnSpPr>
        <p:spPr>
          <a:xfrm>
            <a:off x="4214692" y="2140004"/>
            <a:ext cx="1" cy="292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8" idx="2"/>
            <a:endCxn id="9" idx="0"/>
          </p:cNvCxnSpPr>
          <p:nvPr/>
        </p:nvCxnSpPr>
        <p:spPr>
          <a:xfrm flipH="1">
            <a:off x="4207008" y="2901646"/>
            <a:ext cx="7685" cy="290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4090461" y="3934863"/>
            <a:ext cx="245888" cy="249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137526" y="3973282"/>
            <a:ext cx="151758" cy="17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avec flèche 14"/>
          <p:cNvCxnSpPr>
            <a:stCxn id="9" idx="2"/>
            <a:endCxn id="13" idx="0"/>
          </p:cNvCxnSpPr>
          <p:nvPr/>
        </p:nvCxnSpPr>
        <p:spPr>
          <a:xfrm>
            <a:off x="4207008" y="3573076"/>
            <a:ext cx="6397" cy="36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66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311700" y="15550"/>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(1/15)</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Choix </a:t>
            </a:r>
            <a:r>
              <a:rPr lang="fr" sz="1777" dirty="0">
                <a:solidFill>
                  <a:schemeClr val="accent5">
                    <a:lumMod val="75000"/>
                  </a:schemeClr>
                </a:solidFill>
              </a:rPr>
              <a:t>des technologies</a:t>
            </a:r>
            <a:endParaRPr sz="1777" dirty="0">
              <a:solidFill>
                <a:schemeClr val="accent5">
                  <a:lumMod val="75000"/>
                </a:schemeClr>
              </a:solidFill>
            </a:endParaRPr>
          </a:p>
        </p:txBody>
      </p:sp>
      <p:sp>
        <p:nvSpPr>
          <p:cNvPr id="230" name="Google Shape;230;p29"/>
          <p:cNvSpPr txBox="1">
            <a:spLocks noGrp="1"/>
          </p:cNvSpPr>
          <p:nvPr>
            <p:ph type="body" idx="1"/>
          </p:nvPr>
        </p:nvSpPr>
        <p:spPr>
          <a:xfrm>
            <a:off x="0" y="1545638"/>
            <a:ext cx="5468471" cy="3229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b="1" dirty="0">
                <a:solidFill>
                  <a:schemeClr val="accent5">
                    <a:lumMod val="50000"/>
                  </a:schemeClr>
                </a:solidFill>
                <a:latin typeface="Roboto" panose="020B0604020202020204" charset="0"/>
                <a:ea typeface="Roboto" panose="020B0604020202020204" charset="0"/>
                <a:cs typeface="Arial"/>
                <a:sym typeface="Arial"/>
              </a:rPr>
              <a:t>Langage de programmation				</a:t>
            </a:r>
            <a:endParaRPr b="1" dirty="0">
              <a:solidFill>
                <a:schemeClr val="accent5">
                  <a:lumMod val="50000"/>
                </a:schemeClr>
              </a:solidFill>
              <a:latin typeface="Roboto" panose="020B0604020202020204" charset="0"/>
              <a:ea typeface="Roboto" panose="020B0604020202020204" charset="0"/>
              <a:cs typeface="Arial"/>
              <a:sym typeface="Arial"/>
            </a:endParaRPr>
          </a:p>
          <a:p>
            <a:pPr marL="0" indent="0">
              <a:buNone/>
            </a:pPr>
            <a:r>
              <a:rPr lang="fr" sz="1600" dirty="0" smtClean="0">
                <a:latin typeface="Roboto" panose="020B0604020202020204" charset="0"/>
                <a:ea typeface="Roboto" panose="020B0604020202020204" charset="0"/>
                <a:cs typeface="Arial"/>
                <a:sym typeface="Arial"/>
              </a:rPr>
              <a:t>	Python</a:t>
            </a:r>
            <a:r>
              <a:rPr lang="fr" sz="1600" dirty="0">
                <a:latin typeface="Roboto" panose="020B0604020202020204" charset="0"/>
                <a:ea typeface="Roboto" panose="020B0604020202020204" charset="0"/>
                <a:cs typeface="Arial"/>
                <a:sym typeface="Arial"/>
              </a:rPr>
              <a:t>									</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dirty="0">
              <a:latin typeface="Roboto" panose="020B0604020202020204" charset="0"/>
              <a:ea typeface="Roboto" panose="020B0604020202020204" charset="0"/>
              <a:cs typeface="Arial"/>
              <a:sym typeface="Arial"/>
            </a:endParaRPr>
          </a:p>
          <a:p>
            <a:pPr lvl="0" algn="l" rtl="0">
              <a:spcBef>
                <a:spcPts val="0"/>
              </a:spcBef>
              <a:spcAft>
                <a:spcPts val="0"/>
              </a:spcAft>
              <a:buSzPts val="1800"/>
              <a:buFont typeface="Wingdings" panose="05000000000000000000" pitchFamily="2" charset="2"/>
              <a:buChar char="q"/>
            </a:pPr>
            <a:r>
              <a:rPr lang="fr" b="1" dirty="0">
                <a:solidFill>
                  <a:schemeClr val="accent5">
                    <a:lumMod val="50000"/>
                  </a:schemeClr>
                </a:solidFill>
                <a:latin typeface="Roboto" panose="020B0604020202020204" charset="0"/>
                <a:ea typeface="Roboto" panose="020B0604020202020204" charset="0"/>
                <a:cs typeface="Arial"/>
                <a:sym typeface="Arial"/>
              </a:rPr>
              <a:t>Frameworks</a:t>
            </a:r>
            <a:endParaRPr b="1" dirty="0">
              <a:solidFill>
                <a:schemeClr val="accent5">
                  <a:lumMod val="50000"/>
                </a:schemeClr>
              </a:solidFill>
              <a:latin typeface="Roboto" panose="020B0604020202020204" charset="0"/>
              <a:ea typeface="Roboto" panose="020B0604020202020204" charset="0"/>
              <a:cs typeface="Arial"/>
              <a:sym typeface="Arial"/>
            </a:endParaRPr>
          </a:p>
          <a:p>
            <a:pPr marL="457200" lvl="0" indent="0" algn="l" rtl="0">
              <a:spcBef>
                <a:spcPts val="0"/>
              </a:spcBef>
              <a:spcAft>
                <a:spcPts val="0"/>
              </a:spcAft>
              <a:buNone/>
            </a:pPr>
            <a:r>
              <a:rPr lang="fr" dirty="0" smtClean="0">
                <a:latin typeface="Roboto" panose="020B0604020202020204" charset="0"/>
                <a:ea typeface="Roboto" panose="020B0604020202020204" charset="0"/>
                <a:cs typeface="Arial"/>
                <a:sym typeface="Arial"/>
              </a:rPr>
              <a:t>	</a:t>
            </a:r>
            <a:r>
              <a:rPr lang="fr" sz="1600" dirty="0" smtClean="0">
                <a:latin typeface="Roboto" panose="020B0604020202020204" charset="0"/>
                <a:ea typeface="Roboto" panose="020B0604020202020204" charset="0"/>
                <a:cs typeface="Arial"/>
                <a:sym typeface="Arial"/>
              </a:rPr>
              <a:t>Tensorflow</a:t>
            </a:r>
            <a:endParaRPr sz="1600" dirty="0">
              <a:latin typeface="Roboto" panose="020B0604020202020204" charset="0"/>
              <a:ea typeface="Roboto" panose="020B0604020202020204" charset="0"/>
              <a:cs typeface="Arial"/>
              <a:sym typeface="Arial"/>
            </a:endParaRPr>
          </a:p>
          <a:p>
            <a:pPr marL="457200" lvl="0" indent="0" algn="l" rtl="0">
              <a:spcBef>
                <a:spcPts val="0"/>
              </a:spcBef>
              <a:spcAft>
                <a:spcPts val="0"/>
              </a:spcAft>
              <a:buNone/>
            </a:pPr>
            <a:r>
              <a:rPr lang="fr" sz="1600" dirty="0" smtClean="0">
                <a:latin typeface="Roboto" panose="020B0604020202020204" charset="0"/>
                <a:ea typeface="Roboto" panose="020B0604020202020204" charset="0"/>
                <a:cs typeface="Arial"/>
                <a:sym typeface="Arial"/>
              </a:rPr>
              <a:t>	Django</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1200"/>
              </a:spcAft>
              <a:buNone/>
            </a:pPr>
            <a:endParaRPr dirty="0"/>
          </a:p>
        </p:txBody>
      </p:sp>
      <p:sp>
        <p:nvSpPr>
          <p:cNvPr id="2" name="Espace réservé du numéro de diapositive 1"/>
          <p:cNvSpPr>
            <a:spLocks noGrp="1"/>
          </p:cNvSpPr>
          <p:nvPr>
            <p:ph type="sldNum" idx="12"/>
          </p:nvPr>
        </p:nvSpPr>
        <p:spPr>
          <a:xfrm>
            <a:off x="8541113" y="4821521"/>
            <a:ext cx="548700" cy="393600"/>
          </a:xfrm>
        </p:spPr>
        <p:txBody>
          <a:bodyPr/>
          <a:lstStyle/>
          <a:p>
            <a:pPr marL="0" lvl="0" indent="0" algn="r" rtl="0">
              <a:spcBef>
                <a:spcPts val="0"/>
              </a:spcBef>
              <a:spcAft>
                <a:spcPts val="0"/>
              </a:spcAft>
              <a:buNone/>
            </a:pPr>
            <a:r>
              <a:rPr lang="fr-FR" dirty="0" smtClean="0"/>
              <a:t>16/32</a:t>
            </a:r>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311700" y="24516"/>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latin typeface="Roboto" panose="020B0604020202020204" charset="0"/>
                <a:ea typeface="Roboto" panose="020B0604020202020204" charset="0"/>
              </a:rPr>
              <a:t>IV.  Réalisation (2/15)</a:t>
            </a:r>
            <a:endParaRPr dirty="0">
              <a:latin typeface="Roboto" panose="020B0604020202020204" charset="0"/>
              <a:ea typeface="Roboto" panose="020B0604020202020204" charset="0"/>
            </a:endParaRPr>
          </a:p>
          <a:p>
            <a:pPr marL="0" lvl="0" indent="0" algn="l" rtl="0">
              <a:lnSpc>
                <a:spcPct val="150000"/>
              </a:lnSpc>
              <a:spcBef>
                <a:spcPts val="0"/>
              </a:spcBef>
              <a:spcAft>
                <a:spcPts val="0"/>
              </a:spcAft>
              <a:buNone/>
            </a:pPr>
            <a:r>
              <a:rPr lang="fr" sz="1600" dirty="0">
                <a:solidFill>
                  <a:schemeClr val="accent5">
                    <a:lumMod val="75000"/>
                  </a:schemeClr>
                </a:solidFill>
                <a:latin typeface="Roboto" panose="020B0604020202020204" charset="0"/>
                <a:ea typeface="Roboto" panose="020B0604020202020204" charset="0"/>
                <a:cs typeface="Arial"/>
                <a:sym typeface="Arial"/>
              </a:rPr>
              <a:t>Analyse de l’offre </a:t>
            </a:r>
            <a:r>
              <a:rPr lang="fr" sz="1600" dirty="0" smtClean="0">
                <a:solidFill>
                  <a:schemeClr val="accent5">
                    <a:lumMod val="75000"/>
                  </a:schemeClr>
                </a:solidFill>
                <a:latin typeface="Roboto" panose="020B0604020202020204" charset="0"/>
                <a:ea typeface="Roboto" panose="020B0604020202020204" charset="0"/>
                <a:cs typeface="Arial"/>
                <a:sym typeface="Arial"/>
              </a:rPr>
              <a:t>d’emploi</a:t>
            </a:r>
            <a:r>
              <a:rPr lang="fr" sz="1600" dirty="0">
                <a:solidFill>
                  <a:schemeClr val="accent5">
                    <a:lumMod val="75000"/>
                  </a:schemeClr>
                </a:solidFill>
                <a:latin typeface="Roboto" panose="020B0604020202020204" charset="0"/>
                <a:ea typeface="Roboto" panose="020B0604020202020204" charset="0"/>
                <a:cs typeface="Arial"/>
                <a:sym typeface="Arial"/>
              </a:rPr>
              <a:t/>
            </a:r>
            <a:br>
              <a:rPr lang="fr" sz="1600" dirty="0">
                <a:solidFill>
                  <a:schemeClr val="accent5">
                    <a:lumMod val="75000"/>
                  </a:schemeClr>
                </a:solidFill>
                <a:latin typeface="Roboto" panose="020B0604020202020204" charset="0"/>
                <a:ea typeface="Roboto" panose="020B0604020202020204" charset="0"/>
                <a:cs typeface="Arial"/>
                <a:sym typeface="Arial"/>
              </a:rPr>
            </a:br>
            <a:endParaRPr sz="1777" dirty="0">
              <a:solidFill>
                <a:schemeClr val="accent5">
                  <a:lumMod val="75000"/>
                </a:schemeClr>
              </a:solidFill>
              <a:latin typeface="Roboto" panose="020B0604020202020204" charset="0"/>
              <a:ea typeface="Roboto" panose="020B0604020202020204" charset="0"/>
            </a:endParaRPr>
          </a:p>
        </p:txBody>
      </p:sp>
      <p:sp>
        <p:nvSpPr>
          <p:cNvPr id="236" name="Google Shape;236;p30"/>
          <p:cNvSpPr txBox="1">
            <a:spLocks noGrp="1"/>
          </p:cNvSpPr>
          <p:nvPr>
            <p:ph type="body" idx="1"/>
          </p:nvPr>
        </p:nvSpPr>
        <p:spPr>
          <a:xfrm>
            <a:off x="0" y="1297949"/>
            <a:ext cx="10470776" cy="3587816"/>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dirty="0">
                <a:solidFill>
                  <a:schemeClr val="accent5">
                    <a:lumMod val="50000"/>
                  </a:schemeClr>
                </a:solidFill>
                <a:latin typeface="Roboto" panose="020B0604020202020204" charset="0"/>
                <a:ea typeface="Roboto" panose="020B0604020202020204" charset="0"/>
                <a:cs typeface="Arial"/>
                <a:sym typeface="Arial"/>
              </a:rPr>
              <a:t>Préparation du </a:t>
            </a:r>
            <a:r>
              <a:rPr lang="fr" dirty="0" smtClean="0">
                <a:solidFill>
                  <a:schemeClr val="accent5">
                    <a:lumMod val="50000"/>
                  </a:schemeClr>
                </a:solidFill>
                <a:latin typeface="Roboto" panose="020B0604020202020204" charset="0"/>
                <a:ea typeface="Roboto" panose="020B0604020202020204" charset="0"/>
                <a:cs typeface="Arial"/>
                <a:sym typeface="Arial"/>
              </a:rPr>
              <a:t>jeu </a:t>
            </a:r>
            <a:r>
              <a:rPr lang="fr" dirty="0">
                <a:solidFill>
                  <a:schemeClr val="accent5">
                    <a:lumMod val="50000"/>
                  </a:schemeClr>
                </a:solidFill>
                <a:latin typeface="Roboto" panose="020B0604020202020204" charset="0"/>
                <a:ea typeface="Roboto" panose="020B0604020202020204" charset="0"/>
                <a:cs typeface="Arial"/>
                <a:sym typeface="Arial"/>
              </a:rPr>
              <a:t>de données</a:t>
            </a:r>
            <a:endParaRPr dirty="0">
              <a:solidFill>
                <a:schemeClr val="accent5">
                  <a:lumMod val="50000"/>
                </a:schemeClr>
              </a:solidFill>
              <a:latin typeface="Roboto" panose="020B0604020202020204" charset="0"/>
              <a:ea typeface="Roboto" panose="020B0604020202020204" charset="0"/>
              <a:cs typeface="Arial"/>
              <a:sym typeface="Arial"/>
            </a:endParaRPr>
          </a:p>
          <a:p>
            <a:pPr marL="0" lvl="0" indent="0" algn="l" rtl="0">
              <a:spcBef>
                <a:spcPts val="0"/>
              </a:spcBef>
              <a:spcAft>
                <a:spcPts val="0"/>
              </a:spcAft>
              <a:buNone/>
            </a:pPr>
            <a:r>
              <a:rPr lang="fr" dirty="0">
                <a:latin typeface="Arial"/>
                <a:ea typeface="Arial"/>
                <a:cs typeface="Arial"/>
                <a:sym typeface="Arial"/>
              </a:rPr>
              <a:t>				</a:t>
            </a:r>
            <a:endParaRPr dirty="0">
              <a:latin typeface="Arial"/>
              <a:ea typeface="Arial"/>
              <a:cs typeface="Arial"/>
              <a:sym typeface="Arial"/>
            </a:endParaRPr>
          </a:p>
          <a:p>
            <a:pPr marL="0" lvl="0" indent="0" algn="l" rtl="0">
              <a:spcBef>
                <a:spcPts val="0"/>
              </a:spcBef>
              <a:spcAft>
                <a:spcPts val="0"/>
              </a:spcAft>
              <a:buNone/>
            </a:pPr>
            <a:endParaRPr lang="fr" dirty="0" smtClean="0">
              <a:latin typeface="Arial"/>
              <a:ea typeface="Arial"/>
              <a:cs typeface="Arial"/>
              <a:sym typeface="Arial"/>
            </a:endParaRPr>
          </a:p>
          <a:p>
            <a:pPr marL="0" lvl="0" indent="0" algn="l" rtl="0">
              <a:spcBef>
                <a:spcPts val="0"/>
              </a:spcBef>
              <a:spcAft>
                <a:spcPts val="0"/>
              </a:spcAft>
              <a:buNone/>
            </a:pPr>
            <a:endParaRPr lang="fr" dirty="0">
              <a:latin typeface="Arial"/>
              <a:ea typeface="Arial"/>
              <a:cs typeface="Arial"/>
              <a:sym typeface="Arial"/>
            </a:endParaRPr>
          </a:p>
          <a:p>
            <a:pPr marL="0" lvl="0" indent="0" algn="l" rtl="0">
              <a:spcBef>
                <a:spcPts val="0"/>
              </a:spcBef>
              <a:spcAft>
                <a:spcPts val="0"/>
              </a:spcAft>
              <a:buNone/>
            </a:pPr>
            <a:endParaRPr lang="fr" dirty="0" smtClean="0">
              <a:latin typeface="Arial"/>
              <a:ea typeface="Arial"/>
              <a:cs typeface="Arial"/>
              <a:sym typeface="Arial"/>
            </a:endParaRPr>
          </a:p>
          <a:p>
            <a:pPr marL="0" lvl="0" indent="0" algn="l" rtl="0">
              <a:spcBef>
                <a:spcPts val="0"/>
              </a:spcBef>
              <a:spcAft>
                <a:spcPts val="0"/>
              </a:spcAft>
              <a:buNone/>
            </a:pPr>
            <a:endParaRPr lang="fr" dirty="0">
              <a:latin typeface="Arial"/>
              <a:ea typeface="Arial"/>
              <a:cs typeface="Arial"/>
              <a:sym typeface="Arial"/>
            </a:endParaRPr>
          </a:p>
          <a:p>
            <a:pPr marL="0" lvl="0" indent="0" algn="l" rtl="0">
              <a:spcBef>
                <a:spcPts val="0"/>
              </a:spcBef>
              <a:spcAft>
                <a:spcPts val="0"/>
              </a:spcAft>
              <a:buNone/>
            </a:pPr>
            <a:endParaRPr lang="fr" dirty="0" smtClean="0">
              <a:latin typeface="Arial"/>
              <a:ea typeface="Arial"/>
              <a:cs typeface="Arial"/>
              <a:sym typeface="Arial"/>
            </a:endParaRPr>
          </a:p>
          <a:p>
            <a:pPr marL="0" lvl="0" indent="0" algn="l" rtl="0">
              <a:spcBef>
                <a:spcPts val="0"/>
              </a:spcBef>
              <a:spcAft>
                <a:spcPts val="0"/>
              </a:spcAft>
              <a:buNone/>
            </a:pPr>
            <a:r>
              <a:rPr lang="fr" dirty="0" smtClean="0">
                <a:latin typeface="Arial"/>
                <a:cs typeface="Arial"/>
                <a:sym typeface="Arial"/>
              </a:rPr>
              <a:t>                                                 </a:t>
            </a:r>
            <a:r>
              <a:rPr lang="fr" sz="1500" dirty="0" smtClean="0"/>
              <a:t>Jeu de données</a:t>
            </a:r>
            <a:endParaRPr sz="1500" dirty="0"/>
          </a:p>
        </p:txBody>
      </p:sp>
      <p:pic>
        <p:nvPicPr>
          <p:cNvPr id="237" name="Google Shape;237;p30"/>
          <p:cNvPicPr preferRelativeResize="0"/>
          <p:nvPr/>
        </p:nvPicPr>
        <p:blipFill>
          <a:blip r:embed="rId3">
            <a:alphaModFix/>
          </a:blip>
          <a:stretch>
            <a:fillRect/>
          </a:stretch>
        </p:blipFill>
        <p:spPr>
          <a:xfrm>
            <a:off x="1058000" y="1880269"/>
            <a:ext cx="6515100" cy="1819000"/>
          </a:xfrm>
          <a:prstGeom prst="rect">
            <a:avLst/>
          </a:prstGeom>
          <a:noFill/>
          <a:ln>
            <a:noFill/>
          </a:ln>
        </p:spPr>
      </p:pic>
      <p:sp>
        <p:nvSpPr>
          <p:cNvPr id="2" name="Espace réservé du numéro de diapositive 1"/>
          <p:cNvSpPr>
            <a:spLocks noGrp="1"/>
          </p:cNvSpPr>
          <p:nvPr>
            <p:ph type="sldNum" idx="12"/>
          </p:nvPr>
        </p:nvSpPr>
        <p:spPr>
          <a:xfrm>
            <a:off x="8496291" y="4830485"/>
            <a:ext cx="548700" cy="393600"/>
          </a:xfrm>
        </p:spPr>
        <p:txBody>
          <a:bodyPr/>
          <a:lstStyle/>
          <a:p>
            <a:pPr marL="0" lvl="0" indent="0" algn="r" rtl="0">
              <a:spcBef>
                <a:spcPts val="0"/>
              </a:spcBef>
              <a:spcAft>
                <a:spcPts val="0"/>
              </a:spcAft>
              <a:buNone/>
            </a:pPr>
            <a:r>
              <a:rPr lang="fr-FR" dirty="0" smtClean="0"/>
              <a:t>17/32</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311700" y="16856"/>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(3/15)</a:t>
            </a:r>
            <a:endParaRPr dirty="0"/>
          </a:p>
          <a:p>
            <a:pPr marL="0" lvl="0" indent="0" algn="l" rtl="0">
              <a:lnSpc>
                <a:spcPct val="150000"/>
              </a:lnSpc>
              <a:spcBef>
                <a:spcPts val="0"/>
              </a:spcBef>
              <a:spcAft>
                <a:spcPts val="0"/>
              </a:spcAft>
              <a:buNone/>
            </a:pPr>
            <a:r>
              <a:rPr lang="fr" sz="1600" dirty="0">
                <a:solidFill>
                  <a:schemeClr val="accent5">
                    <a:lumMod val="75000"/>
                  </a:schemeClr>
                </a:solidFill>
                <a:latin typeface="Roboto" panose="020B0604020202020204" charset="0"/>
                <a:ea typeface="Roboto" panose="020B0604020202020204" charset="0"/>
                <a:cs typeface="Arial"/>
                <a:sym typeface="Arial"/>
              </a:rPr>
              <a:t>Analyse de l’offre d’emploi</a:t>
            </a:r>
            <a:endParaRPr sz="1777" dirty="0">
              <a:solidFill>
                <a:schemeClr val="accent5">
                  <a:lumMod val="75000"/>
                </a:schemeClr>
              </a:solidFill>
              <a:latin typeface="Roboto" panose="020B0604020202020204" charset="0"/>
              <a:ea typeface="Roboto" panose="020B0604020202020204" charset="0"/>
            </a:endParaRPr>
          </a:p>
        </p:txBody>
      </p:sp>
      <p:sp>
        <p:nvSpPr>
          <p:cNvPr id="243" name="Google Shape;243;p31"/>
          <p:cNvSpPr txBox="1">
            <a:spLocks noGrp="1"/>
          </p:cNvSpPr>
          <p:nvPr>
            <p:ph type="body" idx="1"/>
          </p:nvPr>
        </p:nvSpPr>
        <p:spPr>
          <a:xfrm>
            <a:off x="0" y="1339449"/>
            <a:ext cx="10165976" cy="3804051"/>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588645" lvl="0" indent="-457200" algn="l" rtl="0">
              <a:spcBef>
                <a:spcPts val="0"/>
              </a:spcBef>
              <a:spcAft>
                <a:spcPts val="0"/>
              </a:spcAft>
              <a:buSzPct val="100000"/>
              <a:buFont typeface="Wingdings" panose="05000000000000000000" pitchFamily="2" charset="2"/>
              <a:buChar char="q"/>
            </a:pPr>
            <a:r>
              <a:rPr lang="fr" dirty="0">
                <a:solidFill>
                  <a:schemeClr val="accent5">
                    <a:lumMod val="50000"/>
                  </a:schemeClr>
                </a:solidFill>
                <a:latin typeface="Roboto" panose="020B0604020202020204" charset="0"/>
                <a:ea typeface="Roboto" panose="020B0604020202020204" charset="0"/>
                <a:cs typeface="Arial"/>
                <a:sym typeface="Arial"/>
              </a:rPr>
              <a:t>Traitement de l’offre d’emploi</a:t>
            </a:r>
            <a:endParaRPr dirty="0">
              <a:solidFill>
                <a:schemeClr val="accent5">
                  <a:lumMod val="50000"/>
                </a:schemeClr>
              </a:solidFill>
              <a:latin typeface="Roboto" panose="020B0604020202020204" charset="0"/>
              <a:ea typeface="Roboto" panose="020B0604020202020204" charset="0"/>
              <a:cs typeface="Arial"/>
              <a:sym typeface="Arial"/>
            </a:endParaRPr>
          </a:p>
          <a:p>
            <a:pPr marL="0" lvl="0" indent="0" algn="l" rtl="0">
              <a:spcBef>
                <a:spcPts val="0"/>
              </a:spcBef>
              <a:spcAft>
                <a:spcPts val="0"/>
              </a:spcAft>
              <a:buNone/>
            </a:pPr>
            <a:r>
              <a:rPr lang="fr" dirty="0">
                <a:latin typeface="Arial"/>
                <a:ea typeface="Arial"/>
                <a:cs typeface="Arial"/>
                <a:sym typeface="Arial"/>
              </a:rPr>
              <a:t>				</a:t>
            </a:r>
            <a:endParaRPr dirty="0">
              <a:latin typeface="Arial"/>
              <a:ea typeface="Arial"/>
              <a:cs typeface="Arial"/>
              <a:sym typeface="Arial"/>
            </a:endParaRPr>
          </a:p>
          <a:p>
            <a:pPr marL="0" lvl="0" indent="0" algn="l" rtl="0">
              <a:spcBef>
                <a:spcPts val="0"/>
              </a:spcBef>
              <a:spcAft>
                <a:spcPts val="0"/>
              </a:spcAft>
              <a:buNone/>
            </a:pPr>
            <a:r>
              <a:rPr lang="fr" dirty="0">
                <a:latin typeface="Arial"/>
                <a:ea typeface="Arial"/>
                <a:cs typeface="Arial"/>
                <a:sym typeface="Arial"/>
              </a:rPr>
              <a:t>								</a:t>
            </a: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1200"/>
              </a:spcBef>
              <a:spcAft>
                <a:spcPts val="0"/>
              </a:spcAft>
              <a:buNone/>
            </a:pPr>
            <a:r>
              <a:rPr lang="fr" dirty="0">
                <a:latin typeface="Arial"/>
                <a:ea typeface="Arial"/>
                <a:cs typeface="Arial"/>
                <a:sym typeface="Arial"/>
              </a:rPr>
              <a:t> </a:t>
            </a:r>
            <a:r>
              <a:rPr lang="fr" dirty="0" smtClean="0">
                <a:latin typeface="Arial"/>
                <a:ea typeface="Arial"/>
                <a:cs typeface="Arial"/>
                <a:sym typeface="Arial"/>
              </a:rPr>
              <a:t>                    </a:t>
            </a:r>
          </a:p>
          <a:p>
            <a:pPr marL="0" lvl="0" indent="0" algn="l" rtl="0">
              <a:spcBef>
                <a:spcPts val="1200"/>
              </a:spcBef>
              <a:spcAft>
                <a:spcPts val="0"/>
              </a:spcAft>
              <a:buNone/>
            </a:pPr>
            <a:r>
              <a:rPr lang="fr" sz="1400" b="1" dirty="0">
                <a:latin typeface="Roboto" panose="020B0604020202020204" charset="0"/>
                <a:ea typeface="Roboto" panose="020B0604020202020204" charset="0"/>
                <a:cs typeface="Arial"/>
                <a:sym typeface="Arial"/>
              </a:rPr>
              <a:t> </a:t>
            </a:r>
            <a:r>
              <a:rPr lang="fr" sz="1400" b="1" dirty="0" smtClean="0">
                <a:latin typeface="Roboto" panose="020B0604020202020204" charset="0"/>
                <a:ea typeface="Roboto" panose="020B0604020202020204" charset="0"/>
                <a:cs typeface="Arial"/>
                <a:sym typeface="Arial"/>
              </a:rPr>
              <a:t>                           Transformation </a:t>
            </a:r>
            <a:r>
              <a:rPr lang="fr" sz="1400" b="1" dirty="0">
                <a:latin typeface="Roboto" panose="020B0604020202020204" charset="0"/>
                <a:ea typeface="Roboto" panose="020B0604020202020204" charset="0"/>
                <a:cs typeface="Arial"/>
                <a:sym typeface="Arial"/>
              </a:rPr>
              <a:t>de l’offre en un vecteur de </a:t>
            </a:r>
            <a:r>
              <a:rPr lang="fr" sz="1400" b="1" dirty="0" smtClean="0">
                <a:latin typeface="Roboto" panose="020B0604020202020204" charset="0"/>
                <a:ea typeface="Roboto" panose="020B0604020202020204" charset="0"/>
                <a:cs typeface="Arial"/>
                <a:sym typeface="Arial"/>
              </a:rPr>
              <a:t>mots</a:t>
            </a:r>
            <a:endParaRPr lang="fr" sz="1400" b="1" dirty="0">
              <a:latin typeface="Roboto" panose="020B0604020202020204" charset="0"/>
              <a:ea typeface="Roboto" panose="020B0604020202020204" charset="0"/>
              <a:cs typeface="Arial"/>
              <a:sym typeface="Arial"/>
            </a:endParaRPr>
          </a:p>
          <a:p>
            <a:pPr marL="0" lvl="0" indent="0" algn="l" rtl="0">
              <a:spcBef>
                <a:spcPts val="1200"/>
              </a:spcBef>
              <a:spcAft>
                <a:spcPts val="0"/>
              </a:spcAft>
              <a:buNone/>
            </a:pPr>
            <a:r>
              <a:rPr lang="fr" sz="1400" b="1" dirty="0" smtClean="0">
                <a:latin typeface="Arial"/>
                <a:cs typeface="Arial"/>
                <a:sym typeface="Arial"/>
              </a:rPr>
              <a:t>                                   </a:t>
            </a:r>
            <a:r>
              <a:rPr lang="fr" sz="1400" b="1" dirty="0" smtClean="0"/>
              <a:t>Elimination des mots vides</a:t>
            </a:r>
            <a:endParaRPr sz="1400" b="1" dirty="0" smtClean="0"/>
          </a:p>
          <a:p>
            <a:pPr marL="0" lvl="0" indent="0" algn="l" rtl="0">
              <a:spcBef>
                <a:spcPts val="1200"/>
              </a:spcBef>
              <a:spcAft>
                <a:spcPts val="1200"/>
              </a:spcAft>
              <a:buNone/>
            </a:pPr>
            <a:r>
              <a:rPr lang="fr" sz="2000" b="1" dirty="0"/>
              <a:t>	 </a:t>
            </a:r>
            <a:r>
              <a:rPr lang="fr" sz="2000" b="1" dirty="0" smtClean="0"/>
              <a:t>            </a:t>
            </a:r>
            <a:r>
              <a:rPr lang="fr" sz="1400" b="1" dirty="0" smtClean="0"/>
              <a:t>Lemmatisation</a:t>
            </a:r>
            <a:r>
              <a:rPr lang="fr" sz="2000" b="1" dirty="0"/>
              <a:t>	</a:t>
            </a:r>
            <a:endParaRPr sz="2000" b="1" dirty="0"/>
          </a:p>
        </p:txBody>
      </p:sp>
      <p:sp>
        <p:nvSpPr>
          <p:cNvPr id="244" name="Google Shape;244;p31"/>
          <p:cNvSpPr/>
          <p:nvPr/>
        </p:nvSpPr>
        <p:spPr>
          <a:xfrm>
            <a:off x="652503" y="2338450"/>
            <a:ext cx="2139000" cy="826091"/>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smtClean="0">
                <a:solidFill>
                  <a:schemeClr val="dk2"/>
                </a:solidFill>
              </a:rPr>
              <a:t>Nettoyage </a:t>
            </a:r>
            <a:r>
              <a:rPr lang="fr" sz="1500" dirty="0">
                <a:solidFill>
                  <a:schemeClr val="dk2"/>
                </a:solidFill>
              </a:rPr>
              <a:t>et normalisation</a:t>
            </a:r>
            <a:endParaRPr sz="1200" dirty="0">
              <a:solidFill>
                <a:schemeClr val="dk2"/>
              </a:solidFill>
            </a:endParaRPr>
          </a:p>
        </p:txBody>
      </p:sp>
      <p:sp>
        <p:nvSpPr>
          <p:cNvPr id="245" name="Google Shape;245;p31"/>
          <p:cNvSpPr/>
          <p:nvPr/>
        </p:nvSpPr>
        <p:spPr>
          <a:xfrm>
            <a:off x="4513825" y="2338450"/>
            <a:ext cx="2139000" cy="915738"/>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Extraction des compétences</a:t>
            </a:r>
            <a:endParaRPr sz="1200" dirty="0">
              <a:solidFill>
                <a:schemeClr val="dk2"/>
              </a:solidFill>
            </a:endParaRPr>
          </a:p>
        </p:txBody>
      </p:sp>
      <p:cxnSp>
        <p:nvCxnSpPr>
          <p:cNvPr id="246" name="Google Shape;246;p31"/>
          <p:cNvCxnSpPr>
            <a:endCxn id="244" idx="0"/>
          </p:cNvCxnSpPr>
          <p:nvPr/>
        </p:nvCxnSpPr>
        <p:spPr>
          <a:xfrm flipH="1">
            <a:off x="1722003" y="1802950"/>
            <a:ext cx="43500" cy="535500"/>
          </a:xfrm>
          <a:prstGeom prst="straightConnector1">
            <a:avLst/>
          </a:prstGeom>
          <a:noFill/>
          <a:ln w="9525" cap="flat" cmpd="sng">
            <a:solidFill>
              <a:schemeClr val="dk2"/>
            </a:solidFill>
            <a:prstDash val="solid"/>
            <a:round/>
            <a:headEnd type="none" w="med" len="med"/>
            <a:tailEnd type="triangle" w="med" len="med"/>
          </a:ln>
        </p:spPr>
      </p:cxnSp>
      <p:cxnSp>
        <p:nvCxnSpPr>
          <p:cNvPr id="247" name="Google Shape;247;p31"/>
          <p:cNvCxnSpPr>
            <a:endCxn id="245" idx="0"/>
          </p:cNvCxnSpPr>
          <p:nvPr/>
        </p:nvCxnSpPr>
        <p:spPr>
          <a:xfrm>
            <a:off x="3175806" y="1802950"/>
            <a:ext cx="2407519" cy="535500"/>
          </a:xfrm>
          <a:prstGeom prst="straightConnector1">
            <a:avLst/>
          </a:prstGeom>
          <a:noFill/>
          <a:ln w="9525" cap="flat" cmpd="sng">
            <a:solidFill>
              <a:schemeClr val="dk2"/>
            </a:solidFill>
            <a:prstDash val="solid"/>
            <a:round/>
            <a:headEnd type="none" w="med" len="med"/>
            <a:tailEnd type="triangle" w="med" len="med"/>
          </a:ln>
        </p:spPr>
      </p:cxnSp>
      <p:cxnSp>
        <p:nvCxnSpPr>
          <p:cNvPr id="248" name="Google Shape;248;p31"/>
          <p:cNvCxnSpPr/>
          <p:nvPr/>
        </p:nvCxnSpPr>
        <p:spPr>
          <a:xfrm rot="16200000" flipH="1">
            <a:off x="786650" y="3258525"/>
            <a:ext cx="656478" cy="226554"/>
          </a:xfrm>
          <a:prstGeom prst="bentConnector3">
            <a:avLst>
              <a:gd name="adj1" fmla="val 100526"/>
            </a:avLst>
          </a:prstGeom>
          <a:noFill/>
          <a:ln w="9525" cap="flat" cmpd="sng">
            <a:solidFill>
              <a:schemeClr val="dk2"/>
            </a:solidFill>
            <a:prstDash val="solid"/>
            <a:round/>
            <a:headEnd type="none" w="med" len="med"/>
            <a:tailEnd type="none" w="med" len="med"/>
          </a:ln>
        </p:spPr>
      </p:cxnSp>
      <p:cxnSp>
        <p:nvCxnSpPr>
          <p:cNvPr id="249" name="Google Shape;249;p31"/>
          <p:cNvCxnSpPr/>
          <p:nvPr/>
        </p:nvCxnSpPr>
        <p:spPr>
          <a:xfrm rot="16200000" flipH="1">
            <a:off x="728710" y="3112713"/>
            <a:ext cx="1119977" cy="892030"/>
          </a:xfrm>
          <a:prstGeom prst="bentConnector3">
            <a:avLst>
              <a:gd name="adj1" fmla="val 98827"/>
            </a:avLst>
          </a:prstGeom>
          <a:noFill/>
          <a:ln w="9525" cap="flat" cmpd="sng">
            <a:solidFill>
              <a:schemeClr val="dk2"/>
            </a:solidFill>
            <a:prstDash val="solid"/>
            <a:round/>
            <a:headEnd type="none" w="med" len="med"/>
            <a:tailEnd type="none" w="med" len="med"/>
          </a:ln>
        </p:spPr>
      </p:cxnSp>
      <p:cxnSp>
        <p:nvCxnSpPr>
          <p:cNvPr id="250" name="Google Shape;250;p31"/>
          <p:cNvCxnSpPr/>
          <p:nvPr/>
        </p:nvCxnSpPr>
        <p:spPr>
          <a:xfrm rot="16200000" flipH="1">
            <a:off x="364207" y="3293394"/>
            <a:ext cx="1719732" cy="995863"/>
          </a:xfrm>
          <a:prstGeom prst="bentConnector3">
            <a:avLst>
              <a:gd name="adj1" fmla="val 100043"/>
            </a:avLst>
          </a:prstGeom>
          <a:noFill/>
          <a:ln w="9525" cap="flat" cmpd="sng">
            <a:solidFill>
              <a:schemeClr val="dk2"/>
            </a:solidFill>
            <a:prstDash val="solid"/>
            <a:round/>
            <a:headEnd type="none" w="med" len="med"/>
            <a:tailEnd type="none" w="med" len="med"/>
          </a:ln>
        </p:spPr>
      </p:cxnSp>
      <p:sp>
        <p:nvSpPr>
          <p:cNvPr id="4" name="Espace réservé du numéro de diapositive 3"/>
          <p:cNvSpPr>
            <a:spLocks noGrp="1"/>
          </p:cNvSpPr>
          <p:nvPr>
            <p:ph type="sldNum" idx="12"/>
          </p:nvPr>
        </p:nvSpPr>
        <p:spPr>
          <a:xfrm>
            <a:off x="8557950" y="4830484"/>
            <a:ext cx="548700" cy="393600"/>
          </a:xfrm>
        </p:spPr>
        <p:txBody>
          <a:bodyPr/>
          <a:lstStyle/>
          <a:p>
            <a:pPr marL="0" lvl="0" indent="0" algn="r" rtl="0">
              <a:spcBef>
                <a:spcPts val="0"/>
              </a:spcBef>
              <a:spcAft>
                <a:spcPts val="0"/>
              </a:spcAft>
              <a:buNone/>
            </a:pPr>
            <a:r>
              <a:rPr lang="fr-FR" dirty="0" smtClean="0"/>
              <a:t>18/32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nimBg="1"/>
      <p:bldP spid="2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311700" y="16269"/>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(4/15)</a:t>
            </a:r>
            <a:endParaRPr dirty="0"/>
          </a:p>
          <a:p>
            <a:pPr marL="0" lvl="0" indent="0" algn="l" rtl="0">
              <a:lnSpc>
                <a:spcPct val="150000"/>
              </a:lnSpc>
              <a:spcBef>
                <a:spcPts val="0"/>
              </a:spcBef>
              <a:spcAft>
                <a:spcPts val="0"/>
              </a:spcAft>
              <a:buNone/>
            </a:pPr>
            <a:r>
              <a:rPr lang="fr" sz="1600" dirty="0">
                <a:solidFill>
                  <a:schemeClr val="accent5">
                    <a:lumMod val="75000"/>
                  </a:schemeClr>
                </a:solidFill>
                <a:latin typeface="Roboto" panose="020B0604020202020204" charset="0"/>
                <a:ea typeface="Roboto" panose="020B0604020202020204" charset="0"/>
                <a:cs typeface="Arial"/>
                <a:sym typeface="Arial"/>
              </a:rPr>
              <a:t>Analyse des tests de personnalité</a:t>
            </a:r>
            <a:endParaRPr sz="1777" dirty="0">
              <a:solidFill>
                <a:schemeClr val="accent5">
                  <a:lumMod val="75000"/>
                </a:schemeClr>
              </a:solidFill>
              <a:latin typeface="Roboto" panose="020B0604020202020204" charset="0"/>
              <a:ea typeface="Roboto" panose="020B0604020202020204" charset="0"/>
            </a:endParaRPr>
          </a:p>
        </p:txBody>
      </p:sp>
      <p:sp>
        <p:nvSpPr>
          <p:cNvPr id="256" name="Google Shape;256;p32"/>
          <p:cNvSpPr txBox="1">
            <a:spLocks noGrp="1"/>
          </p:cNvSpPr>
          <p:nvPr>
            <p:ph type="body" idx="1"/>
          </p:nvPr>
        </p:nvSpPr>
        <p:spPr>
          <a:xfrm>
            <a:off x="-1" y="1482886"/>
            <a:ext cx="9457765" cy="3420808"/>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dirty="0">
                <a:solidFill>
                  <a:schemeClr val="accent5">
                    <a:lumMod val="50000"/>
                  </a:schemeClr>
                </a:solidFill>
                <a:latin typeface="Roboto" panose="020B0604020202020204" charset="0"/>
                <a:ea typeface="Roboto" panose="020B0604020202020204" charset="0"/>
                <a:cs typeface="Arial"/>
                <a:sym typeface="Arial"/>
              </a:rPr>
              <a:t>Préparation du </a:t>
            </a:r>
            <a:r>
              <a:rPr lang="fr" dirty="0" smtClean="0">
                <a:solidFill>
                  <a:schemeClr val="accent5">
                    <a:lumMod val="50000"/>
                  </a:schemeClr>
                </a:solidFill>
                <a:latin typeface="Roboto" panose="020B0604020202020204" charset="0"/>
                <a:ea typeface="Roboto" panose="020B0604020202020204" charset="0"/>
                <a:cs typeface="Arial"/>
                <a:sym typeface="Arial"/>
              </a:rPr>
              <a:t>jeu </a:t>
            </a:r>
            <a:r>
              <a:rPr lang="fr" dirty="0">
                <a:solidFill>
                  <a:schemeClr val="accent5">
                    <a:lumMod val="50000"/>
                  </a:schemeClr>
                </a:solidFill>
                <a:latin typeface="Roboto" panose="020B0604020202020204" charset="0"/>
                <a:ea typeface="Roboto" panose="020B0604020202020204" charset="0"/>
                <a:cs typeface="Arial"/>
                <a:sym typeface="Arial"/>
              </a:rPr>
              <a:t>de données</a:t>
            </a:r>
            <a:endParaRPr dirty="0">
              <a:solidFill>
                <a:schemeClr val="accent5">
                  <a:lumMod val="50000"/>
                </a:schemeClr>
              </a:solidFill>
              <a:latin typeface="Roboto" panose="020B0604020202020204" charset="0"/>
              <a:ea typeface="Roboto" panose="020B0604020202020204" charset="0"/>
              <a:cs typeface="Arial"/>
              <a:sym typeface="Arial"/>
            </a:endParaRPr>
          </a:p>
          <a:p>
            <a:pPr marL="0" lvl="0" indent="0" algn="l" rtl="0">
              <a:spcBef>
                <a:spcPts val="0"/>
              </a:spcBef>
              <a:spcAft>
                <a:spcPts val="0"/>
              </a:spcAft>
              <a:buNone/>
            </a:pPr>
            <a:r>
              <a:rPr lang="fr" dirty="0">
                <a:latin typeface="Arial"/>
                <a:ea typeface="Arial"/>
                <a:cs typeface="Arial"/>
                <a:sym typeface="Arial"/>
              </a:rPr>
              <a:t>				</a:t>
            </a:r>
            <a:endParaRPr dirty="0">
              <a:latin typeface="Arial"/>
              <a:ea typeface="Arial"/>
              <a:cs typeface="Arial"/>
              <a:sym typeface="Arial"/>
            </a:endParaRPr>
          </a:p>
          <a:p>
            <a:pPr marL="0" lvl="0" indent="0" algn="l" rtl="0">
              <a:spcBef>
                <a:spcPts val="0"/>
              </a:spcBef>
              <a:spcAft>
                <a:spcPts val="0"/>
              </a:spcAft>
              <a:buNone/>
            </a:pPr>
            <a:r>
              <a:rPr lang="fr" dirty="0">
                <a:latin typeface="Arial"/>
                <a:ea typeface="Arial"/>
                <a:cs typeface="Arial"/>
                <a:sym typeface="Arial"/>
              </a:rPr>
              <a:t>								</a:t>
            </a:r>
          </a:p>
          <a:p>
            <a:pPr marL="0" lvl="0" indent="0" algn="l" rtl="0">
              <a:spcBef>
                <a:spcPts val="0"/>
              </a:spcBef>
              <a:spcAft>
                <a:spcPts val="0"/>
              </a:spcAft>
              <a:buNone/>
            </a:pPr>
            <a:endParaRPr lang="fr" sz="1500" dirty="0">
              <a:latin typeface="Arial"/>
              <a:cs typeface="Arial"/>
              <a:sym typeface="Arial"/>
            </a:endParaRPr>
          </a:p>
          <a:p>
            <a:pPr marL="0" lvl="0" indent="0" algn="l" rtl="0">
              <a:spcBef>
                <a:spcPts val="0"/>
              </a:spcBef>
              <a:spcAft>
                <a:spcPts val="0"/>
              </a:spcAft>
              <a:buNone/>
            </a:pPr>
            <a:endParaRPr lang="fr" sz="1500" dirty="0">
              <a:latin typeface="Arial"/>
              <a:cs typeface="Arial"/>
              <a:sym typeface="Arial"/>
            </a:endParaRPr>
          </a:p>
          <a:p>
            <a:pPr marL="0" lvl="0" indent="0" algn="l" rtl="0">
              <a:spcBef>
                <a:spcPts val="0"/>
              </a:spcBef>
              <a:spcAft>
                <a:spcPts val="0"/>
              </a:spcAft>
              <a:buNone/>
            </a:pPr>
            <a:endParaRPr lang="fr" sz="1500" dirty="0">
              <a:latin typeface="Arial"/>
              <a:cs typeface="Arial"/>
              <a:sym typeface="Arial"/>
            </a:endParaRPr>
          </a:p>
          <a:p>
            <a:pPr marL="0" lvl="0" indent="0" algn="l" rtl="0">
              <a:spcBef>
                <a:spcPts val="0"/>
              </a:spcBef>
              <a:spcAft>
                <a:spcPts val="0"/>
              </a:spcAft>
              <a:buNone/>
            </a:pPr>
            <a:endParaRPr lang="fr" sz="1500" dirty="0">
              <a:latin typeface="Arial"/>
              <a:cs typeface="Arial"/>
              <a:sym typeface="Arial"/>
            </a:endParaRPr>
          </a:p>
          <a:p>
            <a:pPr marL="0" lvl="0" indent="0" algn="l" rtl="0">
              <a:spcBef>
                <a:spcPts val="0"/>
              </a:spcBef>
              <a:spcAft>
                <a:spcPts val="0"/>
              </a:spcAft>
              <a:buNone/>
            </a:pPr>
            <a:endParaRPr lang="fr" sz="1500" dirty="0">
              <a:latin typeface="Arial"/>
              <a:cs typeface="Arial"/>
              <a:sym typeface="Arial"/>
            </a:endParaRPr>
          </a:p>
          <a:p>
            <a:pPr marL="0" lvl="0" indent="0" algn="l" rtl="0">
              <a:spcBef>
                <a:spcPts val="0"/>
              </a:spcBef>
              <a:spcAft>
                <a:spcPts val="0"/>
              </a:spcAft>
              <a:buNone/>
            </a:pPr>
            <a:r>
              <a:rPr lang="fr" sz="1500" dirty="0">
                <a:latin typeface="Arial"/>
                <a:cs typeface="Arial"/>
                <a:sym typeface="Arial"/>
              </a:rPr>
              <a:t> </a:t>
            </a:r>
            <a:r>
              <a:rPr lang="fr" sz="1500" dirty="0" smtClean="0">
                <a:latin typeface="Arial"/>
                <a:cs typeface="Arial"/>
                <a:sym typeface="Arial"/>
              </a:rPr>
              <a:t>                                                               </a:t>
            </a:r>
            <a:r>
              <a:rPr lang="fr" sz="1500" dirty="0" smtClean="0"/>
              <a:t>Jeu </a:t>
            </a:r>
            <a:r>
              <a:rPr lang="fr" sz="1500" dirty="0"/>
              <a:t>de données</a:t>
            </a:r>
            <a:endParaRPr sz="1500" dirty="0"/>
          </a:p>
        </p:txBody>
      </p:sp>
      <p:pic>
        <p:nvPicPr>
          <p:cNvPr id="257" name="Google Shape;257;p32"/>
          <p:cNvPicPr preferRelativeResize="0"/>
          <p:nvPr/>
        </p:nvPicPr>
        <p:blipFill>
          <a:blip r:embed="rId3">
            <a:alphaModFix/>
          </a:blip>
          <a:stretch>
            <a:fillRect/>
          </a:stretch>
        </p:blipFill>
        <p:spPr>
          <a:xfrm>
            <a:off x="1453178" y="2120194"/>
            <a:ext cx="5400675" cy="1724025"/>
          </a:xfrm>
          <a:prstGeom prst="rect">
            <a:avLst/>
          </a:prstGeom>
          <a:noFill/>
          <a:ln>
            <a:noFill/>
          </a:ln>
        </p:spPr>
      </p:pic>
      <p:sp>
        <p:nvSpPr>
          <p:cNvPr id="2" name="Espace réservé du numéro de diapositive 1"/>
          <p:cNvSpPr>
            <a:spLocks noGrp="1"/>
          </p:cNvSpPr>
          <p:nvPr>
            <p:ph type="sldNum" idx="12"/>
          </p:nvPr>
        </p:nvSpPr>
        <p:spPr>
          <a:xfrm>
            <a:off x="8487326" y="4830486"/>
            <a:ext cx="548700" cy="393600"/>
          </a:xfrm>
        </p:spPr>
        <p:txBody>
          <a:bodyPr/>
          <a:lstStyle/>
          <a:p>
            <a:pPr marL="0" lvl="0" indent="0" algn="r" rtl="0">
              <a:spcBef>
                <a:spcPts val="0"/>
              </a:spcBef>
              <a:spcAft>
                <a:spcPts val="0"/>
              </a:spcAft>
              <a:buNone/>
            </a:pPr>
            <a:r>
              <a:rPr lang="fr-FR" dirty="0" smtClean="0"/>
              <a:t>19/32</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311700" y="23591"/>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(5/15)</a:t>
            </a:r>
            <a:endParaRPr dirty="0"/>
          </a:p>
          <a:p>
            <a:pPr marL="0" lvl="0" indent="0" algn="l" rtl="0">
              <a:lnSpc>
                <a:spcPct val="150000"/>
              </a:lnSpc>
              <a:spcBef>
                <a:spcPts val="0"/>
              </a:spcBef>
              <a:spcAft>
                <a:spcPts val="0"/>
              </a:spcAft>
              <a:buNone/>
            </a:pPr>
            <a:r>
              <a:rPr lang="fr" sz="1600" dirty="0">
                <a:solidFill>
                  <a:schemeClr val="accent5">
                    <a:lumMod val="75000"/>
                  </a:schemeClr>
                </a:solidFill>
                <a:latin typeface="Roboto" panose="020B0604020202020204" charset="0"/>
                <a:ea typeface="Roboto" panose="020B0604020202020204" charset="0"/>
                <a:cs typeface="Arial"/>
                <a:sym typeface="Arial"/>
              </a:rPr>
              <a:t>Analyse des tests de </a:t>
            </a:r>
            <a:r>
              <a:rPr lang="fr" sz="1600" dirty="0" smtClean="0">
                <a:solidFill>
                  <a:schemeClr val="accent5">
                    <a:lumMod val="75000"/>
                  </a:schemeClr>
                </a:solidFill>
                <a:latin typeface="Roboto" panose="020B0604020202020204" charset="0"/>
                <a:ea typeface="Roboto" panose="020B0604020202020204" charset="0"/>
                <a:cs typeface="Arial"/>
                <a:sym typeface="Arial"/>
              </a:rPr>
              <a:t>personnalité</a:t>
            </a:r>
            <a:endParaRPr sz="1777" dirty="0">
              <a:solidFill>
                <a:schemeClr val="accent5">
                  <a:lumMod val="75000"/>
                </a:schemeClr>
              </a:solidFill>
              <a:latin typeface="Roboto" panose="020B0604020202020204" charset="0"/>
              <a:ea typeface="Roboto" panose="020B0604020202020204" charset="0"/>
            </a:endParaRPr>
          </a:p>
        </p:txBody>
      </p:sp>
      <p:sp>
        <p:nvSpPr>
          <p:cNvPr id="263" name="Google Shape;263;p33"/>
          <p:cNvSpPr txBox="1">
            <a:spLocks noGrp="1"/>
          </p:cNvSpPr>
          <p:nvPr>
            <p:ph type="body" idx="1"/>
          </p:nvPr>
        </p:nvSpPr>
        <p:spPr>
          <a:xfrm>
            <a:off x="0" y="1414490"/>
            <a:ext cx="8832300" cy="2404475"/>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dirty="0">
                <a:solidFill>
                  <a:schemeClr val="accent5">
                    <a:lumMod val="50000"/>
                  </a:schemeClr>
                </a:solidFill>
                <a:latin typeface="Roboto" panose="020B0604020202020204" charset="0"/>
                <a:ea typeface="Roboto" panose="020B0604020202020204" charset="0"/>
                <a:cs typeface="Arial"/>
                <a:sym typeface="Arial"/>
              </a:rPr>
              <a:t>Transformation et nettoyage des données</a:t>
            </a:r>
            <a:endParaRPr dirty="0">
              <a:solidFill>
                <a:schemeClr val="accent5">
                  <a:lumMod val="50000"/>
                </a:schemeClr>
              </a:solidFill>
              <a:latin typeface="Roboto" panose="020B0604020202020204" charset="0"/>
              <a:ea typeface="Roboto" panose="020B0604020202020204" charset="0"/>
              <a:cs typeface="Arial"/>
              <a:sym typeface="Arial"/>
            </a:endParaRPr>
          </a:p>
          <a:p>
            <a:pPr marL="457200" lvl="0" indent="0" algn="l" rtl="0">
              <a:spcBef>
                <a:spcPts val="0"/>
              </a:spcBef>
              <a:spcAft>
                <a:spcPts val="0"/>
              </a:spcAft>
              <a:buNone/>
            </a:pPr>
            <a:endParaRPr dirty="0">
              <a:latin typeface="Arial"/>
              <a:ea typeface="Arial"/>
              <a:cs typeface="Arial"/>
              <a:sym typeface="Arial"/>
            </a:endParaRPr>
          </a:p>
          <a:p>
            <a:pPr marL="857250" indent="-285750"/>
            <a:r>
              <a:rPr lang="fr" sz="1600" dirty="0" smtClean="0">
                <a:latin typeface="Roboto" panose="020B0604020202020204" charset="0"/>
                <a:ea typeface="Roboto" panose="020B0604020202020204" charset="0"/>
                <a:cs typeface="Arial"/>
                <a:sym typeface="Arial"/>
              </a:rPr>
              <a:t>Transformation en </a:t>
            </a:r>
            <a:r>
              <a:rPr lang="fr" sz="1600" dirty="0">
                <a:latin typeface="Roboto" panose="020B0604020202020204" charset="0"/>
                <a:ea typeface="Roboto" panose="020B0604020202020204" charset="0"/>
                <a:cs typeface="Arial"/>
                <a:sym typeface="Arial"/>
              </a:rPr>
              <a:t>un vecteur de </a:t>
            </a:r>
            <a:r>
              <a:rPr lang="fr" sz="1600" dirty="0" smtClean="0">
                <a:latin typeface="Roboto" panose="020B0604020202020204" charset="0"/>
                <a:ea typeface="Roboto" panose="020B0604020202020204" charset="0"/>
                <a:cs typeface="Arial"/>
                <a:sym typeface="Arial"/>
              </a:rPr>
              <a:t>mots</a:t>
            </a:r>
          </a:p>
          <a:p>
            <a:pPr marL="571500" indent="0">
              <a:buNone/>
            </a:pPr>
            <a:endParaRPr lang="fr" sz="1600" dirty="0">
              <a:latin typeface="Roboto" panose="020B0604020202020204" charset="0"/>
              <a:ea typeface="Roboto" panose="020B0604020202020204" charset="0"/>
              <a:cs typeface="Arial"/>
              <a:sym typeface="Arial"/>
            </a:endParaRPr>
          </a:p>
          <a:p>
            <a:pPr marL="857250" indent="-285750"/>
            <a:r>
              <a:rPr lang="en-US" sz="1600" dirty="0" smtClean="0">
                <a:latin typeface="Roboto" panose="020B0604020202020204" charset="0"/>
                <a:ea typeface="Roboto" panose="020B0604020202020204" charset="0"/>
              </a:rPr>
              <a:t>É</a:t>
            </a:r>
            <a:r>
              <a:rPr lang="fr" sz="1600" dirty="0" smtClean="0">
                <a:latin typeface="Roboto" panose="020B0604020202020204" charset="0"/>
                <a:ea typeface="Roboto" panose="020B0604020202020204" charset="0"/>
              </a:rPr>
              <a:t>limination </a:t>
            </a:r>
            <a:r>
              <a:rPr lang="fr" sz="1600" dirty="0">
                <a:latin typeface="Roboto" panose="020B0604020202020204" charset="0"/>
                <a:ea typeface="Roboto" panose="020B0604020202020204" charset="0"/>
              </a:rPr>
              <a:t>des mots </a:t>
            </a:r>
            <a:r>
              <a:rPr lang="fr" sz="1600" dirty="0" smtClean="0">
                <a:latin typeface="Roboto" panose="020B0604020202020204" charset="0"/>
                <a:ea typeface="Roboto" panose="020B0604020202020204" charset="0"/>
              </a:rPr>
              <a:t>vides</a:t>
            </a:r>
          </a:p>
          <a:p>
            <a:pPr marL="571500" indent="0">
              <a:buNone/>
            </a:pPr>
            <a:endParaRPr lang="fr" sz="1600" dirty="0">
              <a:latin typeface="Roboto" panose="020B0604020202020204" charset="0"/>
              <a:ea typeface="Roboto" panose="020B0604020202020204" charset="0"/>
            </a:endParaRPr>
          </a:p>
        </p:txBody>
      </p:sp>
      <p:sp>
        <p:nvSpPr>
          <p:cNvPr id="2" name="Espace réservé du numéro de diapositive 1"/>
          <p:cNvSpPr>
            <a:spLocks noGrp="1"/>
          </p:cNvSpPr>
          <p:nvPr>
            <p:ph type="sldNum" idx="12"/>
          </p:nvPr>
        </p:nvSpPr>
        <p:spPr>
          <a:xfrm>
            <a:off x="8487326" y="4821519"/>
            <a:ext cx="548700" cy="393600"/>
          </a:xfrm>
        </p:spPr>
        <p:txBody>
          <a:bodyPr/>
          <a:lstStyle/>
          <a:p>
            <a:pPr marL="0" lvl="0" indent="0" algn="r" rtl="0">
              <a:spcBef>
                <a:spcPts val="0"/>
              </a:spcBef>
              <a:spcAft>
                <a:spcPts val="0"/>
              </a:spcAft>
              <a:buNone/>
            </a:pPr>
            <a:r>
              <a:rPr lang="fr-FR" dirty="0" smtClean="0"/>
              <a:t>20</a:t>
            </a:r>
            <a:r>
              <a:rPr lang="fr-FR" dirty="0" smtClean="0"/>
              <a:t>/32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51" name="Google Shape;268;p34"/>
          <p:cNvSpPr txBox="1">
            <a:spLocks noGrp="1"/>
          </p:cNvSpPr>
          <p:nvPr>
            <p:ph type="title"/>
          </p:nvPr>
        </p:nvSpPr>
        <p:spPr>
          <a:xfrm>
            <a:off x="311700" y="0"/>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(6/15)</a:t>
            </a:r>
            <a:endParaRPr dirty="0"/>
          </a:p>
          <a:p>
            <a:pPr marL="0" lvl="0" indent="0" algn="l" rtl="0">
              <a:lnSpc>
                <a:spcPct val="150000"/>
              </a:lnSpc>
              <a:spcBef>
                <a:spcPts val="0"/>
              </a:spcBef>
              <a:spcAft>
                <a:spcPts val="0"/>
              </a:spcAft>
              <a:buNone/>
            </a:pPr>
            <a:r>
              <a:rPr lang="fr" sz="1800" dirty="0">
                <a:solidFill>
                  <a:schemeClr val="accent5">
                    <a:lumMod val="75000"/>
                  </a:schemeClr>
                </a:solidFill>
                <a:latin typeface="Roboto" panose="020B0604020202020204" charset="0"/>
                <a:ea typeface="Roboto" panose="020B0604020202020204" charset="0"/>
                <a:cs typeface="Arial"/>
                <a:sym typeface="Arial"/>
              </a:rPr>
              <a:t>Analyse des tests de personnalités</a:t>
            </a:r>
            <a:endParaRPr sz="2000" dirty="0">
              <a:solidFill>
                <a:schemeClr val="accent5">
                  <a:lumMod val="75000"/>
                </a:schemeClr>
              </a:solidFill>
              <a:latin typeface="Roboto" panose="020B0604020202020204" charset="0"/>
              <a:ea typeface="Roboto" panose="020B0604020202020204" charset="0"/>
            </a:endParaRPr>
          </a:p>
        </p:txBody>
      </p:sp>
      <p:sp>
        <p:nvSpPr>
          <p:cNvPr id="52" name="Google Shape;269;p34"/>
          <p:cNvSpPr txBox="1">
            <a:spLocks noGrp="1"/>
          </p:cNvSpPr>
          <p:nvPr>
            <p:ph type="body" idx="1"/>
          </p:nvPr>
        </p:nvSpPr>
        <p:spPr>
          <a:xfrm>
            <a:off x="311700" y="1173653"/>
            <a:ext cx="10078394" cy="4115523"/>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dirty="0">
                <a:solidFill>
                  <a:schemeClr val="accent5">
                    <a:lumMod val="50000"/>
                  </a:schemeClr>
                </a:solidFill>
                <a:latin typeface="Roboto" panose="020B0604020202020204" charset="0"/>
                <a:ea typeface="Roboto" panose="020B0604020202020204" charset="0"/>
                <a:cs typeface="Arial"/>
                <a:sym typeface="Arial"/>
              </a:rPr>
              <a:t>Choix de l'algorithme</a:t>
            </a:r>
            <a:endParaRPr dirty="0">
              <a:solidFill>
                <a:schemeClr val="accent5">
                  <a:lumMod val="50000"/>
                </a:schemeClr>
              </a:solidFill>
              <a:latin typeface="Roboto" panose="020B0604020202020204" charset="0"/>
              <a:ea typeface="Roboto" panose="020B0604020202020204" charset="0"/>
              <a:cs typeface="Arial"/>
              <a:sym typeface="Arial"/>
            </a:endParaRPr>
          </a:p>
          <a:p>
            <a:pPr marL="45720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1200"/>
              </a:spcAft>
              <a:buNone/>
            </a:pPr>
            <a:endParaRPr sz="1500" dirty="0"/>
          </a:p>
        </p:txBody>
      </p:sp>
      <p:graphicFrame>
        <p:nvGraphicFramePr>
          <p:cNvPr id="53" name="Google Shape;270;p34"/>
          <p:cNvGraphicFramePr/>
          <p:nvPr>
            <p:extLst>
              <p:ext uri="{D42A27DB-BD31-4B8C-83A1-F6EECF244321}">
                <p14:modId xmlns:p14="http://schemas.microsoft.com/office/powerpoint/2010/main" val="3419097661"/>
              </p:ext>
            </p:extLst>
          </p:nvPr>
        </p:nvGraphicFramePr>
        <p:xfrm>
          <a:off x="194213" y="1667184"/>
          <a:ext cx="8799100" cy="3230208"/>
        </p:xfrm>
        <a:graphic>
          <a:graphicData uri="http://schemas.openxmlformats.org/drawingml/2006/table">
            <a:tbl>
              <a:tblPr>
                <a:noFill/>
                <a:tableStyleId>{3EC5F341-4AF0-4CA3-A5E3-C6154E9C2636}</a:tableStyleId>
              </a:tblPr>
              <a:tblGrid>
                <a:gridCol w="1173925">
                  <a:extLst>
                    <a:ext uri="{9D8B030D-6E8A-4147-A177-3AD203B41FA5}">
                      <a16:colId xmlns:a16="http://schemas.microsoft.com/office/drawing/2014/main" val="20000"/>
                    </a:ext>
                  </a:extLst>
                </a:gridCol>
                <a:gridCol w="2644637">
                  <a:extLst>
                    <a:ext uri="{9D8B030D-6E8A-4147-A177-3AD203B41FA5}">
                      <a16:colId xmlns:a16="http://schemas.microsoft.com/office/drawing/2014/main" val="20001"/>
                    </a:ext>
                  </a:extLst>
                </a:gridCol>
                <a:gridCol w="2497310">
                  <a:extLst>
                    <a:ext uri="{9D8B030D-6E8A-4147-A177-3AD203B41FA5}">
                      <a16:colId xmlns:a16="http://schemas.microsoft.com/office/drawing/2014/main" val="20002"/>
                    </a:ext>
                  </a:extLst>
                </a:gridCol>
                <a:gridCol w="2483228">
                  <a:extLst>
                    <a:ext uri="{9D8B030D-6E8A-4147-A177-3AD203B41FA5}">
                      <a16:colId xmlns:a16="http://schemas.microsoft.com/office/drawing/2014/main" val="20003"/>
                    </a:ext>
                  </a:extLst>
                </a:gridCol>
              </a:tblGrid>
              <a:tr h="399466">
                <a:tc>
                  <a:txBody>
                    <a:bodyPr/>
                    <a:lstStyle/>
                    <a:p>
                      <a:pPr marL="0" lvl="0" indent="0" algn="l" rtl="0">
                        <a:spcBef>
                          <a:spcPts val="0"/>
                        </a:spcBef>
                        <a:spcAft>
                          <a:spcPts val="0"/>
                        </a:spcAft>
                        <a:buNone/>
                      </a:pPr>
                      <a:endParaRPr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dirty="0">
                          <a:latin typeface="Roboto" panose="020B0604020202020204" charset="0"/>
                          <a:ea typeface="Roboto" panose="020B0604020202020204" charset="0"/>
                        </a:rPr>
                        <a:t>Naive Bayes</a:t>
                      </a:r>
                      <a:endParaRPr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a:latin typeface="Roboto" panose="020B0604020202020204" charset="0"/>
                          <a:ea typeface="Roboto" panose="020B0604020202020204" charset="0"/>
                        </a:rPr>
                        <a:t>Vader</a:t>
                      </a:r>
                      <a:endParaRPr>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a:latin typeface="Roboto" panose="020B0604020202020204" charset="0"/>
                          <a:ea typeface="Roboto" panose="020B0604020202020204" charset="0"/>
                        </a:rPr>
                        <a:t>Régression linéaire</a:t>
                      </a:r>
                      <a:endParaRPr>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0"/>
                  </a:ext>
                </a:extLst>
              </a:tr>
              <a:tr h="399466">
                <a:tc>
                  <a:txBody>
                    <a:bodyPr/>
                    <a:lstStyle/>
                    <a:p>
                      <a:pPr marL="0" lvl="0" indent="0" algn="l" rtl="0">
                        <a:spcBef>
                          <a:spcPts val="0"/>
                        </a:spcBef>
                        <a:spcAft>
                          <a:spcPts val="0"/>
                        </a:spcAft>
                        <a:buNone/>
                      </a:pPr>
                      <a:r>
                        <a:rPr lang="fr" dirty="0">
                          <a:latin typeface="Roboto" panose="020B0604020202020204" charset="0"/>
                          <a:ea typeface="Roboto" panose="020B0604020202020204" charset="0"/>
                        </a:rPr>
                        <a:t>Justesse</a:t>
                      </a:r>
                      <a:endParaRPr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dirty="0">
                          <a:latin typeface="Roboto" panose="020B0604020202020204" charset="0"/>
                          <a:ea typeface="Roboto" panose="020B0604020202020204" charset="0"/>
                        </a:rPr>
                        <a:t>0.79</a:t>
                      </a:r>
                      <a:endParaRPr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a:latin typeface="Roboto" panose="020B0604020202020204" charset="0"/>
                          <a:ea typeface="Roboto" panose="020B0604020202020204" charset="0"/>
                        </a:rPr>
                        <a:t>0.66</a:t>
                      </a:r>
                      <a:endParaRPr>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a:latin typeface="Roboto" panose="020B0604020202020204" charset="0"/>
                          <a:ea typeface="Roboto" panose="020B0604020202020204" charset="0"/>
                        </a:rPr>
                        <a:t>0.94</a:t>
                      </a:r>
                      <a:endParaRPr>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1"/>
                  </a:ext>
                </a:extLst>
              </a:tr>
              <a:tr h="399466">
                <a:tc>
                  <a:txBody>
                    <a:bodyPr/>
                    <a:lstStyle/>
                    <a:p>
                      <a:pPr marL="0" lvl="0" indent="0" algn="l" rtl="0">
                        <a:spcBef>
                          <a:spcPts val="0"/>
                        </a:spcBef>
                        <a:spcAft>
                          <a:spcPts val="0"/>
                        </a:spcAft>
                        <a:buNone/>
                      </a:pPr>
                      <a:r>
                        <a:rPr lang="fr">
                          <a:latin typeface="Roboto" panose="020B0604020202020204" charset="0"/>
                          <a:ea typeface="Roboto" panose="020B0604020202020204" charset="0"/>
                        </a:rPr>
                        <a:t>Précision</a:t>
                      </a:r>
                      <a:endParaRPr>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dirty="0">
                          <a:latin typeface="Roboto" panose="020B0604020202020204" charset="0"/>
                          <a:ea typeface="Roboto" panose="020B0604020202020204" charset="0"/>
                        </a:rPr>
                        <a:t>0.66</a:t>
                      </a:r>
                      <a:endParaRPr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a:latin typeface="Roboto" panose="020B0604020202020204" charset="0"/>
                          <a:ea typeface="Roboto" panose="020B0604020202020204" charset="0"/>
                        </a:rPr>
                        <a:t>0.53</a:t>
                      </a:r>
                      <a:endParaRPr>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dirty="0">
                          <a:latin typeface="Roboto" panose="020B0604020202020204" charset="0"/>
                          <a:ea typeface="Roboto" panose="020B0604020202020204" charset="0"/>
                        </a:rPr>
                        <a:t>0.94</a:t>
                      </a:r>
                      <a:endParaRPr dirty="0">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2"/>
                  </a:ext>
                </a:extLst>
              </a:tr>
              <a:tr h="364969">
                <a:tc>
                  <a:txBody>
                    <a:bodyPr/>
                    <a:lstStyle/>
                    <a:p>
                      <a:pPr marL="0" lvl="0" indent="0" algn="l" rtl="0">
                        <a:spcBef>
                          <a:spcPts val="0"/>
                        </a:spcBef>
                        <a:spcAft>
                          <a:spcPts val="0"/>
                        </a:spcAft>
                        <a:buNone/>
                      </a:pPr>
                      <a:r>
                        <a:rPr lang="fr">
                          <a:latin typeface="Roboto" panose="020B0604020202020204" charset="0"/>
                          <a:ea typeface="Roboto" panose="020B0604020202020204" charset="0"/>
                        </a:rPr>
                        <a:t>Rappel</a:t>
                      </a:r>
                      <a:endParaRPr>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dirty="0">
                          <a:latin typeface="Roboto" panose="020B0604020202020204" charset="0"/>
                          <a:ea typeface="Roboto" panose="020B0604020202020204" charset="0"/>
                        </a:rPr>
                        <a:t>0.9</a:t>
                      </a:r>
                      <a:endParaRPr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a:latin typeface="Roboto" panose="020B0604020202020204" charset="0"/>
                          <a:ea typeface="Roboto" panose="020B0604020202020204" charset="0"/>
                        </a:rPr>
                        <a:t>0.78</a:t>
                      </a:r>
                      <a:endParaRPr>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dirty="0">
                          <a:latin typeface="Roboto" panose="020B0604020202020204" charset="0"/>
                          <a:ea typeface="Roboto" panose="020B0604020202020204" charset="0"/>
                        </a:rPr>
                        <a:t>0.94</a:t>
                      </a:r>
                      <a:endParaRPr dirty="0">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3"/>
                  </a:ext>
                </a:extLst>
              </a:tr>
              <a:tr h="1635600">
                <a:tc>
                  <a:txBody>
                    <a:bodyPr/>
                    <a:lstStyle/>
                    <a:p>
                      <a:pPr marL="0" lvl="0" indent="0" algn="l" rtl="0">
                        <a:spcBef>
                          <a:spcPts val="0"/>
                        </a:spcBef>
                        <a:spcAft>
                          <a:spcPts val="0"/>
                        </a:spcAft>
                        <a:buNone/>
                      </a:pPr>
                      <a:r>
                        <a:rPr lang="fr" dirty="0">
                          <a:latin typeface="Roboto" panose="020B0604020202020204" charset="0"/>
                          <a:ea typeface="Roboto" panose="020B0604020202020204" charset="0"/>
                        </a:rPr>
                        <a:t>Matrice de confusion</a:t>
                      </a:r>
                      <a:endParaRPr dirty="0">
                        <a:latin typeface="Roboto" panose="020B0604020202020204" charset="0"/>
                        <a:ea typeface="Roboto" panose="020B0604020202020204" charset="0"/>
                      </a:endParaRPr>
                    </a:p>
                  </a:txBody>
                  <a:tcPr marL="91425" marR="91425" marT="91425" marB="91425"/>
                </a:tc>
                <a:tc>
                  <a:txBody>
                    <a:bodyPr/>
                    <a:lstStyle/>
                    <a:p>
                      <a:pPr marL="0" lvl="0" indent="0" algn="l" rtl="0">
                        <a:spcBef>
                          <a:spcPts val="0"/>
                        </a:spcBef>
                        <a:spcAft>
                          <a:spcPts val="0"/>
                        </a:spcAft>
                        <a:buNone/>
                      </a:pPr>
                      <a:endParaRPr dirty="0">
                        <a:latin typeface="Roboto" panose="020B0604020202020204" charset="0"/>
                        <a:ea typeface="Roboto" panose="020B0604020202020204" charset="0"/>
                      </a:endParaRPr>
                    </a:p>
                  </a:txBody>
                  <a:tcPr marL="91425" marR="91425" marT="91425" marB="91425"/>
                </a:tc>
                <a:tc>
                  <a:txBody>
                    <a:bodyPr/>
                    <a:lstStyle/>
                    <a:p>
                      <a:pPr marL="0" lvl="0" indent="0" algn="l" rtl="0">
                        <a:spcBef>
                          <a:spcPts val="0"/>
                        </a:spcBef>
                        <a:spcAft>
                          <a:spcPts val="0"/>
                        </a:spcAft>
                        <a:buNone/>
                      </a:pPr>
                      <a:endParaRPr dirty="0">
                        <a:latin typeface="Roboto" panose="020B0604020202020204" charset="0"/>
                        <a:ea typeface="Roboto" panose="020B0604020202020204" charset="0"/>
                      </a:endParaRPr>
                    </a:p>
                  </a:txBody>
                  <a:tcPr marL="91425" marR="91425" marT="91425" marB="91425"/>
                </a:tc>
                <a:tc>
                  <a:txBody>
                    <a:bodyPr/>
                    <a:lstStyle/>
                    <a:p>
                      <a:pPr marL="0" lvl="0" indent="0" algn="l" rtl="0">
                        <a:spcBef>
                          <a:spcPts val="0"/>
                        </a:spcBef>
                        <a:spcAft>
                          <a:spcPts val="0"/>
                        </a:spcAft>
                        <a:buNone/>
                      </a:pPr>
                      <a:endParaRPr dirty="0">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4"/>
                  </a:ext>
                </a:extLst>
              </a:tr>
            </a:tbl>
          </a:graphicData>
        </a:graphic>
      </p:graphicFrame>
      <p:sp>
        <p:nvSpPr>
          <p:cNvPr id="54" name="Organigramme : Processus 53"/>
          <p:cNvSpPr/>
          <p:nvPr/>
        </p:nvSpPr>
        <p:spPr>
          <a:xfrm>
            <a:off x="2040810" y="3517702"/>
            <a:ext cx="868354" cy="541725"/>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22</a:t>
            </a:r>
            <a:endParaRPr lang="fr-FR" sz="1100" dirty="0"/>
          </a:p>
        </p:txBody>
      </p:sp>
      <p:sp>
        <p:nvSpPr>
          <p:cNvPr id="55" name="Organigramme : Processus 54"/>
          <p:cNvSpPr/>
          <p:nvPr/>
        </p:nvSpPr>
        <p:spPr>
          <a:xfrm>
            <a:off x="2905902" y="3517702"/>
            <a:ext cx="867716" cy="559771"/>
          </a:xfrm>
          <a:prstGeom prst="flowChartProcess">
            <a:avLst/>
          </a:prstGeom>
          <a:solidFill>
            <a:srgbClr val="AAB2E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9</a:t>
            </a:r>
          </a:p>
        </p:txBody>
      </p:sp>
      <p:sp>
        <p:nvSpPr>
          <p:cNvPr id="56" name="Organigramme : Processus 55"/>
          <p:cNvSpPr/>
          <p:nvPr/>
        </p:nvSpPr>
        <p:spPr>
          <a:xfrm>
            <a:off x="2040811" y="4065829"/>
            <a:ext cx="865091" cy="541725"/>
          </a:xfrm>
          <a:prstGeom prst="flowChartProcess">
            <a:avLst/>
          </a:prstGeom>
          <a:solidFill>
            <a:srgbClr val="DFE2F5"/>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bg2"/>
                </a:solidFill>
              </a:rPr>
              <a:t>2</a:t>
            </a:r>
          </a:p>
        </p:txBody>
      </p:sp>
      <p:sp>
        <p:nvSpPr>
          <p:cNvPr id="57" name="Organigramme : Processus 56"/>
          <p:cNvSpPr/>
          <p:nvPr/>
        </p:nvSpPr>
        <p:spPr>
          <a:xfrm>
            <a:off x="2905903" y="4067751"/>
            <a:ext cx="864454" cy="539803"/>
          </a:xfrm>
          <a:prstGeom prst="flowChartProcess">
            <a:avLst/>
          </a:prstGeom>
          <a:solidFill>
            <a:schemeClr val="accent2">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17</a:t>
            </a:r>
            <a:endParaRPr lang="fr-FR" sz="1100" dirty="0"/>
          </a:p>
        </p:txBody>
      </p:sp>
      <p:cxnSp>
        <p:nvCxnSpPr>
          <p:cNvPr id="58" name="Connecteur droit 57"/>
          <p:cNvCxnSpPr>
            <a:stCxn id="54" idx="1"/>
          </p:cNvCxnSpPr>
          <p:nvPr/>
        </p:nvCxnSpPr>
        <p:spPr>
          <a:xfrm>
            <a:off x="2040810" y="378856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eur droit 58"/>
          <p:cNvCxnSpPr>
            <a:stCxn id="54" idx="1"/>
          </p:cNvCxnSpPr>
          <p:nvPr/>
        </p:nvCxnSpPr>
        <p:spPr>
          <a:xfrm>
            <a:off x="2040810" y="3788565"/>
            <a:ext cx="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eur droit 59"/>
          <p:cNvCxnSpPr/>
          <p:nvPr/>
        </p:nvCxnSpPr>
        <p:spPr>
          <a:xfrm flipH="1">
            <a:off x="2151530" y="3998902"/>
            <a:ext cx="69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a:off x="2602966" y="48575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ZoneTexte 61"/>
          <p:cNvSpPr txBox="1"/>
          <p:nvPr/>
        </p:nvSpPr>
        <p:spPr>
          <a:xfrm>
            <a:off x="2307533" y="3291817"/>
            <a:ext cx="1127232" cy="230832"/>
          </a:xfrm>
          <a:prstGeom prst="rect">
            <a:avLst/>
          </a:prstGeom>
          <a:noFill/>
        </p:spPr>
        <p:txBody>
          <a:bodyPr wrap="none" rtlCol="0">
            <a:spAutoFit/>
          </a:bodyPr>
          <a:lstStyle/>
          <a:p>
            <a:r>
              <a:rPr lang="fr-FR" sz="900" b="1" dirty="0" smtClean="0"/>
              <a:t>Confusion Matrix</a:t>
            </a:r>
            <a:endParaRPr lang="fr-FR" sz="900" b="1" dirty="0"/>
          </a:p>
        </p:txBody>
      </p:sp>
      <p:sp>
        <p:nvSpPr>
          <p:cNvPr id="63" name="ZoneTexte 62"/>
          <p:cNvSpPr txBox="1"/>
          <p:nvPr/>
        </p:nvSpPr>
        <p:spPr>
          <a:xfrm>
            <a:off x="1804125" y="3693296"/>
            <a:ext cx="255198" cy="246221"/>
          </a:xfrm>
          <a:prstGeom prst="rect">
            <a:avLst/>
          </a:prstGeom>
          <a:noFill/>
        </p:spPr>
        <p:txBody>
          <a:bodyPr wrap="none" rtlCol="0">
            <a:spAutoFit/>
          </a:bodyPr>
          <a:lstStyle/>
          <a:p>
            <a:r>
              <a:rPr lang="fr-FR" sz="1000" dirty="0" smtClean="0"/>
              <a:t>0</a:t>
            </a:r>
            <a:endParaRPr lang="fr-FR" sz="1000" dirty="0"/>
          </a:p>
        </p:txBody>
      </p:sp>
      <p:sp>
        <p:nvSpPr>
          <p:cNvPr id="64" name="ZoneTexte 63"/>
          <p:cNvSpPr txBox="1"/>
          <p:nvPr/>
        </p:nvSpPr>
        <p:spPr>
          <a:xfrm>
            <a:off x="2345059" y="4562399"/>
            <a:ext cx="255198" cy="246221"/>
          </a:xfrm>
          <a:prstGeom prst="rect">
            <a:avLst/>
          </a:prstGeom>
          <a:noFill/>
        </p:spPr>
        <p:txBody>
          <a:bodyPr wrap="none" rtlCol="0">
            <a:spAutoFit/>
          </a:bodyPr>
          <a:lstStyle/>
          <a:p>
            <a:r>
              <a:rPr lang="fr-FR" sz="1000" dirty="0" smtClean="0"/>
              <a:t>0</a:t>
            </a:r>
            <a:endParaRPr lang="fr-FR" sz="1000" dirty="0"/>
          </a:p>
        </p:txBody>
      </p:sp>
      <p:sp>
        <p:nvSpPr>
          <p:cNvPr id="65" name="ZoneTexte 64"/>
          <p:cNvSpPr txBox="1"/>
          <p:nvPr/>
        </p:nvSpPr>
        <p:spPr>
          <a:xfrm>
            <a:off x="3202849" y="4555459"/>
            <a:ext cx="255198" cy="246221"/>
          </a:xfrm>
          <a:prstGeom prst="rect">
            <a:avLst/>
          </a:prstGeom>
          <a:noFill/>
        </p:spPr>
        <p:txBody>
          <a:bodyPr wrap="none" rtlCol="0">
            <a:spAutoFit/>
          </a:bodyPr>
          <a:lstStyle/>
          <a:p>
            <a:r>
              <a:rPr lang="fr-FR" sz="1000" dirty="0" smtClean="0"/>
              <a:t>1</a:t>
            </a:r>
            <a:endParaRPr lang="fr-FR" sz="1000" dirty="0"/>
          </a:p>
        </p:txBody>
      </p:sp>
      <p:sp>
        <p:nvSpPr>
          <p:cNvPr id="66" name="ZoneTexte 65"/>
          <p:cNvSpPr txBox="1"/>
          <p:nvPr/>
        </p:nvSpPr>
        <p:spPr>
          <a:xfrm rot="16200000">
            <a:off x="1336546" y="3962057"/>
            <a:ext cx="729687" cy="230832"/>
          </a:xfrm>
          <a:prstGeom prst="rect">
            <a:avLst/>
          </a:prstGeom>
          <a:noFill/>
        </p:spPr>
        <p:txBody>
          <a:bodyPr wrap="none" rtlCol="0">
            <a:spAutoFit/>
          </a:bodyPr>
          <a:lstStyle/>
          <a:p>
            <a:r>
              <a:rPr lang="fr-FR" sz="900" b="1" dirty="0" err="1" smtClean="0"/>
              <a:t>True</a:t>
            </a:r>
            <a:r>
              <a:rPr lang="fr-FR" sz="900" b="1" dirty="0" smtClean="0"/>
              <a:t> label</a:t>
            </a:r>
            <a:endParaRPr lang="fr-FR" sz="900" b="1" dirty="0"/>
          </a:p>
        </p:txBody>
      </p:sp>
      <p:sp>
        <p:nvSpPr>
          <p:cNvPr id="67" name="ZoneTexte 66"/>
          <p:cNvSpPr txBox="1"/>
          <p:nvPr/>
        </p:nvSpPr>
        <p:spPr>
          <a:xfrm>
            <a:off x="1810765" y="4200715"/>
            <a:ext cx="255198" cy="246221"/>
          </a:xfrm>
          <a:prstGeom prst="rect">
            <a:avLst/>
          </a:prstGeom>
          <a:noFill/>
        </p:spPr>
        <p:txBody>
          <a:bodyPr wrap="none" rtlCol="0">
            <a:spAutoFit/>
          </a:bodyPr>
          <a:lstStyle/>
          <a:p>
            <a:r>
              <a:rPr lang="fr-FR" sz="1000" dirty="0" smtClean="0"/>
              <a:t>1</a:t>
            </a:r>
            <a:endParaRPr lang="fr-FR" sz="1000" dirty="0"/>
          </a:p>
        </p:txBody>
      </p:sp>
      <p:sp>
        <p:nvSpPr>
          <p:cNvPr id="68" name="ZoneTexte 67"/>
          <p:cNvSpPr txBox="1"/>
          <p:nvPr/>
        </p:nvSpPr>
        <p:spPr>
          <a:xfrm>
            <a:off x="2415649" y="4635831"/>
            <a:ext cx="1005403" cy="446276"/>
          </a:xfrm>
          <a:prstGeom prst="rect">
            <a:avLst/>
          </a:prstGeom>
          <a:noFill/>
        </p:spPr>
        <p:txBody>
          <a:bodyPr wrap="none" rtlCol="0">
            <a:spAutoFit/>
          </a:bodyPr>
          <a:lstStyle/>
          <a:p>
            <a:pPr lvl="0"/>
            <a:r>
              <a:rPr lang="fr-FR" sz="900" b="1" dirty="0" err="1"/>
              <a:t>Predicted</a:t>
            </a:r>
            <a:r>
              <a:rPr lang="fr-FR" sz="900" b="1" dirty="0"/>
              <a:t> label</a:t>
            </a:r>
          </a:p>
          <a:p>
            <a:endParaRPr lang="fr-FR" dirty="0"/>
          </a:p>
        </p:txBody>
      </p:sp>
      <p:sp>
        <p:nvSpPr>
          <p:cNvPr id="69" name="Organigramme : Processus 68"/>
          <p:cNvSpPr/>
          <p:nvPr/>
        </p:nvSpPr>
        <p:spPr>
          <a:xfrm>
            <a:off x="4575250" y="3508738"/>
            <a:ext cx="868354" cy="541725"/>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18</a:t>
            </a:r>
            <a:endParaRPr lang="fr-FR" sz="1100" dirty="0"/>
          </a:p>
        </p:txBody>
      </p:sp>
      <p:sp>
        <p:nvSpPr>
          <p:cNvPr id="70" name="Organigramme : Processus 69"/>
          <p:cNvSpPr/>
          <p:nvPr/>
        </p:nvSpPr>
        <p:spPr>
          <a:xfrm>
            <a:off x="5440342" y="3508738"/>
            <a:ext cx="867716" cy="559771"/>
          </a:xfrm>
          <a:prstGeom prst="flowChartProcess">
            <a:avLst/>
          </a:prstGeom>
          <a:solidFill>
            <a:srgbClr val="6070D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13</a:t>
            </a:r>
            <a:endParaRPr lang="fr-FR" sz="1100" dirty="0"/>
          </a:p>
        </p:txBody>
      </p:sp>
      <p:sp>
        <p:nvSpPr>
          <p:cNvPr id="71" name="Organigramme : Processus 70"/>
          <p:cNvSpPr/>
          <p:nvPr/>
        </p:nvSpPr>
        <p:spPr>
          <a:xfrm>
            <a:off x="4575251" y="4056865"/>
            <a:ext cx="865091" cy="541725"/>
          </a:xfrm>
          <a:prstGeom prst="flowChartProcess">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bg2"/>
                </a:solidFill>
              </a:rPr>
              <a:t>4</a:t>
            </a:r>
            <a:endParaRPr lang="fr-FR" sz="1100" dirty="0">
              <a:solidFill>
                <a:schemeClr val="bg2"/>
              </a:solidFill>
            </a:endParaRPr>
          </a:p>
        </p:txBody>
      </p:sp>
      <p:sp>
        <p:nvSpPr>
          <p:cNvPr id="72" name="Organigramme : Processus 71"/>
          <p:cNvSpPr/>
          <p:nvPr/>
        </p:nvSpPr>
        <p:spPr>
          <a:xfrm>
            <a:off x="5440343" y="4058787"/>
            <a:ext cx="864454" cy="539803"/>
          </a:xfrm>
          <a:prstGeom prst="flowChartProcess">
            <a:avLst/>
          </a:prstGeom>
          <a:solidFill>
            <a:srgbClr val="3248B8"/>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15</a:t>
            </a:r>
            <a:endParaRPr lang="fr-FR" sz="1100" dirty="0"/>
          </a:p>
        </p:txBody>
      </p:sp>
      <p:sp>
        <p:nvSpPr>
          <p:cNvPr id="73" name="ZoneTexte 72"/>
          <p:cNvSpPr txBox="1"/>
          <p:nvPr/>
        </p:nvSpPr>
        <p:spPr>
          <a:xfrm>
            <a:off x="4911129" y="3282853"/>
            <a:ext cx="1127232" cy="230832"/>
          </a:xfrm>
          <a:prstGeom prst="rect">
            <a:avLst/>
          </a:prstGeom>
          <a:noFill/>
        </p:spPr>
        <p:txBody>
          <a:bodyPr wrap="none" rtlCol="0">
            <a:spAutoFit/>
          </a:bodyPr>
          <a:lstStyle/>
          <a:p>
            <a:r>
              <a:rPr lang="fr-FR" sz="900" b="1" dirty="0" smtClean="0"/>
              <a:t>Confusion Matrix</a:t>
            </a:r>
            <a:endParaRPr lang="fr-FR" sz="900" b="1" dirty="0"/>
          </a:p>
        </p:txBody>
      </p:sp>
      <p:sp>
        <p:nvSpPr>
          <p:cNvPr id="74" name="ZoneTexte 73"/>
          <p:cNvSpPr txBox="1"/>
          <p:nvPr/>
        </p:nvSpPr>
        <p:spPr>
          <a:xfrm>
            <a:off x="4338565" y="3684332"/>
            <a:ext cx="255198" cy="246221"/>
          </a:xfrm>
          <a:prstGeom prst="rect">
            <a:avLst/>
          </a:prstGeom>
          <a:noFill/>
        </p:spPr>
        <p:txBody>
          <a:bodyPr wrap="none" rtlCol="0">
            <a:spAutoFit/>
          </a:bodyPr>
          <a:lstStyle/>
          <a:p>
            <a:r>
              <a:rPr lang="fr-FR" sz="1000" dirty="0" smtClean="0"/>
              <a:t>0</a:t>
            </a:r>
            <a:endParaRPr lang="fr-FR" sz="1000" dirty="0"/>
          </a:p>
        </p:txBody>
      </p:sp>
      <p:sp>
        <p:nvSpPr>
          <p:cNvPr id="75" name="ZoneTexte 74"/>
          <p:cNvSpPr txBox="1"/>
          <p:nvPr/>
        </p:nvSpPr>
        <p:spPr>
          <a:xfrm>
            <a:off x="4879499" y="4553435"/>
            <a:ext cx="255198" cy="246221"/>
          </a:xfrm>
          <a:prstGeom prst="rect">
            <a:avLst/>
          </a:prstGeom>
          <a:noFill/>
        </p:spPr>
        <p:txBody>
          <a:bodyPr wrap="none" rtlCol="0">
            <a:spAutoFit/>
          </a:bodyPr>
          <a:lstStyle/>
          <a:p>
            <a:r>
              <a:rPr lang="fr-FR" sz="1000" dirty="0" smtClean="0"/>
              <a:t>0</a:t>
            </a:r>
            <a:endParaRPr lang="fr-FR" sz="1000" dirty="0"/>
          </a:p>
        </p:txBody>
      </p:sp>
      <p:sp>
        <p:nvSpPr>
          <p:cNvPr id="76" name="ZoneTexte 75"/>
          <p:cNvSpPr txBox="1"/>
          <p:nvPr/>
        </p:nvSpPr>
        <p:spPr>
          <a:xfrm>
            <a:off x="5737289" y="4546495"/>
            <a:ext cx="255198" cy="246221"/>
          </a:xfrm>
          <a:prstGeom prst="rect">
            <a:avLst/>
          </a:prstGeom>
          <a:noFill/>
        </p:spPr>
        <p:txBody>
          <a:bodyPr wrap="none" rtlCol="0">
            <a:spAutoFit/>
          </a:bodyPr>
          <a:lstStyle/>
          <a:p>
            <a:r>
              <a:rPr lang="fr-FR" sz="1000" dirty="0" smtClean="0"/>
              <a:t>1</a:t>
            </a:r>
            <a:endParaRPr lang="fr-FR" sz="1000" dirty="0"/>
          </a:p>
        </p:txBody>
      </p:sp>
      <p:sp>
        <p:nvSpPr>
          <p:cNvPr id="77" name="ZoneTexte 76"/>
          <p:cNvSpPr txBox="1"/>
          <p:nvPr/>
        </p:nvSpPr>
        <p:spPr>
          <a:xfrm rot="16200000">
            <a:off x="3894038" y="3953093"/>
            <a:ext cx="729687" cy="230832"/>
          </a:xfrm>
          <a:prstGeom prst="rect">
            <a:avLst/>
          </a:prstGeom>
          <a:noFill/>
        </p:spPr>
        <p:txBody>
          <a:bodyPr wrap="none" rtlCol="0">
            <a:spAutoFit/>
          </a:bodyPr>
          <a:lstStyle/>
          <a:p>
            <a:r>
              <a:rPr lang="fr-FR" sz="900" b="1" dirty="0" err="1" smtClean="0"/>
              <a:t>True</a:t>
            </a:r>
            <a:r>
              <a:rPr lang="fr-FR" sz="900" b="1" dirty="0" smtClean="0"/>
              <a:t> label</a:t>
            </a:r>
            <a:endParaRPr lang="fr-FR" sz="900" b="1" dirty="0"/>
          </a:p>
        </p:txBody>
      </p:sp>
      <p:sp>
        <p:nvSpPr>
          <p:cNvPr id="78" name="ZoneTexte 77"/>
          <p:cNvSpPr txBox="1"/>
          <p:nvPr/>
        </p:nvSpPr>
        <p:spPr>
          <a:xfrm>
            <a:off x="4345205" y="4191751"/>
            <a:ext cx="255198" cy="246221"/>
          </a:xfrm>
          <a:prstGeom prst="rect">
            <a:avLst/>
          </a:prstGeom>
          <a:noFill/>
        </p:spPr>
        <p:txBody>
          <a:bodyPr wrap="none" rtlCol="0">
            <a:spAutoFit/>
          </a:bodyPr>
          <a:lstStyle/>
          <a:p>
            <a:r>
              <a:rPr lang="fr-FR" sz="1000" dirty="0" smtClean="0"/>
              <a:t>1</a:t>
            </a:r>
            <a:endParaRPr lang="fr-FR" sz="1000" dirty="0"/>
          </a:p>
        </p:txBody>
      </p:sp>
      <p:sp>
        <p:nvSpPr>
          <p:cNvPr id="79" name="ZoneTexte 78"/>
          <p:cNvSpPr txBox="1"/>
          <p:nvPr/>
        </p:nvSpPr>
        <p:spPr>
          <a:xfrm>
            <a:off x="4957773" y="4611499"/>
            <a:ext cx="1005403" cy="446276"/>
          </a:xfrm>
          <a:prstGeom prst="rect">
            <a:avLst/>
          </a:prstGeom>
          <a:noFill/>
        </p:spPr>
        <p:txBody>
          <a:bodyPr wrap="none" rtlCol="0">
            <a:spAutoFit/>
          </a:bodyPr>
          <a:lstStyle/>
          <a:p>
            <a:pPr lvl="0"/>
            <a:r>
              <a:rPr lang="fr-FR" sz="900" b="1" dirty="0" err="1"/>
              <a:t>Predicted</a:t>
            </a:r>
            <a:r>
              <a:rPr lang="fr-FR" sz="900" b="1" dirty="0"/>
              <a:t> label</a:t>
            </a:r>
          </a:p>
          <a:p>
            <a:endParaRPr lang="fr-FR" dirty="0"/>
          </a:p>
        </p:txBody>
      </p:sp>
      <p:sp>
        <p:nvSpPr>
          <p:cNvPr id="80" name="Organigramme : Processus 79"/>
          <p:cNvSpPr/>
          <p:nvPr/>
        </p:nvSpPr>
        <p:spPr>
          <a:xfrm>
            <a:off x="7003394" y="3447266"/>
            <a:ext cx="868354" cy="541725"/>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30</a:t>
            </a:r>
            <a:endParaRPr lang="fr-FR" sz="1100" dirty="0"/>
          </a:p>
        </p:txBody>
      </p:sp>
      <p:sp>
        <p:nvSpPr>
          <p:cNvPr id="81" name="Organigramme : Processus 80"/>
          <p:cNvSpPr/>
          <p:nvPr/>
        </p:nvSpPr>
        <p:spPr>
          <a:xfrm>
            <a:off x="7845434" y="3447266"/>
            <a:ext cx="867716" cy="559771"/>
          </a:xfrm>
          <a:prstGeom prst="flowChartProcess">
            <a:avLst/>
          </a:prstGeom>
          <a:solidFill>
            <a:srgbClr val="E2E5F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bg2"/>
                </a:solidFill>
              </a:rPr>
              <a:t>1</a:t>
            </a:r>
            <a:endParaRPr lang="fr-FR" sz="1100" dirty="0">
              <a:solidFill>
                <a:schemeClr val="bg2"/>
              </a:solidFill>
            </a:endParaRPr>
          </a:p>
        </p:txBody>
      </p:sp>
      <p:sp>
        <p:nvSpPr>
          <p:cNvPr id="82" name="Organigramme : Processus 81"/>
          <p:cNvSpPr/>
          <p:nvPr/>
        </p:nvSpPr>
        <p:spPr>
          <a:xfrm>
            <a:off x="7003395" y="3995393"/>
            <a:ext cx="865091" cy="541725"/>
          </a:xfrm>
          <a:prstGeom prst="flowChartProcess">
            <a:avLst/>
          </a:prstGeom>
          <a:solidFill>
            <a:srgbClr val="E2E5F6"/>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bg2"/>
                </a:solidFill>
              </a:rPr>
              <a:t>2</a:t>
            </a:r>
          </a:p>
        </p:txBody>
      </p:sp>
      <p:sp>
        <p:nvSpPr>
          <p:cNvPr id="83" name="Organigramme : Processus 82"/>
          <p:cNvSpPr/>
          <p:nvPr/>
        </p:nvSpPr>
        <p:spPr>
          <a:xfrm>
            <a:off x="7845435" y="3997315"/>
            <a:ext cx="864454" cy="539803"/>
          </a:xfrm>
          <a:prstGeom prst="flowChartProcess">
            <a:avLst/>
          </a:prstGeom>
          <a:solidFill>
            <a:schemeClr val="accent2">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17</a:t>
            </a:r>
            <a:endParaRPr lang="fr-FR" sz="1100" dirty="0"/>
          </a:p>
        </p:txBody>
      </p:sp>
      <p:sp>
        <p:nvSpPr>
          <p:cNvPr id="84" name="ZoneTexte 83"/>
          <p:cNvSpPr txBox="1"/>
          <p:nvPr/>
        </p:nvSpPr>
        <p:spPr>
          <a:xfrm>
            <a:off x="7293169" y="3236749"/>
            <a:ext cx="1127232" cy="230832"/>
          </a:xfrm>
          <a:prstGeom prst="rect">
            <a:avLst/>
          </a:prstGeom>
          <a:noFill/>
        </p:spPr>
        <p:txBody>
          <a:bodyPr wrap="none" rtlCol="0">
            <a:spAutoFit/>
          </a:bodyPr>
          <a:lstStyle/>
          <a:p>
            <a:r>
              <a:rPr lang="fr-FR" sz="900" b="1" dirty="0" smtClean="0"/>
              <a:t>Confusion Matrix</a:t>
            </a:r>
            <a:endParaRPr lang="fr-FR" sz="900" b="1" dirty="0"/>
          </a:p>
        </p:txBody>
      </p:sp>
      <p:sp>
        <p:nvSpPr>
          <p:cNvPr id="85" name="ZoneTexte 84"/>
          <p:cNvSpPr txBox="1"/>
          <p:nvPr/>
        </p:nvSpPr>
        <p:spPr>
          <a:xfrm>
            <a:off x="6743657" y="3622860"/>
            <a:ext cx="255198" cy="246221"/>
          </a:xfrm>
          <a:prstGeom prst="rect">
            <a:avLst/>
          </a:prstGeom>
          <a:noFill/>
        </p:spPr>
        <p:txBody>
          <a:bodyPr wrap="none" rtlCol="0">
            <a:spAutoFit/>
          </a:bodyPr>
          <a:lstStyle/>
          <a:p>
            <a:r>
              <a:rPr lang="fr-FR" sz="1000" dirty="0" smtClean="0"/>
              <a:t>0</a:t>
            </a:r>
            <a:endParaRPr lang="fr-FR" sz="1000" dirty="0"/>
          </a:p>
        </p:txBody>
      </p:sp>
      <p:sp>
        <p:nvSpPr>
          <p:cNvPr id="86" name="ZoneTexte 85"/>
          <p:cNvSpPr txBox="1"/>
          <p:nvPr/>
        </p:nvSpPr>
        <p:spPr>
          <a:xfrm>
            <a:off x="7284591" y="4491963"/>
            <a:ext cx="255198" cy="246221"/>
          </a:xfrm>
          <a:prstGeom prst="rect">
            <a:avLst/>
          </a:prstGeom>
          <a:noFill/>
        </p:spPr>
        <p:txBody>
          <a:bodyPr wrap="none" rtlCol="0">
            <a:spAutoFit/>
          </a:bodyPr>
          <a:lstStyle/>
          <a:p>
            <a:r>
              <a:rPr lang="fr-FR" sz="1000" dirty="0" smtClean="0">
                <a:solidFill>
                  <a:schemeClr val="bg1"/>
                </a:solidFill>
              </a:rPr>
              <a:t>0</a:t>
            </a:r>
            <a:endParaRPr lang="fr-FR" sz="1000" dirty="0">
              <a:solidFill>
                <a:schemeClr val="bg1"/>
              </a:solidFill>
            </a:endParaRPr>
          </a:p>
        </p:txBody>
      </p:sp>
      <p:sp>
        <p:nvSpPr>
          <p:cNvPr id="87" name="ZoneTexte 86"/>
          <p:cNvSpPr txBox="1"/>
          <p:nvPr/>
        </p:nvSpPr>
        <p:spPr>
          <a:xfrm>
            <a:off x="8142381" y="4485023"/>
            <a:ext cx="255198" cy="246221"/>
          </a:xfrm>
          <a:prstGeom prst="rect">
            <a:avLst/>
          </a:prstGeom>
          <a:noFill/>
        </p:spPr>
        <p:txBody>
          <a:bodyPr wrap="none" rtlCol="0">
            <a:spAutoFit/>
          </a:bodyPr>
          <a:lstStyle/>
          <a:p>
            <a:r>
              <a:rPr lang="fr-FR" sz="1000" dirty="0" smtClean="0">
                <a:solidFill>
                  <a:schemeClr val="bg1"/>
                </a:solidFill>
              </a:rPr>
              <a:t>1</a:t>
            </a:r>
            <a:endParaRPr lang="fr-FR" sz="1000" dirty="0">
              <a:solidFill>
                <a:schemeClr val="bg1"/>
              </a:solidFill>
            </a:endParaRPr>
          </a:p>
        </p:txBody>
      </p:sp>
      <p:sp>
        <p:nvSpPr>
          <p:cNvPr id="88" name="ZoneTexte 87"/>
          <p:cNvSpPr txBox="1"/>
          <p:nvPr/>
        </p:nvSpPr>
        <p:spPr>
          <a:xfrm rot="16200000">
            <a:off x="6291446" y="3891621"/>
            <a:ext cx="729687" cy="230832"/>
          </a:xfrm>
          <a:prstGeom prst="rect">
            <a:avLst/>
          </a:prstGeom>
          <a:noFill/>
        </p:spPr>
        <p:txBody>
          <a:bodyPr wrap="none" rtlCol="0">
            <a:spAutoFit/>
          </a:bodyPr>
          <a:lstStyle/>
          <a:p>
            <a:r>
              <a:rPr lang="fr-FR" sz="900" b="1" dirty="0" err="1" smtClean="0"/>
              <a:t>True</a:t>
            </a:r>
            <a:r>
              <a:rPr lang="fr-FR" sz="900" b="1" dirty="0" smtClean="0"/>
              <a:t> label</a:t>
            </a:r>
            <a:endParaRPr lang="fr-FR" sz="900" b="1" dirty="0"/>
          </a:p>
        </p:txBody>
      </p:sp>
      <p:sp>
        <p:nvSpPr>
          <p:cNvPr id="89" name="ZoneTexte 88"/>
          <p:cNvSpPr txBox="1"/>
          <p:nvPr/>
        </p:nvSpPr>
        <p:spPr>
          <a:xfrm>
            <a:off x="6750297" y="4130279"/>
            <a:ext cx="255198" cy="246221"/>
          </a:xfrm>
          <a:prstGeom prst="rect">
            <a:avLst/>
          </a:prstGeom>
          <a:noFill/>
        </p:spPr>
        <p:txBody>
          <a:bodyPr wrap="none" rtlCol="0">
            <a:spAutoFit/>
          </a:bodyPr>
          <a:lstStyle/>
          <a:p>
            <a:r>
              <a:rPr lang="fr-FR" sz="1000" dirty="0" smtClean="0"/>
              <a:t>1</a:t>
            </a:r>
            <a:endParaRPr lang="fr-FR" sz="1000" dirty="0"/>
          </a:p>
        </p:txBody>
      </p:sp>
      <p:sp>
        <p:nvSpPr>
          <p:cNvPr id="90" name="ZoneTexte 89"/>
          <p:cNvSpPr txBox="1"/>
          <p:nvPr/>
        </p:nvSpPr>
        <p:spPr>
          <a:xfrm>
            <a:off x="7384636" y="4634552"/>
            <a:ext cx="1005403" cy="446276"/>
          </a:xfrm>
          <a:prstGeom prst="rect">
            <a:avLst/>
          </a:prstGeom>
          <a:noFill/>
        </p:spPr>
        <p:txBody>
          <a:bodyPr wrap="none" rtlCol="0">
            <a:spAutoFit/>
          </a:bodyPr>
          <a:lstStyle/>
          <a:p>
            <a:pPr lvl="0"/>
            <a:r>
              <a:rPr lang="fr-FR" sz="900" b="1" dirty="0" err="1">
                <a:solidFill>
                  <a:schemeClr val="bg1"/>
                </a:solidFill>
              </a:rPr>
              <a:t>Predicted</a:t>
            </a:r>
            <a:r>
              <a:rPr lang="fr-FR" sz="900" b="1" dirty="0">
                <a:solidFill>
                  <a:schemeClr val="bg1"/>
                </a:solidFill>
              </a:rPr>
              <a:t> label</a:t>
            </a:r>
          </a:p>
          <a:p>
            <a:endParaRPr lang="fr-FR" dirty="0"/>
          </a:p>
        </p:txBody>
      </p:sp>
      <p:sp>
        <p:nvSpPr>
          <p:cNvPr id="91" name="Espace réservé du numéro de diapositive 1"/>
          <p:cNvSpPr>
            <a:spLocks noGrp="1"/>
          </p:cNvSpPr>
          <p:nvPr>
            <p:ph type="sldNum" idx="12"/>
          </p:nvPr>
        </p:nvSpPr>
        <p:spPr>
          <a:xfrm>
            <a:off x="8487326" y="4821519"/>
            <a:ext cx="548700" cy="393600"/>
          </a:xfrm>
        </p:spPr>
        <p:txBody>
          <a:bodyPr/>
          <a:lstStyle/>
          <a:p>
            <a:pPr marL="0" lvl="0" indent="0" algn="r" rtl="0">
              <a:spcBef>
                <a:spcPts val="0"/>
              </a:spcBef>
              <a:spcAft>
                <a:spcPts val="0"/>
              </a:spcAft>
              <a:buNone/>
            </a:pPr>
            <a:r>
              <a:rPr lang="fr-FR" dirty="0" smtClean="0"/>
              <a:t>21/32</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title"/>
          </p:nvPr>
        </p:nvSpPr>
        <p:spPr>
          <a:xfrm>
            <a:off x="311700" y="15551"/>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latin typeface="Roboto" panose="020B0604020202020204" charset="0"/>
                <a:ea typeface="Roboto" panose="020B0604020202020204" charset="0"/>
              </a:rPr>
              <a:t>IV.  Réalisation (7/15)</a:t>
            </a:r>
            <a:endParaRPr dirty="0">
              <a:latin typeface="Roboto" panose="020B0604020202020204" charset="0"/>
              <a:ea typeface="Roboto" panose="020B0604020202020204" charset="0"/>
            </a:endParaRPr>
          </a:p>
          <a:p>
            <a:pPr lvl="0">
              <a:lnSpc>
                <a:spcPct val="150000"/>
              </a:lnSpc>
            </a:pPr>
            <a:r>
              <a:rPr lang="fr" sz="1600" dirty="0">
                <a:solidFill>
                  <a:schemeClr val="accent5">
                    <a:lumMod val="75000"/>
                  </a:schemeClr>
                </a:solidFill>
                <a:latin typeface="Roboto" panose="020B0604020202020204" charset="0"/>
                <a:ea typeface="Roboto" panose="020B0604020202020204" charset="0"/>
                <a:cs typeface="Arial"/>
                <a:sym typeface="Arial"/>
              </a:rPr>
              <a:t>Analyse des </a:t>
            </a:r>
            <a:r>
              <a:rPr lang="fr" sz="1600" dirty="0" smtClean="0">
                <a:solidFill>
                  <a:schemeClr val="accent5">
                    <a:lumMod val="75000"/>
                  </a:schemeClr>
                </a:solidFill>
                <a:latin typeface="Roboto" panose="020B0604020202020204" charset="0"/>
                <a:ea typeface="Roboto" panose="020B0604020202020204" charset="0"/>
                <a:cs typeface="Arial"/>
                <a:sym typeface="Arial"/>
              </a:rPr>
              <a:t>C.V.</a:t>
            </a:r>
            <a:endParaRPr sz="1777" dirty="0">
              <a:solidFill>
                <a:schemeClr val="accent5">
                  <a:lumMod val="75000"/>
                </a:schemeClr>
              </a:solidFill>
              <a:latin typeface="Roboto" panose="020B0604020202020204" charset="0"/>
              <a:ea typeface="Roboto" panose="020B0604020202020204" charset="0"/>
            </a:endParaRPr>
          </a:p>
        </p:txBody>
      </p:sp>
      <p:sp>
        <p:nvSpPr>
          <p:cNvPr id="279" name="Google Shape;279;p35"/>
          <p:cNvSpPr txBox="1">
            <a:spLocks noGrp="1"/>
          </p:cNvSpPr>
          <p:nvPr>
            <p:ph type="body" idx="1"/>
          </p:nvPr>
        </p:nvSpPr>
        <p:spPr>
          <a:xfrm>
            <a:off x="0" y="1545638"/>
            <a:ext cx="5334000" cy="3214621"/>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dirty="0">
                <a:solidFill>
                  <a:schemeClr val="accent5">
                    <a:lumMod val="50000"/>
                  </a:schemeClr>
                </a:solidFill>
                <a:latin typeface="Roboto" panose="020B0604020202020204" charset="0"/>
                <a:ea typeface="Roboto" panose="020B0604020202020204" charset="0"/>
                <a:cs typeface="Arial"/>
                <a:sym typeface="Arial"/>
              </a:rPr>
              <a:t>Préparation du jeu de données</a:t>
            </a:r>
            <a:endParaRPr dirty="0">
              <a:solidFill>
                <a:schemeClr val="accent5">
                  <a:lumMod val="50000"/>
                </a:schemeClr>
              </a:solidFill>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r>
              <a:rPr lang="fr" sz="1600" dirty="0">
                <a:latin typeface="Roboto" panose="020B0604020202020204" charset="0"/>
                <a:ea typeface="Roboto" panose="020B0604020202020204" charset="0"/>
                <a:cs typeface="Arial"/>
                <a:sym typeface="Arial"/>
              </a:rPr>
              <a:t>Nettoyage des données</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r>
              <a:rPr lang="fr" sz="1600" dirty="0">
                <a:latin typeface="Roboto" panose="020B0604020202020204" charset="0"/>
                <a:ea typeface="Roboto" panose="020B0604020202020204" charset="0"/>
                <a:cs typeface="Arial"/>
                <a:sym typeface="Arial"/>
              </a:rPr>
              <a:t>Traitement des </a:t>
            </a:r>
            <a:r>
              <a:rPr lang="fr" sz="1600" dirty="0" smtClean="0">
                <a:latin typeface="Roboto" panose="020B0604020202020204" charset="0"/>
                <a:ea typeface="Roboto" panose="020B0604020202020204" charset="0"/>
                <a:cs typeface="Arial"/>
                <a:sym typeface="Arial"/>
              </a:rPr>
              <a:t>données</a:t>
            </a:r>
          </a:p>
          <a:p>
            <a:pPr marL="114300" indent="0">
              <a:buNone/>
            </a:pPr>
            <a:endParaRPr sz="1600" dirty="0">
              <a:latin typeface="Roboto" panose="020B0604020202020204" charset="0"/>
              <a:ea typeface="Roboto" panose="020B0604020202020204" charset="0"/>
              <a:cs typeface="Arial"/>
              <a:sym typeface="Arial"/>
            </a:endParaRPr>
          </a:p>
          <a:p>
            <a:pPr marL="742950" lvl="0" indent="-285750" algn="l" rtl="0">
              <a:spcBef>
                <a:spcPts val="0"/>
              </a:spcBef>
              <a:spcAft>
                <a:spcPts val="0"/>
              </a:spcAft>
              <a:buFont typeface="Courier New" panose="02070309020205020404" pitchFamily="49" charset="0"/>
              <a:buChar char="o"/>
            </a:pPr>
            <a:r>
              <a:rPr lang="fr" sz="1600" dirty="0" smtClean="0">
                <a:latin typeface="Roboto" panose="020B0604020202020204" charset="0"/>
                <a:ea typeface="Roboto" panose="020B0604020202020204" charset="0"/>
                <a:cs typeface="Arial"/>
                <a:sym typeface="Arial"/>
              </a:rPr>
              <a:t>Transformation </a:t>
            </a:r>
            <a:r>
              <a:rPr lang="fr" sz="1600" dirty="0">
                <a:latin typeface="Roboto" panose="020B0604020202020204" charset="0"/>
                <a:ea typeface="Roboto" panose="020B0604020202020204" charset="0"/>
                <a:cs typeface="Arial"/>
                <a:sym typeface="Arial"/>
              </a:rPr>
              <a:t>en un code </a:t>
            </a:r>
            <a:r>
              <a:rPr lang="fr" sz="1600" dirty="0" smtClean="0">
                <a:latin typeface="Roboto" panose="020B0604020202020204" charset="0"/>
                <a:ea typeface="Roboto" panose="020B0604020202020204" charset="0"/>
                <a:cs typeface="Arial"/>
                <a:sym typeface="Arial"/>
              </a:rPr>
              <a:t>HTML</a:t>
            </a:r>
          </a:p>
          <a:p>
            <a:pPr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pPr marL="742950" lvl="0" indent="-285750" algn="l" rtl="0">
              <a:spcBef>
                <a:spcPts val="0"/>
              </a:spcBef>
              <a:spcAft>
                <a:spcPts val="0"/>
              </a:spcAft>
              <a:buFont typeface="Courier New" panose="02070309020205020404" pitchFamily="49" charset="0"/>
              <a:buChar char="o"/>
            </a:pPr>
            <a:r>
              <a:rPr lang="fr" sz="1600" dirty="0" smtClean="0">
                <a:latin typeface="Roboto" panose="020B0604020202020204" charset="0"/>
                <a:ea typeface="Roboto" panose="020B0604020202020204" charset="0"/>
                <a:cs typeface="Arial"/>
                <a:sym typeface="Arial"/>
              </a:rPr>
              <a:t>Normalisation </a:t>
            </a:r>
            <a:r>
              <a:rPr lang="fr" sz="1600" dirty="0">
                <a:latin typeface="Roboto" panose="020B0604020202020204" charset="0"/>
                <a:ea typeface="Roboto" panose="020B0604020202020204" charset="0"/>
                <a:cs typeface="Arial"/>
                <a:sym typeface="Arial"/>
              </a:rPr>
              <a:t>des balises HTML</a:t>
            </a:r>
            <a:endParaRPr sz="1600" dirty="0">
              <a:latin typeface="Roboto" panose="020B0604020202020204" charset="0"/>
              <a:ea typeface="Roboto" panose="020B0604020202020204" charset="0"/>
              <a:cs typeface="Arial"/>
              <a:sym typeface="Arial"/>
            </a:endParaRPr>
          </a:p>
        </p:txBody>
      </p:sp>
      <p:sp>
        <p:nvSpPr>
          <p:cNvPr id="2" name="Espace réservé du numéro de diapositive 1"/>
          <p:cNvSpPr>
            <a:spLocks noGrp="1"/>
          </p:cNvSpPr>
          <p:nvPr>
            <p:ph type="sldNum" idx="12"/>
          </p:nvPr>
        </p:nvSpPr>
        <p:spPr>
          <a:xfrm>
            <a:off x="8496291" y="4830484"/>
            <a:ext cx="548700" cy="393600"/>
          </a:xfrm>
        </p:spPr>
        <p:txBody>
          <a:bodyPr/>
          <a:lstStyle/>
          <a:p>
            <a:pPr marL="0" lvl="0" indent="0" algn="r" rtl="0">
              <a:spcBef>
                <a:spcPts val="0"/>
              </a:spcBef>
              <a:spcAft>
                <a:spcPts val="0"/>
              </a:spcAft>
              <a:buNone/>
            </a:pPr>
            <a:r>
              <a:rPr lang="fr-FR" dirty="0" smtClean="0"/>
              <a:t>22/32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311700" y="-2378"/>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(8/15)</a:t>
            </a:r>
            <a:endParaRPr dirty="0"/>
          </a:p>
          <a:p>
            <a:pPr marL="0" lvl="0" indent="0" algn="l" rtl="0">
              <a:lnSpc>
                <a:spcPct val="150000"/>
              </a:lnSpc>
              <a:spcBef>
                <a:spcPts val="0"/>
              </a:spcBef>
              <a:spcAft>
                <a:spcPts val="0"/>
              </a:spcAft>
              <a:buNone/>
            </a:pPr>
            <a:r>
              <a:rPr lang="fr" sz="1800" dirty="0">
                <a:solidFill>
                  <a:schemeClr val="accent5">
                    <a:lumMod val="75000"/>
                  </a:schemeClr>
                </a:solidFill>
                <a:latin typeface="Roboto" panose="020B0604020202020204" charset="0"/>
                <a:ea typeface="Roboto" panose="020B0604020202020204" charset="0"/>
                <a:cs typeface="Arial"/>
                <a:sym typeface="Arial"/>
              </a:rPr>
              <a:t>Analyse des </a:t>
            </a:r>
            <a:r>
              <a:rPr lang="fr" sz="1800" dirty="0" smtClean="0">
                <a:solidFill>
                  <a:schemeClr val="accent5">
                    <a:lumMod val="75000"/>
                  </a:schemeClr>
                </a:solidFill>
                <a:latin typeface="Roboto" panose="020B0604020202020204" charset="0"/>
                <a:ea typeface="Roboto" panose="020B0604020202020204" charset="0"/>
                <a:cs typeface="Arial"/>
                <a:sym typeface="Arial"/>
              </a:rPr>
              <a:t>C.V.</a:t>
            </a:r>
            <a:endParaRPr sz="2000" dirty="0">
              <a:solidFill>
                <a:schemeClr val="accent5">
                  <a:lumMod val="75000"/>
                </a:schemeClr>
              </a:solidFill>
              <a:latin typeface="Roboto" panose="020B0604020202020204" charset="0"/>
              <a:ea typeface="Roboto" panose="020B0604020202020204" charset="0"/>
            </a:endParaRPr>
          </a:p>
        </p:txBody>
      </p:sp>
      <p:pic>
        <p:nvPicPr>
          <p:cNvPr id="285" name="Google Shape;285;p36"/>
          <p:cNvPicPr preferRelativeResize="0"/>
          <p:nvPr/>
        </p:nvPicPr>
        <p:blipFill>
          <a:blip r:embed="rId3">
            <a:alphaModFix/>
          </a:blip>
          <a:stretch>
            <a:fillRect/>
          </a:stretch>
        </p:blipFill>
        <p:spPr>
          <a:xfrm>
            <a:off x="1017087" y="1493008"/>
            <a:ext cx="6543775" cy="2308028"/>
          </a:xfrm>
          <a:prstGeom prst="rect">
            <a:avLst/>
          </a:prstGeom>
          <a:noFill/>
          <a:ln>
            <a:noFill/>
          </a:ln>
        </p:spPr>
      </p:pic>
      <p:sp>
        <p:nvSpPr>
          <p:cNvPr id="286" name="Google Shape;286;p36"/>
          <p:cNvSpPr txBox="1"/>
          <p:nvPr/>
        </p:nvSpPr>
        <p:spPr>
          <a:xfrm>
            <a:off x="3072000" y="3733665"/>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500" dirty="0">
                <a:solidFill>
                  <a:schemeClr val="dk2"/>
                </a:solidFill>
                <a:latin typeface="Roboto"/>
                <a:ea typeface="Roboto"/>
                <a:cs typeface="Roboto"/>
                <a:sym typeface="Roboto"/>
              </a:rPr>
              <a:t>Jeu de données</a:t>
            </a:r>
            <a:endParaRPr sz="1500" dirty="0">
              <a:solidFill>
                <a:schemeClr val="dk2"/>
              </a:solidFill>
              <a:latin typeface="Roboto"/>
              <a:ea typeface="Roboto"/>
              <a:cs typeface="Roboto"/>
              <a:sym typeface="Roboto"/>
            </a:endParaRPr>
          </a:p>
        </p:txBody>
      </p:sp>
      <p:sp>
        <p:nvSpPr>
          <p:cNvPr id="2" name="Espace réservé du numéro de diapositive 1"/>
          <p:cNvSpPr>
            <a:spLocks noGrp="1"/>
          </p:cNvSpPr>
          <p:nvPr>
            <p:ph type="sldNum" idx="12"/>
          </p:nvPr>
        </p:nvSpPr>
        <p:spPr>
          <a:xfrm>
            <a:off x="8496291" y="4830483"/>
            <a:ext cx="548700" cy="393600"/>
          </a:xfrm>
        </p:spPr>
        <p:txBody>
          <a:bodyPr/>
          <a:lstStyle/>
          <a:p>
            <a:pPr marL="0" lvl="0" indent="0" algn="r" rtl="0">
              <a:spcBef>
                <a:spcPts val="0"/>
              </a:spcBef>
              <a:spcAft>
                <a:spcPts val="0"/>
              </a:spcAft>
              <a:buNone/>
            </a:pPr>
            <a:r>
              <a:rPr lang="fr-FR" dirty="0" smtClean="0"/>
              <a:t>23/32</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311700" y="176918"/>
            <a:ext cx="8520600" cy="822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Introduction </a:t>
            </a:r>
            <a:r>
              <a:rPr lang="fr" dirty="0" smtClean="0"/>
              <a:t>(½)</a:t>
            </a:r>
            <a:endParaRPr dirty="0"/>
          </a:p>
          <a:p>
            <a:pPr marL="0" lvl="0" indent="0" algn="l" rtl="0">
              <a:lnSpc>
                <a:spcPct val="150000"/>
              </a:lnSpc>
              <a:spcBef>
                <a:spcPts val="0"/>
              </a:spcBef>
              <a:spcAft>
                <a:spcPts val="0"/>
              </a:spcAft>
              <a:buNone/>
            </a:pPr>
            <a:r>
              <a:rPr lang="fr" sz="1777" dirty="0">
                <a:solidFill>
                  <a:schemeClr val="accent5">
                    <a:lumMod val="75000"/>
                  </a:schemeClr>
                </a:solidFill>
              </a:rPr>
              <a:t>Problématique</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103" name="Google Shape;103;p15"/>
          <p:cNvSpPr txBox="1">
            <a:spLocks noGrp="1"/>
          </p:cNvSpPr>
          <p:nvPr>
            <p:ph type="body" idx="1"/>
          </p:nvPr>
        </p:nvSpPr>
        <p:spPr>
          <a:xfrm>
            <a:off x="311699" y="1339449"/>
            <a:ext cx="9764629" cy="355528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285750" lvl="0" indent="-285750" algn="l" rtl="0">
              <a:spcBef>
                <a:spcPts val="0"/>
              </a:spcBef>
              <a:spcAft>
                <a:spcPts val="0"/>
              </a:spcAft>
              <a:buFont typeface="Wingdings" panose="05000000000000000000" pitchFamily="2" charset="2"/>
              <a:buChar char="q"/>
            </a:pPr>
            <a:r>
              <a:rPr lang="fr" sz="1600" dirty="0">
                <a:latin typeface="Roboto" panose="020B0604020202020204" charset="0"/>
                <a:ea typeface="Roboto" panose="020B0604020202020204" charset="0"/>
                <a:cs typeface="Arial"/>
                <a:sym typeface="Arial"/>
              </a:rPr>
              <a:t>Choisir un bon profil est devenu pour un recruteur une </a:t>
            </a:r>
            <a:r>
              <a:rPr lang="fr" sz="1600" dirty="0" smtClean="0">
                <a:latin typeface="Roboto" panose="020B0604020202020204" charset="0"/>
                <a:ea typeface="Roboto" panose="020B0604020202020204" charset="0"/>
                <a:cs typeface="Arial"/>
                <a:sym typeface="Arial"/>
              </a:rPr>
              <a:t>opération </a:t>
            </a:r>
            <a:r>
              <a:rPr lang="fr" sz="1600" dirty="0">
                <a:latin typeface="Roboto" panose="020B0604020202020204" charset="0"/>
                <a:ea typeface="Roboto" panose="020B0604020202020204" charset="0"/>
                <a:cs typeface="Arial"/>
                <a:sym typeface="Arial"/>
              </a:rPr>
              <a:t>chronophage et </a:t>
            </a:r>
            <a:r>
              <a:rPr lang="fr" sz="1600" dirty="0" smtClean="0">
                <a:latin typeface="Roboto" panose="020B0604020202020204" charset="0"/>
                <a:ea typeface="Roboto" panose="020B0604020202020204" charset="0"/>
                <a:cs typeface="Arial"/>
                <a:sym typeface="Arial"/>
              </a:rPr>
              <a:t>difficile</a:t>
            </a:r>
          </a:p>
          <a:p>
            <a:pPr marL="0"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pPr marL="285750" lvl="0" indent="-285750" algn="l" rtl="0">
              <a:spcBef>
                <a:spcPts val="0"/>
              </a:spcBef>
              <a:spcAft>
                <a:spcPts val="0"/>
              </a:spcAft>
              <a:buFont typeface="Wingdings" panose="05000000000000000000" pitchFamily="2" charset="2"/>
              <a:buChar char="q"/>
            </a:pPr>
            <a:r>
              <a:rPr lang="fr" sz="1600" dirty="0">
                <a:latin typeface="Roboto" panose="020B0604020202020204" charset="0"/>
                <a:ea typeface="Roboto" panose="020B0604020202020204" charset="0"/>
                <a:cs typeface="Arial"/>
                <a:sym typeface="Arial"/>
              </a:rPr>
              <a:t>Parmi les tâches qu’un recruteur trouve difficile à gérer</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pPr lvl="1" indent="-342900">
              <a:buSzPts val="1800"/>
              <a:buFont typeface="Arial"/>
              <a:buChar char="●"/>
            </a:pPr>
            <a:r>
              <a:rPr lang="fr" sz="1600" dirty="0">
                <a:latin typeface="Roboto" panose="020B0604020202020204" charset="0"/>
                <a:ea typeface="Roboto" panose="020B0604020202020204" charset="0"/>
                <a:cs typeface="Arial"/>
                <a:sym typeface="Arial"/>
              </a:rPr>
              <a:t>Rédaction de l’offre </a:t>
            </a:r>
            <a:r>
              <a:rPr lang="fr" sz="1600" dirty="0" smtClean="0">
                <a:latin typeface="Roboto" panose="020B0604020202020204" charset="0"/>
                <a:ea typeface="Roboto" panose="020B0604020202020204" charset="0"/>
                <a:cs typeface="Arial"/>
                <a:sym typeface="Arial"/>
              </a:rPr>
              <a:t>d’emploi</a:t>
            </a:r>
          </a:p>
          <a:p>
            <a:pPr marL="571500" lvl="1" indent="0">
              <a:buSzPts val="1800"/>
              <a:buNone/>
            </a:pPr>
            <a:endParaRPr lang="fr-FR" sz="1600" dirty="0" smtClean="0">
              <a:latin typeface="Roboto" panose="020B0604020202020204" charset="0"/>
              <a:ea typeface="Roboto" panose="020B0604020202020204" charset="0"/>
              <a:cs typeface="Arial"/>
              <a:sym typeface="Arial"/>
            </a:endParaRPr>
          </a:p>
          <a:p>
            <a:pPr lvl="1" indent="-342900">
              <a:buSzPts val="1800"/>
              <a:buFont typeface="Arial"/>
              <a:buChar char="●"/>
            </a:pPr>
            <a:r>
              <a:rPr lang="fr" sz="1600" dirty="0" smtClean="0">
                <a:latin typeface="Roboto" panose="020B0604020202020204" charset="0"/>
                <a:ea typeface="Roboto" panose="020B0604020202020204" charset="0"/>
                <a:cs typeface="Arial"/>
                <a:sym typeface="Arial"/>
              </a:rPr>
              <a:t>Récolte </a:t>
            </a:r>
            <a:r>
              <a:rPr lang="fr" sz="1600" dirty="0">
                <a:latin typeface="Roboto" panose="020B0604020202020204" charset="0"/>
                <a:ea typeface="Roboto" panose="020B0604020202020204" charset="0"/>
                <a:cs typeface="Arial"/>
                <a:sym typeface="Arial"/>
              </a:rPr>
              <a:t>des curriculum </a:t>
            </a:r>
            <a:r>
              <a:rPr lang="fr" sz="1600" dirty="0" smtClean="0">
                <a:latin typeface="Roboto" panose="020B0604020202020204" charset="0"/>
                <a:ea typeface="Roboto" panose="020B0604020202020204" charset="0"/>
                <a:cs typeface="Arial"/>
                <a:sym typeface="Arial"/>
              </a:rPr>
              <a:t>vitae</a:t>
            </a:r>
          </a:p>
          <a:p>
            <a:pPr marL="571500" lvl="1" indent="0">
              <a:buSzPts val="1800"/>
              <a:buNone/>
            </a:pPr>
            <a:endParaRPr sz="1600" dirty="0">
              <a:latin typeface="Roboto" panose="020B0604020202020204" charset="0"/>
              <a:ea typeface="Roboto" panose="020B0604020202020204" charset="0"/>
              <a:cs typeface="Arial"/>
              <a:sym typeface="Arial"/>
            </a:endParaRPr>
          </a:p>
          <a:p>
            <a:pPr lvl="1" indent="-342900">
              <a:buSzPts val="1800"/>
              <a:buFont typeface="Arial"/>
              <a:buChar char="●"/>
            </a:pPr>
            <a:r>
              <a:rPr lang="fr-FR" b="1" dirty="0"/>
              <a:t>É</a:t>
            </a:r>
            <a:r>
              <a:rPr lang="fr" sz="1600" dirty="0" smtClean="0">
                <a:latin typeface="Roboto" panose="020B0604020202020204" charset="0"/>
                <a:ea typeface="Roboto" panose="020B0604020202020204" charset="0"/>
                <a:cs typeface="Arial"/>
                <a:sym typeface="Arial"/>
              </a:rPr>
              <a:t>valuation </a:t>
            </a:r>
            <a:r>
              <a:rPr lang="fr" sz="1600" dirty="0">
                <a:latin typeface="Roboto" panose="020B0604020202020204" charset="0"/>
                <a:ea typeface="Roboto" panose="020B0604020202020204" charset="0"/>
                <a:cs typeface="Arial"/>
                <a:sym typeface="Arial"/>
              </a:rPr>
              <a:t>des </a:t>
            </a:r>
            <a:r>
              <a:rPr lang="fr" sz="1600" dirty="0" smtClean="0">
                <a:latin typeface="Roboto" panose="020B0604020202020204" charset="0"/>
                <a:ea typeface="Roboto" panose="020B0604020202020204" charset="0"/>
                <a:cs typeface="Arial"/>
                <a:sym typeface="Arial"/>
              </a:rPr>
              <a:t>candidats</a:t>
            </a:r>
          </a:p>
          <a:p>
            <a:pPr marL="571500" lvl="1" indent="0">
              <a:buSzPts val="1800"/>
              <a:buNone/>
            </a:pPr>
            <a:endParaRPr sz="1600" dirty="0">
              <a:latin typeface="Roboto" panose="020B0604020202020204" charset="0"/>
              <a:ea typeface="Roboto" panose="020B0604020202020204" charset="0"/>
              <a:cs typeface="Arial"/>
              <a:sym typeface="Arial"/>
            </a:endParaRPr>
          </a:p>
          <a:p>
            <a:pPr lvl="1" indent="-342900">
              <a:buSzPts val="1800"/>
              <a:buFont typeface="Arial"/>
              <a:buChar char="●"/>
            </a:pPr>
            <a:r>
              <a:rPr lang="fr" sz="1600" dirty="0">
                <a:latin typeface="Roboto" panose="020B0604020202020204" charset="0"/>
                <a:ea typeface="Roboto" panose="020B0604020202020204" charset="0"/>
                <a:cs typeface="Arial"/>
                <a:sym typeface="Arial"/>
              </a:rPr>
              <a:t>Présélection </a:t>
            </a:r>
            <a:r>
              <a:rPr lang="fr" sz="1600" dirty="0" smtClean="0">
                <a:latin typeface="Roboto" panose="020B0604020202020204" charset="0"/>
                <a:ea typeface="Roboto" panose="020B0604020202020204" charset="0"/>
                <a:cs typeface="Arial"/>
                <a:sym typeface="Arial"/>
              </a:rPr>
              <a:t>et entretiens</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1200"/>
              </a:spcAft>
              <a:buNone/>
            </a:pPr>
            <a:endParaRPr dirty="0"/>
          </a:p>
        </p:txBody>
      </p:sp>
      <p:sp>
        <p:nvSpPr>
          <p:cNvPr id="2" name="Espace réservé du numéro de diapositive 1"/>
          <p:cNvSpPr>
            <a:spLocks noGrp="1"/>
          </p:cNvSpPr>
          <p:nvPr>
            <p:ph type="sldNum" idx="12"/>
          </p:nvPr>
        </p:nvSpPr>
        <p:spPr>
          <a:xfrm>
            <a:off x="8424572" y="4841360"/>
            <a:ext cx="548700" cy="393600"/>
          </a:xfrm>
        </p:spPr>
        <p:txBody>
          <a:bodyPr/>
          <a:lstStyle/>
          <a:p>
            <a:pPr marL="0" lvl="0" indent="0" algn="r" rtl="0">
              <a:spcBef>
                <a:spcPts val="0"/>
              </a:spcBef>
              <a:spcAft>
                <a:spcPts val="0"/>
              </a:spcAft>
              <a:buNone/>
            </a:pPr>
            <a:fld id="{00000000-1234-1234-1234-123412341234}" type="slidenum">
              <a:rPr lang="fr-FR" smtClean="0"/>
              <a:t>2</a:t>
            </a:fld>
            <a:r>
              <a:rPr lang="fr-FR" dirty="0" smtClean="0"/>
              <a:t>/32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3">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11" name="Google Shape;291;p37"/>
          <p:cNvSpPr txBox="1">
            <a:spLocks noGrp="1"/>
          </p:cNvSpPr>
          <p:nvPr>
            <p:ph type="title"/>
          </p:nvPr>
        </p:nvSpPr>
        <p:spPr>
          <a:xfrm>
            <a:off x="304016" y="10294"/>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(9/15</a:t>
            </a:r>
            <a:r>
              <a:rPr lang="fr" dirty="0" smtClean="0"/>
              <a:t>)</a:t>
            </a:r>
          </a:p>
          <a:p>
            <a:pPr marL="0" lvl="0" indent="0" algn="l" rtl="0">
              <a:lnSpc>
                <a:spcPct val="150000"/>
              </a:lnSpc>
              <a:spcBef>
                <a:spcPts val="0"/>
              </a:spcBef>
              <a:spcAft>
                <a:spcPts val="0"/>
              </a:spcAft>
              <a:buNone/>
            </a:pPr>
            <a:r>
              <a:rPr lang="fr" sz="1800" dirty="0" smtClean="0">
                <a:solidFill>
                  <a:schemeClr val="accent5">
                    <a:lumMod val="75000"/>
                  </a:schemeClr>
                </a:solidFill>
                <a:latin typeface="Roboto" panose="020B0604020202020204" charset="0"/>
                <a:ea typeface="Roboto" panose="020B0604020202020204" charset="0"/>
                <a:cs typeface="Arial"/>
                <a:sym typeface="Arial"/>
              </a:rPr>
              <a:t>Analyse des C.V.</a:t>
            </a:r>
            <a:endParaRPr sz="2000" dirty="0">
              <a:solidFill>
                <a:schemeClr val="accent5">
                  <a:lumMod val="75000"/>
                </a:schemeClr>
              </a:solidFill>
              <a:latin typeface="Roboto" panose="020B0604020202020204" charset="0"/>
              <a:ea typeface="Roboto" panose="020B0604020202020204" charset="0"/>
            </a:endParaRPr>
          </a:p>
        </p:txBody>
      </p:sp>
      <p:sp>
        <p:nvSpPr>
          <p:cNvPr id="12" name="Google Shape;292;p37"/>
          <p:cNvSpPr txBox="1">
            <a:spLocks noGrp="1"/>
          </p:cNvSpPr>
          <p:nvPr>
            <p:ph type="body" idx="1"/>
          </p:nvPr>
        </p:nvSpPr>
        <p:spPr>
          <a:xfrm>
            <a:off x="1280" y="1132521"/>
            <a:ext cx="10308131" cy="4183549"/>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dirty="0" smtClean="0">
                <a:solidFill>
                  <a:schemeClr val="accent5">
                    <a:lumMod val="50000"/>
                  </a:schemeClr>
                </a:solidFill>
                <a:latin typeface="Roboto" panose="020B0604020202020204" charset="0"/>
                <a:ea typeface="Roboto" panose="020B0604020202020204" charset="0"/>
                <a:cs typeface="Arial"/>
                <a:sym typeface="Arial"/>
              </a:rPr>
              <a:t>Classification </a:t>
            </a:r>
          </a:p>
          <a:p>
            <a:pPr marL="114300" lvl="0" indent="0" algn="l" rtl="0">
              <a:spcBef>
                <a:spcPts val="0"/>
              </a:spcBef>
              <a:spcAft>
                <a:spcPts val="0"/>
              </a:spcAft>
              <a:buSzPts val="1800"/>
              <a:buNone/>
            </a:pPr>
            <a:endParaRPr dirty="0">
              <a:latin typeface="Arial"/>
              <a:ea typeface="Arial"/>
              <a:cs typeface="Arial"/>
              <a:sym typeface="Arial"/>
            </a:endParaRPr>
          </a:p>
          <a:p>
            <a:r>
              <a:rPr lang="fr" sz="1600" dirty="0" smtClean="0">
                <a:latin typeface="Roboto" panose="020B0604020202020204" charset="0"/>
                <a:ea typeface="Roboto" panose="020B0604020202020204" charset="0"/>
                <a:cs typeface="Arial"/>
                <a:sym typeface="Arial"/>
              </a:rPr>
              <a:t>Gestion </a:t>
            </a:r>
            <a:r>
              <a:rPr lang="fr" sz="1600" dirty="0">
                <a:latin typeface="Roboto" panose="020B0604020202020204" charset="0"/>
                <a:ea typeface="Roboto" panose="020B0604020202020204" charset="0"/>
                <a:cs typeface="Arial"/>
                <a:sym typeface="Arial"/>
              </a:rPr>
              <a:t>du déséquilibre</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dirty="0">
              <a:latin typeface="Arial"/>
              <a:ea typeface="Arial"/>
              <a:cs typeface="Arial"/>
              <a:sym typeface="Arial"/>
            </a:endParaRPr>
          </a:p>
        </p:txBody>
      </p:sp>
      <p:graphicFrame>
        <p:nvGraphicFramePr>
          <p:cNvPr id="13" name="Google Shape;293;p37"/>
          <p:cNvGraphicFramePr/>
          <p:nvPr>
            <p:extLst>
              <p:ext uri="{D42A27DB-BD31-4B8C-83A1-F6EECF244321}">
                <p14:modId xmlns:p14="http://schemas.microsoft.com/office/powerpoint/2010/main" val="2314893594"/>
              </p:ext>
            </p:extLst>
          </p:nvPr>
        </p:nvGraphicFramePr>
        <p:xfrm>
          <a:off x="145995" y="2189215"/>
          <a:ext cx="8959585" cy="2714479"/>
        </p:xfrm>
        <a:graphic>
          <a:graphicData uri="http://schemas.openxmlformats.org/drawingml/2006/table">
            <a:tbl>
              <a:tblPr>
                <a:noFill/>
                <a:tableStyleId>{3EC5F341-4AF0-4CA3-A5E3-C6154E9C2636}</a:tableStyleId>
              </a:tblPr>
              <a:tblGrid>
                <a:gridCol w="1113968">
                  <a:extLst>
                    <a:ext uri="{9D8B030D-6E8A-4147-A177-3AD203B41FA5}">
                      <a16:colId xmlns:a16="http://schemas.microsoft.com/office/drawing/2014/main" val="20000"/>
                    </a:ext>
                  </a:extLst>
                </a:gridCol>
                <a:gridCol w="2915117">
                  <a:extLst>
                    <a:ext uri="{9D8B030D-6E8A-4147-A177-3AD203B41FA5}">
                      <a16:colId xmlns:a16="http://schemas.microsoft.com/office/drawing/2014/main" val="20001"/>
                    </a:ext>
                  </a:extLst>
                </a:gridCol>
                <a:gridCol w="2601417">
                  <a:extLst>
                    <a:ext uri="{9D8B030D-6E8A-4147-A177-3AD203B41FA5}">
                      <a16:colId xmlns:a16="http://schemas.microsoft.com/office/drawing/2014/main" val="20002"/>
                    </a:ext>
                  </a:extLst>
                </a:gridCol>
                <a:gridCol w="2329083">
                  <a:extLst>
                    <a:ext uri="{9D8B030D-6E8A-4147-A177-3AD203B41FA5}">
                      <a16:colId xmlns:a16="http://schemas.microsoft.com/office/drawing/2014/main" val="20003"/>
                    </a:ext>
                  </a:extLst>
                </a:gridCol>
              </a:tblGrid>
              <a:tr h="369773">
                <a:tc>
                  <a:txBody>
                    <a:bodyPr/>
                    <a:lstStyle/>
                    <a:p>
                      <a:pPr marL="0" lvl="0" indent="0" algn="l" rtl="0">
                        <a:spcBef>
                          <a:spcPts val="0"/>
                        </a:spcBef>
                        <a:spcAft>
                          <a:spcPts val="0"/>
                        </a:spcAft>
                        <a:buNone/>
                      </a:pPr>
                      <a:endParaRPr sz="1400" dirty="0">
                        <a:latin typeface="Roboto" panose="020B0604020202020204" charset="0"/>
                        <a:ea typeface="Roboto" panose="020B0604020202020204" charset="0"/>
                      </a:endParaRPr>
                    </a:p>
                  </a:txBody>
                  <a:tcPr marL="91425" marR="91425" marT="91425" marB="91425"/>
                </a:tc>
                <a:tc>
                  <a:txBody>
                    <a:bodyPr/>
                    <a:lstStyle/>
                    <a:p>
                      <a:pPr algn="ctr"/>
                      <a:r>
                        <a:rPr lang="fr-FR" sz="1400" dirty="0" err="1" smtClean="0">
                          <a:latin typeface="Roboto" panose="020B0604020202020204" charset="0"/>
                          <a:ea typeface="Roboto" panose="020B0604020202020204" charset="0"/>
                        </a:rPr>
                        <a:t>Random</a:t>
                      </a:r>
                      <a:r>
                        <a:rPr lang="fr-FR" sz="1400" dirty="0" smtClean="0">
                          <a:latin typeface="Roboto" panose="020B0604020202020204" charset="0"/>
                          <a:ea typeface="Roboto" panose="020B0604020202020204" charset="0"/>
                        </a:rPr>
                        <a:t> </a:t>
                      </a:r>
                      <a:r>
                        <a:rPr lang="fr-FR" sz="1400" dirty="0" err="1" smtClean="0">
                          <a:latin typeface="Roboto" panose="020B0604020202020204" charset="0"/>
                          <a:ea typeface="Roboto" panose="020B0604020202020204" charset="0"/>
                        </a:rPr>
                        <a:t>Undersampling</a:t>
                      </a:r>
                      <a:endParaRPr lang="fr-FR" sz="1400" dirty="0">
                        <a:latin typeface="Roboto" panose="020B0604020202020204" charset="0"/>
                        <a:ea typeface="Roboto" panose="020B0604020202020204"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err="1" smtClean="0">
                          <a:latin typeface="Roboto" panose="020B0604020202020204" charset="0"/>
                          <a:ea typeface="Roboto" panose="020B0604020202020204" charset="0"/>
                        </a:rPr>
                        <a:t>Random</a:t>
                      </a:r>
                      <a:r>
                        <a:rPr lang="fr-FR" sz="1400" b="1" dirty="0" smtClean="0">
                          <a:latin typeface="Roboto" panose="020B0604020202020204" charset="0"/>
                          <a:ea typeface="Roboto" panose="020B0604020202020204" charset="0"/>
                        </a:rPr>
                        <a:t> </a:t>
                      </a:r>
                      <a:r>
                        <a:rPr lang="fr-FR" sz="1400" b="1" dirty="0" err="1" smtClean="0">
                          <a:latin typeface="Roboto" panose="020B0604020202020204" charset="0"/>
                          <a:ea typeface="Roboto" panose="020B0604020202020204" charset="0"/>
                        </a:rPr>
                        <a:t>Oversampling</a:t>
                      </a:r>
                      <a:endParaRPr lang="fr-FR" sz="1400" b="1" dirty="0" smtClean="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FR" sz="1400" b="1" dirty="0" err="1" smtClean="0">
                          <a:latin typeface="Roboto" panose="020B0604020202020204" charset="0"/>
                          <a:ea typeface="Roboto" panose="020B0604020202020204" charset="0"/>
                        </a:rPr>
                        <a:t>SMOTETomek</a:t>
                      </a:r>
                      <a:endParaRPr sz="1400" b="1" dirty="0">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0"/>
                  </a:ext>
                </a:extLst>
              </a:tr>
              <a:tr h="369773">
                <a:tc>
                  <a:txBody>
                    <a:bodyPr/>
                    <a:lstStyle/>
                    <a:p>
                      <a:pPr marL="0" lvl="0" indent="0" algn="l" rtl="0">
                        <a:spcBef>
                          <a:spcPts val="0"/>
                        </a:spcBef>
                        <a:spcAft>
                          <a:spcPts val="0"/>
                        </a:spcAft>
                        <a:buNone/>
                      </a:pPr>
                      <a:r>
                        <a:rPr lang="fr" sz="1400" dirty="0">
                          <a:latin typeface="Roboto" panose="020B0604020202020204" charset="0"/>
                          <a:ea typeface="Roboto" panose="020B0604020202020204" charset="0"/>
                        </a:rPr>
                        <a:t>Justesse</a:t>
                      </a:r>
                      <a:endParaRPr sz="1400"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sz="1400" dirty="0">
                          <a:latin typeface="Roboto" panose="020B0604020202020204" charset="0"/>
                          <a:ea typeface="Roboto" panose="020B0604020202020204" charset="0"/>
                        </a:rPr>
                        <a:t>0.91</a:t>
                      </a:r>
                      <a:endParaRPr sz="1400"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sz="1400">
                          <a:latin typeface="Roboto" panose="020B0604020202020204" charset="0"/>
                          <a:ea typeface="Roboto" panose="020B0604020202020204" charset="0"/>
                        </a:rPr>
                        <a:t>0.91</a:t>
                      </a:r>
                      <a:endParaRPr sz="140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sz="1400">
                          <a:latin typeface="Roboto" panose="020B0604020202020204" charset="0"/>
                          <a:ea typeface="Roboto" panose="020B0604020202020204" charset="0"/>
                        </a:rPr>
                        <a:t>0.92</a:t>
                      </a:r>
                      <a:endParaRPr sz="1400">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1"/>
                  </a:ext>
                </a:extLst>
              </a:tr>
              <a:tr h="369773">
                <a:tc>
                  <a:txBody>
                    <a:bodyPr/>
                    <a:lstStyle/>
                    <a:p>
                      <a:pPr marL="0" lvl="0" indent="0" algn="l" rtl="0">
                        <a:spcBef>
                          <a:spcPts val="0"/>
                        </a:spcBef>
                        <a:spcAft>
                          <a:spcPts val="0"/>
                        </a:spcAft>
                        <a:buNone/>
                      </a:pPr>
                      <a:r>
                        <a:rPr lang="fr" sz="1400" dirty="0">
                          <a:latin typeface="Roboto" panose="020B0604020202020204" charset="0"/>
                          <a:ea typeface="Roboto" panose="020B0604020202020204" charset="0"/>
                        </a:rPr>
                        <a:t>Précision</a:t>
                      </a:r>
                      <a:endParaRPr sz="1400"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sz="1400" dirty="0">
                          <a:latin typeface="Roboto" panose="020B0604020202020204" charset="0"/>
                          <a:ea typeface="Roboto" panose="020B0604020202020204" charset="0"/>
                        </a:rPr>
                        <a:t>0.92</a:t>
                      </a:r>
                      <a:endParaRPr sz="1400"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sz="1400" dirty="0">
                          <a:latin typeface="Roboto" panose="020B0604020202020204" charset="0"/>
                          <a:ea typeface="Roboto" panose="020B0604020202020204" charset="0"/>
                        </a:rPr>
                        <a:t>0.92</a:t>
                      </a:r>
                      <a:endParaRPr sz="1400"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sz="1400" dirty="0">
                          <a:latin typeface="Roboto" panose="020B0604020202020204" charset="0"/>
                          <a:ea typeface="Roboto" panose="020B0604020202020204" charset="0"/>
                        </a:rPr>
                        <a:t>0.93</a:t>
                      </a:r>
                      <a:endParaRPr sz="1400" dirty="0">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2"/>
                  </a:ext>
                </a:extLst>
              </a:tr>
              <a:tr h="369773">
                <a:tc>
                  <a:txBody>
                    <a:bodyPr/>
                    <a:lstStyle/>
                    <a:p>
                      <a:pPr marL="0" lvl="0" indent="0" algn="l" rtl="0">
                        <a:spcBef>
                          <a:spcPts val="0"/>
                        </a:spcBef>
                        <a:spcAft>
                          <a:spcPts val="0"/>
                        </a:spcAft>
                        <a:buNone/>
                      </a:pPr>
                      <a:r>
                        <a:rPr lang="fr" sz="1400" dirty="0">
                          <a:latin typeface="Roboto" panose="020B0604020202020204" charset="0"/>
                          <a:ea typeface="Roboto" panose="020B0604020202020204" charset="0"/>
                        </a:rPr>
                        <a:t>Rappel</a:t>
                      </a:r>
                      <a:endParaRPr sz="1400"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sz="1400" dirty="0">
                          <a:latin typeface="Roboto" panose="020B0604020202020204" charset="0"/>
                          <a:ea typeface="Roboto" panose="020B0604020202020204" charset="0"/>
                        </a:rPr>
                        <a:t>0.9</a:t>
                      </a:r>
                      <a:endParaRPr sz="1400"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sz="1400" dirty="0">
                          <a:latin typeface="Roboto" panose="020B0604020202020204" charset="0"/>
                          <a:ea typeface="Roboto" panose="020B0604020202020204" charset="0"/>
                        </a:rPr>
                        <a:t>0.91</a:t>
                      </a:r>
                      <a:endParaRPr sz="1400"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fr" sz="1400" dirty="0">
                          <a:latin typeface="Roboto" panose="020B0604020202020204" charset="0"/>
                          <a:ea typeface="Roboto" panose="020B0604020202020204" charset="0"/>
                        </a:rPr>
                        <a:t>0.91</a:t>
                      </a:r>
                      <a:endParaRPr sz="1400" dirty="0">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3"/>
                  </a:ext>
                </a:extLst>
              </a:tr>
              <a:tr h="1129639">
                <a:tc>
                  <a:txBody>
                    <a:bodyPr/>
                    <a:lstStyle/>
                    <a:p>
                      <a:pPr marL="0" lvl="0" indent="0" algn="l" rtl="0">
                        <a:spcBef>
                          <a:spcPts val="0"/>
                        </a:spcBef>
                        <a:spcAft>
                          <a:spcPts val="0"/>
                        </a:spcAft>
                        <a:buNone/>
                      </a:pPr>
                      <a:r>
                        <a:rPr lang="fr" sz="1400" dirty="0">
                          <a:latin typeface="Roboto" panose="020B0604020202020204" charset="0"/>
                          <a:ea typeface="Roboto" panose="020B0604020202020204" charset="0"/>
                        </a:rPr>
                        <a:t>Matrice de confusion</a:t>
                      </a:r>
                      <a:endParaRPr sz="1400" dirty="0">
                        <a:latin typeface="Roboto" panose="020B0604020202020204" charset="0"/>
                        <a:ea typeface="Roboto" panose="020B0604020202020204" charset="0"/>
                      </a:endParaRPr>
                    </a:p>
                  </a:txBody>
                  <a:tcPr marL="91425" marR="91425" marT="91425" marB="91425"/>
                </a:tc>
                <a:tc>
                  <a:txBody>
                    <a:bodyPr/>
                    <a:lstStyle/>
                    <a:p>
                      <a:pPr marL="0" lvl="0" indent="0" algn="l" rtl="0">
                        <a:spcBef>
                          <a:spcPts val="0"/>
                        </a:spcBef>
                        <a:spcAft>
                          <a:spcPts val="0"/>
                        </a:spcAft>
                        <a:buNone/>
                      </a:pPr>
                      <a:endParaRPr sz="1400" dirty="0">
                        <a:latin typeface="Roboto" panose="020B0604020202020204" charset="0"/>
                        <a:ea typeface="Roboto" panose="020B0604020202020204" charset="0"/>
                      </a:endParaRPr>
                    </a:p>
                  </a:txBody>
                  <a:tcPr marL="91425" marR="91425" marT="91425" marB="91425"/>
                </a:tc>
                <a:tc>
                  <a:txBody>
                    <a:bodyPr/>
                    <a:lstStyle/>
                    <a:p>
                      <a:pPr marL="0" lvl="0" indent="0" algn="l" rtl="0">
                        <a:spcBef>
                          <a:spcPts val="0"/>
                        </a:spcBef>
                        <a:spcAft>
                          <a:spcPts val="0"/>
                        </a:spcAft>
                        <a:buNone/>
                      </a:pPr>
                      <a:endParaRPr sz="1400" dirty="0">
                        <a:latin typeface="Roboto" panose="020B0604020202020204" charset="0"/>
                        <a:ea typeface="Roboto" panose="020B0604020202020204" charset="0"/>
                      </a:endParaRPr>
                    </a:p>
                  </a:txBody>
                  <a:tcPr marL="91425" marR="91425" marT="91425" marB="91425"/>
                </a:tc>
                <a:tc>
                  <a:txBody>
                    <a:bodyPr/>
                    <a:lstStyle/>
                    <a:p>
                      <a:pPr marL="0" lvl="0" indent="0" algn="l" rtl="0">
                        <a:spcBef>
                          <a:spcPts val="0"/>
                        </a:spcBef>
                        <a:spcAft>
                          <a:spcPts val="0"/>
                        </a:spcAft>
                        <a:buNone/>
                      </a:pPr>
                      <a:endParaRPr sz="1400" dirty="0">
                        <a:latin typeface="Roboto" panose="020B0604020202020204" charset="0"/>
                        <a:ea typeface="Roboto" panose="020B0604020202020204" charset="0"/>
                      </a:endParaRPr>
                    </a:p>
                  </a:txBody>
                  <a:tcPr marL="91425" marR="91425" marT="91425" marB="91425"/>
                </a:tc>
                <a:extLst>
                  <a:ext uri="{0D108BD9-81ED-4DB2-BD59-A6C34878D82A}">
                    <a16:rowId xmlns:a16="http://schemas.microsoft.com/office/drawing/2014/main" val="10004"/>
                  </a:ext>
                </a:extLst>
              </a:tr>
            </a:tbl>
          </a:graphicData>
        </a:graphic>
      </p:graphicFrame>
      <p:sp>
        <p:nvSpPr>
          <p:cNvPr id="14" name="Espace réservé du numéro de diapositive 1"/>
          <p:cNvSpPr>
            <a:spLocks noGrp="1"/>
          </p:cNvSpPr>
          <p:nvPr>
            <p:ph type="sldNum" idx="12"/>
          </p:nvPr>
        </p:nvSpPr>
        <p:spPr>
          <a:xfrm>
            <a:off x="8578297" y="4837376"/>
            <a:ext cx="548700" cy="393600"/>
          </a:xfrm>
        </p:spPr>
        <p:txBody>
          <a:bodyPr/>
          <a:lstStyle/>
          <a:p>
            <a:pPr marL="0" lvl="0" indent="0" algn="r" rtl="0">
              <a:spcBef>
                <a:spcPts val="0"/>
              </a:spcBef>
              <a:spcAft>
                <a:spcPts val="0"/>
              </a:spcAft>
              <a:buNone/>
            </a:pPr>
            <a:r>
              <a:rPr lang="fr-FR" dirty="0" smtClean="0"/>
              <a:t>24/32</a:t>
            </a:r>
            <a:endParaRPr lang="fr-FR" dirty="0"/>
          </a:p>
        </p:txBody>
      </p:sp>
      <p:sp>
        <p:nvSpPr>
          <p:cNvPr id="15" name="Organigramme : Processus 14"/>
          <p:cNvSpPr/>
          <p:nvPr/>
        </p:nvSpPr>
        <p:spPr>
          <a:xfrm>
            <a:off x="2045910" y="3827624"/>
            <a:ext cx="655785" cy="421814"/>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1627</a:t>
            </a:r>
            <a:endParaRPr lang="fr-FR" sz="1100" dirty="0"/>
          </a:p>
        </p:txBody>
      </p:sp>
      <p:sp>
        <p:nvSpPr>
          <p:cNvPr id="16" name="Organigramme : Processus 15"/>
          <p:cNvSpPr/>
          <p:nvPr/>
        </p:nvSpPr>
        <p:spPr>
          <a:xfrm>
            <a:off x="2698434" y="3827625"/>
            <a:ext cx="792516" cy="413782"/>
          </a:xfrm>
          <a:prstGeom prst="flowChartProcess">
            <a:avLst/>
          </a:prstGeom>
          <a:solidFill>
            <a:srgbClr val="DCDF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bg2"/>
                </a:solidFill>
              </a:rPr>
              <a:t>180</a:t>
            </a:r>
            <a:endParaRPr lang="fr-FR" sz="1100" dirty="0">
              <a:solidFill>
                <a:schemeClr val="bg2"/>
              </a:solidFill>
            </a:endParaRPr>
          </a:p>
        </p:txBody>
      </p:sp>
      <p:sp>
        <p:nvSpPr>
          <p:cNvPr id="17" name="Organigramme : Processus 16"/>
          <p:cNvSpPr/>
          <p:nvPr/>
        </p:nvSpPr>
        <p:spPr>
          <a:xfrm>
            <a:off x="2045910" y="4249439"/>
            <a:ext cx="652524" cy="397110"/>
          </a:xfrm>
          <a:prstGeom prst="flowChartProcess">
            <a:avLst/>
          </a:prstGeom>
          <a:solidFill>
            <a:srgbClr val="DCDFF4"/>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bg2"/>
                </a:solidFill>
              </a:rPr>
              <a:t>112</a:t>
            </a:r>
            <a:endParaRPr lang="fr-FR" sz="1100" dirty="0">
              <a:solidFill>
                <a:schemeClr val="bg2"/>
              </a:solidFill>
            </a:endParaRPr>
          </a:p>
        </p:txBody>
      </p:sp>
      <p:sp>
        <p:nvSpPr>
          <p:cNvPr id="18" name="Organigramme : Processus 17"/>
          <p:cNvSpPr/>
          <p:nvPr/>
        </p:nvSpPr>
        <p:spPr>
          <a:xfrm>
            <a:off x="2698435" y="4249440"/>
            <a:ext cx="792515" cy="397110"/>
          </a:xfrm>
          <a:prstGeom prst="flowChartProcess">
            <a:avLst/>
          </a:prstGeom>
          <a:solidFill>
            <a:schemeClr val="accent2">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1755</a:t>
            </a:r>
            <a:endParaRPr lang="fr-FR" sz="1100" dirty="0"/>
          </a:p>
        </p:txBody>
      </p:sp>
      <p:sp>
        <p:nvSpPr>
          <p:cNvPr id="20" name="ZoneTexte 19"/>
          <p:cNvSpPr txBox="1"/>
          <p:nvPr/>
        </p:nvSpPr>
        <p:spPr>
          <a:xfrm>
            <a:off x="1785457" y="3922324"/>
            <a:ext cx="255198" cy="246221"/>
          </a:xfrm>
          <a:prstGeom prst="rect">
            <a:avLst/>
          </a:prstGeom>
          <a:noFill/>
        </p:spPr>
        <p:txBody>
          <a:bodyPr wrap="none" rtlCol="0">
            <a:spAutoFit/>
          </a:bodyPr>
          <a:lstStyle/>
          <a:p>
            <a:r>
              <a:rPr lang="fr-FR" sz="1000" dirty="0" smtClean="0"/>
              <a:t>0</a:t>
            </a:r>
            <a:endParaRPr lang="fr-FR" sz="1000" dirty="0"/>
          </a:p>
        </p:txBody>
      </p:sp>
      <p:sp>
        <p:nvSpPr>
          <p:cNvPr id="21" name="ZoneTexte 20"/>
          <p:cNvSpPr txBox="1"/>
          <p:nvPr/>
        </p:nvSpPr>
        <p:spPr>
          <a:xfrm>
            <a:off x="2040655" y="4621609"/>
            <a:ext cx="255198" cy="246221"/>
          </a:xfrm>
          <a:prstGeom prst="rect">
            <a:avLst/>
          </a:prstGeom>
          <a:noFill/>
        </p:spPr>
        <p:txBody>
          <a:bodyPr wrap="none" rtlCol="0">
            <a:spAutoFit/>
          </a:bodyPr>
          <a:lstStyle/>
          <a:p>
            <a:r>
              <a:rPr lang="fr-FR" sz="1000" dirty="0" smtClean="0"/>
              <a:t>0</a:t>
            </a:r>
            <a:endParaRPr lang="fr-FR" sz="1000" dirty="0"/>
          </a:p>
        </p:txBody>
      </p:sp>
      <p:sp>
        <p:nvSpPr>
          <p:cNvPr id="22" name="ZoneTexte 21"/>
          <p:cNvSpPr txBox="1"/>
          <p:nvPr/>
        </p:nvSpPr>
        <p:spPr>
          <a:xfrm>
            <a:off x="3178489" y="4623128"/>
            <a:ext cx="255198" cy="246221"/>
          </a:xfrm>
          <a:prstGeom prst="rect">
            <a:avLst/>
          </a:prstGeom>
          <a:noFill/>
        </p:spPr>
        <p:txBody>
          <a:bodyPr wrap="none" rtlCol="0">
            <a:spAutoFit/>
          </a:bodyPr>
          <a:lstStyle/>
          <a:p>
            <a:r>
              <a:rPr lang="fr-FR" sz="1000" dirty="0" smtClean="0"/>
              <a:t>1</a:t>
            </a:r>
            <a:endParaRPr lang="fr-FR" sz="1000" dirty="0"/>
          </a:p>
        </p:txBody>
      </p:sp>
      <p:sp>
        <p:nvSpPr>
          <p:cNvPr id="23" name="ZoneTexte 22"/>
          <p:cNvSpPr txBox="1"/>
          <p:nvPr/>
        </p:nvSpPr>
        <p:spPr>
          <a:xfrm rot="16200000">
            <a:off x="1371346" y="4184617"/>
            <a:ext cx="729687" cy="230832"/>
          </a:xfrm>
          <a:prstGeom prst="rect">
            <a:avLst/>
          </a:prstGeom>
          <a:noFill/>
        </p:spPr>
        <p:txBody>
          <a:bodyPr wrap="none" rtlCol="0">
            <a:spAutoFit/>
          </a:bodyPr>
          <a:lstStyle/>
          <a:p>
            <a:r>
              <a:rPr lang="fr-FR" sz="900" b="1" dirty="0" err="1" smtClean="0"/>
              <a:t>True</a:t>
            </a:r>
            <a:r>
              <a:rPr lang="fr-FR" sz="900" b="1" dirty="0" smtClean="0"/>
              <a:t> label</a:t>
            </a:r>
            <a:endParaRPr lang="fr-FR" sz="900" b="1" dirty="0"/>
          </a:p>
        </p:txBody>
      </p:sp>
      <p:sp>
        <p:nvSpPr>
          <p:cNvPr id="24" name="ZoneTexte 23"/>
          <p:cNvSpPr txBox="1"/>
          <p:nvPr/>
        </p:nvSpPr>
        <p:spPr>
          <a:xfrm>
            <a:off x="1774109" y="4324883"/>
            <a:ext cx="255198" cy="246221"/>
          </a:xfrm>
          <a:prstGeom prst="rect">
            <a:avLst/>
          </a:prstGeom>
          <a:noFill/>
        </p:spPr>
        <p:txBody>
          <a:bodyPr wrap="none" rtlCol="0">
            <a:spAutoFit/>
          </a:bodyPr>
          <a:lstStyle/>
          <a:p>
            <a:r>
              <a:rPr lang="fr-FR" sz="1000" dirty="0" smtClean="0"/>
              <a:t>1</a:t>
            </a:r>
            <a:endParaRPr lang="fr-FR" sz="1000" dirty="0"/>
          </a:p>
        </p:txBody>
      </p:sp>
      <p:sp>
        <p:nvSpPr>
          <p:cNvPr id="25" name="ZoneTexte 24"/>
          <p:cNvSpPr txBox="1"/>
          <p:nvPr/>
        </p:nvSpPr>
        <p:spPr>
          <a:xfrm>
            <a:off x="2206678" y="4646549"/>
            <a:ext cx="1005403" cy="230832"/>
          </a:xfrm>
          <a:prstGeom prst="rect">
            <a:avLst/>
          </a:prstGeom>
          <a:noFill/>
        </p:spPr>
        <p:txBody>
          <a:bodyPr wrap="none" rtlCol="0">
            <a:spAutoFit/>
          </a:bodyPr>
          <a:lstStyle/>
          <a:p>
            <a:pPr lvl="0"/>
            <a:r>
              <a:rPr lang="fr-FR" sz="900" b="1" dirty="0" err="1"/>
              <a:t>Predicted</a:t>
            </a:r>
            <a:r>
              <a:rPr lang="fr-FR" sz="900" b="1" dirty="0"/>
              <a:t> </a:t>
            </a:r>
            <a:r>
              <a:rPr lang="fr-FR" sz="900" b="1" dirty="0" smtClean="0"/>
              <a:t>label</a:t>
            </a:r>
            <a:endParaRPr lang="fr-FR" sz="900" b="1" dirty="0"/>
          </a:p>
        </p:txBody>
      </p:sp>
      <p:sp>
        <p:nvSpPr>
          <p:cNvPr id="26" name="Organigramme : Processus 25"/>
          <p:cNvSpPr/>
          <p:nvPr/>
        </p:nvSpPr>
        <p:spPr>
          <a:xfrm>
            <a:off x="4848504" y="3817375"/>
            <a:ext cx="656572" cy="45833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12189</a:t>
            </a:r>
            <a:endParaRPr lang="fr-FR" sz="1100" dirty="0"/>
          </a:p>
        </p:txBody>
      </p:sp>
      <p:sp>
        <p:nvSpPr>
          <p:cNvPr id="27" name="Organigramme : Processus 26"/>
          <p:cNvSpPr/>
          <p:nvPr/>
        </p:nvSpPr>
        <p:spPr>
          <a:xfrm>
            <a:off x="5501814" y="3817375"/>
            <a:ext cx="712150" cy="467445"/>
          </a:xfrm>
          <a:prstGeom prst="flowChartProcess">
            <a:avLst/>
          </a:prstGeom>
          <a:solidFill>
            <a:srgbClr val="DCDF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bg2"/>
                </a:solidFill>
              </a:rPr>
              <a:t>1226</a:t>
            </a:r>
            <a:endParaRPr lang="fr-FR" sz="1100" dirty="0">
              <a:solidFill>
                <a:schemeClr val="bg2"/>
              </a:solidFill>
            </a:endParaRPr>
          </a:p>
        </p:txBody>
      </p:sp>
      <p:sp>
        <p:nvSpPr>
          <p:cNvPr id="28" name="Organigramme : Processus 27"/>
          <p:cNvSpPr/>
          <p:nvPr/>
        </p:nvSpPr>
        <p:spPr>
          <a:xfrm>
            <a:off x="4855144" y="4284820"/>
            <a:ext cx="646670" cy="389112"/>
          </a:xfrm>
          <a:prstGeom prst="flowChartProcess">
            <a:avLst/>
          </a:prstGeom>
          <a:solidFill>
            <a:srgbClr val="DCDFF4"/>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bg2"/>
                </a:solidFill>
              </a:rPr>
              <a:t>956</a:t>
            </a:r>
            <a:endParaRPr lang="fr-FR" sz="1100" dirty="0">
              <a:solidFill>
                <a:schemeClr val="bg2"/>
              </a:solidFill>
            </a:endParaRPr>
          </a:p>
        </p:txBody>
      </p:sp>
      <p:sp>
        <p:nvSpPr>
          <p:cNvPr id="29" name="Organigramme : Processus 28"/>
          <p:cNvSpPr/>
          <p:nvPr/>
        </p:nvSpPr>
        <p:spPr>
          <a:xfrm>
            <a:off x="5501815" y="4295704"/>
            <a:ext cx="712149" cy="384579"/>
          </a:xfrm>
          <a:prstGeom prst="flowChartProcess">
            <a:avLst/>
          </a:prstGeom>
          <a:solidFill>
            <a:schemeClr val="accent2">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12531</a:t>
            </a:r>
            <a:endParaRPr lang="fr-FR" sz="1100" dirty="0"/>
          </a:p>
        </p:txBody>
      </p:sp>
      <p:sp>
        <p:nvSpPr>
          <p:cNvPr id="31" name="ZoneTexte 30"/>
          <p:cNvSpPr txBox="1"/>
          <p:nvPr/>
        </p:nvSpPr>
        <p:spPr>
          <a:xfrm>
            <a:off x="4569146" y="3976487"/>
            <a:ext cx="255198" cy="246221"/>
          </a:xfrm>
          <a:prstGeom prst="rect">
            <a:avLst/>
          </a:prstGeom>
          <a:noFill/>
        </p:spPr>
        <p:txBody>
          <a:bodyPr wrap="none" rtlCol="0">
            <a:spAutoFit/>
          </a:bodyPr>
          <a:lstStyle/>
          <a:p>
            <a:r>
              <a:rPr lang="fr-FR" sz="1000" dirty="0" smtClean="0"/>
              <a:t>0</a:t>
            </a:r>
            <a:endParaRPr lang="fr-FR" sz="1000" dirty="0"/>
          </a:p>
        </p:txBody>
      </p:sp>
      <p:sp>
        <p:nvSpPr>
          <p:cNvPr id="32" name="ZoneTexte 31"/>
          <p:cNvSpPr txBox="1"/>
          <p:nvPr/>
        </p:nvSpPr>
        <p:spPr>
          <a:xfrm>
            <a:off x="4902239" y="4646549"/>
            <a:ext cx="255198" cy="246221"/>
          </a:xfrm>
          <a:prstGeom prst="rect">
            <a:avLst/>
          </a:prstGeom>
          <a:noFill/>
        </p:spPr>
        <p:txBody>
          <a:bodyPr wrap="none" rtlCol="0">
            <a:spAutoFit/>
          </a:bodyPr>
          <a:lstStyle/>
          <a:p>
            <a:r>
              <a:rPr lang="fr-FR" sz="1000" dirty="0" smtClean="0"/>
              <a:t>0</a:t>
            </a:r>
            <a:endParaRPr lang="fr-FR" sz="1000" dirty="0"/>
          </a:p>
        </p:txBody>
      </p:sp>
      <p:sp>
        <p:nvSpPr>
          <p:cNvPr id="33" name="ZoneTexte 32"/>
          <p:cNvSpPr txBox="1"/>
          <p:nvPr/>
        </p:nvSpPr>
        <p:spPr>
          <a:xfrm>
            <a:off x="5901192" y="4666807"/>
            <a:ext cx="255198" cy="246221"/>
          </a:xfrm>
          <a:prstGeom prst="rect">
            <a:avLst/>
          </a:prstGeom>
          <a:noFill/>
        </p:spPr>
        <p:txBody>
          <a:bodyPr wrap="none" rtlCol="0">
            <a:spAutoFit/>
          </a:bodyPr>
          <a:lstStyle/>
          <a:p>
            <a:r>
              <a:rPr lang="fr-FR" sz="1000" dirty="0" smtClean="0"/>
              <a:t>1</a:t>
            </a:r>
            <a:endParaRPr lang="fr-FR" sz="1000" dirty="0"/>
          </a:p>
        </p:txBody>
      </p:sp>
      <p:sp>
        <p:nvSpPr>
          <p:cNvPr id="34" name="ZoneTexte 33"/>
          <p:cNvSpPr txBox="1"/>
          <p:nvPr/>
        </p:nvSpPr>
        <p:spPr>
          <a:xfrm rot="16200000">
            <a:off x="4130765" y="4206913"/>
            <a:ext cx="729687" cy="230832"/>
          </a:xfrm>
          <a:prstGeom prst="rect">
            <a:avLst/>
          </a:prstGeom>
          <a:noFill/>
        </p:spPr>
        <p:txBody>
          <a:bodyPr wrap="none" rtlCol="0">
            <a:spAutoFit/>
          </a:bodyPr>
          <a:lstStyle/>
          <a:p>
            <a:r>
              <a:rPr lang="fr-FR" sz="900" b="1" dirty="0" err="1" smtClean="0"/>
              <a:t>True</a:t>
            </a:r>
            <a:r>
              <a:rPr lang="fr-FR" sz="900" b="1" dirty="0" smtClean="0"/>
              <a:t> label</a:t>
            </a:r>
            <a:endParaRPr lang="fr-FR" sz="900" b="1" dirty="0"/>
          </a:p>
        </p:txBody>
      </p:sp>
      <p:sp>
        <p:nvSpPr>
          <p:cNvPr id="35" name="ZoneTexte 34"/>
          <p:cNvSpPr txBox="1"/>
          <p:nvPr/>
        </p:nvSpPr>
        <p:spPr>
          <a:xfrm>
            <a:off x="4586395" y="4390467"/>
            <a:ext cx="255198" cy="246221"/>
          </a:xfrm>
          <a:prstGeom prst="rect">
            <a:avLst/>
          </a:prstGeom>
          <a:noFill/>
        </p:spPr>
        <p:txBody>
          <a:bodyPr wrap="none" rtlCol="0">
            <a:spAutoFit/>
          </a:bodyPr>
          <a:lstStyle/>
          <a:p>
            <a:r>
              <a:rPr lang="fr-FR" sz="1000" dirty="0" smtClean="0"/>
              <a:t>1</a:t>
            </a:r>
            <a:endParaRPr lang="fr-FR" sz="1000" dirty="0"/>
          </a:p>
        </p:txBody>
      </p:sp>
      <p:sp>
        <p:nvSpPr>
          <p:cNvPr id="36" name="ZoneTexte 35"/>
          <p:cNvSpPr txBox="1"/>
          <p:nvPr/>
        </p:nvSpPr>
        <p:spPr>
          <a:xfrm>
            <a:off x="5032581" y="4663606"/>
            <a:ext cx="1043968" cy="446276"/>
          </a:xfrm>
          <a:prstGeom prst="rect">
            <a:avLst/>
          </a:prstGeom>
          <a:noFill/>
        </p:spPr>
        <p:txBody>
          <a:bodyPr wrap="square" rtlCol="0">
            <a:spAutoFit/>
          </a:bodyPr>
          <a:lstStyle/>
          <a:p>
            <a:pPr lvl="0"/>
            <a:r>
              <a:rPr lang="fr-FR" sz="900" b="1" dirty="0" err="1"/>
              <a:t>Predicted</a:t>
            </a:r>
            <a:r>
              <a:rPr lang="fr-FR" sz="900" b="1" dirty="0"/>
              <a:t> label</a:t>
            </a:r>
          </a:p>
          <a:p>
            <a:endParaRPr lang="fr-FR" dirty="0"/>
          </a:p>
        </p:txBody>
      </p:sp>
      <p:sp>
        <p:nvSpPr>
          <p:cNvPr id="37" name="Organigramme : Processus 36"/>
          <p:cNvSpPr/>
          <p:nvPr/>
        </p:nvSpPr>
        <p:spPr>
          <a:xfrm>
            <a:off x="7400942" y="3807128"/>
            <a:ext cx="661625" cy="477691"/>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18353</a:t>
            </a:r>
            <a:endParaRPr lang="fr-FR" sz="1100" dirty="0"/>
          </a:p>
        </p:txBody>
      </p:sp>
      <p:sp>
        <p:nvSpPr>
          <p:cNvPr id="38" name="Organigramme : Processus 37"/>
          <p:cNvSpPr/>
          <p:nvPr/>
        </p:nvSpPr>
        <p:spPr>
          <a:xfrm>
            <a:off x="8059306" y="3807129"/>
            <a:ext cx="681282" cy="495716"/>
          </a:xfrm>
          <a:prstGeom prst="flowChartProcess">
            <a:avLst/>
          </a:prstGeom>
          <a:solidFill>
            <a:srgbClr val="DCDF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bg2"/>
                </a:solidFill>
              </a:rPr>
              <a:t>1853</a:t>
            </a:r>
            <a:endParaRPr lang="fr-FR" sz="1100" dirty="0">
              <a:solidFill>
                <a:schemeClr val="bg2"/>
              </a:solidFill>
            </a:endParaRPr>
          </a:p>
        </p:txBody>
      </p:sp>
      <p:sp>
        <p:nvSpPr>
          <p:cNvPr id="39" name="Organigramme : Processus 38"/>
          <p:cNvSpPr/>
          <p:nvPr/>
        </p:nvSpPr>
        <p:spPr>
          <a:xfrm>
            <a:off x="7408581" y="4292500"/>
            <a:ext cx="650725" cy="480939"/>
          </a:xfrm>
          <a:prstGeom prst="flowChartProcess">
            <a:avLst/>
          </a:prstGeom>
          <a:solidFill>
            <a:srgbClr val="DCDFF4"/>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bg2"/>
                </a:solidFill>
              </a:rPr>
              <a:t>1311</a:t>
            </a:r>
            <a:endParaRPr lang="fr-FR" sz="1100" dirty="0">
              <a:solidFill>
                <a:schemeClr val="bg2"/>
              </a:solidFill>
            </a:endParaRPr>
          </a:p>
        </p:txBody>
      </p:sp>
      <p:sp>
        <p:nvSpPr>
          <p:cNvPr id="40" name="Organigramme : Processus 39"/>
          <p:cNvSpPr/>
          <p:nvPr/>
        </p:nvSpPr>
        <p:spPr>
          <a:xfrm>
            <a:off x="8059307" y="4310527"/>
            <a:ext cx="681281" cy="445292"/>
          </a:xfrm>
          <a:prstGeom prst="flowChartProcess">
            <a:avLst/>
          </a:prstGeom>
          <a:solidFill>
            <a:schemeClr val="accent2">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18835</a:t>
            </a:r>
            <a:endParaRPr lang="fr-FR" sz="1100" dirty="0"/>
          </a:p>
        </p:txBody>
      </p:sp>
      <p:sp>
        <p:nvSpPr>
          <p:cNvPr id="42" name="ZoneTexte 41"/>
          <p:cNvSpPr txBox="1"/>
          <p:nvPr/>
        </p:nvSpPr>
        <p:spPr>
          <a:xfrm>
            <a:off x="6957529" y="4000652"/>
            <a:ext cx="255198" cy="246221"/>
          </a:xfrm>
          <a:prstGeom prst="rect">
            <a:avLst/>
          </a:prstGeom>
          <a:noFill/>
        </p:spPr>
        <p:txBody>
          <a:bodyPr wrap="none" rtlCol="0">
            <a:spAutoFit/>
          </a:bodyPr>
          <a:lstStyle/>
          <a:p>
            <a:r>
              <a:rPr lang="fr-FR" sz="1000" dirty="0" smtClean="0">
                <a:solidFill>
                  <a:schemeClr val="bg1"/>
                </a:solidFill>
              </a:rPr>
              <a:t>0</a:t>
            </a:r>
            <a:endParaRPr lang="fr-FR" sz="1000" dirty="0">
              <a:solidFill>
                <a:schemeClr val="bg1"/>
              </a:solidFill>
            </a:endParaRPr>
          </a:p>
        </p:txBody>
      </p:sp>
      <p:sp>
        <p:nvSpPr>
          <p:cNvPr id="43" name="ZoneTexte 42"/>
          <p:cNvSpPr txBox="1"/>
          <p:nvPr/>
        </p:nvSpPr>
        <p:spPr>
          <a:xfrm rot="16200000">
            <a:off x="6583441" y="4359059"/>
            <a:ext cx="729687" cy="230832"/>
          </a:xfrm>
          <a:prstGeom prst="rect">
            <a:avLst/>
          </a:prstGeom>
          <a:noFill/>
        </p:spPr>
        <p:txBody>
          <a:bodyPr wrap="none" rtlCol="0">
            <a:spAutoFit/>
          </a:bodyPr>
          <a:lstStyle/>
          <a:p>
            <a:r>
              <a:rPr lang="fr-FR" sz="900" b="1" dirty="0" err="1" smtClean="0">
                <a:solidFill>
                  <a:schemeClr val="bg1"/>
                </a:solidFill>
              </a:rPr>
              <a:t>True</a:t>
            </a:r>
            <a:r>
              <a:rPr lang="fr-FR" sz="900" b="1" dirty="0" smtClean="0">
                <a:solidFill>
                  <a:schemeClr val="bg1"/>
                </a:solidFill>
              </a:rPr>
              <a:t> label</a:t>
            </a:r>
            <a:endParaRPr lang="fr-FR" sz="900" b="1" dirty="0">
              <a:solidFill>
                <a:schemeClr val="bg1"/>
              </a:solidFill>
            </a:endParaRPr>
          </a:p>
        </p:txBody>
      </p:sp>
      <p:sp>
        <p:nvSpPr>
          <p:cNvPr id="44" name="ZoneTexte 43"/>
          <p:cNvSpPr txBox="1"/>
          <p:nvPr/>
        </p:nvSpPr>
        <p:spPr>
          <a:xfrm>
            <a:off x="6964169" y="4508071"/>
            <a:ext cx="255198" cy="246221"/>
          </a:xfrm>
          <a:prstGeom prst="rect">
            <a:avLst/>
          </a:prstGeom>
          <a:noFill/>
        </p:spPr>
        <p:txBody>
          <a:bodyPr wrap="none" rtlCol="0">
            <a:spAutoFit/>
          </a:bodyPr>
          <a:lstStyle/>
          <a:p>
            <a:r>
              <a:rPr lang="fr-FR" sz="1000" dirty="0" smtClean="0">
                <a:solidFill>
                  <a:schemeClr val="bg1"/>
                </a:solidFill>
              </a:rPr>
              <a:t>1</a:t>
            </a:r>
            <a:endParaRPr lang="fr-FR" sz="1000" dirty="0">
              <a:solidFill>
                <a:schemeClr val="bg1"/>
              </a:solidFill>
            </a:endParaRPr>
          </a:p>
        </p:txBody>
      </p:sp>
      <p:sp>
        <p:nvSpPr>
          <p:cNvPr id="45" name="ZoneTexte 44"/>
          <p:cNvSpPr txBox="1"/>
          <p:nvPr/>
        </p:nvSpPr>
        <p:spPr>
          <a:xfrm>
            <a:off x="7606048" y="4734332"/>
            <a:ext cx="1005403" cy="446276"/>
          </a:xfrm>
          <a:prstGeom prst="rect">
            <a:avLst/>
          </a:prstGeom>
          <a:noFill/>
        </p:spPr>
        <p:txBody>
          <a:bodyPr wrap="none" rtlCol="0">
            <a:spAutoFit/>
          </a:bodyPr>
          <a:lstStyle/>
          <a:p>
            <a:pPr lvl="0"/>
            <a:r>
              <a:rPr lang="fr-FR" sz="900" b="1" dirty="0" err="1">
                <a:solidFill>
                  <a:schemeClr val="bg1"/>
                </a:solidFill>
              </a:rPr>
              <a:t>Predicted</a:t>
            </a:r>
            <a:r>
              <a:rPr lang="fr-FR" sz="900" b="1" dirty="0">
                <a:solidFill>
                  <a:schemeClr val="bg1"/>
                </a:solidFill>
              </a:rPr>
              <a:t> label</a:t>
            </a:r>
          </a:p>
          <a:p>
            <a:endParaRPr lang="fr-FR" dirty="0"/>
          </a:p>
        </p:txBody>
      </p:sp>
      <p:sp>
        <p:nvSpPr>
          <p:cNvPr id="46" name="ZoneTexte 45"/>
          <p:cNvSpPr txBox="1"/>
          <p:nvPr/>
        </p:nvSpPr>
        <p:spPr>
          <a:xfrm>
            <a:off x="7450339" y="4725271"/>
            <a:ext cx="255198" cy="246221"/>
          </a:xfrm>
          <a:prstGeom prst="rect">
            <a:avLst/>
          </a:prstGeom>
          <a:noFill/>
        </p:spPr>
        <p:txBody>
          <a:bodyPr wrap="none" rtlCol="0">
            <a:spAutoFit/>
          </a:bodyPr>
          <a:lstStyle/>
          <a:p>
            <a:r>
              <a:rPr lang="fr-FR" sz="1000" dirty="0" smtClean="0">
                <a:solidFill>
                  <a:schemeClr val="bg1"/>
                </a:solidFill>
              </a:rPr>
              <a:t>0</a:t>
            </a:r>
            <a:endParaRPr lang="fr-FR" sz="1000" dirty="0">
              <a:solidFill>
                <a:schemeClr val="bg1"/>
              </a:solidFill>
            </a:endParaRPr>
          </a:p>
        </p:txBody>
      </p:sp>
      <p:sp>
        <p:nvSpPr>
          <p:cNvPr id="47" name="ZoneTexte 46"/>
          <p:cNvSpPr txBox="1"/>
          <p:nvPr/>
        </p:nvSpPr>
        <p:spPr>
          <a:xfrm>
            <a:off x="8485390" y="4700440"/>
            <a:ext cx="255198" cy="246221"/>
          </a:xfrm>
          <a:prstGeom prst="rect">
            <a:avLst/>
          </a:prstGeom>
          <a:noFill/>
        </p:spPr>
        <p:txBody>
          <a:bodyPr wrap="none" rtlCol="0">
            <a:spAutoFit/>
          </a:bodyPr>
          <a:lstStyle/>
          <a:p>
            <a:r>
              <a:rPr lang="fr-FR" sz="1000" dirty="0" smtClean="0">
                <a:solidFill>
                  <a:schemeClr val="bg1"/>
                </a:solidFill>
              </a:rPr>
              <a:t>1</a:t>
            </a:r>
            <a:endParaRPr lang="fr-FR" sz="1000"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8"/>
          <p:cNvSpPr txBox="1">
            <a:spLocks noGrp="1"/>
          </p:cNvSpPr>
          <p:nvPr>
            <p:ph type="title"/>
          </p:nvPr>
        </p:nvSpPr>
        <p:spPr>
          <a:xfrm>
            <a:off x="311700" y="6587"/>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latin typeface="Roboto" panose="020B0604020202020204" charset="0"/>
                <a:ea typeface="Roboto" panose="020B0604020202020204" charset="0"/>
              </a:rPr>
              <a:t>IV.  Réalisation (10/15)</a:t>
            </a:r>
            <a:endParaRPr dirty="0">
              <a:latin typeface="Roboto" panose="020B0604020202020204" charset="0"/>
              <a:ea typeface="Roboto" panose="020B0604020202020204" charset="0"/>
            </a:endParaRPr>
          </a:p>
          <a:p>
            <a:pPr marL="0" lvl="0" indent="0" algn="l" rtl="0">
              <a:lnSpc>
                <a:spcPct val="150000"/>
              </a:lnSpc>
              <a:spcBef>
                <a:spcPts val="0"/>
              </a:spcBef>
              <a:spcAft>
                <a:spcPts val="0"/>
              </a:spcAft>
              <a:buNone/>
            </a:pPr>
            <a:r>
              <a:rPr lang="fr" sz="1800" dirty="0">
                <a:solidFill>
                  <a:schemeClr val="accent5">
                    <a:lumMod val="75000"/>
                  </a:schemeClr>
                </a:solidFill>
                <a:latin typeface="Roboto" panose="020B0604020202020204" charset="0"/>
                <a:ea typeface="Roboto" panose="020B0604020202020204" charset="0"/>
                <a:cs typeface="Arial"/>
                <a:sym typeface="Arial"/>
              </a:rPr>
              <a:t>Analyse des </a:t>
            </a:r>
            <a:r>
              <a:rPr lang="fr" sz="1800" dirty="0" smtClean="0">
                <a:solidFill>
                  <a:schemeClr val="accent5">
                    <a:lumMod val="75000"/>
                  </a:schemeClr>
                </a:solidFill>
                <a:latin typeface="Roboto" panose="020B0604020202020204" charset="0"/>
                <a:ea typeface="Roboto" panose="020B0604020202020204" charset="0"/>
                <a:cs typeface="Arial"/>
                <a:sym typeface="Arial"/>
              </a:rPr>
              <a:t>C.V.</a:t>
            </a:r>
            <a:endParaRPr sz="2000" dirty="0">
              <a:solidFill>
                <a:schemeClr val="accent5">
                  <a:lumMod val="75000"/>
                </a:schemeClr>
              </a:solidFill>
              <a:latin typeface="Roboto" panose="020B0604020202020204" charset="0"/>
              <a:ea typeface="Roboto" panose="020B0604020202020204" charset="0"/>
            </a:endParaRPr>
          </a:p>
        </p:txBody>
      </p:sp>
      <p:sp>
        <p:nvSpPr>
          <p:cNvPr id="302" name="Google Shape;302;p38"/>
          <p:cNvSpPr txBox="1">
            <a:spLocks noGrp="1"/>
          </p:cNvSpPr>
          <p:nvPr>
            <p:ph type="body" idx="1"/>
          </p:nvPr>
        </p:nvSpPr>
        <p:spPr>
          <a:xfrm>
            <a:off x="1" y="1290915"/>
            <a:ext cx="9888070" cy="3603813"/>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r>
              <a:rPr lang="fr" sz="1600" dirty="0">
                <a:latin typeface="Roboto" panose="020B0604020202020204" charset="0"/>
                <a:ea typeface="Roboto" panose="020B0604020202020204" charset="0"/>
                <a:cs typeface="Arial"/>
                <a:sym typeface="Arial"/>
              </a:rPr>
              <a:t>Construction du modèle</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fr" dirty="0">
                <a:latin typeface="Arial"/>
                <a:ea typeface="Arial"/>
                <a:cs typeface="Arial"/>
                <a:sym typeface="Arial"/>
              </a:rPr>
              <a:t>	</a:t>
            </a:r>
            <a:r>
              <a:rPr lang="fr" dirty="0" smtClean="0">
                <a:latin typeface="Arial"/>
                <a:ea typeface="Arial"/>
                <a:cs typeface="Arial"/>
                <a:sym typeface="Arial"/>
              </a:rPr>
              <a:t>                                 </a:t>
            </a:r>
            <a:r>
              <a:rPr lang="fr" sz="1600" dirty="0" smtClean="0">
                <a:latin typeface="Arial"/>
                <a:ea typeface="Arial"/>
                <a:cs typeface="Arial"/>
                <a:sym typeface="Arial"/>
              </a:rPr>
              <a:t>Réseau </a:t>
            </a:r>
            <a:r>
              <a:rPr lang="fr" sz="1600" dirty="0">
                <a:latin typeface="Arial"/>
                <a:ea typeface="Arial"/>
                <a:cs typeface="Arial"/>
                <a:sym typeface="Arial"/>
              </a:rPr>
              <a:t>de neurones</a:t>
            </a:r>
            <a:endParaRPr sz="1600"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p:txBody>
      </p:sp>
      <p:pic>
        <p:nvPicPr>
          <p:cNvPr id="303" name="Google Shape;303;p38"/>
          <p:cNvPicPr preferRelativeResize="0"/>
          <p:nvPr/>
        </p:nvPicPr>
        <p:blipFill>
          <a:blip r:embed="rId3">
            <a:alphaModFix/>
          </a:blip>
          <a:stretch>
            <a:fillRect/>
          </a:stretch>
        </p:blipFill>
        <p:spPr>
          <a:xfrm>
            <a:off x="2390113" y="1785275"/>
            <a:ext cx="3743325" cy="2095500"/>
          </a:xfrm>
          <a:prstGeom prst="rect">
            <a:avLst/>
          </a:prstGeom>
          <a:noFill/>
          <a:ln>
            <a:noFill/>
          </a:ln>
        </p:spPr>
      </p:pic>
      <p:sp>
        <p:nvSpPr>
          <p:cNvPr id="2" name="Espace réservé du numéro de diapositive 1"/>
          <p:cNvSpPr>
            <a:spLocks noGrp="1"/>
          </p:cNvSpPr>
          <p:nvPr>
            <p:ph type="sldNum" idx="12"/>
          </p:nvPr>
        </p:nvSpPr>
        <p:spPr>
          <a:xfrm>
            <a:off x="8557950" y="4821618"/>
            <a:ext cx="548700" cy="393600"/>
          </a:xfrm>
        </p:spPr>
        <p:txBody>
          <a:bodyPr/>
          <a:lstStyle/>
          <a:p>
            <a:pPr marL="0" lvl="0" indent="0" algn="r" rtl="0">
              <a:spcBef>
                <a:spcPts val="0"/>
              </a:spcBef>
              <a:spcAft>
                <a:spcPts val="0"/>
              </a:spcAft>
              <a:buNone/>
            </a:pPr>
            <a:r>
              <a:rPr lang="fr-FR" dirty="0" smtClean="0"/>
              <a:t>25/32</a:t>
            </a:r>
            <a:endParaRPr lang="fr-FR" dirty="0"/>
          </a:p>
        </p:txBody>
      </p:sp>
      <p:sp>
        <p:nvSpPr>
          <p:cNvPr id="3" name="Rectangle 2"/>
          <p:cNvSpPr/>
          <p:nvPr/>
        </p:nvSpPr>
        <p:spPr>
          <a:xfrm>
            <a:off x="2456329" y="4133836"/>
            <a:ext cx="4572000" cy="169277"/>
          </a:xfrm>
          <a:prstGeom prst="rect">
            <a:avLst/>
          </a:prstGeom>
        </p:spPr>
        <p:txBody>
          <a:bodyPr>
            <a:spAutoFit/>
          </a:bodyPr>
          <a:lstStyle/>
          <a:p>
            <a:r>
              <a:rPr lang="fr-FR" sz="500" dirty="0">
                <a:solidFill>
                  <a:schemeClr val="bg1">
                    <a:lumMod val="75000"/>
                  </a:schemeClr>
                </a:solidFill>
              </a:rPr>
              <a:t>https://www.juripredis.com/fr/blog/id-19-demystifier-le-machine-learning-partie-2-les-reseaux-de-neurones-artificiels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9"/>
          <p:cNvSpPr txBox="1">
            <a:spLocks noGrp="1"/>
          </p:cNvSpPr>
          <p:nvPr>
            <p:ph type="title"/>
          </p:nvPr>
        </p:nvSpPr>
        <p:spPr>
          <a:xfrm>
            <a:off x="311700" y="6585"/>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latin typeface="Roboto" panose="020B0604020202020204" charset="0"/>
                <a:ea typeface="Roboto" panose="020B0604020202020204" charset="0"/>
              </a:rPr>
              <a:t>IV.  Réalisation (11/15)</a:t>
            </a:r>
            <a:endParaRPr dirty="0">
              <a:latin typeface="Roboto" panose="020B0604020202020204" charset="0"/>
              <a:ea typeface="Roboto" panose="020B0604020202020204" charset="0"/>
            </a:endParaRPr>
          </a:p>
          <a:p>
            <a:pPr lvl="0">
              <a:lnSpc>
                <a:spcPct val="150000"/>
              </a:lnSpc>
            </a:pPr>
            <a:r>
              <a:rPr lang="fr" sz="1800" dirty="0">
                <a:solidFill>
                  <a:schemeClr val="accent5">
                    <a:lumMod val="75000"/>
                  </a:schemeClr>
                </a:solidFill>
                <a:latin typeface="Roboto" panose="020B0604020202020204" charset="0"/>
                <a:ea typeface="Roboto" panose="020B0604020202020204" charset="0"/>
                <a:cs typeface="Arial"/>
                <a:sym typeface="Arial"/>
              </a:rPr>
              <a:t>Analyse des </a:t>
            </a:r>
            <a:r>
              <a:rPr lang="fr" sz="1800" dirty="0" smtClean="0">
                <a:solidFill>
                  <a:schemeClr val="accent5">
                    <a:lumMod val="75000"/>
                  </a:schemeClr>
                </a:solidFill>
                <a:latin typeface="Roboto" panose="020B0604020202020204" charset="0"/>
                <a:ea typeface="Roboto" panose="020B0604020202020204" charset="0"/>
                <a:cs typeface="Arial"/>
                <a:sym typeface="Arial"/>
              </a:rPr>
              <a:t>C.V.</a:t>
            </a:r>
            <a:endParaRPr sz="2000" dirty="0">
              <a:solidFill>
                <a:schemeClr val="accent5">
                  <a:lumMod val="75000"/>
                </a:schemeClr>
              </a:solidFill>
              <a:latin typeface="Roboto" panose="020B0604020202020204" charset="0"/>
              <a:ea typeface="Roboto" panose="020B0604020202020204" charset="0"/>
            </a:endParaRPr>
          </a:p>
        </p:txBody>
      </p:sp>
      <p:sp>
        <p:nvSpPr>
          <p:cNvPr id="309" name="Google Shape;309;p39"/>
          <p:cNvSpPr txBox="1">
            <a:spLocks noGrp="1"/>
          </p:cNvSpPr>
          <p:nvPr>
            <p:ph type="body" idx="1"/>
          </p:nvPr>
        </p:nvSpPr>
        <p:spPr>
          <a:xfrm>
            <a:off x="311699" y="1178085"/>
            <a:ext cx="9630159" cy="3716643"/>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r>
              <a:rPr lang="fr" sz="1600" dirty="0">
                <a:latin typeface="Roboto" panose="020B0604020202020204" charset="0"/>
                <a:ea typeface="Roboto" panose="020B0604020202020204" charset="0"/>
                <a:cs typeface="Arial"/>
                <a:sym typeface="Arial"/>
              </a:rPr>
              <a:t>Compilation du modèle</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2286000" lvl="0" indent="457200" algn="l" rtl="0">
              <a:spcBef>
                <a:spcPts val="0"/>
              </a:spcBef>
              <a:spcAft>
                <a:spcPts val="0"/>
              </a:spcAft>
              <a:buNone/>
            </a:pPr>
            <a:r>
              <a:rPr lang="fr" dirty="0">
                <a:latin typeface="Arial"/>
                <a:ea typeface="Arial"/>
                <a:cs typeface="Arial"/>
                <a:sym typeface="Arial"/>
              </a:rPr>
              <a:t>  </a:t>
            </a:r>
            <a:r>
              <a:rPr lang="fr" dirty="0" smtClean="0">
                <a:latin typeface="Arial"/>
                <a:ea typeface="Arial"/>
                <a:cs typeface="Arial"/>
                <a:sym typeface="Arial"/>
              </a:rPr>
              <a:t>        </a:t>
            </a:r>
            <a:r>
              <a:rPr lang="en-US" sz="1600" dirty="0" smtClean="0">
                <a:latin typeface="Arial"/>
                <a:ea typeface="Arial"/>
                <a:cs typeface="Arial"/>
                <a:sym typeface="Arial"/>
              </a:rPr>
              <a:t>É</a:t>
            </a:r>
            <a:r>
              <a:rPr lang="fr" sz="1600" dirty="0" smtClean="0">
                <a:latin typeface="Arial"/>
                <a:ea typeface="Arial"/>
                <a:cs typeface="Arial"/>
                <a:sym typeface="Arial"/>
              </a:rPr>
              <a:t>valuation </a:t>
            </a:r>
            <a:r>
              <a:rPr lang="fr" sz="1600" dirty="0">
                <a:latin typeface="Arial"/>
                <a:ea typeface="Arial"/>
                <a:cs typeface="Arial"/>
                <a:sym typeface="Arial"/>
              </a:rPr>
              <a:t>du </a:t>
            </a:r>
            <a:r>
              <a:rPr lang="fr" sz="1600" dirty="0" smtClean="0">
                <a:latin typeface="Arial"/>
                <a:ea typeface="Arial"/>
                <a:cs typeface="Arial"/>
                <a:sym typeface="Arial"/>
              </a:rPr>
              <a:t>modèle</a:t>
            </a:r>
            <a:endParaRPr sz="1600" dirty="0">
              <a:latin typeface="Arial"/>
              <a:ea typeface="Arial"/>
              <a:cs typeface="Arial"/>
              <a:sym typeface="Arial"/>
            </a:endParaRPr>
          </a:p>
          <a:p>
            <a:pPr lvl="0" algn="l" rtl="0">
              <a:spcBef>
                <a:spcPts val="0"/>
              </a:spcBef>
              <a:spcAft>
                <a:spcPts val="0"/>
              </a:spcAft>
              <a:buSzPts val="1800"/>
              <a:buFont typeface="Wingdings" panose="05000000000000000000" pitchFamily="2" charset="2"/>
              <a:buChar char="q"/>
            </a:pPr>
            <a:r>
              <a:rPr lang="fr" dirty="0" smtClean="0">
                <a:solidFill>
                  <a:schemeClr val="accent5">
                    <a:lumMod val="50000"/>
                  </a:schemeClr>
                </a:solidFill>
                <a:latin typeface="Roboto" panose="020B0604020202020204" charset="0"/>
                <a:ea typeface="Roboto" panose="020B0604020202020204" charset="0"/>
                <a:cs typeface="Arial"/>
                <a:sym typeface="Arial"/>
              </a:rPr>
              <a:t>Segmentation</a:t>
            </a:r>
          </a:p>
          <a:p>
            <a:pPr marL="571500" lvl="1" indent="0">
              <a:buSzPts val="1800"/>
              <a:buNone/>
            </a:pPr>
            <a:r>
              <a:rPr lang="fr" sz="1600" dirty="0" smtClean="0">
                <a:latin typeface="Roboto" panose="020B0604020202020204" charset="0"/>
                <a:ea typeface="Roboto" panose="020B0604020202020204" charset="0"/>
                <a:cs typeface="Arial"/>
                <a:sym typeface="Arial"/>
              </a:rPr>
              <a:t>TF-IDF</a:t>
            </a:r>
          </a:p>
          <a:p>
            <a:pPr marL="571500" lvl="1" indent="0">
              <a:buSzPts val="1800"/>
              <a:buNone/>
            </a:pPr>
            <a:endParaRPr lang="fr" dirty="0" smtClean="0">
              <a:latin typeface="Roboto" panose="020B0604020202020204" charset="0"/>
              <a:ea typeface="Roboto" panose="020B0604020202020204" charset="0"/>
              <a:cs typeface="Arial"/>
              <a:sym typeface="Arial"/>
            </a:endParaRPr>
          </a:p>
          <a:p>
            <a:pPr lvl="0" algn="l" rtl="0">
              <a:spcBef>
                <a:spcPts val="0"/>
              </a:spcBef>
              <a:spcAft>
                <a:spcPts val="0"/>
              </a:spcAft>
              <a:buSzPts val="1800"/>
              <a:buFont typeface="Wingdings" panose="05000000000000000000" pitchFamily="2" charset="2"/>
              <a:buChar char="q"/>
            </a:pPr>
            <a:r>
              <a:rPr lang="fr" dirty="0" smtClean="0">
                <a:solidFill>
                  <a:schemeClr val="accent5">
                    <a:lumMod val="50000"/>
                  </a:schemeClr>
                </a:solidFill>
                <a:latin typeface="Roboto" panose="020B0604020202020204" charset="0"/>
                <a:ea typeface="Roboto" panose="020B0604020202020204" charset="0"/>
                <a:cs typeface="Arial"/>
                <a:sym typeface="Arial"/>
              </a:rPr>
              <a:t>Traitement des </a:t>
            </a:r>
            <a:r>
              <a:rPr lang="fr" dirty="0" smtClean="0">
                <a:solidFill>
                  <a:schemeClr val="accent5">
                    <a:lumMod val="50000"/>
                  </a:schemeClr>
                </a:solidFill>
                <a:latin typeface="Roboto" panose="020B0604020202020204" charset="0"/>
                <a:ea typeface="Roboto" panose="020B0604020202020204" charset="0"/>
                <a:cs typeface="Arial"/>
                <a:sym typeface="Arial"/>
              </a:rPr>
              <a:t>différents </a:t>
            </a:r>
            <a:r>
              <a:rPr lang="fr" dirty="0" smtClean="0">
                <a:solidFill>
                  <a:schemeClr val="accent5">
                    <a:lumMod val="50000"/>
                  </a:schemeClr>
                </a:solidFill>
                <a:latin typeface="Roboto" panose="020B0604020202020204" charset="0"/>
                <a:ea typeface="Roboto" panose="020B0604020202020204" charset="0"/>
                <a:cs typeface="Arial"/>
                <a:sym typeface="Arial"/>
              </a:rPr>
              <a:t>segments  </a:t>
            </a:r>
            <a:endParaRPr dirty="0">
              <a:solidFill>
                <a:schemeClr val="accent5">
                  <a:lumMod val="50000"/>
                </a:schemeClr>
              </a:solidFill>
              <a:latin typeface="Roboto" panose="020B0604020202020204" charset="0"/>
              <a:ea typeface="Roboto" panose="020B0604020202020204" charset="0"/>
              <a:cs typeface="Arial"/>
              <a:sym typeface="Arial"/>
            </a:endParaRPr>
          </a:p>
        </p:txBody>
      </p:sp>
      <p:pic>
        <p:nvPicPr>
          <p:cNvPr id="310" name="Google Shape;310;p39"/>
          <p:cNvPicPr preferRelativeResize="0"/>
          <p:nvPr/>
        </p:nvPicPr>
        <p:blipFill>
          <a:blip r:embed="rId3">
            <a:alphaModFix/>
          </a:blip>
          <a:stretch>
            <a:fillRect/>
          </a:stretch>
        </p:blipFill>
        <p:spPr>
          <a:xfrm>
            <a:off x="3200399" y="1627153"/>
            <a:ext cx="3186469" cy="1438774"/>
          </a:xfrm>
          <a:prstGeom prst="rect">
            <a:avLst/>
          </a:prstGeom>
          <a:noFill/>
          <a:ln>
            <a:noFill/>
          </a:ln>
        </p:spPr>
      </p:pic>
      <p:sp>
        <p:nvSpPr>
          <p:cNvPr id="2" name="Espace réservé du numéro de diapositive 1"/>
          <p:cNvSpPr>
            <a:spLocks noGrp="1"/>
          </p:cNvSpPr>
          <p:nvPr>
            <p:ph type="sldNum" idx="12"/>
          </p:nvPr>
        </p:nvSpPr>
        <p:spPr>
          <a:xfrm>
            <a:off x="8557950" y="4825833"/>
            <a:ext cx="548700" cy="393600"/>
          </a:xfrm>
        </p:spPr>
        <p:txBody>
          <a:bodyPr/>
          <a:lstStyle/>
          <a:p>
            <a:pPr marL="0" lvl="0" indent="0" algn="r" rtl="0">
              <a:spcBef>
                <a:spcPts val="0"/>
              </a:spcBef>
              <a:spcAft>
                <a:spcPts val="0"/>
              </a:spcAft>
              <a:buNone/>
            </a:pPr>
            <a:r>
              <a:rPr lang="fr-FR" dirty="0" smtClean="0"/>
              <a:t>26/32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0"/>
          <p:cNvSpPr txBox="1">
            <a:spLocks noGrp="1"/>
          </p:cNvSpPr>
          <p:nvPr>
            <p:ph type="title"/>
          </p:nvPr>
        </p:nvSpPr>
        <p:spPr>
          <a:xfrm>
            <a:off x="311700" y="6590"/>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(12/15)</a:t>
            </a:r>
            <a:endParaRPr dirty="0"/>
          </a:p>
          <a:p>
            <a:pPr marL="0" lvl="0" indent="0" algn="l" rtl="0">
              <a:lnSpc>
                <a:spcPct val="150000"/>
              </a:lnSpc>
              <a:spcBef>
                <a:spcPts val="0"/>
              </a:spcBef>
              <a:spcAft>
                <a:spcPts val="0"/>
              </a:spcAft>
              <a:buNone/>
            </a:pPr>
            <a:r>
              <a:rPr lang="fr" sz="1800" dirty="0">
                <a:solidFill>
                  <a:schemeClr val="accent5">
                    <a:lumMod val="75000"/>
                  </a:schemeClr>
                </a:solidFill>
                <a:latin typeface="Roboto" panose="020B0604020202020204" charset="0"/>
                <a:ea typeface="Roboto" panose="020B0604020202020204" charset="0"/>
                <a:cs typeface="Arial"/>
                <a:sym typeface="Arial"/>
              </a:rPr>
              <a:t>Analyse des </a:t>
            </a:r>
            <a:r>
              <a:rPr lang="fr" sz="1800" dirty="0" smtClean="0">
                <a:solidFill>
                  <a:schemeClr val="accent5">
                    <a:lumMod val="75000"/>
                  </a:schemeClr>
                </a:solidFill>
                <a:latin typeface="Roboto" panose="020B0604020202020204" charset="0"/>
                <a:ea typeface="Roboto" panose="020B0604020202020204" charset="0"/>
                <a:cs typeface="Arial"/>
                <a:sym typeface="Arial"/>
              </a:rPr>
              <a:t>photos </a:t>
            </a:r>
            <a:r>
              <a:rPr lang="fr" sz="1800" dirty="0">
                <a:solidFill>
                  <a:schemeClr val="accent5">
                    <a:lumMod val="75000"/>
                  </a:schemeClr>
                </a:solidFill>
                <a:latin typeface="Roboto" panose="020B0604020202020204" charset="0"/>
                <a:ea typeface="Roboto" panose="020B0604020202020204" charset="0"/>
                <a:cs typeface="Arial"/>
                <a:sym typeface="Arial"/>
              </a:rPr>
              <a:t>des </a:t>
            </a:r>
            <a:r>
              <a:rPr lang="fr" sz="1800" dirty="0" smtClean="0">
                <a:solidFill>
                  <a:schemeClr val="accent5">
                    <a:lumMod val="75000"/>
                  </a:schemeClr>
                </a:solidFill>
                <a:latin typeface="Roboto" panose="020B0604020202020204" charset="0"/>
                <a:ea typeface="Roboto" panose="020B0604020202020204" charset="0"/>
                <a:cs typeface="Arial"/>
                <a:sym typeface="Arial"/>
              </a:rPr>
              <a:t>C.V.</a:t>
            </a:r>
            <a:endParaRPr sz="2000" dirty="0">
              <a:solidFill>
                <a:schemeClr val="accent5">
                  <a:lumMod val="75000"/>
                </a:schemeClr>
              </a:solidFill>
              <a:latin typeface="Roboto" panose="020B0604020202020204" charset="0"/>
              <a:ea typeface="Roboto" panose="020B0604020202020204" charset="0"/>
            </a:endParaRPr>
          </a:p>
        </p:txBody>
      </p:sp>
      <p:sp>
        <p:nvSpPr>
          <p:cNvPr id="316" name="Google Shape;316;p40"/>
          <p:cNvSpPr txBox="1">
            <a:spLocks noGrp="1"/>
          </p:cNvSpPr>
          <p:nvPr>
            <p:ph type="body" idx="1"/>
          </p:nvPr>
        </p:nvSpPr>
        <p:spPr>
          <a:xfrm>
            <a:off x="125505" y="1339449"/>
            <a:ext cx="9789459" cy="3555279"/>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dirty="0">
                <a:solidFill>
                  <a:schemeClr val="accent5">
                    <a:lumMod val="50000"/>
                  </a:schemeClr>
                </a:solidFill>
                <a:latin typeface="Roboto" panose="020B0604020202020204" charset="0"/>
                <a:ea typeface="Roboto" panose="020B0604020202020204" charset="0"/>
                <a:cs typeface="Arial"/>
                <a:sym typeface="Arial"/>
              </a:rPr>
              <a:t>Préparation du jeu de </a:t>
            </a:r>
            <a:r>
              <a:rPr lang="fr" dirty="0" smtClean="0">
                <a:solidFill>
                  <a:schemeClr val="accent5">
                    <a:lumMod val="50000"/>
                  </a:schemeClr>
                </a:solidFill>
                <a:latin typeface="Roboto" panose="020B0604020202020204" charset="0"/>
                <a:ea typeface="Roboto" panose="020B0604020202020204" charset="0"/>
                <a:cs typeface="Arial"/>
                <a:sym typeface="Arial"/>
              </a:rPr>
              <a:t>données</a:t>
            </a:r>
          </a:p>
          <a:p>
            <a:pPr marL="114300" lvl="0" indent="0" algn="l" rtl="0">
              <a:spcBef>
                <a:spcPts val="0"/>
              </a:spcBef>
              <a:spcAft>
                <a:spcPts val="0"/>
              </a:spcAft>
              <a:buSzPts val="1800"/>
              <a:buNone/>
            </a:pPr>
            <a:endParaRPr lang="fr" dirty="0" smtClean="0">
              <a:solidFill>
                <a:schemeClr val="accent5">
                  <a:lumMod val="50000"/>
                </a:schemeClr>
              </a:solidFill>
              <a:latin typeface="Roboto" panose="020B0604020202020204" charset="0"/>
              <a:ea typeface="Roboto" panose="020B0604020202020204" charset="0"/>
              <a:cs typeface="Arial"/>
              <a:sym typeface="Arial"/>
            </a:endParaRPr>
          </a:p>
          <a:p>
            <a:r>
              <a:rPr lang="fr" sz="1600" dirty="0" smtClean="0">
                <a:latin typeface="Roboto" panose="020B0604020202020204" charset="0"/>
                <a:ea typeface="Roboto" panose="020B0604020202020204" charset="0"/>
                <a:cs typeface="Arial"/>
                <a:sym typeface="Arial"/>
              </a:rPr>
              <a:t>Collecte des données </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r>
              <a:rPr lang="fr" sz="1600" dirty="0">
                <a:latin typeface="Roboto" panose="020B0604020202020204" charset="0"/>
                <a:ea typeface="Roboto" panose="020B0604020202020204" charset="0"/>
                <a:cs typeface="Arial"/>
                <a:sym typeface="Arial"/>
              </a:rPr>
              <a:t>Nettoyage des données</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pPr lvl="0" algn="l" rtl="0">
              <a:spcBef>
                <a:spcPts val="0"/>
              </a:spcBef>
              <a:spcAft>
                <a:spcPts val="0"/>
              </a:spcAft>
              <a:buSzPts val="1800"/>
              <a:buFont typeface="Wingdings" panose="05000000000000000000" pitchFamily="2" charset="2"/>
              <a:buChar char="q"/>
            </a:pPr>
            <a:r>
              <a:rPr lang="fr" dirty="0" smtClean="0">
                <a:solidFill>
                  <a:schemeClr val="accent5">
                    <a:lumMod val="50000"/>
                  </a:schemeClr>
                </a:solidFill>
                <a:latin typeface="Roboto" panose="020B0604020202020204" charset="0"/>
                <a:ea typeface="Roboto" panose="020B0604020202020204" charset="0"/>
                <a:cs typeface="Arial"/>
                <a:sym typeface="Arial"/>
              </a:rPr>
              <a:t>Classification</a:t>
            </a:r>
            <a:endParaRPr sz="1600" dirty="0">
              <a:solidFill>
                <a:schemeClr val="accent5">
                  <a:lumMod val="50000"/>
                </a:schemeClr>
              </a:solidFill>
              <a:latin typeface="Roboto" panose="020B0604020202020204" charset="0"/>
              <a:ea typeface="Roboto" panose="020B0604020202020204" charset="0"/>
              <a:cs typeface="Arial"/>
              <a:sym typeface="Arial"/>
            </a:endParaRPr>
          </a:p>
          <a:p>
            <a:pPr marL="457200" lvl="0" indent="0" algn="l" rtl="0">
              <a:spcBef>
                <a:spcPts val="0"/>
              </a:spcBef>
              <a:spcAft>
                <a:spcPts val="0"/>
              </a:spcAft>
              <a:buNone/>
            </a:pPr>
            <a:r>
              <a:rPr lang="fr" sz="1600" dirty="0">
                <a:latin typeface="Roboto" panose="020B0604020202020204" charset="0"/>
                <a:ea typeface="Roboto" panose="020B0604020202020204" charset="0"/>
                <a:cs typeface="Arial"/>
                <a:sym typeface="Arial"/>
              </a:rPr>
              <a:t>     </a:t>
            </a:r>
            <a:r>
              <a:rPr lang="fr" sz="1600" dirty="0" smtClean="0">
                <a:latin typeface="Roboto" panose="020B0604020202020204" charset="0"/>
                <a:ea typeface="Roboto" panose="020B0604020202020204" charset="0"/>
                <a:cs typeface="Arial"/>
                <a:sym typeface="Arial"/>
              </a:rPr>
              <a:t>                                                                                               CNN</a:t>
            </a:r>
            <a:endParaRPr sz="1600" dirty="0">
              <a:latin typeface="Roboto" panose="020B0604020202020204" charset="0"/>
              <a:ea typeface="Roboto" panose="020B0604020202020204" charset="0"/>
              <a:cs typeface="Arial"/>
              <a:sym typeface="Arial"/>
            </a:endParaRPr>
          </a:p>
          <a:p>
            <a:pPr marL="285750" indent="-285750"/>
            <a:r>
              <a:rPr lang="fr-FR" sz="1600" dirty="0" smtClean="0">
                <a:latin typeface="Roboto" panose="020B0604020202020204" charset="0"/>
                <a:ea typeface="Roboto" panose="020B0604020202020204" charset="0"/>
                <a:cs typeface="Arial"/>
                <a:sym typeface="Arial"/>
              </a:rPr>
              <a:t>Construction du modèle </a:t>
            </a:r>
          </a:p>
          <a:p>
            <a:pPr marL="0" lvl="0" indent="0" algn="l" rtl="0">
              <a:spcBef>
                <a:spcPts val="0"/>
              </a:spcBef>
              <a:spcAft>
                <a:spcPts val="0"/>
              </a:spcAft>
              <a:buNone/>
            </a:pPr>
            <a:r>
              <a:rPr lang="fr-FR" sz="1600" dirty="0">
                <a:latin typeface="Roboto" panose="020B0604020202020204" charset="0"/>
                <a:ea typeface="Roboto" panose="020B0604020202020204" charset="0"/>
                <a:cs typeface="Arial"/>
                <a:sym typeface="Arial"/>
              </a:rPr>
              <a:t>	</a:t>
            </a:r>
            <a:endParaRPr lang="fr-FR" sz="1600" dirty="0" smtClean="0">
              <a:latin typeface="Roboto" panose="020B0604020202020204" charset="0"/>
              <a:ea typeface="Roboto" panose="020B0604020202020204" charset="0"/>
              <a:cs typeface="Arial"/>
              <a:sym typeface="Arial"/>
            </a:endParaRPr>
          </a:p>
          <a:p>
            <a:pPr marL="285750" indent="-285750"/>
            <a:r>
              <a:rPr lang="fr-FR" sz="1600" dirty="0" smtClean="0">
                <a:latin typeface="Roboto" panose="020B0604020202020204" charset="0"/>
                <a:ea typeface="Roboto" panose="020B0604020202020204" charset="0"/>
                <a:cs typeface="Arial"/>
                <a:sym typeface="Arial"/>
              </a:rPr>
              <a:t>Compilation du modèle </a:t>
            </a:r>
            <a:endParaRPr sz="1600" dirty="0">
              <a:latin typeface="Roboto" panose="020B0604020202020204" charset="0"/>
              <a:ea typeface="Roboto" panose="020B0604020202020204" charset="0"/>
              <a:cs typeface="Arial"/>
              <a:sym typeface="Arial"/>
            </a:endParaRPr>
          </a:p>
        </p:txBody>
      </p:sp>
      <p:pic>
        <p:nvPicPr>
          <p:cNvPr id="317" name="Google Shape;317;p40"/>
          <p:cNvPicPr preferRelativeResize="0"/>
          <p:nvPr/>
        </p:nvPicPr>
        <p:blipFill>
          <a:blip r:embed="rId3">
            <a:alphaModFix/>
          </a:blip>
          <a:stretch>
            <a:fillRect/>
          </a:stretch>
        </p:blipFill>
        <p:spPr>
          <a:xfrm>
            <a:off x="4094231" y="581649"/>
            <a:ext cx="4914900" cy="2794200"/>
          </a:xfrm>
          <a:prstGeom prst="rect">
            <a:avLst/>
          </a:prstGeom>
          <a:noFill/>
          <a:ln>
            <a:noFill/>
          </a:ln>
        </p:spPr>
      </p:pic>
      <p:sp>
        <p:nvSpPr>
          <p:cNvPr id="2" name="Espace réservé du numéro de diapositive 1"/>
          <p:cNvSpPr>
            <a:spLocks noGrp="1"/>
          </p:cNvSpPr>
          <p:nvPr>
            <p:ph type="sldNum" idx="12"/>
          </p:nvPr>
        </p:nvSpPr>
        <p:spPr>
          <a:xfrm>
            <a:off x="8552541" y="4830484"/>
            <a:ext cx="548700" cy="393600"/>
          </a:xfrm>
        </p:spPr>
        <p:txBody>
          <a:bodyPr/>
          <a:lstStyle/>
          <a:p>
            <a:pPr marL="0" lvl="0" indent="0" algn="r" rtl="0">
              <a:spcBef>
                <a:spcPts val="0"/>
              </a:spcBef>
              <a:spcAft>
                <a:spcPts val="0"/>
              </a:spcAft>
              <a:buNone/>
            </a:pPr>
            <a:r>
              <a:rPr lang="fr-FR" dirty="0" smtClean="0"/>
              <a:t>27/32</a:t>
            </a:r>
            <a:endParaRPr lang="fr-FR" dirty="0"/>
          </a:p>
        </p:txBody>
      </p:sp>
      <p:sp>
        <p:nvSpPr>
          <p:cNvPr id="3" name="Rectangle 2"/>
          <p:cNvSpPr/>
          <p:nvPr/>
        </p:nvSpPr>
        <p:spPr>
          <a:xfrm>
            <a:off x="4265681" y="3719531"/>
            <a:ext cx="4572000" cy="169277"/>
          </a:xfrm>
          <a:prstGeom prst="rect">
            <a:avLst/>
          </a:prstGeom>
        </p:spPr>
        <p:txBody>
          <a:bodyPr>
            <a:spAutoFit/>
          </a:bodyPr>
          <a:lstStyle/>
          <a:p>
            <a:r>
              <a:rPr lang="fr-FR" sz="500" dirty="0">
                <a:solidFill>
                  <a:schemeClr val="bg1">
                    <a:lumMod val="75000"/>
                  </a:schemeClr>
                </a:solidFill>
              </a:rPr>
              <a:t>https://www.researchgate.net/profile/Jaime-Lloret/publication/319569635/figure/fig3/AS:536788378677248@1504991730947/Deep-learning-CNN-model.png</a:t>
            </a:r>
            <a:endParaRPr lang="fr-FR" sz="1050" dirty="0">
              <a:solidFill>
                <a:schemeClr val="bg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1"/>
          <p:cNvSpPr txBox="1">
            <a:spLocks noGrp="1"/>
          </p:cNvSpPr>
          <p:nvPr>
            <p:ph type="title"/>
          </p:nvPr>
        </p:nvSpPr>
        <p:spPr>
          <a:xfrm>
            <a:off x="311700" y="6586"/>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(13/15)</a:t>
            </a:r>
            <a:endParaRPr dirty="0"/>
          </a:p>
          <a:p>
            <a:pPr marL="0" lvl="0" indent="0" algn="l" rtl="0">
              <a:lnSpc>
                <a:spcPct val="150000"/>
              </a:lnSpc>
              <a:spcBef>
                <a:spcPts val="0"/>
              </a:spcBef>
              <a:spcAft>
                <a:spcPts val="0"/>
              </a:spcAft>
              <a:buNone/>
            </a:pPr>
            <a:r>
              <a:rPr lang="fr" sz="1800" dirty="0">
                <a:solidFill>
                  <a:schemeClr val="accent5">
                    <a:lumMod val="75000"/>
                  </a:schemeClr>
                </a:solidFill>
                <a:latin typeface="Roboto" panose="020B0604020202020204" charset="0"/>
                <a:ea typeface="Roboto" panose="020B0604020202020204" charset="0"/>
                <a:cs typeface="Arial"/>
                <a:sym typeface="Arial"/>
              </a:rPr>
              <a:t>Reconnaissance de l’émotion dans la voix</a:t>
            </a:r>
            <a:endParaRPr sz="2000" dirty="0">
              <a:solidFill>
                <a:schemeClr val="accent5">
                  <a:lumMod val="75000"/>
                </a:schemeClr>
              </a:solidFill>
              <a:latin typeface="Roboto" panose="020B0604020202020204" charset="0"/>
              <a:ea typeface="Roboto" panose="020B0604020202020204" charset="0"/>
            </a:endParaRPr>
          </a:p>
        </p:txBody>
      </p:sp>
      <p:sp>
        <p:nvSpPr>
          <p:cNvPr id="323" name="Google Shape;323;p41"/>
          <p:cNvSpPr txBox="1">
            <a:spLocks noGrp="1"/>
          </p:cNvSpPr>
          <p:nvPr>
            <p:ph type="body" idx="1"/>
          </p:nvPr>
        </p:nvSpPr>
        <p:spPr>
          <a:xfrm>
            <a:off x="311700" y="1339449"/>
            <a:ext cx="9513618" cy="3555279"/>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dirty="0">
                <a:solidFill>
                  <a:schemeClr val="accent5">
                    <a:lumMod val="50000"/>
                  </a:schemeClr>
                </a:solidFill>
                <a:latin typeface="Roboto" panose="020B0604020202020204" charset="0"/>
                <a:ea typeface="Roboto" panose="020B0604020202020204" charset="0"/>
                <a:cs typeface="Arial"/>
                <a:sym typeface="Arial"/>
              </a:rPr>
              <a:t>Préparation du jeu de données</a:t>
            </a:r>
            <a:endParaRPr dirty="0">
              <a:solidFill>
                <a:schemeClr val="accent5">
                  <a:lumMod val="50000"/>
                </a:schemeClr>
              </a:solidFill>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dirty="0">
              <a:latin typeface="Roboto" panose="020B0604020202020204" charset="0"/>
              <a:ea typeface="Roboto" panose="020B0604020202020204" charset="0"/>
              <a:cs typeface="Arial"/>
              <a:sym typeface="Arial"/>
            </a:endParaRPr>
          </a:p>
          <a:p>
            <a:r>
              <a:rPr lang="fr" sz="1600" dirty="0">
                <a:latin typeface="Roboto" panose="020B0604020202020204" charset="0"/>
                <a:ea typeface="Roboto" panose="020B0604020202020204" charset="0"/>
                <a:cs typeface="Arial"/>
                <a:sym typeface="Arial"/>
              </a:rPr>
              <a:t>Transformation des données</a:t>
            </a:r>
            <a:endParaRPr sz="1600" dirty="0">
              <a:latin typeface="Roboto" panose="020B0604020202020204" charset="0"/>
              <a:ea typeface="Roboto" panose="020B0604020202020204" charset="0"/>
              <a:cs typeface="Arial"/>
              <a:sym typeface="Arial"/>
            </a:endParaRPr>
          </a:p>
          <a:p>
            <a:pPr marL="742950" indent="-285750"/>
            <a:endParaRPr sz="1600" dirty="0">
              <a:latin typeface="Roboto" panose="020B0604020202020204" charset="0"/>
              <a:ea typeface="Roboto" panose="020B0604020202020204" charset="0"/>
              <a:cs typeface="Arial"/>
              <a:sym typeface="Arial"/>
            </a:endParaRPr>
          </a:p>
          <a:p>
            <a:r>
              <a:rPr lang="fr" sz="1600" dirty="0">
                <a:latin typeface="Roboto" panose="020B0604020202020204" charset="0"/>
                <a:ea typeface="Roboto" panose="020B0604020202020204" charset="0"/>
                <a:cs typeface="Arial"/>
                <a:sym typeface="Arial"/>
              </a:rPr>
              <a:t>Nettoyage des données     </a:t>
            </a:r>
            <a:r>
              <a:rPr lang="fr" sz="1600" dirty="0" smtClean="0">
                <a:latin typeface="Roboto" panose="020B0604020202020204" charset="0"/>
                <a:ea typeface="Roboto" panose="020B0604020202020204" charset="0"/>
                <a:cs typeface="Arial"/>
                <a:sym typeface="Arial"/>
              </a:rPr>
              <a:t>                                                              </a:t>
            </a:r>
            <a:r>
              <a:rPr lang="fr" sz="1500" dirty="0" smtClean="0">
                <a:latin typeface="Arial"/>
                <a:ea typeface="Arial"/>
                <a:cs typeface="Arial"/>
                <a:sym typeface="Arial"/>
              </a:rPr>
              <a:t>Jeu </a:t>
            </a:r>
            <a:r>
              <a:rPr lang="fr" sz="1500" dirty="0">
                <a:latin typeface="Arial"/>
                <a:ea typeface="Arial"/>
                <a:cs typeface="Arial"/>
                <a:sym typeface="Arial"/>
              </a:rPr>
              <a:t>de </a:t>
            </a:r>
            <a:r>
              <a:rPr lang="fr" sz="1500" dirty="0" smtClean="0">
                <a:latin typeface="Arial"/>
                <a:ea typeface="Arial"/>
                <a:cs typeface="Arial"/>
                <a:sym typeface="Arial"/>
              </a:rPr>
              <a:t>données</a:t>
            </a:r>
          </a:p>
          <a:p>
            <a:pPr marL="114300" indent="0">
              <a:buNone/>
            </a:pPr>
            <a:endParaRPr dirty="0">
              <a:latin typeface="Arial"/>
              <a:ea typeface="Arial"/>
              <a:cs typeface="Arial"/>
              <a:sym typeface="Arial"/>
            </a:endParaRPr>
          </a:p>
          <a:p>
            <a:pPr marL="5486400" lvl="0" indent="457200" algn="l" rtl="0">
              <a:spcBef>
                <a:spcPts val="0"/>
              </a:spcBef>
              <a:spcAft>
                <a:spcPts val="0"/>
              </a:spcAft>
              <a:buNone/>
            </a:pPr>
            <a:r>
              <a:rPr lang="fr" sz="1500" dirty="0">
                <a:latin typeface="Arial"/>
                <a:ea typeface="Arial"/>
                <a:cs typeface="Arial"/>
                <a:sym typeface="Arial"/>
              </a:rPr>
              <a:t> </a:t>
            </a:r>
            <a:endParaRPr sz="1500"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457200" lvl="0" indent="0" algn="l" rtl="0">
              <a:spcBef>
                <a:spcPts val="0"/>
              </a:spcBef>
              <a:spcAft>
                <a:spcPts val="0"/>
              </a:spcAft>
              <a:buNone/>
            </a:pPr>
            <a:r>
              <a:rPr lang="fr" dirty="0">
                <a:latin typeface="Arial"/>
                <a:ea typeface="Arial"/>
                <a:cs typeface="Arial"/>
                <a:sym typeface="Arial"/>
              </a:rPr>
              <a:t>                                                                                     </a:t>
            </a:r>
            <a:endParaRPr sz="1300" dirty="0">
              <a:latin typeface="Arial"/>
              <a:ea typeface="Arial"/>
              <a:cs typeface="Arial"/>
              <a:sym typeface="Arial"/>
            </a:endParaRPr>
          </a:p>
          <a:p>
            <a:pPr marL="0" lvl="0" indent="0" algn="l" rtl="0">
              <a:spcBef>
                <a:spcPts val="0"/>
              </a:spcBef>
              <a:spcAft>
                <a:spcPts val="0"/>
              </a:spcAft>
              <a:buNone/>
            </a:pPr>
            <a:endParaRPr sz="1400" dirty="0">
              <a:latin typeface="Arial"/>
              <a:ea typeface="Arial"/>
              <a:cs typeface="Arial"/>
              <a:sym typeface="Arial"/>
            </a:endParaRPr>
          </a:p>
        </p:txBody>
      </p:sp>
      <p:pic>
        <p:nvPicPr>
          <p:cNvPr id="324" name="Google Shape;324;p41"/>
          <p:cNvPicPr preferRelativeResize="0"/>
          <p:nvPr/>
        </p:nvPicPr>
        <p:blipFill>
          <a:blip r:embed="rId3">
            <a:alphaModFix/>
          </a:blip>
          <a:stretch>
            <a:fillRect/>
          </a:stretch>
        </p:blipFill>
        <p:spPr>
          <a:xfrm>
            <a:off x="5517875" y="573275"/>
            <a:ext cx="3134900" cy="2091950"/>
          </a:xfrm>
          <a:prstGeom prst="rect">
            <a:avLst/>
          </a:prstGeom>
          <a:noFill/>
          <a:ln>
            <a:noFill/>
          </a:ln>
        </p:spPr>
      </p:pic>
      <p:sp>
        <p:nvSpPr>
          <p:cNvPr id="2" name="Espace réservé du numéro de diapositive 1"/>
          <p:cNvSpPr>
            <a:spLocks noGrp="1"/>
          </p:cNvSpPr>
          <p:nvPr>
            <p:ph type="sldNum" idx="12"/>
          </p:nvPr>
        </p:nvSpPr>
        <p:spPr>
          <a:xfrm>
            <a:off x="8487326" y="4830487"/>
            <a:ext cx="548700" cy="393600"/>
          </a:xfrm>
        </p:spPr>
        <p:txBody>
          <a:bodyPr/>
          <a:lstStyle/>
          <a:p>
            <a:pPr marL="0" lvl="0" indent="0" algn="r" rtl="0">
              <a:spcBef>
                <a:spcPts val="0"/>
              </a:spcBef>
              <a:spcAft>
                <a:spcPts val="0"/>
              </a:spcAft>
              <a:buNone/>
            </a:pPr>
            <a:r>
              <a:rPr lang="fr-FR" dirty="0" smtClean="0"/>
              <a:t>28/32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2"/>
          <p:cNvSpPr txBox="1">
            <a:spLocks noGrp="1"/>
          </p:cNvSpPr>
          <p:nvPr>
            <p:ph type="title"/>
          </p:nvPr>
        </p:nvSpPr>
        <p:spPr>
          <a:xfrm>
            <a:off x="311700" y="-2379"/>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IV.  Réalisation (14/15)</a:t>
            </a:r>
            <a:endParaRPr dirty="0"/>
          </a:p>
          <a:p>
            <a:pPr marL="0" lvl="0" indent="0" algn="l" rtl="0">
              <a:lnSpc>
                <a:spcPct val="150000"/>
              </a:lnSpc>
              <a:spcBef>
                <a:spcPts val="0"/>
              </a:spcBef>
              <a:spcAft>
                <a:spcPts val="0"/>
              </a:spcAft>
              <a:buNone/>
            </a:pPr>
            <a:r>
              <a:rPr lang="fr" sz="1800" dirty="0">
                <a:solidFill>
                  <a:schemeClr val="accent5">
                    <a:lumMod val="75000"/>
                  </a:schemeClr>
                </a:solidFill>
                <a:latin typeface="Roboto" panose="020B0604020202020204" charset="0"/>
                <a:ea typeface="Roboto" panose="020B0604020202020204" charset="0"/>
                <a:cs typeface="Arial"/>
                <a:sym typeface="Arial"/>
              </a:rPr>
              <a:t>Reconnaissance de l’émotion dans la voix</a:t>
            </a:r>
            <a:endParaRPr sz="2000" dirty="0">
              <a:solidFill>
                <a:schemeClr val="accent5">
                  <a:lumMod val="75000"/>
                </a:schemeClr>
              </a:solidFill>
              <a:latin typeface="Roboto" panose="020B0604020202020204" charset="0"/>
              <a:ea typeface="Roboto" panose="020B0604020202020204" charset="0"/>
            </a:endParaRPr>
          </a:p>
        </p:txBody>
      </p:sp>
      <p:sp>
        <p:nvSpPr>
          <p:cNvPr id="330" name="Google Shape;330;p42"/>
          <p:cNvSpPr txBox="1">
            <a:spLocks noGrp="1"/>
          </p:cNvSpPr>
          <p:nvPr>
            <p:ph type="body" idx="1"/>
          </p:nvPr>
        </p:nvSpPr>
        <p:spPr>
          <a:xfrm>
            <a:off x="311699" y="1339449"/>
            <a:ext cx="9074347" cy="3546315"/>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dirty="0" smtClean="0">
                <a:solidFill>
                  <a:schemeClr val="accent5">
                    <a:lumMod val="50000"/>
                  </a:schemeClr>
                </a:solidFill>
                <a:latin typeface="Roboto" panose="020B0604020202020204" charset="0"/>
                <a:ea typeface="Roboto" panose="020B0604020202020204" charset="0"/>
                <a:cs typeface="Arial"/>
                <a:sym typeface="Arial"/>
              </a:rPr>
              <a:t>Classification</a:t>
            </a:r>
          </a:p>
          <a:p>
            <a:pPr marL="114300" lvl="0" indent="0" algn="l" rtl="0">
              <a:spcBef>
                <a:spcPts val="0"/>
              </a:spcBef>
              <a:spcAft>
                <a:spcPts val="0"/>
              </a:spcAft>
              <a:buSzPts val="1800"/>
              <a:buNone/>
            </a:pPr>
            <a:endParaRPr lang="fr" dirty="0" smtClean="0">
              <a:latin typeface="Arial"/>
              <a:ea typeface="Arial"/>
              <a:cs typeface="Arial"/>
              <a:sym typeface="Arial"/>
            </a:endParaRPr>
          </a:p>
          <a:p>
            <a:r>
              <a:rPr lang="fr" sz="1600" dirty="0" smtClean="0">
                <a:latin typeface="Roboto" panose="020B0604020202020204" charset="0"/>
                <a:ea typeface="Roboto" panose="020B0604020202020204" charset="0"/>
                <a:cs typeface="Arial"/>
                <a:sym typeface="Arial"/>
              </a:rPr>
              <a:t>Construction du mod</a:t>
            </a:r>
            <a:r>
              <a:rPr lang="fr-FR" sz="1600" dirty="0" smtClean="0">
                <a:latin typeface="Roboto" panose="020B0604020202020204" charset="0"/>
                <a:ea typeface="Roboto" panose="020B0604020202020204" charset="0"/>
                <a:cs typeface="Arial"/>
                <a:sym typeface="Arial"/>
              </a:rPr>
              <a:t>è</a:t>
            </a:r>
            <a:r>
              <a:rPr lang="fr" sz="1600" dirty="0" smtClean="0">
                <a:latin typeface="Roboto" panose="020B0604020202020204" charset="0"/>
                <a:ea typeface="Roboto" panose="020B0604020202020204" charset="0"/>
                <a:cs typeface="Arial"/>
                <a:sym typeface="Arial"/>
              </a:rPr>
              <a:t>le </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sz="1400" dirty="0">
              <a:latin typeface="Arial"/>
              <a:ea typeface="Arial"/>
              <a:cs typeface="Arial"/>
              <a:sym typeface="Arial"/>
            </a:endParaRPr>
          </a:p>
          <a:p>
            <a:pPr marL="0" lvl="0" indent="0" algn="l" rtl="0">
              <a:spcBef>
                <a:spcPts val="0"/>
              </a:spcBef>
              <a:spcAft>
                <a:spcPts val="0"/>
              </a:spcAft>
              <a:buNone/>
            </a:pPr>
            <a:endParaRPr sz="1400" dirty="0">
              <a:latin typeface="Arial"/>
              <a:ea typeface="Arial"/>
              <a:cs typeface="Arial"/>
              <a:sym typeface="Arial"/>
            </a:endParaRPr>
          </a:p>
          <a:p>
            <a:pPr marL="0" lvl="0" indent="0" algn="l" rtl="0">
              <a:spcBef>
                <a:spcPts val="0"/>
              </a:spcBef>
              <a:spcAft>
                <a:spcPts val="0"/>
              </a:spcAft>
              <a:buNone/>
            </a:pPr>
            <a:endParaRPr sz="1400" dirty="0">
              <a:latin typeface="Arial"/>
              <a:ea typeface="Arial"/>
              <a:cs typeface="Arial"/>
              <a:sym typeface="Arial"/>
            </a:endParaRPr>
          </a:p>
          <a:p>
            <a:pPr marL="0" lvl="0" indent="0" algn="l" rtl="0">
              <a:spcBef>
                <a:spcPts val="0"/>
              </a:spcBef>
              <a:spcAft>
                <a:spcPts val="0"/>
              </a:spcAft>
              <a:buNone/>
            </a:pPr>
            <a:endParaRPr lang="fr-FR" sz="1400" dirty="0">
              <a:latin typeface="Arial"/>
              <a:ea typeface="Arial"/>
              <a:cs typeface="Arial"/>
              <a:sym typeface="Arial"/>
            </a:endParaRPr>
          </a:p>
          <a:p>
            <a:pPr marL="0" lvl="0" indent="0" algn="l" rtl="0">
              <a:spcBef>
                <a:spcPts val="0"/>
              </a:spcBef>
              <a:spcAft>
                <a:spcPts val="0"/>
              </a:spcAft>
              <a:buNone/>
            </a:pPr>
            <a:endParaRPr lang="fr" sz="1400" dirty="0" smtClean="0">
              <a:latin typeface="Arial"/>
              <a:ea typeface="Arial"/>
              <a:cs typeface="Arial"/>
              <a:sym typeface="Arial"/>
            </a:endParaRPr>
          </a:p>
          <a:p>
            <a:pPr marL="0" lvl="0" indent="0" algn="l" rtl="0">
              <a:spcBef>
                <a:spcPts val="0"/>
              </a:spcBef>
              <a:spcAft>
                <a:spcPts val="0"/>
              </a:spcAft>
              <a:buNone/>
            </a:pPr>
            <a:r>
              <a:rPr lang="fr" sz="1400" dirty="0">
                <a:latin typeface="Arial"/>
                <a:ea typeface="Arial"/>
                <a:cs typeface="Arial"/>
                <a:sym typeface="Arial"/>
              </a:rPr>
              <a:t>		</a:t>
            </a:r>
            <a:r>
              <a:rPr lang="fr" sz="1400" dirty="0" smtClean="0">
                <a:latin typeface="Arial"/>
                <a:ea typeface="Arial"/>
                <a:cs typeface="Arial"/>
                <a:sym typeface="Arial"/>
              </a:rPr>
              <a:t>           VGG16 </a:t>
            </a:r>
            <a:r>
              <a:rPr lang="fr" sz="1400" dirty="0">
                <a:latin typeface="Arial"/>
                <a:ea typeface="Arial"/>
                <a:cs typeface="Arial"/>
                <a:sym typeface="Arial"/>
              </a:rPr>
              <a:t>- Réseau de neurones </a:t>
            </a:r>
            <a:r>
              <a:rPr lang="fr" sz="1400" dirty="0" smtClean="0">
                <a:latin typeface="Arial"/>
                <a:ea typeface="Arial"/>
                <a:cs typeface="Arial"/>
                <a:sym typeface="Arial"/>
              </a:rPr>
              <a:t>pré-formé</a:t>
            </a:r>
          </a:p>
          <a:p>
            <a:pPr marL="0" indent="0">
              <a:buNone/>
            </a:pPr>
            <a:r>
              <a:rPr lang="fr" dirty="0">
                <a:latin typeface="Arial"/>
                <a:ea typeface="Arial"/>
                <a:cs typeface="Arial"/>
                <a:sym typeface="Arial"/>
              </a:rPr>
              <a:t>	</a:t>
            </a:r>
            <a:endParaRPr lang="fr" dirty="0" smtClean="0">
              <a:latin typeface="Arial"/>
              <a:ea typeface="Arial"/>
              <a:cs typeface="Arial"/>
              <a:sym typeface="Arial"/>
            </a:endParaRPr>
          </a:p>
          <a:p>
            <a:pPr marL="285750" indent="-285750"/>
            <a:r>
              <a:rPr lang="fr-FR" sz="1600" dirty="0" smtClean="0">
                <a:latin typeface="Roboto" panose="020B0604020202020204" charset="0"/>
                <a:ea typeface="Roboto" panose="020B0604020202020204" charset="0"/>
                <a:cs typeface="Arial"/>
                <a:sym typeface="Arial"/>
              </a:rPr>
              <a:t> Compilation </a:t>
            </a:r>
            <a:r>
              <a:rPr lang="fr-FR" sz="1600" dirty="0">
                <a:latin typeface="Roboto" panose="020B0604020202020204" charset="0"/>
                <a:ea typeface="Roboto" panose="020B0604020202020204" charset="0"/>
                <a:cs typeface="Arial"/>
                <a:sym typeface="Arial"/>
              </a:rPr>
              <a:t>du modèle </a:t>
            </a:r>
          </a:p>
          <a:p>
            <a:pPr marL="0" lvl="0" indent="0" algn="l" rtl="0">
              <a:spcBef>
                <a:spcPts val="0"/>
              </a:spcBef>
              <a:spcAft>
                <a:spcPts val="0"/>
              </a:spcAft>
              <a:buNone/>
            </a:pPr>
            <a:endParaRPr sz="1400" dirty="0">
              <a:latin typeface="Arial"/>
              <a:ea typeface="Arial"/>
              <a:cs typeface="Arial"/>
              <a:sym typeface="Arial"/>
            </a:endParaRPr>
          </a:p>
        </p:txBody>
      </p:sp>
      <p:pic>
        <p:nvPicPr>
          <p:cNvPr id="331" name="Google Shape;331;p42"/>
          <p:cNvPicPr preferRelativeResize="0"/>
          <p:nvPr/>
        </p:nvPicPr>
        <p:blipFill>
          <a:blip r:embed="rId3">
            <a:alphaModFix/>
          </a:blip>
          <a:stretch>
            <a:fillRect/>
          </a:stretch>
        </p:blipFill>
        <p:spPr>
          <a:xfrm>
            <a:off x="536512" y="2386623"/>
            <a:ext cx="8070975" cy="1107844"/>
          </a:xfrm>
          <a:prstGeom prst="rect">
            <a:avLst/>
          </a:prstGeom>
          <a:noFill/>
          <a:ln>
            <a:noFill/>
          </a:ln>
        </p:spPr>
      </p:pic>
      <p:sp>
        <p:nvSpPr>
          <p:cNvPr id="2" name="Espace réservé du numéro de diapositive 1"/>
          <p:cNvSpPr>
            <a:spLocks noGrp="1"/>
          </p:cNvSpPr>
          <p:nvPr>
            <p:ph type="sldNum" idx="12"/>
          </p:nvPr>
        </p:nvSpPr>
        <p:spPr>
          <a:xfrm>
            <a:off x="8555763" y="4840939"/>
            <a:ext cx="548700" cy="393600"/>
          </a:xfrm>
        </p:spPr>
        <p:txBody>
          <a:bodyPr/>
          <a:lstStyle/>
          <a:p>
            <a:pPr marL="0" lvl="0" indent="0" algn="r" rtl="0">
              <a:spcBef>
                <a:spcPts val="0"/>
              </a:spcBef>
              <a:spcAft>
                <a:spcPts val="0"/>
              </a:spcAft>
              <a:buNone/>
            </a:pPr>
            <a:r>
              <a:rPr lang="fr-FR" dirty="0" smtClean="0"/>
              <a:t>29/32</a:t>
            </a:r>
            <a:endParaRPr lang="fr-FR" dirty="0"/>
          </a:p>
        </p:txBody>
      </p:sp>
      <p:sp>
        <p:nvSpPr>
          <p:cNvPr id="3" name="Rectangle 2"/>
          <p:cNvSpPr/>
          <p:nvPr/>
        </p:nvSpPr>
        <p:spPr>
          <a:xfrm>
            <a:off x="2981990" y="3749174"/>
            <a:ext cx="2929007" cy="215444"/>
          </a:xfrm>
          <a:prstGeom prst="rect">
            <a:avLst/>
          </a:prstGeom>
        </p:spPr>
        <p:txBody>
          <a:bodyPr wrap="none">
            <a:spAutoFit/>
          </a:bodyPr>
          <a:lstStyle/>
          <a:p>
            <a:r>
              <a:rPr lang="fr-FR" sz="800" dirty="0">
                <a:solidFill>
                  <a:schemeClr val="bg1">
                    <a:lumMod val="75000"/>
                  </a:schemeClr>
                </a:solidFill>
              </a:rPr>
              <a:t> https://neurohive.io/wp-content/uploads/2018/11/vgg16.png</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0">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3"/>
          <p:cNvSpPr txBox="1">
            <a:spLocks noGrp="1"/>
          </p:cNvSpPr>
          <p:nvPr>
            <p:ph type="title"/>
          </p:nvPr>
        </p:nvSpPr>
        <p:spPr>
          <a:xfrm>
            <a:off x="311700" y="6585"/>
            <a:ext cx="8520600" cy="8199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latin typeface="Roboto" panose="020B0604020202020204" charset="0"/>
                <a:ea typeface="Roboto" panose="020B0604020202020204" charset="0"/>
              </a:rPr>
              <a:t>IV.  Réalisation (15/15)</a:t>
            </a:r>
            <a:endParaRPr dirty="0">
              <a:latin typeface="Roboto" panose="020B0604020202020204" charset="0"/>
              <a:ea typeface="Roboto" panose="020B0604020202020204" charset="0"/>
            </a:endParaRPr>
          </a:p>
          <a:p>
            <a:pPr marL="0" lvl="0" indent="0" algn="l" rtl="0">
              <a:lnSpc>
                <a:spcPct val="150000"/>
              </a:lnSpc>
              <a:spcBef>
                <a:spcPts val="0"/>
              </a:spcBef>
              <a:spcAft>
                <a:spcPts val="0"/>
              </a:spcAft>
              <a:buNone/>
            </a:pPr>
            <a:r>
              <a:rPr lang="fr" sz="1800" dirty="0">
                <a:solidFill>
                  <a:schemeClr val="accent5">
                    <a:lumMod val="75000"/>
                  </a:schemeClr>
                </a:solidFill>
                <a:latin typeface="Roboto" panose="020B0604020202020204" charset="0"/>
                <a:ea typeface="Roboto" panose="020B0604020202020204" charset="0"/>
                <a:cs typeface="Arial"/>
                <a:sym typeface="Arial"/>
              </a:rPr>
              <a:t>Vidéo démonstrative</a:t>
            </a:r>
            <a:endParaRPr sz="2000" dirty="0">
              <a:solidFill>
                <a:schemeClr val="accent5">
                  <a:lumMod val="75000"/>
                </a:schemeClr>
              </a:solidFill>
              <a:latin typeface="Roboto" panose="020B0604020202020204" charset="0"/>
              <a:ea typeface="Roboto" panose="020B0604020202020204" charset="0"/>
            </a:endParaRPr>
          </a:p>
        </p:txBody>
      </p:sp>
      <p:sp>
        <p:nvSpPr>
          <p:cNvPr id="2" name="Espace réservé du numéro de diapositive 1"/>
          <p:cNvSpPr>
            <a:spLocks noGrp="1"/>
          </p:cNvSpPr>
          <p:nvPr>
            <p:ph type="sldNum" idx="12"/>
          </p:nvPr>
        </p:nvSpPr>
        <p:spPr>
          <a:xfrm>
            <a:off x="8557950" y="4830484"/>
            <a:ext cx="548700" cy="393600"/>
          </a:xfrm>
        </p:spPr>
        <p:txBody>
          <a:bodyPr/>
          <a:lstStyle/>
          <a:p>
            <a:pPr marL="0" lvl="0" indent="0" algn="r" rtl="0">
              <a:spcBef>
                <a:spcPts val="0"/>
              </a:spcBef>
              <a:spcAft>
                <a:spcPts val="0"/>
              </a:spcAft>
              <a:buNone/>
            </a:pPr>
            <a:r>
              <a:rPr lang="fr-FR" dirty="0" smtClean="0"/>
              <a:t>30/32</a:t>
            </a:r>
            <a:endParaRPr lang="fr-FR" dirty="0"/>
          </a:p>
        </p:txBody>
      </p:sp>
      <p:sp>
        <p:nvSpPr>
          <p:cNvPr id="7" name="Bouton d’action : Suivant 6">
            <a:hlinkClick r:id="rId3" action="ppaction://hlinkfile" highlightClick="1"/>
          </p:cNvPr>
          <p:cNvSpPr/>
          <p:nvPr/>
        </p:nvSpPr>
        <p:spPr>
          <a:xfrm>
            <a:off x="3245224" y="1622612"/>
            <a:ext cx="2734235" cy="1972235"/>
          </a:xfrm>
          <a:prstGeom prst="actionButtonForwardNex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81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Conclusion (½)</a:t>
            </a:r>
            <a:endParaRPr dirty="0"/>
          </a:p>
        </p:txBody>
      </p:sp>
      <p:sp>
        <p:nvSpPr>
          <p:cNvPr id="343" name="Google Shape;343;p44"/>
          <p:cNvSpPr txBox="1">
            <a:spLocks noGrp="1"/>
          </p:cNvSpPr>
          <p:nvPr>
            <p:ph type="body" idx="1"/>
          </p:nvPr>
        </p:nvSpPr>
        <p:spPr>
          <a:xfrm>
            <a:off x="311700" y="1229874"/>
            <a:ext cx="8520600" cy="3548313"/>
          </a:xfrm>
          <a:prstGeom prst="rect">
            <a:avLst/>
          </a:prstGeom>
        </p:spPr>
        <p:txBody>
          <a:bodyPr spcFirstLastPara="1" wrap="square" lIns="91425" tIns="91425" rIns="91425" bIns="91425" anchor="t" anchorCtr="0">
            <a:normAutofit/>
          </a:bodyPr>
          <a:lstStyle/>
          <a:p>
            <a:pPr lvl="0">
              <a:buFont typeface="Wingdings" panose="05000000000000000000" pitchFamily="2" charset="2"/>
              <a:buChar char="q"/>
            </a:pPr>
            <a:r>
              <a:rPr lang="fr-FR" sz="1600" dirty="0" smtClean="0">
                <a:latin typeface="Roboto" panose="020B0604020202020204" charset="0"/>
                <a:ea typeface="Roboto" panose="020B0604020202020204" charset="0"/>
              </a:rPr>
              <a:t>Permettre au recruteur  d’automatiser les processus de présélection</a:t>
            </a:r>
            <a:endParaRPr sz="1600" dirty="0">
              <a:latin typeface="Roboto" panose="020B0604020202020204" charset="0"/>
              <a:ea typeface="Roboto" panose="020B0604020202020204" charset="0"/>
            </a:endParaRPr>
          </a:p>
          <a:p>
            <a:pPr lvl="0">
              <a:spcBef>
                <a:spcPts val="1200"/>
              </a:spcBef>
              <a:buFont typeface="Wingdings" panose="05000000000000000000" pitchFamily="2" charset="2"/>
              <a:buChar char="q"/>
            </a:pPr>
            <a:r>
              <a:rPr lang="fr" sz="1600" dirty="0" smtClean="0">
                <a:latin typeface="Roboto" panose="020B0604020202020204" charset="0"/>
                <a:ea typeface="Roboto" panose="020B0604020202020204" charset="0"/>
              </a:rPr>
              <a:t>Utilisation de différentes </a:t>
            </a:r>
            <a:r>
              <a:rPr lang="fr" sz="1600" dirty="0">
                <a:latin typeface="Roboto" panose="020B0604020202020204" charset="0"/>
                <a:ea typeface="Roboto" panose="020B0604020202020204" charset="0"/>
              </a:rPr>
              <a:t>techniques de l’intelligence </a:t>
            </a:r>
            <a:r>
              <a:rPr lang="fr" sz="1600" dirty="0" smtClean="0">
                <a:latin typeface="Roboto" panose="020B0604020202020204" charset="0"/>
                <a:ea typeface="Roboto" panose="020B0604020202020204" charset="0"/>
              </a:rPr>
              <a:t>artificielle</a:t>
            </a:r>
          </a:p>
          <a:p>
            <a:pPr marL="114300" lvl="0" indent="0">
              <a:spcBef>
                <a:spcPts val="1200"/>
              </a:spcBef>
              <a:buNone/>
            </a:pPr>
            <a:endParaRPr lang="fr" sz="1600" dirty="0">
              <a:latin typeface="Roboto" panose="020B0604020202020204" charset="0"/>
              <a:ea typeface="Roboto" panose="020B0604020202020204" charset="0"/>
            </a:endParaRPr>
          </a:p>
          <a:p>
            <a:pPr>
              <a:spcBef>
                <a:spcPts val="1200"/>
              </a:spcBef>
              <a:buFont typeface="Wingdings" panose="05000000000000000000" pitchFamily="2" charset="2"/>
              <a:buChar char="q"/>
            </a:pPr>
            <a:r>
              <a:rPr lang="fr-FR" sz="1600" dirty="0"/>
              <a:t>A</a:t>
            </a:r>
            <a:r>
              <a:rPr lang="fr-FR" sz="1600" dirty="0" smtClean="0"/>
              <a:t>mélioration à travers l’évaluation </a:t>
            </a:r>
            <a:r>
              <a:rPr lang="fr-FR" sz="1600" dirty="0"/>
              <a:t>des photos des </a:t>
            </a:r>
            <a:r>
              <a:rPr lang="fr-FR" sz="1600" dirty="0" smtClean="0"/>
              <a:t>C.V.</a:t>
            </a:r>
            <a:endParaRPr lang="fr-FR" sz="1600" dirty="0"/>
          </a:p>
          <a:p>
            <a:pPr>
              <a:spcBef>
                <a:spcPts val="1200"/>
              </a:spcBef>
              <a:buFont typeface="Wingdings" panose="05000000000000000000" pitchFamily="2" charset="2"/>
              <a:buChar char="q"/>
            </a:pPr>
            <a:r>
              <a:rPr lang="fr-FR" sz="1600" dirty="0" smtClean="0"/>
              <a:t>Prise en compte de la personnalité des candidats (originalité)</a:t>
            </a:r>
            <a:endParaRPr lang="fr-FR" sz="1600" dirty="0"/>
          </a:p>
          <a:p>
            <a:pPr marL="114300" lvl="0" indent="0">
              <a:spcBef>
                <a:spcPts val="1200"/>
              </a:spcBef>
              <a:buNone/>
            </a:pPr>
            <a:endParaRPr sz="1600" dirty="0">
              <a:latin typeface="Roboto" panose="020B0604020202020204" charset="0"/>
              <a:ea typeface="Roboto" panose="020B0604020202020204" charset="0"/>
            </a:endParaRPr>
          </a:p>
        </p:txBody>
      </p:sp>
      <p:sp>
        <p:nvSpPr>
          <p:cNvPr id="2" name="Espace réservé du numéro de diapositive 1"/>
          <p:cNvSpPr>
            <a:spLocks noGrp="1"/>
          </p:cNvSpPr>
          <p:nvPr>
            <p:ph type="sldNum" idx="12"/>
          </p:nvPr>
        </p:nvSpPr>
        <p:spPr>
          <a:xfrm>
            <a:off x="8505256" y="4821519"/>
            <a:ext cx="548700" cy="393600"/>
          </a:xfrm>
        </p:spPr>
        <p:txBody>
          <a:bodyPr/>
          <a:lstStyle/>
          <a:p>
            <a:pPr marL="0" lvl="0" indent="0" algn="r" rtl="0">
              <a:spcBef>
                <a:spcPts val="0"/>
              </a:spcBef>
              <a:spcAft>
                <a:spcPts val="0"/>
              </a:spcAft>
              <a:buNone/>
            </a:pPr>
            <a:r>
              <a:rPr lang="fr-FR" dirty="0" smtClean="0"/>
              <a:t>31/32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5"/>
          <p:cNvSpPr txBox="1">
            <a:spLocks noGrp="1"/>
          </p:cNvSpPr>
          <p:nvPr>
            <p:ph type="title"/>
          </p:nvPr>
        </p:nvSpPr>
        <p:spPr>
          <a:xfrm>
            <a:off x="311700" y="6584"/>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Conclusion (2/2</a:t>
            </a:r>
            <a:r>
              <a:rPr lang="fr" dirty="0" smtClean="0"/>
              <a:t>)</a:t>
            </a:r>
            <a:br>
              <a:rPr lang="fr" dirty="0" smtClean="0"/>
            </a:br>
            <a:r>
              <a:rPr lang="fr" sz="1600" dirty="0" smtClean="0">
                <a:solidFill>
                  <a:schemeClr val="accent5">
                    <a:lumMod val="75000"/>
                  </a:schemeClr>
                </a:solidFill>
              </a:rPr>
              <a:t>Perspectives</a:t>
            </a:r>
            <a:endParaRPr dirty="0">
              <a:solidFill>
                <a:schemeClr val="accent5">
                  <a:lumMod val="75000"/>
                </a:schemeClr>
              </a:solidFill>
            </a:endParaRPr>
          </a:p>
        </p:txBody>
      </p:sp>
      <p:sp>
        <p:nvSpPr>
          <p:cNvPr id="349" name="Google Shape;349;p45"/>
          <p:cNvSpPr txBox="1">
            <a:spLocks noGrp="1"/>
          </p:cNvSpPr>
          <p:nvPr>
            <p:ph type="body" idx="1"/>
          </p:nvPr>
        </p:nvSpPr>
        <p:spPr>
          <a:xfrm>
            <a:off x="71718" y="1229875"/>
            <a:ext cx="8760582" cy="3339000"/>
          </a:xfrm>
          <a:prstGeom prst="rect">
            <a:avLst/>
          </a:prstGeom>
        </p:spPr>
        <p:txBody>
          <a:bodyPr spcFirstLastPara="1" wrap="square" lIns="91425" tIns="91425" rIns="91425" bIns="91425" anchor="t" anchorCtr="0">
            <a:normAutofit/>
          </a:bodyPr>
          <a:lstStyle/>
          <a:p>
            <a:pPr marL="285750" lvl="0" indent="-285750" algn="l" rtl="0">
              <a:spcBef>
                <a:spcPts val="1200"/>
              </a:spcBef>
              <a:spcAft>
                <a:spcPts val="0"/>
              </a:spcAft>
              <a:buFont typeface="Wingdings" panose="05000000000000000000" pitchFamily="2" charset="2"/>
              <a:buChar char="q"/>
            </a:pPr>
            <a:r>
              <a:rPr lang="fr-FR" sz="1600" dirty="0" smtClean="0">
                <a:latin typeface="Roboto" panose="020B0604020202020204" charset="0"/>
                <a:ea typeface="Roboto" panose="020B0604020202020204" charset="0"/>
              </a:rPr>
              <a:t>Prise en compte des C.V. non structurés</a:t>
            </a:r>
          </a:p>
          <a:p>
            <a:pPr marL="0" lvl="0" indent="0" algn="l" rtl="0">
              <a:spcBef>
                <a:spcPts val="1200"/>
              </a:spcBef>
              <a:spcAft>
                <a:spcPts val="0"/>
              </a:spcAft>
              <a:buNone/>
            </a:pPr>
            <a:endParaRPr lang="fr-FR" sz="1600" dirty="0" smtClean="0">
              <a:latin typeface="Roboto" panose="020B0604020202020204" charset="0"/>
              <a:ea typeface="Roboto" panose="020B0604020202020204" charset="0"/>
            </a:endParaRPr>
          </a:p>
          <a:p>
            <a:pPr marL="285750" lvl="0" indent="-285750" algn="l" rtl="0">
              <a:spcBef>
                <a:spcPts val="1200"/>
              </a:spcBef>
              <a:spcAft>
                <a:spcPts val="0"/>
              </a:spcAft>
              <a:buFont typeface="Wingdings" panose="05000000000000000000" pitchFamily="2" charset="2"/>
              <a:buChar char="q"/>
            </a:pPr>
            <a:r>
              <a:rPr lang="fr-FR" sz="1600" dirty="0" smtClean="0">
                <a:latin typeface="Roboto" panose="020B0604020202020204" charset="0"/>
                <a:ea typeface="Roboto" panose="020B0604020202020204" charset="0"/>
              </a:rPr>
              <a:t>Amélioration de l’architecture des réseaux de neurones utilisés</a:t>
            </a:r>
          </a:p>
          <a:p>
            <a:pPr marL="0" lvl="0" indent="0" algn="l" rtl="0">
              <a:spcBef>
                <a:spcPts val="1200"/>
              </a:spcBef>
              <a:spcAft>
                <a:spcPts val="0"/>
              </a:spcAft>
              <a:buNone/>
            </a:pPr>
            <a:endParaRPr lang="fr-FR" sz="1600" dirty="0" smtClean="0">
              <a:latin typeface="Roboto" panose="020B0604020202020204" charset="0"/>
              <a:ea typeface="Roboto" panose="020B0604020202020204" charset="0"/>
            </a:endParaRPr>
          </a:p>
          <a:p>
            <a:pPr marL="285750" lvl="0" indent="-285750" algn="l" rtl="0">
              <a:spcBef>
                <a:spcPts val="1200"/>
              </a:spcBef>
              <a:spcAft>
                <a:spcPts val="0"/>
              </a:spcAft>
              <a:buFont typeface="Wingdings" panose="05000000000000000000" pitchFamily="2" charset="2"/>
              <a:buChar char="q"/>
            </a:pPr>
            <a:r>
              <a:rPr lang="fr-FR" sz="1600" dirty="0" smtClean="0">
                <a:latin typeface="Roboto" panose="020B0604020202020204" charset="0"/>
                <a:ea typeface="Roboto" panose="020B0604020202020204" charset="0"/>
              </a:rPr>
              <a:t>Amélioration de la qualité et de la quantité des jeux de données</a:t>
            </a:r>
          </a:p>
          <a:p>
            <a:pPr marL="0" lvl="0" indent="0" algn="l" rtl="0">
              <a:spcBef>
                <a:spcPts val="1200"/>
              </a:spcBef>
              <a:spcAft>
                <a:spcPts val="0"/>
              </a:spcAft>
              <a:buNone/>
            </a:pPr>
            <a:endParaRPr lang="fr-FR" sz="1600" dirty="0" smtClean="0">
              <a:latin typeface="Roboto" panose="020B0604020202020204" charset="0"/>
              <a:ea typeface="Roboto" panose="020B0604020202020204" charset="0"/>
            </a:endParaRPr>
          </a:p>
          <a:p>
            <a:pPr marL="285750" lvl="0" indent="-285750" algn="l" rtl="0">
              <a:spcBef>
                <a:spcPts val="1200"/>
              </a:spcBef>
              <a:spcAft>
                <a:spcPts val="0"/>
              </a:spcAft>
              <a:buFont typeface="Wingdings" panose="05000000000000000000" pitchFamily="2" charset="2"/>
              <a:buChar char="q"/>
            </a:pPr>
            <a:r>
              <a:rPr lang="fr-FR" sz="1600" dirty="0" smtClean="0">
                <a:latin typeface="Roboto" panose="020B0604020202020204" charset="0"/>
                <a:ea typeface="Roboto" panose="020B0604020202020204" charset="0"/>
              </a:rPr>
              <a:t>Ajout de l’évaluation des mouvements en plus de l’analyse de la voix</a:t>
            </a:r>
            <a:endParaRPr sz="1600" dirty="0">
              <a:latin typeface="Roboto" panose="020B0604020202020204" charset="0"/>
              <a:ea typeface="Roboto" panose="020B0604020202020204" charset="0"/>
            </a:endParaRPr>
          </a:p>
        </p:txBody>
      </p:sp>
      <p:sp>
        <p:nvSpPr>
          <p:cNvPr id="2" name="Espace réservé du numéro de diapositive 1"/>
          <p:cNvSpPr>
            <a:spLocks noGrp="1"/>
          </p:cNvSpPr>
          <p:nvPr>
            <p:ph type="sldNum" idx="12"/>
          </p:nvPr>
        </p:nvSpPr>
        <p:spPr>
          <a:xfrm>
            <a:off x="8557950" y="4790766"/>
            <a:ext cx="548700" cy="393600"/>
          </a:xfrm>
        </p:spPr>
        <p:txBody>
          <a:bodyPr/>
          <a:lstStyle/>
          <a:p>
            <a:pPr marL="0" lvl="0" indent="0" algn="r" rtl="0">
              <a:spcBef>
                <a:spcPts val="0"/>
              </a:spcBef>
              <a:spcAft>
                <a:spcPts val="0"/>
              </a:spcAft>
              <a:buNone/>
            </a:pPr>
            <a:r>
              <a:rPr lang="fr-FR" dirty="0" smtClean="0"/>
              <a:t>32/32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dirty="0"/>
              <a:t>Merci de votre attention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311700" y="230706"/>
            <a:ext cx="8520600" cy="1044938"/>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fr" dirty="0"/>
              <a:t>Introduction (2/2)</a:t>
            </a:r>
            <a:endParaRPr dirty="0"/>
          </a:p>
          <a:p>
            <a:pPr marL="0" lvl="0" indent="0" algn="l" rtl="0">
              <a:lnSpc>
                <a:spcPct val="150000"/>
              </a:lnSpc>
              <a:spcBef>
                <a:spcPts val="0"/>
              </a:spcBef>
              <a:spcAft>
                <a:spcPts val="0"/>
              </a:spcAft>
              <a:buNone/>
            </a:pPr>
            <a:r>
              <a:rPr lang="fr" sz="1777" dirty="0" smtClean="0">
                <a:solidFill>
                  <a:schemeClr val="accent5">
                    <a:lumMod val="75000"/>
                  </a:schemeClr>
                </a:solidFill>
              </a:rPr>
              <a:t/>
            </a:r>
            <a:br>
              <a:rPr lang="fr" sz="1777" dirty="0" smtClean="0">
                <a:solidFill>
                  <a:schemeClr val="accent5">
                    <a:lumMod val="75000"/>
                  </a:schemeClr>
                </a:solidFill>
              </a:rPr>
            </a:br>
            <a:r>
              <a:rPr lang="fr" sz="1777" dirty="0">
                <a:solidFill>
                  <a:schemeClr val="accent5">
                    <a:lumMod val="75000"/>
                  </a:schemeClr>
                </a:solidFill>
              </a:rPr>
              <a:t/>
            </a:r>
            <a:br>
              <a:rPr lang="fr" sz="1777" dirty="0">
                <a:solidFill>
                  <a:schemeClr val="accent5">
                    <a:lumMod val="75000"/>
                  </a:schemeClr>
                </a:solidFill>
              </a:rPr>
            </a:br>
            <a:r>
              <a:rPr lang="fr" sz="1777" dirty="0" smtClean="0">
                <a:solidFill>
                  <a:schemeClr val="accent5">
                    <a:lumMod val="75000"/>
                  </a:schemeClr>
                </a:solidFill>
              </a:rPr>
              <a:t>Objectif</a:t>
            </a:r>
            <a:endParaRPr sz="1777" dirty="0">
              <a:solidFill>
                <a:schemeClr val="accent5">
                  <a:lumMod val="75000"/>
                </a:schemeClr>
              </a:solidFill>
            </a:endParaRPr>
          </a:p>
          <a:p>
            <a:pPr marL="0" lvl="0" indent="0" algn="l" rtl="0">
              <a:spcBef>
                <a:spcPts val="0"/>
              </a:spcBef>
              <a:spcAft>
                <a:spcPts val="0"/>
              </a:spcAft>
              <a:buNone/>
            </a:pPr>
            <a:endParaRPr dirty="0"/>
          </a:p>
        </p:txBody>
      </p:sp>
      <p:sp>
        <p:nvSpPr>
          <p:cNvPr id="109" name="Google Shape;109;p16"/>
          <p:cNvSpPr txBox="1">
            <a:spLocks noGrp="1"/>
          </p:cNvSpPr>
          <p:nvPr>
            <p:ph type="body" idx="1"/>
          </p:nvPr>
        </p:nvSpPr>
        <p:spPr>
          <a:xfrm>
            <a:off x="1124500" y="2382181"/>
            <a:ext cx="8520600" cy="2120926"/>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buNone/>
            </a:pPr>
            <a:r>
              <a:rPr lang="fr-FR" b="1" dirty="0"/>
              <a:t>É</a:t>
            </a:r>
            <a:r>
              <a:rPr lang="fr" sz="1600" dirty="0" smtClean="0">
                <a:latin typeface="Roboto" panose="020B0604020202020204" charset="0"/>
                <a:ea typeface="Roboto" panose="020B0604020202020204" charset="0"/>
                <a:cs typeface="Arial"/>
                <a:sym typeface="Arial"/>
              </a:rPr>
              <a:t>valuation des </a:t>
            </a:r>
            <a:r>
              <a:rPr lang="fr" sz="1600" dirty="0">
                <a:latin typeface="Roboto" panose="020B0604020202020204" charset="0"/>
                <a:ea typeface="Roboto" panose="020B0604020202020204" charset="0"/>
                <a:cs typeface="Arial"/>
                <a:sym typeface="Arial"/>
              </a:rPr>
              <a:t>candidats afin de faciliter l</a:t>
            </a:r>
            <a:r>
              <a:rPr lang="fr" sz="1600" dirty="0" smtClean="0">
                <a:latin typeface="Roboto" panose="020B0604020202020204" charset="0"/>
                <a:ea typeface="Roboto" panose="020B0604020202020204" charset="0"/>
                <a:cs typeface="Arial"/>
                <a:sym typeface="Arial"/>
              </a:rPr>
              <a:t>es </a:t>
            </a:r>
            <a:r>
              <a:rPr lang="fr" sz="1600" dirty="0">
                <a:latin typeface="Roboto" panose="020B0604020202020204" charset="0"/>
                <a:ea typeface="Roboto" panose="020B0604020202020204" charset="0"/>
                <a:cs typeface="Arial"/>
                <a:sym typeface="Arial"/>
              </a:rPr>
              <a:t>tâches </a:t>
            </a:r>
            <a:r>
              <a:rPr lang="fr" sz="1600" dirty="0" smtClean="0">
                <a:latin typeface="Roboto" panose="020B0604020202020204" charset="0"/>
                <a:ea typeface="Roboto" panose="020B0604020202020204" charset="0"/>
                <a:cs typeface="Arial"/>
                <a:sym typeface="Arial"/>
              </a:rPr>
              <a:t>du recruteur</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1200"/>
              </a:spcAft>
              <a:buNone/>
            </a:pPr>
            <a:endParaRPr dirty="0"/>
          </a:p>
        </p:txBody>
      </p:sp>
      <p:sp>
        <p:nvSpPr>
          <p:cNvPr id="2" name="Espace réservé du numéro de diapositive 1"/>
          <p:cNvSpPr>
            <a:spLocks noGrp="1"/>
          </p:cNvSpPr>
          <p:nvPr>
            <p:ph type="sldNum" idx="12"/>
          </p:nvPr>
        </p:nvSpPr>
        <p:spPr>
          <a:xfrm>
            <a:off x="8557950" y="4830484"/>
            <a:ext cx="548700" cy="393600"/>
          </a:xfrm>
        </p:spPr>
        <p:txBody>
          <a:bodyPr/>
          <a:lstStyle/>
          <a:p>
            <a:pPr marL="0" lvl="0" indent="0" algn="r" rtl="0">
              <a:spcBef>
                <a:spcPts val="0"/>
              </a:spcBef>
              <a:spcAft>
                <a:spcPts val="0"/>
              </a:spcAft>
              <a:buNone/>
            </a:pPr>
            <a:fld id="{00000000-1234-1234-1234-123412341234}" type="slidenum">
              <a:rPr lang="fr-FR" smtClean="0"/>
              <a:t>3</a:t>
            </a:fld>
            <a:r>
              <a:rPr lang="fr-FR" dirty="0" smtClean="0"/>
              <a:t>/32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11700" y="410000"/>
            <a:ext cx="8520600" cy="819900"/>
          </a:xfrm>
          <a:prstGeom prst="rect">
            <a:avLst/>
          </a:prstGeom>
        </p:spPr>
        <p:txBody>
          <a:bodyPr spcFirstLastPara="1" wrap="square" lIns="91425" tIns="91425" rIns="91425" bIns="91425" anchor="t" anchorCtr="0">
            <a:normAutofit fontScale="90000"/>
          </a:bodyPr>
          <a:lstStyle/>
          <a:p>
            <a:pPr marL="457200" lvl="0" indent="-400050" algn="l" rtl="0">
              <a:lnSpc>
                <a:spcPct val="150000"/>
              </a:lnSpc>
              <a:spcBef>
                <a:spcPts val="0"/>
              </a:spcBef>
              <a:spcAft>
                <a:spcPts val="0"/>
              </a:spcAft>
              <a:buSzPct val="100000"/>
              <a:buAutoNum type="romanUcPeriod"/>
            </a:pPr>
            <a:r>
              <a:rPr lang="en-US" dirty="0" smtClean="0"/>
              <a:t>É</a:t>
            </a:r>
            <a:r>
              <a:rPr lang="fr" dirty="0" smtClean="0"/>
              <a:t>tude </a:t>
            </a:r>
            <a:r>
              <a:rPr lang="fr" dirty="0"/>
              <a:t>préliminaire (1/3)</a:t>
            </a:r>
            <a:endParaRPr dirty="0"/>
          </a:p>
          <a:p>
            <a:pPr marL="457200" lvl="0" indent="0" algn="l" rtl="0">
              <a:lnSpc>
                <a:spcPct val="150000"/>
              </a:lnSpc>
              <a:spcBef>
                <a:spcPts val="0"/>
              </a:spcBef>
              <a:spcAft>
                <a:spcPts val="0"/>
              </a:spcAft>
              <a:buNone/>
            </a:pPr>
            <a:r>
              <a:rPr lang="en-US" sz="1777" dirty="0" smtClean="0">
                <a:solidFill>
                  <a:schemeClr val="accent5">
                    <a:lumMod val="75000"/>
                  </a:schemeClr>
                </a:solidFill>
              </a:rPr>
              <a:t>É</a:t>
            </a:r>
            <a:r>
              <a:rPr lang="fr" sz="1777" dirty="0" smtClean="0">
                <a:solidFill>
                  <a:schemeClr val="accent5">
                    <a:lumMod val="75000"/>
                  </a:schemeClr>
                </a:solidFill>
              </a:rPr>
              <a:t>tude </a:t>
            </a:r>
            <a:r>
              <a:rPr lang="fr" sz="1777" dirty="0">
                <a:solidFill>
                  <a:schemeClr val="accent5">
                    <a:lumMod val="75000"/>
                  </a:schemeClr>
                </a:solidFill>
              </a:rPr>
              <a:t>de l’existant</a:t>
            </a:r>
            <a:endParaRPr sz="1777" dirty="0">
              <a:solidFill>
                <a:schemeClr val="accent5">
                  <a:lumMod val="75000"/>
                </a:schemeClr>
              </a:solidFill>
            </a:endParaRPr>
          </a:p>
        </p:txBody>
      </p:sp>
      <p:grpSp>
        <p:nvGrpSpPr>
          <p:cNvPr id="115" name="Google Shape;115;p17"/>
          <p:cNvGrpSpPr/>
          <p:nvPr/>
        </p:nvGrpSpPr>
        <p:grpSpPr>
          <a:xfrm>
            <a:off x="1073241" y="1832606"/>
            <a:ext cx="1815900" cy="1815900"/>
            <a:chOff x="3664038" y="1663782"/>
            <a:chExt cx="1815900" cy="1815900"/>
          </a:xfrm>
        </p:grpSpPr>
        <p:sp>
          <p:nvSpPr>
            <p:cNvPr id="116" name="Google Shape;116;p17"/>
            <p:cNvSpPr/>
            <p:nvPr/>
          </p:nvSpPr>
          <p:spPr>
            <a:xfrm>
              <a:off x="3664038" y="1663782"/>
              <a:ext cx="1815900" cy="1815900"/>
            </a:xfrm>
            <a:prstGeom prst="ellipse">
              <a:avLst/>
            </a:prstGeom>
            <a:solidFill>
              <a:srgbClr val="CC0000"/>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p:nvPr/>
          </p:nvSpPr>
          <p:spPr>
            <a:xfrm>
              <a:off x="3899988" y="2158482"/>
              <a:ext cx="1344000" cy="826500"/>
            </a:xfrm>
            <a:prstGeom prst="rect">
              <a:avLst/>
            </a:prstGeom>
            <a:solidFill>
              <a:srgbClr val="CC0000"/>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fr" b="1">
                  <a:solidFill>
                    <a:srgbClr val="FFFFFF"/>
                  </a:solidFill>
                  <a:latin typeface="Roboto"/>
                  <a:ea typeface="Roboto"/>
                  <a:cs typeface="Roboto"/>
                  <a:sym typeface="Roboto"/>
                </a:rPr>
                <a:t>1ére solution</a:t>
              </a:r>
              <a:endParaRPr b="1">
                <a:solidFill>
                  <a:srgbClr val="FFFFFF"/>
                </a:solidFill>
                <a:latin typeface="Roboto"/>
                <a:ea typeface="Roboto"/>
                <a:cs typeface="Roboto"/>
                <a:sym typeface="Roboto"/>
              </a:endParaRPr>
            </a:p>
          </p:txBody>
        </p:sp>
      </p:grpSp>
      <p:grpSp>
        <p:nvGrpSpPr>
          <p:cNvPr id="118" name="Google Shape;118;p17"/>
          <p:cNvGrpSpPr/>
          <p:nvPr/>
        </p:nvGrpSpPr>
        <p:grpSpPr>
          <a:xfrm>
            <a:off x="3570223" y="1367846"/>
            <a:ext cx="1068600" cy="1068600"/>
            <a:chOff x="2859873" y="853971"/>
            <a:chExt cx="1068600" cy="1068600"/>
          </a:xfrm>
        </p:grpSpPr>
        <p:sp>
          <p:nvSpPr>
            <p:cNvPr id="119" name="Google Shape;119;p17"/>
            <p:cNvSpPr/>
            <p:nvPr/>
          </p:nvSpPr>
          <p:spPr>
            <a:xfrm>
              <a:off x="2859873" y="853971"/>
              <a:ext cx="1068600" cy="1068600"/>
            </a:xfrm>
            <a:prstGeom prst="ellipse">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p:nvPr/>
          </p:nvSpPr>
          <p:spPr>
            <a:xfrm>
              <a:off x="3012800" y="1022197"/>
              <a:ext cx="762600" cy="732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fr" sz="2300" dirty="0">
                  <a:solidFill>
                    <a:srgbClr val="FFFFFF"/>
                  </a:solidFill>
                  <a:latin typeface="Roboto"/>
                  <a:ea typeface="Roboto"/>
                  <a:cs typeface="Roboto"/>
                  <a:sym typeface="Roboto"/>
                </a:rPr>
                <a:t>ML</a:t>
              </a:r>
              <a:endParaRPr sz="2300" dirty="0">
                <a:solidFill>
                  <a:srgbClr val="FFFFFF"/>
                </a:solidFill>
                <a:latin typeface="Roboto"/>
                <a:ea typeface="Roboto"/>
                <a:cs typeface="Roboto"/>
                <a:sym typeface="Roboto"/>
              </a:endParaRPr>
            </a:p>
          </p:txBody>
        </p:sp>
      </p:grpSp>
      <p:grpSp>
        <p:nvGrpSpPr>
          <p:cNvPr id="121" name="Google Shape;121;p17"/>
          <p:cNvGrpSpPr/>
          <p:nvPr/>
        </p:nvGrpSpPr>
        <p:grpSpPr>
          <a:xfrm>
            <a:off x="3645798" y="2947128"/>
            <a:ext cx="1068600" cy="1068600"/>
            <a:chOff x="5214448" y="3234278"/>
            <a:chExt cx="1068600" cy="1068600"/>
          </a:xfrm>
        </p:grpSpPr>
        <p:sp>
          <p:nvSpPr>
            <p:cNvPr id="122" name="Google Shape;122;p17"/>
            <p:cNvSpPr/>
            <p:nvPr/>
          </p:nvSpPr>
          <p:spPr>
            <a:xfrm>
              <a:off x="5214448" y="3234278"/>
              <a:ext cx="1068600" cy="1068600"/>
            </a:xfrm>
            <a:prstGeom prst="ellipse">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p:nvPr/>
          </p:nvSpPr>
          <p:spPr>
            <a:xfrm>
              <a:off x="5367375" y="3402503"/>
              <a:ext cx="762600" cy="732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fr" sz="2300">
                  <a:solidFill>
                    <a:srgbClr val="FFFFFF"/>
                  </a:solidFill>
                  <a:latin typeface="Roboto"/>
                  <a:ea typeface="Roboto"/>
                  <a:cs typeface="Roboto"/>
                  <a:sym typeface="Roboto"/>
                </a:rPr>
                <a:t>NLP</a:t>
              </a:r>
              <a:endParaRPr sz="2300">
                <a:solidFill>
                  <a:srgbClr val="FFFFFF"/>
                </a:solidFill>
                <a:latin typeface="Roboto"/>
                <a:ea typeface="Roboto"/>
                <a:cs typeface="Roboto"/>
                <a:sym typeface="Roboto"/>
              </a:endParaRPr>
            </a:p>
          </p:txBody>
        </p:sp>
      </p:grpSp>
      <p:grpSp>
        <p:nvGrpSpPr>
          <p:cNvPr id="124" name="Google Shape;124;p17"/>
          <p:cNvGrpSpPr/>
          <p:nvPr/>
        </p:nvGrpSpPr>
        <p:grpSpPr>
          <a:xfrm>
            <a:off x="5723763" y="1754457"/>
            <a:ext cx="1815900" cy="1815900"/>
            <a:chOff x="3664038" y="1663782"/>
            <a:chExt cx="1815900" cy="1815900"/>
          </a:xfrm>
        </p:grpSpPr>
        <p:sp>
          <p:nvSpPr>
            <p:cNvPr id="125" name="Google Shape;125;p17"/>
            <p:cNvSpPr/>
            <p:nvPr/>
          </p:nvSpPr>
          <p:spPr>
            <a:xfrm>
              <a:off x="3664038" y="1663782"/>
              <a:ext cx="1815900" cy="1815900"/>
            </a:xfrm>
            <a:prstGeom prst="ellipse">
              <a:avLst/>
            </a:prstGeom>
            <a:solidFill>
              <a:srgbClr val="CC0000"/>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3899988" y="2158482"/>
              <a:ext cx="1344000" cy="826500"/>
            </a:xfrm>
            <a:prstGeom prst="rect">
              <a:avLst/>
            </a:prstGeom>
            <a:solidFill>
              <a:srgbClr val="CC0000"/>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fr" b="1">
                  <a:solidFill>
                    <a:srgbClr val="FFFFFF"/>
                  </a:solidFill>
                  <a:latin typeface="Roboto"/>
                  <a:ea typeface="Roboto"/>
                  <a:cs typeface="Roboto"/>
                  <a:sym typeface="Roboto"/>
                </a:rPr>
                <a:t>2éme solution</a:t>
              </a:r>
              <a:endParaRPr b="1">
                <a:solidFill>
                  <a:srgbClr val="FFFFFF"/>
                </a:solidFill>
                <a:latin typeface="Roboto"/>
                <a:ea typeface="Roboto"/>
                <a:cs typeface="Roboto"/>
                <a:sym typeface="Roboto"/>
              </a:endParaRPr>
            </a:p>
          </p:txBody>
        </p:sp>
      </p:grpSp>
      <p:sp>
        <p:nvSpPr>
          <p:cNvPr id="127" name="Google Shape;127;p17"/>
          <p:cNvSpPr/>
          <p:nvPr/>
        </p:nvSpPr>
        <p:spPr>
          <a:xfrm>
            <a:off x="3011318" y="923364"/>
            <a:ext cx="4787100" cy="3727825"/>
          </a:xfrm>
          <a:prstGeom prst="ellipse">
            <a:avLst/>
          </a:prstGeom>
          <a:noFill/>
          <a:ln w="28575" cap="flat" cmpd="sng">
            <a:solidFill>
              <a:srgbClr val="A64D79"/>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300"/>
          </a:p>
        </p:txBody>
      </p:sp>
      <p:sp>
        <p:nvSpPr>
          <p:cNvPr id="128" name="Google Shape;128;p17"/>
          <p:cNvSpPr/>
          <p:nvPr/>
        </p:nvSpPr>
        <p:spPr>
          <a:xfrm rot="1140395">
            <a:off x="371495" y="1892213"/>
            <a:ext cx="4564343" cy="2578350"/>
          </a:xfrm>
          <a:prstGeom prst="ellipse">
            <a:avLst/>
          </a:prstGeom>
          <a:noFill/>
          <a:ln w="28575" cap="flat" cmpd="sng">
            <a:solidFill>
              <a:srgbClr val="A64D79"/>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300"/>
          </a:p>
        </p:txBody>
      </p:sp>
      <p:sp>
        <p:nvSpPr>
          <p:cNvPr id="2" name="Espace réservé du numéro de diapositive 1"/>
          <p:cNvSpPr>
            <a:spLocks noGrp="1"/>
          </p:cNvSpPr>
          <p:nvPr>
            <p:ph type="sldNum" idx="12"/>
          </p:nvPr>
        </p:nvSpPr>
        <p:spPr>
          <a:xfrm>
            <a:off x="8532149" y="4821520"/>
            <a:ext cx="548700" cy="393600"/>
          </a:xfrm>
        </p:spPr>
        <p:txBody>
          <a:bodyPr/>
          <a:lstStyle/>
          <a:p>
            <a:pPr marL="0" lvl="0" indent="0" algn="r" rtl="0">
              <a:spcBef>
                <a:spcPts val="0"/>
              </a:spcBef>
              <a:spcAft>
                <a:spcPts val="0"/>
              </a:spcAft>
              <a:buNone/>
            </a:pPr>
            <a:fld id="{00000000-1234-1234-1234-123412341234}" type="slidenum">
              <a:rPr lang="fr-FR" smtClean="0"/>
              <a:t>4</a:t>
            </a:fld>
            <a:r>
              <a:rPr lang="fr-FR" dirty="0" smtClean="0"/>
              <a:t>/32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311700" y="410000"/>
            <a:ext cx="8520600" cy="819900"/>
          </a:xfrm>
          <a:prstGeom prst="rect">
            <a:avLst/>
          </a:prstGeom>
        </p:spPr>
        <p:txBody>
          <a:bodyPr spcFirstLastPara="1" wrap="square" lIns="91425" tIns="91425" rIns="91425" bIns="91425" anchor="t" anchorCtr="0">
            <a:normAutofit fontScale="90000"/>
          </a:bodyPr>
          <a:lstStyle/>
          <a:p>
            <a:pPr marL="457200" lvl="0" indent="-400050" algn="l" rtl="0">
              <a:lnSpc>
                <a:spcPct val="150000"/>
              </a:lnSpc>
              <a:spcBef>
                <a:spcPts val="0"/>
              </a:spcBef>
              <a:spcAft>
                <a:spcPts val="0"/>
              </a:spcAft>
              <a:buSzPct val="100000"/>
              <a:buAutoNum type="romanUcPeriod"/>
            </a:pPr>
            <a:r>
              <a:rPr lang="en-US" dirty="0" smtClean="0"/>
              <a:t>É</a:t>
            </a:r>
            <a:r>
              <a:rPr lang="fr" dirty="0" smtClean="0"/>
              <a:t>tude </a:t>
            </a:r>
            <a:r>
              <a:rPr lang="fr" dirty="0"/>
              <a:t>préliminaire (2/3)</a:t>
            </a:r>
            <a:endParaRPr dirty="0"/>
          </a:p>
          <a:p>
            <a:pPr marL="457200" lvl="0" indent="0" algn="l" rtl="0">
              <a:lnSpc>
                <a:spcPct val="150000"/>
              </a:lnSpc>
              <a:spcBef>
                <a:spcPts val="0"/>
              </a:spcBef>
              <a:spcAft>
                <a:spcPts val="0"/>
              </a:spcAft>
              <a:buNone/>
            </a:pPr>
            <a:r>
              <a:rPr lang="fr" sz="1777" dirty="0">
                <a:solidFill>
                  <a:schemeClr val="accent5">
                    <a:lumMod val="75000"/>
                  </a:schemeClr>
                </a:solidFill>
              </a:rPr>
              <a:t>Critique de l’existant</a:t>
            </a:r>
            <a:endParaRPr sz="1777" dirty="0">
              <a:solidFill>
                <a:schemeClr val="accent5">
                  <a:lumMod val="75000"/>
                </a:schemeClr>
              </a:solidFill>
            </a:endParaRPr>
          </a:p>
        </p:txBody>
      </p:sp>
      <p:sp>
        <p:nvSpPr>
          <p:cNvPr id="134" name="Google Shape;134;p18"/>
          <p:cNvSpPr txBox="1">
            <a:spLocks noGrp="1"/>
          </p:cNvSpPr>
          <p:nvPr>
            <p:ph type="body" idx="1"/>
          </p:nvPr>
        </p:nvSpPr>
        <p:spPr>
          <a:xfrm>
            <a:off x="311700" y="1715969"/>
            <a:ext cx="9872206" cy="2049208"/>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fr" sz="1600" dirty="0">
                <a:latin typeface="Roboto" panose="020B0604020202020204" charset="0"/>
                <a:ea typeface="Roboto" panose="020B0604020202020204" charset="0"/>
                <a:cs typeface="Arial"/>
                <a:sym typeface="Arial"/>
              </a:rPr>
              <a:t>La deuxième solution </a:t>
            </a:r>
            <a:r>
              <a:rPr lang="fr" sz="1600" dirty="0" smtClean="0">
                <a:latin typeface="Roboto" panose="020B0604020202020204" charset="0"/>
                <a:ea typeface="Roboto" panose="020B0604020202020204" charset="0"/>
                <a:cs typeface="Arial"/>
                <a:sym typeface="Arial"/>
              </a:rPr>
              <a:t>donne </a:t>
            </a:r>
            <a:r>
              <a:rPr lang="fr" sz="1600" dirty="0">
                <a:latin typeface="Roboto" panose="020B0604020202020204" charset="0"/>
                <a:ea typeface="Roboto" panose="020B0604020202020204" charset="0"/>
                <a:cs typeface="Arial"/>
                <a:sym typeface="Arial"/>
              </a:rPr>
              <a:t>des résultats </a:t>
            </a:r>
            <a:r>
              <a:rPr lang="fr" sz="1600" dirty="0" smtClean="0">
                <a:latin typeface="Roboto" panose="020B0604020202020204" charset="0"/>
                <a:ea typeface="Roboto" panose="020B0604020202020204" charset="0"/>
                <a:cs typeface="Arial"/>
                <a:sym typeface="Arial"/>
              </a:rPr>
              <a:t>meilleurs</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pPr lvl="0" algn="l" rtl="0">
              <a:spcBef>
                <a:spcPts val="0"/>
              </a:spcBef>
              <a:spcAft>
                <a:spcPts val="0"/>
              </a:spcAft>
              <a:buSzPts val="1800"/>
              <a:buFont typeface="Wingdings" panose="05000000000000000000" pitchFamily="2" charset="2"/>
              <a:buChar char="q"/>
            </a:pPr>
            <a:r>
              <a:rPr lang="fr" sz="1600" dirty="0">
                <a:latin typeface="Roboto" panose="020B0604020202020204" charset="0"/>
                <a:ea typeface="Roboto" panose="020B0604020202020204" charset="0"/>
                <a:cs typeface="Arial"/>
                <a:sym typeface="Arial"/>
              </a:rPr>
              <a:t>La première solution est meilleure pour les </a:t>
            </a:r>
            <a:r>
              <a:rPr lang="fr" sz="1600" dirty="0" smtClean="0">
                <a:latin typeface="Roboto" panose="020B0604020202020204" charset="0"/>
                <a:ea typeface="Roboto" panose="020B0604020202020204" charset="0"/>
                <a:cs typeface="Arial"/>
                <a:sym typeface="Arial"/>
              </a:rPr>
              <a:t>CV </a:t>
            </a:r>
            <a:r>
              <a:rPr lang="fr" sz="1600" dirty="0">
                <a:latin typeface="Roboto" panose="020B0604020202020204" charset="0"/>
                <a:ea typeface="Roboto" panose="020B0604020202020204" charset="0"/>
                <a:cs typeface="Arial"/>
                <a:sym typeface="Arial"/>
              </a:rPr>
              <a:t>non structurés</a:t>
            </a:r>
            <a:endParaRPr sz="1600" dirty="0">
              <a:latin typeface="Roboto" panose="020B0604020202020204" charset="0"/>
              <a:ea typeface="Roboto" panose="020B0604020202020204" charset="0"/>
              <a:cs typeface="Arial"/>
              <a:sym typeface="Arial"/>
            </a:endParaRPr>
          </a:p>
          <a:p>
            <a:pPr marL="457200" lvl="0" indent="0" algn="l" rtl="0">
              <a:spcBef>
                <a:spcPts val="0"/>
              </a:spcBef>
              <a:spcAft>
                <a:spcPts val="0"/>
              </a:spcAft>
              <a:buNone/>
            </a:pPr>
            <a:endParaRPr sz="1600" dirty="0">
              <a:latin typeface="Roboto" panose="020B0604020202020204" charset="0"/>
              <a:ea typeface="Roboto" panose="020B0604020202020204" charset="0"/>
              <a:cs typeface="Arial"/>
              <a:sym typeface="Arial"/>
            </a:endParaRPr>
          </a:p>
          <a:p>
            <a:pPr lvl="0" algn="l" rtl="0">
              <a:spcBef>
                <a:spcPts val="0"/>
              </a:spcBef>
              <a:spcAft>
                <a:spcPts val="0"/>
              </a:spcAft>
              <a:buSzPts val="1800"/>
              <a:buFont typeface="Wingdings" panose="05000000000000000000" pitchFamily="2" charset="2"/>
              <a:buChar char="q"/>
            </a:pPr>
            <a:r>
              <a:rPr lang="fr" sz="1600" dirty="0">
                <a:latin typeface="Roboto" panose="020B0604020202020204" charset="0"/>
                <a:ea typeface="Roboto" panose="020B0604020202020204" charset="0"/>
                <a:cs typeface="Arial"/>
                <a:sym typeface="Arial"/>
              </a:rPr>
              <a:t>Les deux solutions ne mettent pas en valeur </a:t>
            </a:r>
            <a:r>
              <a:rPr lang="fr" sz="1600" dirty="0" smtClean="0">
                <a:latin typeface="Roboto" panose="020B0604020202020204" charset="0"/>
                <a:ea typeface="Roboto" panose="020B0604020202020204" charset="0"/>
                <a:cs typeface="Arial"/>
                <a:sym typeface="Arial"/>
              </a:rPr>
              <a:t>l‘information à partir de la photo du candidat</a:t>
            </a:r>
            <a:endParaRPr sz="1600" dirty="0">
              <a:latin typeface="Roboto" panose="020B0604020202020204" charset="0"/>
              <a:ea typeface="Roboto" panose="020B0604020202020204" charset="0"/>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1200"/>
              </a:spcAft>
              <a:buNone/>
            </a:pPr>
            <a:endParaRPr dirty="0"/>
          </a:p>
        </p:txBody>
      </p:sp>
      <p:sp>
        <p:nvSpPr>
          <p:cNvPr id="2" name="Espace réservé du numéro de diapositive 1"/>
          <p:cNvSpPr>
            <a:spLocks noGrp="1"/>
          </p:cNvSpPr>
          <p:nvPr>
            <p:ph type="sldNum" idx="12"/>
          </p:nvPr>
        </p:nvSpPr>
        <p:spPr>
          <a:xfrm>
            <a:off x="8557950" y="4821519"/>
            <a:ext cx="548700" cy="393600"/>
          </a:xfrm>
        </p:spPr>
        <p:txBody>
          <a:bodyPr/>
          <a:lstStyle/>
          <a:p>
            <a:pPr marL="0" lvl="0" indent="0" algn="r" rtl="0">
              <a:spcBef>
                <a:spcPts val="0"/>
              </a:spcBef>
              <a:spcAft>
                <a:spcPts val="0"/>
              </a:spcAft>
              <a:buNone/>
            </a:pPr>
            <a:fld id="{00000000-1234-1234-1234-123412341234}" type="slidenum">
              <a:rPr lang="fr-FR" smtClean="0"/>
              <a:t>5</a:t>
            </a:fld>
            <a:r>
              <a:rPr lang="fr-FR" dirty="0" smtClean="0"/>
              <a:t>/32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259069" y="229063"/>
            <a:ext cx="8520600" cy="819900"/>
          </a:xfrm>
          <a:prstGeom prst="rect">
            <a:avLst/>
          </a:prstGeom>
        </p:spPr>
        <p:txBody>
          <a:bodyPr spcFirstLastPara="1" wrap="square" lIns="91425" tIns="91425" rIns="91425" bIns="91425" anchor="t" anchorCtr="0">
            <a:normAutofit fontScale="90000"/>
          </a:bodyPr>
          <a:lstStyle/>
          <a:p>
            <a:pPr marL="457200" lvl="0" indent="-400050" algn="l" rtl="0">
              <a:lnSpc>
                <a:spcPct val="150000"/>
              </a:lnSpc>
              <a:spcBef>
                <a:spcPts val="0"/>
              </a:spcBef>
              <a:spcAft>
                <a:spcPts val="0"/>
              </a:spcAft>
              <a:buSzPct val="100000"/>
              <a:buAutoNum type="romanUcPeriod"/>
            </a:pPr>
            <a:r>
              <a:rPr lang="en-US" dirty="0" smtClean="0"/>
              <a:t>É</a:t>
            </a:r>
            <a:r>
              <a:rPr lang="fr" dirty="0" smtClean="0"/>
              <a:t>tude </a:t>
            </a:r>
            <a:r>
              <a:rPr lang="fr" dirty="0"/>
              <a:t>préliminaire (3/3)</a:t>
            </a:r>
            <a:endParaRPr dirty="0"/>
          </a:p>
          <a:p>
            <a:pPr marL="457200" lvl="0" indent="0" algn="l" rtl="0">
              <a:lnSpc>
                <a:spcPct val="150000"/>
              </a:lnSpc>
              <a:spcBef>
                <a:spcPts val="0"/>
              </a:spcBef>
              <a:spcAft>
                <a:spcPts val="0"/>
              </a:spcAft>
              <a:buNone/>
            </a:pPr>
            <a:r>
              <a:rPr lang="fr" sz="1777" dirty="0">
                <a:solidFill>
                  <a:schemeClr val="accent5">
                    <a:lumMod val="75000"/>
                  </a:schemeClr>
                </a:solidFill>
              </a:rPr>
              <a:t>Solution proposée</a:t>
            </a:r>
            <a:endParaRPr sz="1777" dirty="0">
              <a:solidFill>
                <a:schemeClr val="accent5">
                  <a:lumMod val="75000"/>
                </a:schemeClr>
              </a:solidFill>
            </a:endParaRPr>
          </a:p>
        </p:txBody>
      </p:sp>
      <p:sp>
        <p:nvSpPr>
          <p:cNvPr id="140" name="Google Shape;140;p19"/>
          <p:cNvSpPr/>
          <p:nvPr/>
        </p:nvSpPr>
        <p:spPr>
          <a:xfrm>
            <a:off x="606883" y="1790224"/>
            <a:ext cx="2179200" cy="1197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fr" sz="1600" dirty="0">
                <a:solidFill>
                  <a:schemeClr val="dk2"/>
                </a:solidFill>
              </a:rPr>
              <a:t>Combiner ML et </a:t>
            </a:r>
            <a:r>
              <a:rPr lang="fr" sz="1600" dirty="0" smtClean="0">
                <a:solidFill>
                  <a:schemeClr val="dk2"/>
                </a:solidFill>
              </a:rPr>
              <a:t>NLP</a:t>
            </a:r>
            <a:endParaRPr sz="1600" dirty="0"/>
          </a:p>
        </p:txBody>
      </p:sp>
      <p:sp>
        <p:nvSpPr>
          <p:cNvPr id="141" name="Google Shape;141;p19"/>
          <p:cNvSpPr/>
          <p:nvPr/>
        </p:nvSpPr>
        <p:spPr>
          <a:xfrm>
            <a:off x="5976100" y="328650"/>
            <a:ext cx="2989200" cy="2395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fr" sz="1800" dirty="0">
                <a:solidFill>
                  <a:schemeClr val="dk2"/>
                </a:solidFill>
              </a:rPr>
              <a:t>Extraire les compétences </a:t>
            </a:r>
            <a:r>
              <a:rPr lang="fr" sz="1800" dirty="0" smtClean="0">
                <a:solidFill>
                  <a:schemeClr val="bg2"/>
                </a:solidFill>
              </a:rPr>
              <a:t>relative à </a:t>
            </a:r>
            <a:r>
              <a:rPr lang="fr" sz="1800" dirty="0" smtClean="0">
                <a:solidFill>
                  <a:schemeClr val="dk2"/>
                </a:solidFill>
              </a:rPr>
              <a:t>l’offre </a:t>
            </a:r>
            <a:r>
              <a:rPr lang="fr" sz="1800" dirty="0">
                <a:solidFill>
                  <a:schemeClr val="dk2"/>
                </a:solidFill>
              </a:rPr>
              <a:t>d’emploi</a:t>
            </a:r>
            <a:endParaRPr dirty="0"/>
          </a:p>
        </p:txBody>
      </p:sp>
      <p:sp>
        <p:nvSpPr>
          <p:cNvPr id="142" name="Google Shape;142;p19"/>
          <p:cNvSpPr/>
          <p:nvPr/>
        </p:nvSpPr>
        <p:spPr>
          <a:xfrm rot="-1241582">
            <a:off x="3214344" y="2233399"/>
            <a:ext cx="2805063" cy="267451"/>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txBox="1"/>
          <p:nvPr/>
        </p:nvSpPr>
        <p:spPr>
          <a:xfrm rot="-1271372">
            <a:off x="3419304" y="2439675"/>
            <a:ext cx="2670878" cy="4000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Roboto"/>
                <a:ea typeface="Roboto"/>
                <a:cs typeface="Roboto"/>
                <a:sym typeface="Roboto"/>
              </a:rPr>
              <a:t>Prédire la correspondance</a:t>
            </a:r>
            <a:endParaRPr>
              <a:latin typeface="Roboto"/>
              <a:ea typeface="Roboto"/>
              <a:cs typeface="Roboto"/>
              <a:sym typeface="Roboto"/>
            </a:endParaRPr>
          </a:p>
        </p:txBody>
      </p:sp>
      <p:sp>
        <p:nvSpPr>
          <p:cNvPr id="144" name="Google Shape;144;p19"/>
          <p:cNvSpPr/>
          <p:nvPr/>
        </p:nvSpPr>
        <p:spPr>
          <a:xfrm>
            <a:off x="753100" y="3146800"/>
            <a:ext cx="1906800" cy="150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700" dirty="0" smtClean="0">
                <a:solidFill>
                  <a:schemeClr val="dk2"/>
                </a:solidFill>
              </a:rPr>
              <a:t>É</a:t>
            </a:r>
            <a:r>
              <a:rPr lang="fr" sz="1700" dirty="0" smtClean="0">
                <a:solidFill>
                  <a:schemeClr val="dk2"/>
                </a:solidFill>
              </a:rPr>
              <a:t>valuer </a:t>
            </a:r>
            <a:r>
              <a:rPr lang="fr" sz="1700" dirty="0">
                <a:solidFill>
                  <a:schemeClr val="dk2"/>
                </a:solidFill>
              </a:rPr>
              <a:t>la photo du candidat</a:t>
            </a:r>
            <a:endParaRPr sz="1300" dirty="0"/>
          </a:p>
        </p:txBody>
      </p:sp>
      <p:sp>
        <p:nvSpPr>
          <p:cNvPr id="145" name="Google Shape;145;p19"/>
          <p:cNvSpPr/>
          <p:nvPr/>
        </p:nvSpPr>
        <p:spPr>
          <a:xfrm rot="5241277">
            <a:off x="122862" y="1652225"/>
            <a:ext cx="3157919" cy="3043440"/>
          </a:xfrm>
          <a:prstGeom prst="ellipse">
            <a:avLst/>
          </a:prstGeom>
          <a:noFill/>
          <a:ln w="28575" cap="flat" cmpd="sng">
            <a:solidFill>
              <a:srgbClr val="A64D79"/>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300"/>
          </a:p>
        </p:txBody>
      </p:sp>
      <p:sp>
        <p:nvSpPr>
          <p:cNvPr id="146" name="Google Shape;146;p19"/>
          <p:cNvSpPr/>
          <p:nvPr/>
        </p:nvSpPr>
        <p:spPr>
          <a:xfrm>
            <a:off x="3302375" y="3242950"/>
            <a:ext cx="1824900" cy="15066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fr" sz="1600">
                <a:solidFill>
                  <a:schemeClr val="dk2"/>
                </a:solidFill>
              </a:rPr>
              <a:t>Analyse des réponses aux questions</a:t>
            </a:r>
            <a:endParaRPr sz="1600">
              <a:solidFill>
                <a:schemeClr val="dk2"/>
              </a:solidFill>
            </a:endParaRPr>
          </a:p>
        </p:txBody>
      </p:sp>
      <p:sp>
        <p:nvSpPr>
          <p:cNvPr id="147" name="Google Shape;147;p19"/>
          <p:cNvSpPr/>
          <p:nvPr/>
        </p:nvSpPr>
        <p:spPr>
          <a:xfrm>
            <a:off x="5127350" y="2723850"/>
            <a:ext cx="1906800" cy="15066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fr" sz="1600" dirty="0">
                <a:solidFill>
                  <a:schemeClr val="dk2"/>
                </a:solidFill>
              </a:rPr>
              <a:t>Détection de l'émotion à travers la voix</a:t>
            </a:r>
            <a:endParaRPr sz="1600" dirty="0">
              <a:solidFill>
                <a:schemeClr val="dk2"/>
              </a:solidFill>
            </a:endParaRPr>
          </a:p>
        </p:txBody>
      </p:sp>
      <p:sp>
        <p:nvSpPr>
          <p:cNvPr id="2" name="Espace réservé du numéro de diapositive 1"/>
          <p:cNvSpPr>
            <a:spLocks noGrp="1"/>
          </p:cNvSpPr>
          <p:nvPr>
            <p:ph type="sldNum" idx="12"/>
          </p:nvPr>
        </p:nvSpPr>
        <p:spPr>
          <a:xfrm>
            <a:off x="8595300" y="4821456"/>
            <a:ext cx="548700" cy="393600"/>
          </a:xfrm>
        </p:spPr>
        <p:txBody>
          <a:bodyPr/>
          <a:lstStyle/>
          <a:p>
            <a:pPr marL="0" lvl="0" indent="0" algn="r" rtl="0">
              <a:spcBef>
                <a:spcPts val="0"/>
              </a:spcBef>
              <a:spcAft>
                <a:spcPts val="0"/>
              </a:spcAft>
              <a:buNone/>
            </a:pPr>
            <a:fld id="{00000000-1234-1234-1234-123412341234}" type="slidenum">
              <a:rPr lang="fr-FR" smtClean="0"/>
              <a:t>6</a:t>
            </a:fld>
            <a:r>
              <a:rPr lang="fr-FR" dirty="0" smtClean="0"/>
              <a:t>/32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214181" y="222011"/>
            <a:ext cx="8520600" cy="1229716"/>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fr" sz="2700" dirty="0"/>
              <a:t>II.   Analyse des besoins (⅓)</a:t>
            </a:r>
            <a:endParaRPr sz="2700" dirty="0"/>
          </a:p>
          <a:p>
            <a:pPr marL="0" lvl="0" indent="0" algn="l" rtl="0">
              <a:lnSpc>
                <a:spcPct val="150000"/>
              </a:lnSpc>
              <a:spcBef>
                <a:spcPts val="0"/>
              </a:spcBef>
              <a:spcAft>
                <a:spcPts val="0"/>
              </a:spcAft>
              <a:buNone/>
            </a:pPr>
            <a:r>
              <a:rPr lang="fr" sz="1600" dirty="0">
                <a:solidFill>
                  <a:schemeClr val="accent5">
                    <a:lumMod val="75000"/>
                  </a:schemeClr>
                </a:solidFill>
              </a:rPr>
              <a:t>          Besoins fonctionnels </a:t>
            </a:r>
            <a:endParaRPr sz="1600" dirty="0">
              <a:solidFill>
                <a:schemeClr val="accent5">
                  <a:lumMod val="75000"/>
                </a:schemeClr>
              </a:solidFill>
            </a:endParaRPr>
          </a:p>
          <a:p>
            <a:pPr marL="0" lvl="0" indent="0" algn="l" rtl="0">
              <a:spcBef>
                <a:spcPts val="0"/>
              </a:spcBef>
              <a:spcAft>
                <a:spcPts val="0"/>
              </a:spcAft>
              <a:buNone/>
            </a:pPr>
            <a:endParaRPr sz="2700" dirty="0"/>
          </a:p>
        </p:txBody>
      </p:sp>
      <p:sp>
        <p:nvSpPr>
          <p:cNvPr id="153" name="Google Shape;153;p20"/>
          <p:cNvSpPr/>
          <p:nvPr/>
        </p:nvSpPr>
        <p:spPr>
          <a:xfrm>
            <a:off x="2520850" y="3867431"/>
            <a:ext cx="1688100" cy="915519"/>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smtClean="0">
                <a:solidFill>
                  <a:schemeClr val="dk2"/>
                </a:solidFill>
              </a:rPr>
              <a:t>modifier </a:t>
            </a:r>
            <a:r>
              <a:rPr lang="fr" sz="1500" dirty="0">
                <a:solidFill>
                  <a:schemeClr val="dk2"/>
                </a:solidFill>
              </a:rPr>
              <a:t>le profil</a:t>
            </a:r>
            <a:endParaRPr sz="1500" dirty="0">
              <a:solidFill>
                <a:schemeClr val="dk2"/>
              </a:solidFill>
            </a:endParaRPr>
          </a:p>
        </p:txBody>
      </p:sp>
      <p:sp>
        <p:nvSpPr>
          <p:cNvPr id="154" name="Google Shape;154;p20"/>
          <p:cNvSpPr/>
          <p:nvPr/>
        </p:nvSpPr>
        <p:spPr>
          <a:xfrm>
            <a:off x="551127" y="1620678"/>
            <a:ext cx="1805400" cy="10962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S’inscrire et s’authentifier</a:t>
            </a:r>
            <a:endParaRPr sz="1500" dirty="0">
              <a:solidFill>
                <a:schemeClr val="dk2"/>
              </a:solidFill>
            </a:endParaRPr>
          </a:p>
        </p:txBody>
      </p:sp>
      <p:sp>
        <p:nvSpPr>
          <p:cNvPr id="155" name="Google Shape;155;p20"/>
          <p:cNvSpPr/>
          <p:nvPr/>
        </p:nvSpPr>
        <p:spPr>
          <a:xfrm>
            <a:off x="4438475" y="3183467"/>
            <a:ext cx="2051100" cy="1599483"/>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Déposer le </a:t>
            </a:r>
            <a:r>
              <a:rPr lang="fr" sz="1500" dirty="0" smtClean="0">
                <a:solidFill>
                  <a:schemeClr val="dk2"/>
                </a:solidFill>
              </a:rPr>
              <a:t>CV pour </a:t>
            </a:r>
            <a:r>
              <a:rPr lang="fr" sz="1500" dirty="0">
                <a:solidFill>
                  <a:schemeClr val="dk2"/>
                </a:solidFill>
              </a:rPr>
              <a:t>une offre d’emploi bien déterminée</a:t>
            </a:r>
            <a:endParaRPr sz="1500" dirty="0">
              <a:solidFill>
                <a:schemeClr val="dk2"/>
              </a:solidFill>
            </a:endParaRPr>
          </a:p>
        </p:txBody>
      </p:sp>
      <p:sp>
        <p:nvSpPr>
          <p:cNvPr id="156" name="Google Shape;156;p20"/>
          <p:cNvSpPr/>
          <p:nvPr/>
        </p:nvSpPr>
        <p:spPr>
          <a:xfrm>
            <a:off x="6216372" y="2030513"/>
            <a:ext cx="2139000" cy="15141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Répondre aux questions </a:t>
            </a:r>
            <a:r>
              <a:rPr lang="fr" sz="1500" dirty="0" smtClean="0">
                <a:solidFill>
                  <a:schemeClr val="dk2"/>
                </a:solidFill>
              </a:rPr>
              <a:t>élaborés </a:t>
            </a:r>
            <a:r>
              <a:rPr lang="fr" sz="1500" dirty="0">
                <a:solidFill>
                  <a:schemeClr val="dk2"/>
                </a:solidFill>
              </a:rPr>
              <a:t>par le recruteur</a:t>
            </a:r>
            <a:endParaRPr sz="1500" dirty="0">
              <a:solidFill>
                <a:schemeClr val="dk2"/>
              </a:solidFill>
            </a:endParaRPr>
          </a:p>
        </p:txBody>
      </p:sp>
      <p:sp>
        <p:nvSpPr>
          <p:cNvPr id="157" name="Google Shape;157;p20"/>
          <p:cNvSpPr/>
          <p:nvPr/>
        </p:nvSpPr>
        <p:spPr>
          <a:xfrm>
            <a:off x="412620" y="2918813"/>
            <a:ext cx="2139000" cy="12516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Consulter les </a:t>
            </a:r>
            <a:r>
              <a:rPr lang="fr" sz="1500" dirty="0" smtClean="0">
                <a:solidFill>
                  <a:schemeClr val="dk2"/>
                </a:solidFill>
              </a:rPr>
              <a:t>offres </a:t>
            </a:r>
            <a:r>
              <a:rPr lang="fr" sz="1500" dirty="0">
                <a:solidFill>
                  <a:schemeClr val="dk2"/>
                </a:solidFill>
              </a:rPr>
              <a:t>d’emploi</a:t>
            </a:r>
            <a:endParaRPr sz="1500" dirty="0">
              <a:solidFill>
                <a:schemeClr val="dk2"/>
              </a:solidFill>
            </a:endParaRPr>
          </a:p>
        </p:txBody>
      </p:sp>
      <p:sp>
        <p:nvSpPr>
          <p:cNvPr id="158" name="Google Shape;158;p20"/>
          <p:cNvSpPr/>
          <p:nvPr/>
        </p:nvSpPr>
        <p:spPr>
          <a:xfrm>
            <a:off x="6304272" y="335840"/>
            <a:ext cx="2051100" cy="15141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Envoyer une vidéo démonstrative au recruteur</a:t>
            </a:r>
            <a:endParaRPr sz="1500" dirty="0">
              <a:solidFill>
                <a:schemeClr val="dk2"/>
              </a:solidFill>
            </a:endParaRPr>
          </a:p>
        </p:txBody>
      </p:sp>
      <p:sp>
        <p:nvSpPr>
          <p:cNvPr id="159" name="Google Shape;159;p20"/>
          <p:cNvSpPr txBox="1"/>
          <p:nvPr/>
        </p:nvSpPr>
        <p:spPr>
          <a:xfrm>
            <a:off x="3364900" y="2064263"/>
            <a:ext cx="20511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3500" dirty="0">
                <a:latin typeface="Roboto"/>
                <a:ea typeface="Roboto"/>
                <a:cs typeface="Roboto"/>
                <a:sym typeface="Roboto"/>
              </a:rPr>
              <a:t>Candidat</a:t>
            </a:r>
            <a:endParaRPr sz="3500" dirty="0">
              <a:latin typeface="Roboto"/>
              <a:ea typeface="Roboto"/>
              <a:cs typeface="Roboto"/>
              <a:sym typeface="Roboto"/>
            </a:endParaRPr>
          </a:p>
        </p:txBody>
      </p:sp>
      <p:sp>
        <p:nvSpPr>
          <p:cNvPr id="2" name="Espace réservé du numéro de diapositive 1"/>
          <p:cNvSpPr>
            <a:spLocks noGrp="1"/>
          </p:cNvSpPr>
          <p:nvPr>
            <p:ph type="sldNum" idx="12"/>
          </p:nvPr>
        </p:nvSpPr>
        <p:spPr>
          <a:xfrm>
            <a:off x="8568008" y="4821520"/>
            <a:ext cx="548700" cy="393600"/>
          </a:xfrm>
        </p:spPr>
        <p:txBody>
          <a:bodyPr/>
          <a:lstStyle/>
          <a:p>
            <a:pPr marL="0" lvl="0" indent="0" algn="r" rtl="0">
              <a:spcBef>
                <a:spcPts val="0"/>
              </a:spcBef>
              <a:spcAft>
                <a:spcPts val="0"/>
              </a:spcAft>
              <a:buNone/>
            </a:pPr>
            <a:fld id="{00000000-1234-1234-1234-123412341234}" type="slidenum">
              <a:rPr lang="fr-FR" smtClean="0"/>
              <a:t>7</a:t>
            </a:fld>
            <a:r>
              <a:rPr lang="fr-FR" dirty="0" smtClean="0"/>
              <a:t>/32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4" grpId="0" animBg="1"/>
      <p:bldP spid="155" grpId="0" animBg="1"/>
      <p:bldP spid="156" grpId="0" animBg="1"/>
      <p:bldP spid="157" grpId="0" animBg="1"/>
      <p:bldP spid="1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311700" y="409999"/>
            <a:ext cx="8520600" cy="1276864"/>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fr" sz="2700" dirty="0"/>
              <a:t>II.   Analyse des besoins (⅔)</a:t>
            </a:r>
            <a:endParaRPr sz="2700" dirty="0"/>
          </a:p>
          <a:p>
            <a:pPr marL="0" lvl="0" indent="0" algn="l" rtl="0">
              <a:lnSpc>
                <a:spcPct val="150000"/>
              </a:lnSpc>
              <a:spcBef>
                <a:spcPts val="0"/>
              </a:spcBef>
              <a:spcAft>
                <a:spcPts val="0"/>
              </a:spcAft>
              <a:buNone/>
            </a:pPr>
            <a:r>
              <a:rPr lang="fr" sz="1600" dirty="0">
                <a:solidFill>
                  <a:schemeClr val="accent5">
                    <a:lumMod val="75000"/>
                  </a:schemeClr>
                </a:solidFill>
              </a:rPr>
              <a:t>          Besoins fonctionnels </a:t>
            </a:r>
            <a:endParaRPr sz="1600" dirty="0">
              <a:solidFill>
                <a:schemeClr val="accent5">
                  <a:lumMod val="75000"/>
                </a:schemeClr>
              </a:solidFill>
            </a:endParaRPr>
          </a:p>
          <a:p>
            <a:pPr marL="0" lvl="0" indent="0" algn="l" rtl="0">
              <a:spcBef>
                <a:spcPts val="0"/>
              </a:spcBef>
              <a:spcAft>
                <a:spcPts val="0"/>
              </a:spcAft>
              <a:buNone/>
            </a:pPr>
            <a:endParaRPr sz="2700" dirty="0"/>
          </a:p>
        </p:txBody>
      </p:sp>
      <p:sp>
        <p:nvSpPr>
          <p:cNvPr id="165" name="Google Shape;165;p21"/>
          <p:cNvSpPr/>
          <p:nvPr/>
        </p:nvSpPr>
        <p:spPr>
          <a:xfrm>
            <a:off x="491924" y="1808889"/>
            <a:ext cx="1805400" cy="10962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S’inscrire et s’authentifier</a:t>
            </a:r>
            <a:endParaRPr sz="1500" dirty="0">
              <a:solidFill>
                <a:schemeClr val="dk2"/>
              </a:solidFill>
            </a:endParaRPr>
          </a:p>
        </p:txBody>
      </p:sp>
      <p:sp>
        <p:nvSpPr>
          <p:cNvPr id="166" name="Google Shape;166;p21"/>
          <p:cNvSpPr/>
          <p:nvPr/>
        </p:nvSpPr>
        <p:spPr>
          <a:xfrm>
            <a:off x="6170543" y="2148039"/>
            <a:ext cx="2051100" cy="15141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Voir le classement des candidats</a:t>
            </a:r>
            <a:endParaRPr sz="1500" dirty="0">
              <a:solidFill>
                <a:schemeClr val="dk2"/>
              </a:solidFill>
            </a:endParaRPr>
          </a:p>
        </p:txBody>
      </p:sp>
      <p:sp>
        <p:nvSpPr>
          <p:cNvPr id="167" name="Google Shape;167;p21"/>
          <p:cNvSpPr/>
          <p:nvPr/>
        </p:nvSpPr>
        <p:spPr>
          <a:xfrm>
            <a:off x="1067020" y="3242687"/>
            <a:ext cx="1680900" cy="10962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Créer l’offre d’emploi</a:t>
            </a:r>
            <a:endParaRPr sz="1200" dirty="0">
              <a:solidFill>
                <a:schemeClr val="dk2"/>
              </a:solidFill>
            </a:endParaRPr>
          </a:p>
        </p:txBody>
      </p:sp>
      <p:sp>
        <p:nvSpPr>
          <p:cNvPr id="168" name="Google Shape;168;p21"/>
          <p:cNvSpPr/>
          <p:nvPr/>
        </p:nvSpPr>
        <p:spPr>
          <a:xfrm>
            <a:off x="3502500" y="3164987"/>
            <a:ext cx="2139000" cy="12516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a:solidFill>
                  <a:schemeClr val="dk2"/>
                </a:solidFill>
              </a:rPr>
              <a:t>Créer des tests de personnalité</a:t>
            </a:r>
            <a:endParaRPr sz="1200">
              <a:solidFill>
                <a:schemeClr val="dk2"/>
              </a:solidFill>
            </a:endParaRPr>
          </a:p>
        </p:txBody>
      </p:sp>
      <p:sp>
        <p:nvSpPr>
          <p:cNvPr id="169" name="Google Shape;169;p21"/>
          <p:cNvSpPr/>
          <p:nvPr/>
        </p:nvSpPr>
        <p:spPr>
          <a:xfrm>
            <a:off x="6683681" y="201050"/>
            <a:ext cx="2051100" cy="15141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fr" sz="1500" dirty="0">
                <a:solidFill>
                  <a:schemeClr val="dk2"/>
                </a:solidFill>
              </a:rPr>
              <a:t>Voir les détails du résultat d’un candidat</a:t>
            </a:r>
            <a:endParaRPr sz="1200" dirty="0">
              <a:solidFill>
                <a:schemeClr val="dk2"/>
              </a:solidFill>
            </a:endParaRPr>
          </a:p>
        </p:txBody>
      </p:sp>
      <p:sp>
        <p:nvSpPr>
          <p:cNvPr id="170" name="Google Shape;170;p21"/>
          <p:cNvSpPr txBox="1"/>
          <p:nvPr/>
        </p:nvSpPr>
        <p:spPr>
          <a:xfrm>
            <a:off x="3220263" y="2064275"/>
            <a:ext cx="21957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3500">
                <a:latin typeface="Roboto"/>
                <a:ea typeface="Roboto"/>
                <a:cs typeface="Roboto"/>
                <a:sym typeface="Roboto"/>
              </a:rPr>
              <a:t>Recruteur</a:t>
            </a:r>
            <a:endParaRPr sz="3500">
              <a:latin typeface="Roboto"/>
              <a:ea typeface="Roboto"/>
              <a:cs typeface="Roboto"/>
              <a:sym typeface="Roboto"/>
            </a:endParaRPr>
          </a:p>
        </p:txBody>
      </p:sp>
      <p:sp>
        <p:nvSpPr>
          <p:cNvPr id="2" name="Espace réservé du numéro de diapositive 1"/>
          <p:cNvSpPr>
            <a:spLocks noGrp="1"/>
          </p:cNvSpPr>
          <p:nvPr>
            <p:ph type="sldNum" idx="12"/>
          </p:nvPr>
        </p:nvSpPr>
        <p:spPr>
          <a:xfrm>
            <a:off x="8595300" y="4830484"/>
            <a:ext cx="548700" cy="393600"/>
          </a:xfrm>
        </p:spPr>
        <p:txBody>
          <a:bodyPr/>
          <a:lstStyle/>
          <a:p>
            <a:pPr marL="0" lvl="0" indent="0" algn="r" rtl="0">
              <a:spcBef>
                <a:spcPts val="0"/>
              </a:spcBef>
              <a:spcAft>
                <a:spcPts val="0"/>
              </a:spcAft>
              <a:buNone/>
            </a:pPr>
            <a:fld id="{00000000-1234-1234-1234-123412341234}" type="slidenum">
              <a:rPr lang="fr-FR" smtClean="0"/>
              <a:t>8</a:t>
            </a:fld>
            <a:r>
              <a:rPr lang="fr-FR" dirty="0" smtClean="0"/>
              <a:t>/32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6" grpId="0" animBg="1"/>
      <p:bldP spid="167" grpId="0" animBg="1"/>
      <p:bldP spid="168" grpId="0" animBg="1"/>
      <p:bldP spid="169" grpId="0" animBg="1"/>
    </p:bld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1610</TotalTime>
  <Words>2812</Words>
  <Application>Microsoft Office PowerPoint</Application>
  <PresentationFormat>Affichage à l'écran (16:9)</PresentationFormat>
  <Paragraphs>536</Paragraphs>
  <Slides>39</Slides>
  <Notes>39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39</vt:i4>
      </vt:variant>
    </vt:vector>
  </HeadingPairs>
  <TitlesOfParts>
    <vt:vector size="44" baseType="lpstr">
      <vt:lpstr>Roboto</vt:lpstr>
      <vt:lpstr>Arial</vt:lpstr>
      <vt:lpstr>Wingdings</vt:lpstr>
      <vt:lpstr>Courier New</vt:lpstr>
      <vt:lpstr>Geometric</vt:lpstr>
      <vt:lpstr>Présentation PowerPoint</vt:lpstr>
      <vt:lpstr>Plan</vt:lpstr>
      <vt:lpstr>Introduction (½) Problématique </vt:lpstr>
      <vt:lpstr>Introduction (2/2)   Objectif </vt:lpstr>
      <vt:lpstr>Étude préliminaire (1/3) Étude de l’existant</vt:lpstr>
      <vt:lpstr>Étude préliminaire (2/3) Critique de l’existant</vt:lpstr>
      <vt:lpstr>Étude préliminaire (3/3) Solution proposée</vt:lpstr>
      <vt:lpstr>II.   Analyse des besoins (⅓)           Besoins fonctionnels  </vt:lpstr>
      <vt:lpstr>II.   Analyse des besoins (⅔)           Besoins fonctionnels  </vt:lpstr>
      <vt:lpstr>II.   Analyse des besoins  (3/3)           Besoins non fonctionnels  </vt:lpstr>
      <vt:lpstr>III.  Conception (1/6)            Conception générale </vt:lpstr>
      <vt:lpstr>III.  Conception (2/6)             Conception détaillée </vt:lpstr>
      <vt:lpstr>III.  Conception (2/6)             Conception détaillée </vt:lpstr>
      <vt:lpstr>III.  Conception (3/6)            Conception détaillée </vt:lpstr>
      <vt:lpstr>III.  Conception (3/6)            Conception détaillée </vt:lpstr>
      <vt:lpstr>III.  Conception (4/6)            Conception détaillée </vt:lpstr>
      <vt:lpstr>III.  Conception (4/6)            Conception détaillée </vt:lpstr>
      <vt:lpstr>III.  Conception (5/6)            Conception détaillée </vt:lpstr>
      <vt:lpstr>III.  Conception (5/6)            Conception détaillée </vt:lpstr>
      <vt:lpstr>III.  Conception (6/6)            Conception détaillée </vt:lpstr>
      <vt:lpstr>III.  Conception (6/6)            Conception détaillée </vt:lpstr>
      <vt:lpstr>IV.  Réalisation (1/15)             Choix des technologies</vt:lpstr>
      <vt:lpstr>IV.  Réalisation (2/15) Analyse de l’offre d’emploi </vt:lpstr>
      <vt:lpstr>IV.  Réalisation (3/15) Analyse de l’offre d’emploi</vt:lpstr>
      <vt:lpstr>IV.  Réalisation (4/15) Analyse des tests de personnalité</vt:lpstr>
      <vt:lpstr>IV.  Réalisation (5/15) Analyse des tests de personnalité</vt:lpstr>
      <vt:lpstr>IV.  Réalisation (6/15) Analyse des tests de personnalités</vt:lpstr>
      <vt:lpstr>IV.  Réalisation (7/15) Analyse des C.V.</vt:lpstr>
      <vt:lpstr>IV.  Réalisation (8/15) Analyse des C.V.</vt:lpstr>
      <vt:lpstr>IV.  Réalisation (9/15) Analyse des C.V.</vt:lpstr>
      <vt:lpstr>IV.  Réalisation (10/15) Analyse des C.V.</vt:lpstr>
      <vt:lpstr>IV.  Réalisation (11/15) Analyse des C.V.</vt:lpstr>
      <vt:lpstr>IV.  Réalisation (12/15) Analyse des photos des C.V.</vt:lpstr>
      <vt:lpstr>IV.  Réalisation (13/15) Reconnaissance de l’émotion dans la voix</vt:lpstr>
      <vt:lpstr>IV.  Réalisation (14/15) Reconnaissance de l’émotion dans la voix</vt:lpstr>
      <vt:lpstr>IV.  Réalisation (15/15) Vidéo démonstrative</vt:lpstr>
      <vt:lpstr>Conclusion (½)</vt:lpstr>
      <vt:lpstr>Conclusion (2/2) Perspectives</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HP</cp:lastModifiedBy>
  <cp:revision>74</cp:revision>
  <dcterms:modified xsi:type="dcterms:W3CDTF">2021-06-15T23:27:57Z</dcterms:modified>
</cp:coreProperties>
</file>