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Sunday" charset="1" panose="00000500000000000000"/>
      <p:regular r:id="rId19"/>
    </p:embeddedFont>
    <p:embeddedFont>
      <p:font typeface="Laila" charset="1" panose="02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33.png" Type="http://schemas.openxmlformats.org/officeDocument/2006/relationships/image"/><Relationship Id="rId9" Target="../media/image3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3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3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793731" y="5363204"/>
            <a:ext cx="3465569" cy="3715522"/>
          </a:xfrm>
          <a:custGeom>
            <a:avLst/>
            <a:gdLst/>
            <a:ahLst/>
            <a:cxnLst/>
            <a:rect r="r" b="b" t="t" l="l"/>
            <a:pathLst>
              <a:path h="3715522" w="3465569">
                <a:moveTo>
                  <a:pt x="0" y="0"/>
                </a:moveTo>
                <a:lnTo>
                  <a:pt x="3465569" y="0"/>
                </a:lnTo>
                <a:lnTo>
                  <a:pt x="3465569" y="3715522"/>
                </a:lnTo>
                <a:lnTo>
                  <a:pt x="0" y="37155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0510" y="6338210"/>
            <a:ext cx="9413087" cy="3948790"/>
          </a:xfrm>
          <a:custGeom>
            <a:avLst/>
            <a:gdLst/>
            <a:ahLst/>
            <a:cxnLst/>
            <a:rect r="r" b="b" t="t" l="l"/>
            <a:pathLst>
              <a:path h="3948790" w="9413087">
                <a:moveTo>
                  <a:pt x="0" y="0"/>
                </a:moveTo>
                <a:lnTo>
                  <a:pt x="9413087" y="0"/>
                </a:lnTo>
                <a:lnTo>
                  <a:pt x="9413087" y="3948790"/>
                </a:lnTo>
                <a:lnTo>
                  <a:pt x="0" y="39487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8983052" y="6338210"/>
            <a:ext cx="9413087" cy="3948790"/>
          </a:xfrm>
          <a:custGeom>
            <a:avLst/>
            <a:gdLst/>
            <a:ahLst/>
            <a:cxnLst/>
            <a:rect r="r" b="b" t="t" l="l"/>
            <a:pathLst>
              <a:path h="3948790" w="9413087">
                <a:moveTo>
                  <a:pt x="9413087" y="0"/>
                </a:moveTo>
                <a:lnTo>
                  <a:pt x="0" y="0"/>
                </a:lnTo>
                <a:lnTo>
                  <a:pt x="0" y="3948790"/>
                </a:lnTo>
                <a:lnTo>
                  <a:pt x="9413087" y="3948790"/>
                </a:lnTo>
                <a:lnTo>
                  <a:pt x="941308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41285" y="1821798"/>
            <a:ext cx="2817616" cy="2935016"/>
          </a:xfrm>
          <a:custGeom>
            <a:avLst/>
            <a:gdLst/>
            <a:ahLst/>
            <a:cxnLst/>
            <a:rect r="r" b="b" t="t" l="l"/>
            <a:pathLst>
              <a:path h="2935016" w="2817616">
                <a:moveTo>
                  <a:pt x="0" y="0"/>
                </a:moveTo>
                <a:lnTo>
                  <a:pt x="2817616" y="0"/>
                </a:lnTo>
                <a:lnTo>
                  <a:pt x="2817616" y="2935017"/>
                </a:lnTo>
                <a:lnTo>
                  <a:pt x="0" y="29350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349547">
            <a:off x="14929544" y="1057666"/>
            <a:ext cx="2792465" cy="2162891"/>
          </a:xfrm>
          <a:custGeom>
            <a:avLst/>
            <a:gdLst/>
            <a:ahLst/>
            <a:cxnLst/>
            <a:rect r="r" b="b" t="t" l="l"/>
            <a:pathLst>
              <a:path h="2162891" w="2792465">
                <a:moveTo>
                  <a:pt x="0" y="0"/>
                </a:moveTo>
                <a:lnTo>
                  <a:pt x="2792465" y="0"/>
                </a:lnTo>
                <a:lnTo>
                  <a:pt x="2792465" y="2162890"/>
                </a:lnTo>
                <a:lnTo>
                  <a:pt x="0" y="21628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631118" y="1442402"/>
            <a:ext cx="9550694" cy="5489548"/>
          </a:xfrm>
          <a:custGeom>
            <a:avLst/>
            <a:gdLst/>
            <a:ahLst/>
            <a:cxnLst/>
            <a:rect r="r" b="b" t="t" l="l"/>
            <a:pathLst>
              <a:path h="5489548" w="9550694">
                <a:moveTo>
                  <a:pt x="0" y="0"/>
                </a:moveTo>
                <a:lnTo>
                  <a:pt x="9550694" y="0"/>
                </a:lnTo>
                <a:lnTo>
                  <a:pt x="9550694" y="5489548"/>
                </a:lnTo>
                <a:lnTo>
                  <a:pt x="0" y="5489548"/>
                </a:lnTo>
                <a:lnTo>
                  <a:pt x="0" y="0"/>
                </a:lnTo>
                <a:close/>
              </a:path>
            </a:pathLst>
          </a:custGeom>
          <a:blipFill>
            <a:blip r:embed="rId10"/>
            <a:stretch>
              <a:fillRect l="0" t="0" r="0" b="0"/>
            </a:stretch>
          </a:blipFill>
        </p:spPr>
      </p:sp>
      <p:sp>
        <p:nvSpPr>
          <p:cNvPr name="TextBox 8" id="8"/>
          <p:cNvSpPr txBox="true"/>
          <p:nvPr/>
        </p:nvSpPr>
        <p:spPr>
          <a:xfrm rot="0">
            <a:off x="17038301" y="8850590"/>
            <a:ext cx="991216" cy="729694"/>
          </a:xfrm>
          <a:prstGeom prst="rect">
            <a:avLst/>
          </a:prstGeom>
        </p:spPr>
        <p:txBody>
          <a:bodyPr anchor="t" rtlCol="false" tIns="0" lIns="0" bIns="0" rIns="0">
            <a:spAutoFit/>
          </a:bodyPr>
          <a:lstStyle/>
          <a:p>
            <a:pPr algn="ctr">
              <a:lnSpc>
                <a:spcPts val="5980"/>
              </a:lnSpc>
            </a:pPr>
            <a:r>
              <a:rPr lang="en-US" sz="4271">
                <a:solidFill>
                  <a:srgbClr val="FEFFFE"/>
                </a:solidFill>
                <a:latin typeface="Sunday"/>
                <a:ea typeface="Sunday"/>
                <a:cs typeface="Sunday"/>
                <a:sym typeface="Sunday"/>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235262" y="3235262"/>
            <a:ext cx="10287000" cy="3816477"/>
          </a:xfrm>
          <a:custGeom>
            <a:avLst/>
            <a:gdLst/>
            <a:ahLst/>
            <a:cxnLst/>
            <a:rect r="r" b="b" t="t" l="l"/>
            <a:pathLst>
              <a:path h="3816477" w="10287000">
                <a:moveTo>
                  <a:pt x="0" y="0"/>
                </a:moveTo>
                <a:lnTo>
                  <a:pt x="10287001" y="0"/>
                </a:lnTo>
                <a:lnTo>
                  <a:pt x="10287001" y="3816477"/>
                </a:lnTo>
                <a:lnTo>
                  <a:pt x="0" y="38164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60371" y="7998728"/>
            <a:ext cx="2349675" cy="2519145"/>
          </a:xfrm>
          <a:custGeom>
            <a:avLst/>
            <a:gdLst/>
            <a:ahLst/>
            <a:cxnLst/>
            <a:rect r="r" b="b" t="t" l="l"/>
            <a:pathLst>
              <a:path h="2519145" w="2349675">
                <a:moveTo>
                  <a:pt x="0" y="0"/>
                </a:moveTo>
                <a:lnTo>
                  <a:pt x="2349675" y="0"/>
                </a:lnTo>
                <a:lnTo>
                  <a:pt x="2349675" y="2519144"/>
                </a:lnTo>
                <a:lnTo>
                  <a:pt x="0" y="2519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69107" y="716088"/>
            <a:ext cx="2550758" cy="1971040"/>
          </a:xfrm>
          <a:custGeom>
            <a:avLst/>
            <a:gdLst/>
            <a:ahLst/>
            <a:cxnLst/>
            <a:rect r="r" b="b" t="t" l="l"/>
            <a:pathLst>
              <a:path h="1971040" w="2550758">
                <a:moveTo>
                  <a:pt x="0" y="0"/>
                </a:moveTo>
                <a:lnTo>
                  <a:pt x="2550759" y="0"/>
                </a:lnTo>
                <a:lnTo>
                  <a:pt x="2550759" y="1971040"/>
                </a:lnTo>
                <a:lnTo>
                  <a:pt x="0" y="1971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03694" y="2066204"/>
            <a:ext cx="7768790" cy="7739450"/>
          </a:xfrm>
          <a:custGeom>
            <a:avLst/>
            <a:gdLst/>
            <a:ahLst/>
            <a:cxnLst/>
            <a:rect r="r" b="b" t="t" l="l"/>
            <a:pathLst>
              <a:path h="7739450" w="7768790">
                <a:moveTo>
                  <a:pt x="0" y="0"/>
                </a:moveTo>
                <a:lnTo>
                  <a:pt x="7768790" y="0"/>
                </a:lnTo>
                <a:lnTo>
                  <a:pt x="7768790" y="7739449"/>
                </a:lnTo>
                <a:lnTo>
                  <a:pt x="0" y="7739449"/>
                </a:lnTo>
                <a:lnTo>
                  <a:pt x="0" y="0"/>
                </a:lnTo>
                <a:close/>
              </a:path>
            </a:pathLst>
          </a:custGeom>
          <a:blipFill>
            <a:blip r:embed="rId8"/>
            <a:stretch>
              <a:fillRect l="0" t="0" r="-867" b="0"/>
            </a:stretch>
          </a:blipFill>
        </p:spPr>
      </p:sp>
      <p:sp>
        <p:nvSpPr>
          <p:cNvPr name="Freeform 6" id="6"/>
          <p:cNvSpPr/>
          <p:nvPr/>
        </p:nvSpPr>
        <p:spPr>
          <a:xfrm flipH="false" flipV="false" rot="0">
            <a:off x="9325322" y="2066204"/>
            <a:ext cx="7933978" cy="7739450"/>
          </a:xfrm>
          <a:custGeom>
            <a:avLst/>
            <a:gdLst/>
            <a:ahLst/>
            <a:cxnLst/>
            <a:rect r="r" b="b" t="t" l="l"/>
            <a:pathLst>
              <a:path h="7739450" w="7933978">
                <a:moveTo>
                  <a:pt x="0" y="0"/>
                </a:moveTo>
                <a:lnTo>
                  <a:pt x="7933978" y="0"/>
                </a:lnTo>
                <a:lnTo>
                  <a:pt x="7933978" y="7739449"/>
                </a:lnTo>
                <a:lnTo>
                  <a:pt x="0" y="7739449"/>
                </a:lnTo>
                <a:lnTo>
                  <a:pt x="0" y="0"/>
                </a:lnTo>
                <a:close/>
              </a:path>
            </a:pathLst>
          </a:custGeom>
          <a:blipFill>
            <a:blip r:embed="rId9"/>
            <a:stretch>
              <a:fillRect l="0" t="0" r="0" b="0"/>
            </a:stretch>
          </a:blipFill>
        </p:spPr>
      </p:sp>
      <p:sp>
        <p:nvSpPr>
          <p:cNvPr name="TextBox 7" id="7"/>
          <p:cNvSpPr txBox="true"/>
          <p:nvPr/>
        </p:nvSpPr>
        <p:spPr>
          <a:xfrm rot="0">
            <a:off x="3816477" y="304800"/>
            <a:ext cx="11195159" cy="1295400"/>
          </a:xfrm>
          <a:prstGeom prst="rect">
            <a:avLst/>
          </a:prstGeom>
        </p:spPr>
        <p:txBody>
          <a:bodyPr anchor="t" rtlCol="false" tIns="0" lIns="0" bIns="0" rIns="0">
            <a:spAutoFit/>
          </a:bodyPr>
          <a:lstStyle/>
          <a:p>
            <a:pPr algn="ctr">
              <a:lnSpc>
                <a:spcPts val="10500"/>
              </a:lnSpc>
            </a:pPr>
            <a:r>
              <a:rPr lang="en-US" sz="7500">
                <a:solidFill>
                  <a:srgbClr val="739F8F"/>
                </a:solidFill>
                <a:latin typeface="Sunday"/>
                <a:ea typeface="Sunday"/>
                <a:cs typeface="Sunday"/>
                <a:sym typeface="Sunday"/>
              </a:rPr>
              <a:t>Applicatin Interface</a:t>
            </a:r>
          </a:p>
        </p:txBody>
      </p:sp>
      <p:sp>
        <p:nvSpPr>
          <p:cNvPr name="TextBox 8" id="8"/>
          <p:cNvSpPr txBox="true"/>
          <p:nvPr/>
        </p:nvSpPr>
        <p:spPr>
          <a:xfrm rot="0">
            <a:off x="17707696" y="7971293"/>
            <a:ext cx="1559776" cy="606425"/>
          </a:xfrm>
          <a:prstGeom prst="rect">
            <a:avLst/>
          </a:prstGeom>
        </p:spPr>
        <p:txBody>
          <a:bodyPr anchor="t" rtlCol="false" tIns="0" lIns="0" bIns="0" rIns="0">
            <a:spAutoFit/>
          </a:bodyPr>
          <a:lstStyle/>
          <a:p>
            <a:pPr algn="just">
              <a:lnSpc>
                <a:spcPts val="4900"/>
              </a:lnSpc>
            </a:pPr>
            <a:r>
              <a:rPr lang="en-US" sz="3500">
                <a:solidFill>
                  <a:srgbClr val="436055"/>
                </a:solidFill>
                <a:latin typeface="Laila"/>
                <a:ea typeface="Laila"/>
                <a:cs typeface="Laila"/>
                <a:sym typeface="Laila"/>
              </a:rPr>
              <a:t>1</a:t>
            </a:r>
          </a:p>
        </p:txBody>
      </p:sp>
      <p:sp>
        <p:nvSpPr>
          <p:cNvPr name="TextBox 9" id="9"/>
          <p:cNvSpPr txBox="true"/>
          <p:nvPr/>
        </p:nvSpPr>
        <p:spPr>
          <a:xfrm rot="0">
            <a:off x="17259300" y="8850590"/>
            <a:ext cx="991216" cy="729694"/>
          </a:xfrm>
          <a:prstGeom prst="rect">
            <a:avLst/>
          </a:prstGeom>
        </p:spPr>
        <p:txBody>
          <a:bodyPr anchor="t" rtlCol="false" tIns="0" lIns="0" bIns="0" rIns="0">
            <a:spAutoFit/>
          </a:bodyPr>
          <a:lstStyle/>
          <a:p>
            <a:pPr algn="ctr">
              <a:lnSpc>
                <a:spcPts val="5980"/>
              </a:lnSpc>
            </a:pPr>
            <a:r>
              <a:rPr lang="en-US" sz="4271">
                <a:solidFill>
                  <a:srgbClr val="739F8F"/>
                </a:solidFill>
                <a:latin typeface="Sunday"/>
                <a:ea typeface="Sunday"/>
                <a:cs typeface="Sunday"/>
                <a:sym typeface="Sunday"/>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235262" y="3235262"/>
            <a:ext cx="10287000" cy="3816477"/>
          </a:xfrm>
          <a:custGeom>
            <a:avLst/>
            <a:gdLst/>
            <a:ahLst/>
            <a:cxnLst/>
            <a:rect r="r" b="b" t="t" l="l"/>
            <a:pathLst>
              <a:path h="3816477" w="10287000">
                <a:moveTo>
                  <a:pt x="0" y="0"/>
                </a:moveTo>
                <a:lnTo>
                  <a:pt x="10287001" y="0"/>
                </a:lnTo>
                <a:lnTo>
                  <a:pt x="10287001" y="3816477"/>
                </a:lnTo>
                <a:lnTo>
                  <a:pt x="0" y="38164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60371" y="7998728"/>
            <a:ext cx="2349675" cy="2519145"/>
          </a:xfrm>
          <a:custGeom>
            <a:avLst/>
            <a:gdLst/>
            <a:ahLst/>
            <a:cxnLst/>
            <a:rect r="r" b="b" t="t" l="l"/>
            <a:pathLst>
              <a:path h="2519145" w="2349675">
                <a:moveTo>
                  <a:pt x="0" y="0"/>
                </a:moveTo>
                <a:lnTo>
                  <a:pt x="2349675" y="0"/>
                </a:lnTo>
                <a:lnTo>
                  <a:pt x="2349675" y="2519144"/>
                </a:lnTo>
                <a:lnTo>
                  <a:pt x="0" y="2519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69107" y="716088"/>
            <a:ext cx="2550758" cy="1971040"/>
          </a:xfrm>
          <a:custGeom>
            <a:avLst/>
            <a:gdLst/>
            <a:ahLst/>
            <a:cxnLst/>
            <a:rect r="r" b="b" t="t" l="l"/>
            <a:pathLst>
              <a:path h="1971040" w="2550758">
                <a:moveTo>
                  <a:pt x="0" y="0"/>
                </a:moveTo>
                <a:lnTo>
                  <a:pt x="2550759" y="0"/>
                </a:lnTo>
                <a:lnTo>
                  <a:pt x="2550759" y="1971040"/>
                </a:lnTo>
                <a:lnTo>
                  <a:pt x="0" y="1971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34213" y="2687128"/>
            <a:ext cx="8155880" cy="5846393"/>
          </a:xfrm>
          <a:custGeom>
            <a:avLst/>
            <a:gdLst/>
            <a:ahLst/>
            <a:cxnLst/>
            <a:rect r="r" b="b" t="t" l="l"/>
            <a:pathLst>
              <a:path h="5846393" w="8155880">
                <a:moveTo>
                  <a:pt x="0" y="0"/>
                </a:moveTo>
                <a:lnTo>
                  <a:pt x="8155880" y="0"/>
                </a:lnTo>
                <a:lnTo>
                  <a:pt x="8155880" y="5846393"/>
                </a:lnTo>
                <a:lnTo>
                  <a:pt x="0" y="5846393"/>
                </a:lnTo>
                <a:lnTo>
                  <a:pt x="0" y="0"/>
                </a:lnTo>
                <a:close/>
              </a:path>
            </a:pathLst>
          </a:custGeom>
          <a:blipFill>
            <a:blip r:embed="rId8"/>
            <a:stretch>
              <a:fillRect l="0" t="0" r="0" b="0"/>
            </a:stretch>
          </a:blipFill>
        </p:spPr>
      </p:sp>
      <p:sp>
        <p:nvSpPr>
          <p:cNvPr name="TextBox 6" id="6"/>
          <p:cNvSpPr txBox="true"/>
          <p:nvPr/>
        </p:nvSpPr>
        <p:spPr>
          <a:xfrm rot="0">
            <a:off x="4688089" y="304800"/>
            <a:ext cx="11195159" cy="1295400"/>
          </a:xfrm>
          <a:prstGeom prst="rect">
            <a:avLst/>
          </a:prstGeom>
        </p:spPr>
        <p:txBody>
          <a:bodyPr anchor="t" rtlCol="false" tIns="0" lIns="0" bIns="0" rIns="0">
            <a:spAutoFit/>
          </a:bodyPr>
          <a:lstStyle/>
          <a:p>
            <a:pPr algn="ctr">
              <a:lnSpc>
                <a:spcPts val="10500"/>
              </a:lnSpc>
            </a:pPr>
            <a:r>
              <a:rPr lang="en-US" sz="7500">
                <a:solidFill>
                  <a:srgbClr val="739F8F"/>
                </a:solidFill>
                <a:latin typeface="Sunday"/>
                <a:ea typeface="Sunday"/>
                <a:cs typeface="Sunday"/>
                <a:sym typeface="Sunday"/>
              </a:rPr>
              <a:t>Applicatin Interface</a:t>
            </a:r>
          </a:p>
        </p:txBody>
      </p:sp>
      <p:sp>
        <p:nvSpPr>
          <p:cNvPr name="TextBox 7" id="7"/>
          <p:cNvSpPr txBox="true"/>
          <p:nvPr/>
        </p:nvSpPr>
        <p:spPr>
          <a:xfrm rot="0">
            <a:off x="10285668" y="3120946"/>
            <a:ext cx="7334197" cy="4912082"/>
          </a:xfrm>
          <a:prstGeom prst="rect">
            <a:avLst/>
          </a:prstGeom>
        </p:spPr>
        <p:txBody>
          <a:bodyPr anchor="t" rtlCol="false" tIns="0" lIns="0" bIns="0" rIns="0">
            <a:spAutoFit/>
          </a:bodyPr>
          <a:lstStyle/>
          <a:p>
            <a:pPr algn="just">
              <a:lnSpc>
                <a:spcPts val="4330"/>
              </a:lnSpc>
            </a:pPr>
            <a:r>
              <a:rPr lang="en-US" sz="3092">
                <a:solidFill>
                  <a:srgbClr val="436055"/>
                </a:solidFill>
                <a:latin typeface="Laila"/>
                <a:ea typeface="Laila"/>
                <a:cs typeface="Laila"/>
                <a:sym typeface="Laila"/>
              </a:rPr>
              <a:t>The primary source of profits for HAYATY will come from the monthly subscription fees paid by users. These subscription fees will serve as a consistent and sustainable revenue stream, ensuring that the business can continue to grow and develop over time while offering valuable services to its customers. </a:t>
            </a:r>
          </a:p>
        </p:txBody>
      </p:sp>
      <p:sp>
        <p:nvSpPr>
          <p:cNvPr name="TextBox 8" id="8"/>
          <p:cNvSpPr txBox="true"/>
          <p:nvPr/>
        </p:nvSpPr>
        <p:spPr>
          <a:xfrm rot="0">
            <a:off x="17259300" y="8850590"/>
            <a:ext cx="991216" cy="729694"/>
          </a:xfrm>
          <a:prstGeom prst="rect">
            <a:avLst/>
          </a:prstGeom>
        </p:spPr>
        <p:txBody>
          <a:bodyPr anchor="t" rtlCol="false" tIns="0" lIns="0" bIns="0" rIns="0">
            <a:spAutoFit/>
          </a:bodyPr>
          <a:lstStyle/>
          <a:p>
            <a:pPr algn="ctr">
              <a:lnSpc>
                <a:spcPts val="5980"/>
              </a:lnSpc>
            </a:pPr>
            <a:r>
              <a:rPr lang="en-US" sz="4271">
                <a:solidFill>
                  <a:srgbClr val="739F8F"/>
                </a:solidFill>
                <a:latin typeface="Sunday"/>
                <a:ea typeface="Sunday"/>
                <a:cs typeface="Sunday"/>
                <a:sym typeface="Sunday"/>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0510" y="74624"/>
            <a:ext cx="10212376" cy="10212376"/>
          </a:xfrm>
          <a:custGeom>
            <a:avLst/>
            <a:gdLst/>
            <a:ahLst/>
            <a:cxnLst/>
            <a:rect r="r" b="b" t="t" l="l"/>
            <a:pathLst>
              <a:path h="10212376" w="10212376">
                <a:moveTo>
                  <a:pt x="0" y="0"/>
                </a:moveTo>
                <a:lnTo>
                  <a:pt x="10212375" y="0"/>
                </a:lnTo>
                <a:lnTo>
                  <a:pt x="10212375" y="10212376"/>
                </a:lnTo>
                <a:lnTo>
                  <a:pt x="0" y="1021237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94106" y="7662977"/>
            <a:ext cx="9970909" cy="3862273"/>
          </a:xfrm>
          <a:custGeom>
            <a:avLst/>
            <a:gdLst/>
            <a:ahLst/>
            <a:cxnLst/>
            <a:rect r="r" b="b" t="t" l="l"/>
            <a:pathLst>
              <a:path h="3862273" w="9970909">
                <a:moveTo>
                  <a:pt x="9970909" y="0"/>
                </a:moveTo>
                <a:lnTo>
                  <a:pt x="0" y="0"/>
                </a:lnTo>
                <a:lnTo>
                  <a:pt x="0" y="3862273"/>
                </a:lnTo>
                <a:lnTo>
                  <a:pt x="9970909" y="3862273"/>
                </a:lnTo>
                <a:lnTo>
                  <a:pt x="99709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616898" y="398642"/>
            <a:ext cx="3055461" cy="2611030"/>
          </a:xfrm>
          <a:custGeom>
            <a:avLst/>
            <a:gdLst/>
            <a:ahLst/>
            <a:cxnLst/>
            <a:rect r="r" b="b" t="t" l="l"/>
            <a:pathLst>
              <a:path h="2611030" w="3055461">
                <a:moveTo>
                  <a:pt x="0" y="0"/>
                </a:moveTo>
                <a:lnTo>
                  <a:pt x="3055461" y="0"/>
                </a:lnTo>
                <a:lnTo>
                  <a:pt x="3055461" y="2611030"/>
                </a:lnTo>
                <a:lnTo>
                  <a:pt x="0" y="26110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616898" y="6424727"/>
            <a:ext cx="2549100" cy="3862273"/>
          </a:xfrm>
          <a:custGeom>
            <a:avLst/>
            <a:gdLst/>
            <a:ahLst/>
            <a:cxnLst/>
            <a:rect r="r" b="b" t="t" l="l"/>
            <a:pathLst>
              <a:path h="3862273" w="2549100">
                <a:moveTo>
                  <a:pt x="2549100" y="0"/>
                </a:moveTo>
                <a:lnTo>
                  <a:pt x="0" y="0"/>
                </a:lnTo>
                <a:lnTo>
                  <a:pt x="0" y="3862273"/>
                </a:lnTo>
                <a:lnTo>
                  <a:pt x="2549100" y="3862273"/>
                </a:lnTo>
                <a:lnTo>
                  <a:pt x="25491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144226" y="876300"/>
            <a:ext cx="9999548" cy="1295400"/>
          </a:xfrm>
          <a:prstGeom prst="rect">
            <a:avLst/>
          </a:prstGeom>
        </p:spPr>
        <p:txBody>
          <a:bodyPr anchor="t" rtlCol="false" tIns="0" lIns="0" bIns="0" rIns="0">
            <a:spAutoFit/>
          </a:bodyPr>
          <a:lstStyle/>
          <a:p>
            <a:pPr algn="ctr">
              <a:lnSpc>
                <a:spcPts val="10500"/>
              </a:lnSpc>
            </a:pPr>
            <a:r>
              <a:rPr lang="en-US" sz="7500">
                <a:solidFill>
                  <a:srgbClr val="739F8F"/>
                </a:solidFill>
                <a:latin typeface="Sunday"/>
                <a:ea typeface="Sunday"/>
                <a:cs typeface="Sunday"/>
                <a:sym typeface="Sunday"/>
              </a:rPr>
              <a:t>Conclusion</a:t>
            </a:r>
          </a:p>
        </p:txBody>
      </p:sp>
      <p:sp>
        <p:nvSpPr>
          <p:cNvPr name="TextBox 7" id="7"/>
          <p:cNvSpPr txBox="true"/>
          <p:nvPr/>
        </p:nvSpPr>
        <p:spPr>
          <a:xfrm rot="0">
            <a:off x="2279771" y="2722677"/>
            <a:ext cx="13728458" cy="4940300"/>
          </a:xfrm>
          <a:prstGeom prst="rect">
            <a:avLst/>
          </a:prstGeom>
        </p:spPr>
        <p:txBody>
          <a:bodyPr anchor="t" rtlCol="false" tIns="0" lIns="0" bIns="0" rIns="0">
            <a:spAutoFit/>
          </a:bodyPr>
          <a:lstStyle/>
          <a:p>
            <a:pPr algn="just">
              <a:lnSpc>
                <a:spcPts val="4900"/>
              </a:lnSpc>
            </a:pPr>
            <a:r>
              <a:rPr lang="en-US" sz="3500">
                <a:solidFill>
                  <a:srgbClr val="436055"/>
                </a:solidFill>
                <a:latin typeface="Laila"/>
                <a:ea typeface="Laila"/>
                <a:cs typeface="Laila"/>
                <a:sym typeface="Laila"/>
              </a:rPr>
              <a:t>In conclusion, addressing water scarcity is critical for ensuring a sustainable future, especially in regions like Tunisia where water resources are limited. Through responsible water management, we can reduce excessive water consumption while maintaining reliable access for all citizens. By implementing this system that promotes efficient use, we can not only preserve this precious resource but also prevent the recurring issue of water cuts. </a:t>
            </a:r>
          </a:p>
          <a:p>
            <a:pPr algn="just">
              <a:lnSpc>
                <a:spcPts val="4900"/>
              </a:lnSpc>
            </a:pPr>
            <a:r>
              <a:rPr lang="en-US" sz="3500">
                <a:solidFill>
                  <a:srgbClr val="436055"/>
                </a:solidFill>
                <a:latin typeface="Laila"/>
                <a:ea typeface="Laila"/>
                <a:cs typeface="Laila"/>
                <a:sym typeface="Laila"/>
              </a:rPr>
              <a:t>Together, we can create a more resilient and water-secure future.</a:t>
            </a:r>
          </a:p>
        </p:txBody>
      </p:sp>
      <p:sp>
        <p:nvSpPr>
          <p:cNvPr name="TextBox 8" id="8"/>
          <p:cNvSpPr txBox="true"/>
          <p:nvPr/>
        </p:nvSpPr>
        <p:spPr>
          <a:xfrm rot="0">
            <a:off x="17259300" y="8850590"/>
            <a:ext cx="991216" cy="729694"/>
          </a:xfrm>
          <a:prstGeom prst="rect">
            <a:avLst/>
          </a:prstGeom>
        </p:spPr>
        <p:txBody>
          <a:bodyPr anchor="t" rtlCol="false" tIns="0" lIns="0" bIns="0" rIns="0">
            <a:spAutoFit/>
          </a:bodyPr>
          <a:lstStyle/>
          <a:p>
            <a:pPr algn="ctr">
              <a:lnSpc>
                <a:spcPts val="5980"/>
              </a:lnSpc>
            </a:pPr>
            <a:r>
              <a:rPr lang="en-US" sz="4271">
                <a:solidFill>
                  <a:srgbClr val="739F8F"/>
                </a:solidFill>
                <a:latin typeface="Sunday"/>
                <a:ea typeface="Sunday"/>
                <a:cs typeface="Sunday"/>
                <a:sym typeface="Sunday"/>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0510" y="74624"/>
            <a:ext cx="10212376" cy="10212376"/>
          </a:xfrm>
          <a:custGeom>
            <a:avLst/>
            <a:gdLst/>
            <a:ahLst/>
            <a:cxnLst/>
            <a:rect r="r" b="b" t="t" l="l"/>
            <a:pathLst>
              <a:path h="10212376" w="10212376">
                <a:moveTo>
                  <a:pt x="0" y="0"/>
                </a:moveTo>
                <a:lnTo>
                  <a:pt x="10212375" y="0"/>
                </a:lnTo>
                <a:lnTo>
                  <a:pt x="10212375" y="10212376"/>
                </a:lnTo>
                <a:lnTo>
                  <a:pt x="0" y="1021237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75624" y="74624"/>
            <a:ext cx="10212376" cy="10212376"/>
          </a:xfrm>
          <a:custGeom>
            <a:avLst/>
            <a:gdLst/>
            <a:ahLst/>
            <a:cxnLst/>
            <a:rect r="r" b="b" t="t" l="l"/>
            <a:pathLst>
              <a:path h="10212376" w="10212376">
                <a:moveTo>
                  <a:pt x="0" y="0"/>
                </a:moveTo>
                <a:lnTo>
                  <a:pt x="10212376" y="0"/>
                </a:lnTo>
                <a:lnTo>
                  <a:pt x="10212376" y="10212376"/>
                </a:lnTo>
                <a:lnTo>
                  <a:pt x="0" y="10212376"/>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20510" y="6338210"/>
            <a:ext cx="9413087" cy="3948790"/>
          </a:xfrm>
          <a:custGeom>
            <a:avLst/>
            <a:gdLst/>
            <a:ahLst/>
            <a:cxnLst/>
            <a:rect r="r" b="b" t="t" l="l"/>
            <a:pathLst>
              <a:path h="3948790" w="9413087">
                <a:moveTo>
                  <a:pt x="0" y="0"/>
                </a:moveTo>
                <a:lnTo>
                  <a:pt x="9413087" y="0"/>
                </a:lnTo>
                <a:lnTo>
                  <a:pt x="9413087" y="3948790"/>
                </a:lnTo>
                <a:lnTo>
                  <a:pt x="0" y="39487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8983052" y="6338210"/>
            <a:ext cx="9413087" cy="3948790"/>
          </a:xfrm>
          <a:custGeom>
            <a:avLst/>
            <a:gdLst/>
            <a:ahLst/>
            <a:cxnLst/>
            <a:rect r="r" b="b" t="t" l="l"/>
            <a:pathLst>
              <a:path h="3948790" w="9413087">
                <a:moveTo>
                  <a:pt x="9413087" y="0"/>
                </a:moveTo>
                <a:lnTo>
                  <a:pt x="0" y="0"/>
                </a:lnTo>
                <a:lnTo>
                  <a:pt x="0" y="3948790"/>
                </a:lnTo>
                <a:lnTo>
                  <a:pt x="9413087" y="3948790"/>
                </a:lnTo>
                <a:lnTo>
                  <a:pt x="941308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2719668"/>
            <a:ext cx="2817616" cy="2935016"/>
          </a:xfrm>
          <a:custGeom>
            <a:avLst/>
            <a:gdLst/>
            <a:ahLst/>
            <a:cxnLst/>
            <a:rect r="r" b="b" t="t" l="l"/>
            <a:pathLst>
              <a:path h="2935016" w="2817616">
                <a:moveTo>
                  <a:pt x="0" y="0"/>
                </a:moveTo>
                <a:lnTo>
                  <a:pt x="2817616" y="0"/>
                </a:lnTo>
                <a:lnTo>
                  <a:pt x="2817616" y="2935016"/>
                </a:lnTo>
                <a:lnTo>
                  <a:pt x="0" y="29350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349547">
            <a:off x="14929544" y="1057666"/>
            <a:ext cx="2792465" cy="2162891"/>
          </a:xfrm>
          <a:custGeom>
            <a:avLst/>
            <a:gdLst/>
            <a:ahLst/>
            <a:cxnLst/>
            <a:rect r="r" b="b" t="t" l="l"/>
            <a:pathLst>
              <a:path h="2162891" w="2792465">
                <a:moveTo>
                  <a:pt x="0" y="0"/>
                </a:moveTo>
                <a:lnTo>
                  <a:pt x="2792465" y="0"/>
                </a:lnTo>
                <a:lnTo>
                  <a:pt x="2792465" y="2162890"/>
                </a:lnTo>
                <a:lnTo>
                  <a:pt x="0" y="21628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778757" y="1698700"/>
            <a:ext cx="8910838" cy="4630924"/>
          </a:xfrm>
          <a:prstGeom prst="rect">
            <a:avLst/>
          </a:prstGeom>
        </p:spPr>
        <p:txBody>
          <a:bodyPr anchor="t" rtlCol="false" tIns="0" lIns="0" bIns="0" rIns="0">
            <a:spAutoFit/>
          </a:bodyPr>
          <a:lstStyle/>
          <a:p>
            <a:pPr algn="ctr">
              <a:lnSpc>
                <a:spcPts val="18629"/>
              </a:lnSpc>
            </a:pPr>
            <a:r>
              <a:rPr lang="en-US" sz="13306">
                <a:solidFill>
                  <a:srgbClr val="739F8F"/>
                </a:solidFill>
                <a:latin typeface="Sunday"/>
                <a:ea typeface="Sunday"/>
                <a:cs typeface="Sunday"/>
                <a:sym typeface="Sunday"/>
              </a:rPr>
              <a:t>Thank</a:t>
            </a:r>
          </a:p>
          <a:p>
            <a:pPr algn="ctr">
              <a:lnSpc>
                <a:spcPts val="18629"/>
              </a:lnSpc>
            </a:pPr>
            <a:r>
              <a:rPr lang="en-US" sz="13306">
                <a:solidFill>
                  <a:srgbClr val="739F8F"/>
                </a:solidFill>
                <a:latin typeface="Sunday"/>
                <a:ea typeface="Sunday"/>
                <a:cs typeface="Sunday"/>
                <a:sym typeface="Sunday"/>
              </a:rPr>
              <a:t>you</a:t>
            </a:r>
          </a:p>
        </p:txBody>
      </p:sp>
      <p:sp>
        <p:nvSpPr>
          <p:cNvPr name="TextBox 9" id="9"/>
          <p:cNvSpPr txBox="true"/>
          <p:nvPr/>
        </p:nvSpPr>
        <p:spPr>
          <a:xfrm rot="0">
            <a:off x="17296784" y="8850590"/>
            <a:ext cx="991216" cy="729694"/>
          </a:xfrm>
          <a:prstGeom prst="rect">
            <a:avLst/>
          </a:prstGeom>
        </p:spPr>
        <p:txBody>
          <a:bodyPr anchor="t" rtlCol="false" tIns="0" lIns="0" bIns="0" rIns="0">
            <a:spAutoFit/>
          </a:bodyPr>
          <a:lstStyle/>
          <a:p>
            <a:pPr algn="ctr">
              <a:lnSpc>
                <a:spcPts val="5980"/>
              </a:lnSpc>
            </a:pPr>
            <a:r>
              <a:rPr lang="en-US" sz="4271">
                <a:solidFill>
                  <a:srgbClr val="FEFFFE"/>
                </a:solidFill>
                <a:latin typeface="Sunday"/>
                <a:ea typeface="Sunday"/>
                <a:cs typeface="Sunday"/>
                <a:sym typeface="Sunday"/>
              </a:rPr>
              <a:t>13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153698" y="6480613"/>
            <a:ext cx="6211204" cy="4034458"/>
          </a:xfrm>
          <a:custGeom>
            <a:avLst/>
            <a:gdLst/>
            <a:ahLst/>
            <a:cxnLst/>
            <a:rect r="r" b="b" t="t" l="l"/>
            <a:pathLst>
              <a:path h="4034458" w="6211204">
                <a:moveTo>
                  <a:pt x="0" y="0"/>
                </a:moveTo>
                <a:lnTo>
                  <a:pt x="6211204" y="0"/>
                </a:lnTo>
                <a:lnTo>
                  <a:pt x="6211204" y="4034457"/>
                </a:lnTo>
                <a:lnTo>
                  <a:pt x="0" y="40344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46713" y="7168166"/>
            <a:ext cx="2359484" cy="3574975"/>
          </a:xfrm>
          <a:custGeom>
            <a:avLst/>
            <a:gdLst/>
            <a:ahLst/>
            <a:cxnLst/>
            <a:rect r="r" b="b" t="t" l="l"/>
            <a:pathLst>
              <a:path h="3574975" w="2359484">
                <a:moveTo>
                  <a:pt x="0" y="0"/>
                </a:moveTo>
                <a:lnTo>
                  <a:pt x="2359484" y="0"/>
                </a:lnTo>
                <a:lnTo>
                  <a:pt x="2359484" y="3574975"/>
                </a:lnTo>
                <a:lnTo>
                  <a:pt x="0" y="35749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41144">
            <a:off x="15016249" y="801715"/>
            <a:ext cx="2486951" cy="2125213"/>
          </a:xfrm>
          <a:custGeom>
            <a:avLst/>
            <a:gdLst/>
            <a:ahLst/>
            <a:cxnLst/>
            <a:rect r="r" b="b" t="t" l="l"/>
            <a:pathLst>
              <a:path h="2125213" w="2486951">
                <a:moveTo>
                  <a:pt x="0" y="0"/>
                </a:moveTo>
                <a:lnTo>
                  <a:pt x="2486951" y="0"/>
                </a:lnTo>
                <a:lnTo>
                  <a:pt x="2486951" y="2125213"/>
                </a:lnTo>
                <a:lnTo>
                  <a:pt x="0" y="21252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144226" y="876300"/>
            <a:ext cx="9999548" cy="1295400"/>
          </a:xfrm>
          <a:prstGeom prst="rect">
            <a:avLst/>
          </a:prstGeom>
        </p:spPr>
        <p:txBody>
          <a:bodyPr anchor="t" rtlCol="false" tIns="0" lIns="0" bIns="0" rIns="0">
            <a:spAutoFit/>
          </a:bodyPr>
          <a:lstStyle/>
          <a:p>
            <a:pPr algn="ctr">
              <a:lnSpc>
                <a:spcPts val="10500"/>
              </a:lnSpc>
            </a:pPr>
            <a:r>
              <a:rPr lang="en-US" sz="7500">
                <a:solidFill>
                  <a:srgbClr val="739F8F"/>
                </a:solidFill>
                <a:latin typeface="Sunday"/>
                <a:ea typeface="Sunday"/>
                <a:cs typeface="Sunday"/>
                <a:sym typeface="Sunday"/>
              </a:rPr>
              <a:t>Introduction</a:t>
            </a:r>
          </a:p>
        </p:txBody>
      </p:sp>
      <p:sp>
        <p:nvSpPr>
          <p:cNvPr name="TextBox 6" id="6"/>
          <p:cNvSpPr txBox="true"/>
          <p:nvPr/>
        </p:nvSpPr>
        <p:spPr>
          <a:xfrm rot="0">
            <a:off x="2298821" y="3062869"/>
            <a:ext cx="13728458" cy="4321175"/>
          </a:xfrm>
          <a:prstGeom prst="rect">
            <a:avLst/>
          </a:prstGeom>
        </p:spPr>
        <p:txBody>
          <a:bodyPr anchor="t" rtlCol="false" tIns="0" lIns="0" bIns="0" rIns="0">
            <a:spAutoFit/>
          </a:bodyPr>
          <a:lstStyle/>
          <a:p>
            <a:pPr algn="just">
              <a:lnSpc>
                <a:spcPts val="4900"/>
              </a:lnSpc>
            </a:pPr>
            <a:r>
              <a:rPr lang="en-US" sz="3500">
                <a:solidFill>
                  <a:srgbClr val="436055"/>
                </a:solidFill>
                <a:latin typeface="Laila"/>
                <a:ea typeface="Laila"/>
                <a:cs typeface="Laila"/>
                <a:sym typeface="Laila"/>
              </a:rPr>
              <a:t>Today, we are going to address one of the most pressing challenges facing our world: water scarcity. As populations grow and the demand for water increases, many regions are experiencing severe shortages, with significant impacts on agriculture, industry, and human well-being. Water scarcity is not just a problem for a few countries—it's a global crisis affecting millions of people and economies.</a:t>
            </a:r>
          </a:p>
        </p:txBody>
      </p:sp>
      <p:sp>
        <p:nvSpPr>
          <p:cNvPr name="TextBox 7" id="7"/>
          <p:cNvSpPr txBox="true"/>
          <p:nvPr/>
        </p:nvSpPr>
        <p:spPr>
          <a:xfrm rot="0">
            <a:off x="17183059" y="8869928"/>
            <a:ext cx="991216" cy="729694"/>
          </a:xfrm>
          <a:prstGeom prst="rect">
            <a:avLst/>
          </a:prstGeom>
        </p:spPr>
        <p:txBody>
          <a:bodyPr anchor="t" rtlCol="false" tIns="0" lIns="0" bIns="0" rIns="0">
            <a:spAutoFit/>
          </a:bodyPr>
          <a:lstStyle/>
          <a:p>
            <a:pPr algn="ctr">
              <a:lnSpc>
                <a:spcPts val="5980"/>
              </a:lnSpc>
            </a:pPr>
            <a:r>
              <a:rPr lang="en-US" sz="4271">
                <a:solidFill>
                  <a:srgbClr val="FEFFFE"/>
                </a:solidFill>
                <a:latin typeface="Sunday"/>
                <a:ea typeface="Sunday"/>
                <a:cs typeface="Sunday"/>
                <a:sym typeface="Sunday"/>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0510" y="74624"/>
            <a:ext cx="10212376" cy="10212376"/>
          </a:xfrm>
          <a:custGeom>
            <a:avLst/>
            <a:gdLst/>
            <a:ahLst/>
            <a:cxnLst/>
            <a:rect r="r" b="b" t="t" l="l"/>
            <a:pathLst>
              <a:path h="10212376" w="10212376">
                <a:moveTo>
                  <a:pt x="0" y="0"/>
                </a:moveTo>
                <a:lnTo>
                  <a:pt x="10212375" y="0"/>
                </a:lnTo>
                <a:lnTo>
                  <a:pt x="10212375" y="10212376"/>
                </a:lnTo>
                <a:lnTo>
                  <a:pt x="0" y="1021237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75624" y="74624"/>
            <a:ext cx="10212376" cy="10212376"/>
          </a:xfrm>
          <a:custGeom>
            <a:avLst/>
            <a:gdLst/>
            <a:ahLst/>
            <a:cxnLst/>
            <a:rect r="r" b="b" t="t" l="l"/>
            <a:pathLst>
              <a:path h="10212376" w="10212376">
                <a:moveTo>
                  <a:pt x="0" y="0"/>
                </a:moveTo>
                <a:lnTo>
                  <a:pt x="10212376" y="0"/>
                </a:lnTo>
                <a:lnTo>
                  <a:pt x="10212376" y="10212376"/>
                </a:lnTo>
                <a:lnTo>
                  <a:pt x="0" y="10212376"/>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53698" y="6480613"/>
            <a:ext cx="6211204" cy="4034458"/>
          </a:xfrm>
          <a:custGeom>
            <a:avLst/>
            <a:gdLst/>
            <a:ahLst/>
            <a:cxnLst/>
            <a:rect r="r" b="b" t="t" l="l"/>
            <a:pathLst>
              <a:path h="4034458" w="6211204">
                <a:moveTo>
                  <a:pt x="0" y="0"/>
                </a:moveTo>
                <a:lnTo>
                  <a:pt x="6211204" y="0"/>
                </a:lnTo>
                <a:lnTo>
                  <a:pt x="6211204" y="4034457"/>
                </a:lnTo>
                <a:lnTo>
                  <a:pt x="0" y="40344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23935" y="6940095"/>
            <a:ext cx="2359484" cy="3574975"/>
          </a:xfrm>
          <a:custGeom>
            <a:avLst/>
            <a:gdLst/>
            <a:ahLst/>
            <a:cxnLst/>
            <a:rect r="r" b="b" t="t" l="l"/>
            <a:pathLst>
              <a:path h="3574975" w="2359484">
                <a:moveTo>
                  <a:pt x="0" y="0"/>
                </a:moveTo>
                <a:lnTo>
                  <a:pt x="2359483" y="0"/>
                </a:lnTo>
                <a:lnTo>
                  <a:pt x="2359483" y="3574975"/>
                </a:lnTo>
                <a:lnTo>
                  <a:pt x="0" y="35749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641144">
            <a:off x="15016249" y="801715"/>
            <a:ext cx="2486951" cy="2125213"/>
          </a:xfrm>
          <a:custGeom>
            <a:avLst/>
            <a:gdLst/>
            <a:ahLst/>
            <a:cxnLst/>
            <a:rect r="r" b="b" t="t" l="l"/>
            <a:pathLst>
              <a:path h="2125213" w="2486951">
                <a:moveTo>
                  <a:pt x="0" y="0"/>
                </a:moveTo>
                <a:lnTo>
                  <a:pt x="2486951" y="0"/>
                </a:lnTo>
                <a:lnTo>
                  <a:pt x="2486951" y="2125213"/>
                </a:lnTo>
                <a:lnTo>
                  <a:pt x="0" y="21252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926455" y="5442069"/>
            <a:ext cx="14742131" cy="4498354"/>
          </a:xfrm>
          <a:custGeom>
            <a:avLst/>
            <a:gdLst/>
            <a:ahLst/>
            <a:cxnLst/>
            <a:rect r="r" b="b" t="t" l="l"/>
            <a:pathLst>
              <a:path h="4498354" w="14742131">
                <a:moveTo>
                  <a:pt x="0" y="0"/>
                </a:moveTo>
                <a:lnTo>
                  <a:pt x="14742131" y="0"/>
                </a:lnTo>
                <a:lnTo>
                  <a:pt x="14742131" y="4498355"/>
                </a:lnTo>
                <a:lnTo>
                  <a:pt x="0" y="4498355"/>
                </a:lnTo>
                <a:lnTo>
                  <a:pt x="0" y="0"/>
                </a:lnTo>
                <a:close/>
              </a:path>
            </a:pathLst>
          </a:custGeom>
          <a:blipFill>
            <a:blip r:embed="rId10"/>
            <a:stretch>
              <a:fillRect l="0" t="0" r="0" b="0"/>
            </a:stretch>
          </a:blipFill>
        </p:spPr>
      </p:sp>
      <p:sp>
        <p:nvSpPr>
          <p:cNvPr name="TextBox 8" id="8"/>
          <p:cNvSpPr txBox="true"/>
          <p:nvPr/>
        </p:nvSpPr>
        <p:spPr>
          <a:xfrm rot="0">
            <a:off x="2279771" y="876300"/>
            <a:ext cx="12217319" cy="1295400"/>
          </a:xfrm>
          <a:prstGeom prst="rect">
            <a:avLst/>
          </a:prstGeom>
        </p:spPr>
        <p:txBody>
          <a:bodyPr anchor="t" rtlCol="false" tIns="0" lIns="0" bIns="0" rIns="0">
            <a:spAutoFit/>
          </a:bodyPr>
          <a:lstStyle/>
          <a:p>
            <a:pPr algn="ctr">
              <a:lnSpc>
                <a:spcPts val="10500"/>
              </a:lnSpc>
            </a:pPr>
            <a:r>
              <a:rPr lang="en-US" sz="7500">
                <a:solidFill>
                  <a:srgbClr val="739F8F"/>
                </a:solidFill>
                <a:latin typeface="Sunday"/>
                <a:ea typeface="Sunday"/>
                <a:cs typeface="Sunday"/>
                <a:sym typeface="Sunday"/>
              </a:rPr>
              <a:t>Tunisia and water crisis</a:t>
            </a:r>
          </a:p>
        </p:txBody>
      </p:sp>
      <p:sp>
        <p:nvSpPr>
          <p:cNvPr name="TextBox 9" id="9"/>
          <p:cNvSpPr txBox="true"/>
          <p:nvPr/>
        </p:nvSpPr>
        <p:spPr>
          <a:xfrm rot="0">
            <a:off x="223935" y="2679700"/>
            <a:ext cx="17802808" cy="2463800"/>
          </a:xfrm>
          <a:prstGeom prst="rect">
            <a:avLst/>
          </a:prstGeom>
        </p:spPr>
        <p:txBody>
          <a:bodyPr anchor="t" rtlCol="false" tIns="0" lIns="0" bIns="0" rIns="0">
            <a:spAutoFit/>
          </a:bodyPr>
          <a:lstStyle/>
          <a:p>
            <a:pPr algn="just">
              <a:lnSpc>
                <a:spcPts val="4900"/>
              </a:lnSpc>
            </a:pPr>
            <a:r>
              <a:rPr lang="en-US" sz="3500">
                <a:solidFill>
                  <a:srgbClr val="436055"/>
                </a:solidFill>
                <a:latin typeface="Laila"/>
                <a:ea typeface="Laila"/>
                <a:cs typeface="Laila"/>
                <a:sym typeface="Laila"/>
              </a:rPr>
              <a:t>Tunisians are far less satisfied with water quality than any other population in the Middle East and North Africa (MENA) region, where there is widespread water insecurity and dissatisfaction runs high. No other country in the MENA region -- or even the world -- comes close to Tunisia for water dissatisfaction.</a:t>
            </a:r>
          </a:p>
        </p:txBody>
      </p:sp>
      <p:sp>
        <p:nvSpPr>
          <p:cNvPr name="TextBox 10" id="10"/>
          <p:cNvSpPr txBox="true"/>
          <p:nvPr/>
        </p:nvSpPr>
        <p:spPr>
          <a:xfrm rot="0">
            <a:off x="17183059" y="8850590"/>
            <a:ext cx="991216" cy="729694"/>
          </a:xfrm>
          <a:prstGeom prst="rect">
            <a:avLst/>
          </a:prstGeom>
        </p:spPr>
        <p:txBody>
          <a:bodyPr anchor="t" rtlCol="false" tIns="0" lIns="0" bIns="0" rIns="0">
            <a:spAutoFit/>
          </a:bodyPr>
          <a:lstStyle/>
          <a:p>
            <a:pPr algn="ctr">
              <a:lnSpc>
                <a:spcPts val="5980"/>
              </a:lnSpc>
            </a:pPr>
            <a:r>
              <a:rPr lang="en-US" sz="4271">
                <a:solidFill>
                  <a:srgbClr val="FEFFFE"/>
                </a:solidFill>
                <a:latin typeface="Sunday"/>
                <a:ea typeface="Sunday"/>
                <a:cs typeface="Sunday"/>
                <a:sym typeface="Sunday"/>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75624" y="74624"/>
            <a:ext cx="10212376" cy="10212376"/>
          </a:xfrm>
          <a:custGeom>
            <a:avLst/>
            <a:gdLst/>
            <a:ahLst/>
            <a:cxnLst/>
            <a:rect r="r" b="b" t="t" l="l"/>
            <a:pathLst>
              <a:path h="10212376" w="10212376">
                <a:moveTo>
                  <a:pt x="0" y="0"/>
                </a:moveTo>
                <a:lnTo>
                  <a:pt x="10212376" y="0"/>
                </a:lnTo>
                <a:lnTo>
                  <a:pt x="10212376" y="10212376"/>
                </a:lnTo>
                <a:lnTo>
                  <a:pt x="0" y="10212376"/>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153698" y="6480613"/>
            <a:ext cx="6211204" cy="4034458"/>
          </a:xfrm>
          <a:custGeom>
            <a:avLst/>
            <a:gdLst/>
            <a:ahLst/>
            <a:cxnLst/>
            <a:rect r="r" b="b" t="t" l="l"/>
            <a:pathLst>
              <a:path h="4034458" w="6211204">
                <a:moveTo>
                  <a:pt x="0" y="0"/>
                </a:moveTo>
                <a:lnTo>
                  <a:pt x="6211204" y="0"/>
                </a:lnTo>
                <a:lnTo>
                  <a:pt x="6211204" y="4034457"/>
                </a:lnTo>
                <a:lnTo>
                  <a:pt x="0" y="40344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41144">
            <a:off x="15016249" y="801715"/>
            <a:ext cx="2486951" cy="2125213"/>
          </a:xfrm>
          <a:custGeom>
            <a:avLst/>
            <a:gdLst/>
            <a:ahLst/>
            <a:cxnLst/>
            <a:rect r="r" b="b" t="t" l="l"/>
            <a:pathLst>
              <a:path h="2125213" w="2486951">
                <a:moveTo>
                  <a:pt x="0" y="0"/>
                </a:moveTo>
                <a:lnTo>
                  <a:pt x="2486951" y="0"/>
                </a:lnTo>
                <a:lnTo>
                  <a:pt x="2486951" y="2125213"/>
                </a:lnTo>
                <a:lnTo>
                  <a:pt x="0" y="21252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564886" y="2450082"/>
            <a:ext cx="9242990" cy="7732789"/>
          </a:xfrm>
          <a:custGeom>
            <a:avLst/>
            <a:gdLst/>
            <a:ahLst/>
            <a:cxnLst/>
            <a:rect r="r" b="b" t="t" l="l"/>
            <a:pathLst>
              <a:path h="7732789" w="9242990">
                <a:moveTo>
                  <a:pt x="0" y="0"/>
                </a:moveTo>
                <a:lnTo>
                  <a:pt x="9242990" y="0"/>
                </a:lnTo>
                <a:lnTo>
                  <a:pt x="9242990" y="7732789"/>
                </a:lnTo>
                <a:lnTo>
                  <a:pt x="0" y="7732789"/>
                </a:lnTo>
                <a:lnTo>
                  <a:pt x="0" y="0"/>
                </a:lnTo>
                <a:close/>
              </a:path>
            </a:pathLst>
          </a:custGeom>
          <a:blipFill>
            <a:blip r:embed="rId8"/>
            <a:stretch>
              <a:fillRect l="0" t="0" r="0" b="0"/>
            </a:stretch>
          </a:blipFill>
        </p:spPr>
      </p:sp>
      <p:sp>
        <p:nvSpPr>
          <p:cNvPr name="TextBox 6" id="6"/>
          <p:cNvSpPr txBox="true"/>
          <p:nvPr/>
        </p:nvSpPr>
        <p:spPr>
          <a:xfrm rot="0">
            <a:off x="2279771" y="876300"/>
            <a:ext cx="12217319" cy="1295400"/>
          </a:xfrm>
          <a:prstGeom prst="rect">
            <a:avLst/>
          </a:prstGeom>
        </p:spPr>
        <p:txBody>
          <a:bodyPr anchor="t" rtlCol="false" tIns="0" lIns="0" bIns="0" rIns="0">
            <a:spAutoFit/>
          </a:bodyPr>
          <a:lstStyle/>
          <a:p>
            <a:pPr algn="ctr">
              <a:lnSpc>
                <a:spcPts val="10500"/>
              </a:lnSpc>
            </a:pPr>
            <a:r>
              <a:rPr lang="en-US" sz="7500">
                <a:solidFill>
                  <a:srgbClr val="739F8F"/>
                </a:solidFill>
                <a:latin typeface="Sunday"/>
                <a:ea typeface="Sunday"/>
                <a:cs typeface="Sunday"/>
                <a:sym typeface="Sunday"/>
              </a:rPr>
              <a:t>Tunisia and water crisis</a:t>
            </a:r>
          </a:p>
        </p:txBody>
      </p:sp>
      <p:sp>
        <p:nvSpPr>
          <p:cNvPr name="TextBox 7" id="7"/>
          <p:cNvSpPr txBox="true"/>
          <p:nvPr/>
        </p:nvSpPr>
        <p:spPr>
          <a:xfrm rot="0">
            <a:off x="261257" y="3552267"/>
            <a:ext cx="7079092" cy="5559425"/>
          </a:xfrm>
          <a:prstGeom prst="rect">
            <a:avLst/>
          </a:prstGeom>
        </p:spPr>
        <p:txBody>
          <a:bodyPr anchor="t" rtlCol="false" tIns="0" lIns="0" bIns="0" rIns="0">
            <a:spAutoFit/>
          </a:bodyPr>
          <a:lstStyle/>
          <a:p>
            <a:pPr algn="just">
              <a:lnSpc>
                <a:spcPts val="4900"/>
              </a:lnSpc>
            </a:pPr>
            <a:r>
              <a:rPr lang="en-US" sz="3500">
                <a:solidFill>
                  <a:srgbClr val="436055"/>
                </a:solidFill>
                <a:latin typeface="Laila"/>
                <a:ea typeface="Laila"/>
                <a:cs typeface="Laila"/>
                <a:sym typeface="Laila"/>
              </a:rPr>
              <a:t>Households accounted for the vast majority of the water consumed in Tunisia in 2020. That year, households in the country consumed around 374 million cubic meters of water. Services and industries followed at approximately 45 million and 21 million cubic meters, respectively.</a:t>
            </a:r>
          </a:p>
        </p:txBody>
      </p:sp>
      <p:sp>
        <p:nvSpPr>
          <p:cNvPr name="TextBox 8" id="8"/>
          <p:cNvSpPr txBox="true"/>
          <p:nvPr/>
        </p:nvSpPr>
        <p:spPr>
          <a:xfrm rot="0">
            <a:off x="17296784" y="8850590"/>
            <a:ext cx="991216" cy="729694"/>
          </a:xfrm>
          <a:prstGeom prst="rect">
            <a:avLst/>
          </a:prstGeom>
        </p:spPr>
        <p:txBody>
          <a:bodyPr anchor="t" rtlCol="false" tIns="0" lIns="0" bIns="0" rIns="0">
            <a:spAutoFit/>
          </a:bodyPr>
          <a:lstStyle/>
          <a:p>
            <a:pPr algn="ctr">
              <a:lnSpc>
                <a:spcPts val="5980"/>
              </a:lnSpc>
            </a:pPr>
            <a:r>
              <a:rPr lang="en-US" sz="4271">
                <a:solidFill>
                  <a:srgbClr val="FEFFFE"/>
                </a:solidFill>
                <a:latin typeface="Sunday"/>
                <a:ea typeface="Sunday"/>
                <a:cs typeface="Sunday"/>
                <a:sym typeface="Sunday"/>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235262" y="3235262"/>
            <a:ext cx="10287000" cy="3816477"/>
          </a:xfrm>
          <a:custGeom>
            <a:avLst/>
            <a:gdLst/>
            <a:ahLst/>
            <a:cxnLst/>
            <a:rect r="r" b="b" t="t" l="l"/>
            <a:pathLst>
              <a:path h="3816477" w="10287000">
                <a:moveTo>
                  <a:pt x="0" y="0"/>
                </a:moveTo>
                <a:lnTo>
                  <a:pt x="10287001" y="0"/>
                </a:lnTo>
                <a:lnTo>
                  <a:pt x="10287001" y="3816477"/>
                </a:lnTo>
                <a:lnTo>
                  <a:pt x="0" y="38164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60371" y="7998728"/>
            <a:ext cx="2349675" cy="2519145"/>
          </a:xfrm>
          <a:custGeom>
            <a:avLst/>
            <a:gdLst/>
            <a:ahLst/>
            <a:cxnLst/>
            <a:rect r="r" b="b" t="t" l="l"/>
            <a:pathLst>
              <a:path h="2519145" w="2349675">
                <a:moveTo>
                  <a:pt x="0" y="0"/>
                </a:moveTo>
                <a:lnTo>
                  <a:pt x="2349675" y="0"/>
                </a:lnTo>
                <a:lnTo>
                  <a:pt x="2349675" y="2519144"/>
                </a:lnTo>
                <a:lnTo>
                  <a:pt x="0" y="2519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69107" y="716088"/>
            <a:ext cx="2550758" cy="1971040"/>
          </a:xfrm>
          <a:custGeom>
            <a:avLst/>
            <a:gdLst/>
            <a:ahLst/>
            <a:cxnLst/>
            <a:rect r="r" b="b" t="t" l="l"/>
            <a:pathLst>
              <a:path h="1971040" w="2550758">
                <a:moveTo>
                  <a:pt x="0" y="0"/>
                </a:moveTo>
                <a:lnTo>
                  <a:pt x="2550759" y="0"/>
                </a:lnTo>
                <a:lnTo>
                  <a:pt x="2550759" y="1971040"/>
                </a:lnTo>
                <a:lnTo>
                  <a:pt x="0" y="1971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272049" y="876300"/>
            <a:ext cx="8888321" cy="1295400"/>
          </a:xfrm>
          <a:prstGeom prst="rect">
            <a:avLst/>
          </a:prstGeom>
        </p:spPr>
        <p:txBody>
          <a:bodyPr anchor="t" rtlCol="false" tIns="0" lIns="0" bIns="0" rIns="0">
            <a:spAutoFit/>
          </a:bodyPr>
          <a:lstStyle/>
          <a:p>
            <a:pPr algn="ctr">
              <a:lnSpc>
                <a:spcPts val="10500"/>
              </a:lnSpc>
            </a:pPr>
            <a:r>
              <a:rPr lang="en-US" sz="7500">
                <a:solidFill>
                  <a:srgbClr val="739F8F"/>
                </a:solidFill>
                <a:latin typeface="Sunday"/>
                <a:ea typeface="Sunday"/>
                <a:cs typeface="Sunday"/>
                <a:sym typeface="Sunday"/>
              </a:rPr>
              <a:t>Solution</a:t>
            </a:r>
          </a:p>
        </p:txBody>
      </p:sp>
      <p:sp>
        <p:nvSpPr>
          <p:cNvPr name="TextBox 6" id="6"/>
          <p:cNvSpPr txBox="true"/>
          <p:nvPr/>
        </p:nvSpPr>
        <p:spPr>
          <a:xfrm rot="0">
            <a:off x="4911492" y="3526213"/>
            <a:ext cx="11949093" cy="4321175"/>
          </a:xfrm>
          <a:prstGeom prst="rect">
            <a:avLst/>
          </a:prstGeom>
        </p:spPr>
        <p:txBody>
          <a:bodyPr anchor="t" rtlCol="false" tIns="0" lIns="0" bIns="0" rIns="0">
            <a:spAutoFit/>
          </a:bodyPr>
          <a:lstStyle/>
          <a:p>
            <a:pPr algn="just">
              <a:lnSpc>
                <a:spcPts val="4900"/>
              </a:lnSpc>
            </a:pPr>
            <a:r>
              <a:rPr lang="en-US" sz="3500">
                <a:solidFill>
                  <a:srgbClr val="436055"/>
                </a:solidFill>
                <a:latin typeface="Laila"/>
                <a:ea typeface="Laila"/>
                <a:cs typeface="Laila"/>
                <a:sym typeface="Laila"/>
              </a:rPr>
              <a:t>Since households are the largest consumers of water, our solution aims to reduce individual water usage while ensuring that citizens still receive the necessary amount of water throughout the day. This approach will help eliminate the issue of water cuts, allowing for more efficient water distribution and better management of resources.</a:t>
            </a:r>
          </a:p>
        </p:txBody>
      </p:sp>
      <p:sp>
        <p:nvSpPr>
          <p:cNvPr name="TextBox 7" id="7"/>
          <p:cNvSpPr txBox="true"/>
          <p:nvPr/>
        </p:nvSpPr>
        <p:spPr>
          <a:xfrm rot="0">
            <a:off x="17259300" y="8850590"/>
            <a:ext cx="991216" cy="729694"/>
          </a:xfrm>
          <a:prstGeom prst="rect">
            <a:avLst/>
          </a:prstGeom>
        </p:spPr>
        <p:txBody>
          <a:bodyPr anchor="t" rtlCol="false" tIns="0" lIns="0" bIns="0" rIns="0">
            <a:spAutoFit/>
          </a:bodyPr>
          <a:lstStyle/>
          <a:p>
            <a:pPr algn="ctr">
              <a:lnSpc>
                <a:spcPts val="5980"/>
              </a:lnSpc>
            </a:pPr>
            <a:r>
              <a:rPr lang="en-US" sz="4271">
                <a:solidFill>
                  <a:srgbClr val="739F8F"/>
                </a:solidFill>
                <a:latin typeface="Sunday"/>
                <a:ea typeface="Sunday"/>
                <a:cs typeface="Sunday"/>
                <a:sym typeface="Sunday"/>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651084"/>
            <a:ext cx="6396140" cy="4635916"/>
          </a:xfrm>
          <a:custGeom>
            <a:avLst/>
            <a:gdLst/>
            <a:ahLst/>
            <a:cxnLst/>
            <a:rect r="r" b="b" t="t" l="l"/>
            <a:pathLst>
              <a:path h="4635916" w="6396140">
                <a:moveTo>
                  <a:pt x="0" y="0"/>
                </a:moveTo>
                <a:lnTo>
                  <a:pt x="6396140" y="0"/>
                </a:lnTo>
                <a:lnTo>
                  <a:pt x="6396140" y="4635916"/>
                </a:lnTo>
                <a:lnTo>
                  <a:pt x="0" y="46359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89470" y="466289"/>
            <a:ext cx="2582915" cy="2690537"/>
          </a:xfrm>
          <a:custGeom>
            <a:avLst/>
            <a:gdLst/>
            <a:ahLst/>
            <a:cxnLst/>
            <a:rect r="r" b="b" t="t" l="l"/>
            <a:pathLst>
              <a:path h="2690537" w="2582915">
                <a:moveTo>
                  <a:pt x="0" y="0"/>
                </a:moveTo>
                <a:lnTo>
                  <a:pt x="2582915" y="0"/>
                </a:lnTo>
                <a:lnTo>
                  <a:pt x="2582915" y="2690537"/>
                </a:lnTo>
                <a:lnTo>
                  <a:pt x="0" y="26905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115651" y="876300"/>
            <a:ext cx="9999548" cy="1295400"/>
          </a:xfrm>
          <a:prstGeom prst="rect">
            <a:avLst/>
          </a:prstGeom>
        </p:spPr>
        <p:txBody>
          <a:bodyPr anchor="t" rtlCol="false" tIns="0" lIns="0" bIns="0" rIns="0">
            <a:spAutoFit/>
          </a:bodyPr>
          <a:lstStyle/>
          <a:p>
            <a:pPr algn="ctr">
              <a:lnSpc>
                <a:spcPts val="10500"/>
              </a:lnSpc>
            </a:pPr>
            <a:r>
              <a:rPr lang="en-US" sz="7500">
                <a:solidFill>
                  <a:srgbClr val="739F8F"/>
                </a:solidFill>
                <a:latin typeface="Sunday"/>
                <a:ea typeface="Sunday"/>
                <a:cs typeface="Sunday"/>
                <a:sym typeface="Sunday"/>
              </a:rPr>
              <a:t>how does it work ?</a:t>
            </a:r>
          </a:p>
        </p:txBody>
      </p:sp>
      <p:sp>
        <p:nvSpPr>
          <p:cNvPr name="TextBox 5" id="5"/>
          <p:cNvSpPr txBox="true"/>
          <p:nvPr/>
        </p:nvSpPr>
        <p:spPr>
          <a:xfrm rot="0">
            <a:off x="4189286" y="3209216"/>
            <a:ext cx="11864003" cy="596901"/>
          </a:xfrm>
          <a:prstGeom prst="rect">
            <a:avLst/>
          </a:prstGeom>
        </p:spPr>
        <p:txBody>
          <a:bodyPr anchor="t" rtlCol="false" tIns="0" lIns="0" bIns="0" rIns="0">
            <a:spAutoFit/>
          </a:bodyPr>
          <a:lstStyle/>
          <a:p>
            <a:pPr algn="just">
              <a:lnSpc>
                <a:spcPts val="4899"/>
              </a:lnSpc>
            </a:pPr>
            <a:r>
              <a:rPr lang="en-US" sz="3499">
                <a:solidFill>
                  <a:srgbClr val="436055"/>
                </a:solidFill>
                <a:latin typeface="Laila"/>
                <a:ea typeface="Laila"/>
                <a:cs typeface="Laila"/>
                <a:sym typeface="Laila"/>
              </a:rPr>
              <a:t>The user puts his location as input</a:t>
            </a:r>
          </a:p>
        </p:txBody>
      </p:sp>
      <p:sp>
        <p:nvSpPr>
          <p:cNvPr name="TextBox 6" id="6"/>
          <p:cNvSpPr txBox="true"/>
          <p:nvPr/>
        </p:nvSpPr>
        <p:spPr>
          <a:xfrm rot="0">
            <a:off x="3198070" y="3132473"/>
            <a:ext cx="991216" cy="731336"/>
          </a:xfrm>
          <a:prstGeom prst="rect">
            <a:avLst/>
          </a:prstGeom>
        </p:spPr>
        <p:txBody>
          <a:bodyPr anchor="t" rtlCol="false" tIns="0" lIns="0" bIns="0" rIns="0">
            <a:spAutoFit/>
          </a:bodyPr>
          <a:lstStyle/>
          <a:p>
            <a:pPr algn="ctr">
              <a:lnSpc>
                <a:spcPts val="5980"/>
              </a:lnSpc>
            </a:pPr>
            <a:r>
              <a:rPr lang="en-US" sz="4271">
                <a:solidFill>
                  <a:srgbClr val="739F8F"/>
                </a:solidFill>
                <a:latin typeface="Sunday"/>
                <a:ea typeface="Sunday"/>
                <a:cs typeface="Sunday"/>
                <a:sym typeface="Sunday"/>
              </a:rPr>
              <a:t>1</a:t>
            </a:r>
          </a:p>
        </p:txBody>
      </p:sp>
      <p:sp>
        <p:nvSpPr>
          <p:cNvPr name="TextBox 7" id="7"/>
          <p:cNvSpPr txBox="true"/>
          <p:nvPr/>
        </p:nvSpPr>
        <p:spPr>
          <a:xfrm rot="0">
            <a:off x="4189286" y="4457889"/>
            <a:ext cx="13070014" cy="596901"/>
          </a:xfrm>
          <a:prstGeom prst="rect">
            <a:avLst/>
          </a:prstGeom>
        </p:spPr>
        <p:txBody>
          <a:bodyPr anchor="t" rtlCol="false" tIns="0" lIns="0" bIns="0" rIns="0">
            <a:spAutoFit/>
          </a:bodyPr>
          <a:lstStyle/>
          <a:p>
            <a:pPr algn="just">
              <a:lnSpc>
                <a:spcPts val="4899"/>
              </a:lnSpc>
            </a:pPr>
            <a:r>
              <a:rPr lang="en-US" sz="3499">
                <a:solidFill>
                  <a:srgbClr val="436055"/>
                </a:solidFill>
                <a:latin typeface="Laila"/>
                <a:ea typeface="Laila"/>
                <a:cs typeface="Laila"/>
                <a:sym typeface="Laila"/>
              </a:rPr>
              <a:t>The system allocates the appropriate amount of water for use</a:t>
            </a:r>
          </a:p>
        </p:txBody>
      </p:sp>
      <p:sp>
        <p:nvSpPr>
          <p:cNvPr name="TextBox 8" id="8"/>
          <p:cNvSpPr txBox="true"/>
          <p:nvPr/>
        </p:nvSpPr>
        <p:spPr>
          <a:xfrm rot="0">
            <a:off x="3198070" y="4348916"/>
            <a:ext cx="991216" cy="731336"/>
          </a:xfrm>
          <a:prstGeom prst="rect">
            <a:avLst/>
          </a:prstGeom>
        </p:spPr>
        <p:txBody>
          <a:bodyPr anchor="t" rtlCol="false" tIns="0" lIns="0" bIns="0" rIns="0">
            <a:spAutoFit/>
          </a:bodyPr>
          <a:lstStyle/>
          <a:p>
            <a:pPr algn="ctr">
              <a:lnSpc>
                <a:spcPts val="5980"/>
              </a:lnSpc>
            </a:pPr>
            <a:r>
              <a:rPr lang="en-US" sz="4271">
                <a:solidFill>
                  <a:srgbClr val="739F8F"/>
                </a:solidFill>
                <a:latin typeface="Sunday"/>
                <a:ea typeface="Sunday"/>
                <a:cs typeface="Sunday"/>
                <a:sym typeface="Sunday"/>
              </a:rPr>
              <a:t>2</a:t>
            </a:r>
          </a:p>
        </p:txBody>
      </p:sp>
      <p:sp>
        <p:nvSpPr>
          <p:cNvPr name="TextBox 9" id="9"/>
          <p:cNvSpPr txBox="true"/>
          <p:nvPr/>
        </p:nvSpPr>
        <p:spPr>
          <a:xfrm rot="0">
            <a:off x="4189286" y="5585077"/>
            <a:ext cx="13070014" cy="1216026"/>
          </a:xfrm>
          <a:prstGeom prst="rect">
            <a:avLst/>
          </a:prstGeom>
        </p:spPr>
        <p:txBody>
          <a:bodyPr anchor="t" rtlCol="false" tIns="0" lIns="0" bIns="0" rIns="0">
            <a:spAutoFit/>
          </a:bodyPr>
          <a:lstStyle/>
          <a:p>
            <a:pPr algn="just">
              <a:lnSpc>
                <a:spcPts val="4899"/>
              </a:lnSpc>
            </a:pPr>
            <a:r>
              <a:rPr lang="en-US" sz="3499">
                <a:solidFill>
                  <a:srgbClr val="436055"/>
                </a:solidFill>
                <a:latin typeface="Laila"/>
                <a:ea typeface="Laila"/>
                <a:cs typeface="Laila"/>
                <a:sym typeface="Laila"/>
              </a:rPr>
              <a:t>If the user exceeds this limit, their water supply will be temporarily cut off.</a:t>
            </a:r>
          </a:p>
        </p:txBody>
      </p:sp>
      <p:sp>
        <p:nvSpPr>
          <p:cNvPr name="TextBox 10" id="10"/>
          <p:cNvSpPr txBox="true"/>
          <p:nvPr/>
        </p:nvSpPr>
        <p:spPr>
          <a:xfrm rot="0">
            <a:off x="3198070" y="5596692"/>
            <a:ext cx="991216" cy="731336"/>
          </a:xfrm>
          <a:prstGeom prst="rect">
            <a:avLst/>
          </a:prstGeom>
        </p:spPr>
        <p:txBody>
          <a:bodyPr anchor="t" rtlCol="false" tIns="0" lIns="0" bIns="0" rIns="0">
            <a:spAutoFit/>
          </a:bodyPr>
          <a:lstStyle/>
          <a:p>
            <a:pPr algn="ctr">
              <a:lnSpc>
                <a:spcPts val="5980"/>
              </a:lnSpc>
            </a:pPr>
            <a:r>
              <a:rPr lang="en-US" sz="4271">
                <a:solidFill>
                  <a:srgbClr val="739F8F"/>
                </a:solidFill>
                <a:latin typeface="Sunday"/>
                <a:ea typeface="Sunday"/>
                <a:cs typeface="Sunday"/>
                <a:sym typeface="Sunday"/>
              </a:rPr>
              <a:t>3</a:t>
            </a:r>
          </a:p>
        </p:txBody>
      </p:sp>
      <p:sp>
        <p:nvSpPr>
          <p:cNvPr name="TextBox 11" id="11"/>
          <p:cNvSpPr txBox="true"/>
          <p:nvPr/>
        </p:nvSpPr>
        <p:spPr>
          <a:xfrm rot="0">
            <a:off x="17259300" y="8850590"/>
            <a:ext cx="991216" cy="729694"/>
          </a:xfrm>
          <a:prstGeom prst="rect">
            <a:avLst/>
          </a:prstGeom>
        </p:spPr>
        <p:txBody>
          <a:bodyPr anchor="t" rtlCol="false" tIns="0" lIns="0" bIns="0" rIns="0">
            <a:spAutoFit/>
          </a:bodyPr>
          <a:lstStyle/>
          <a:p>
            <a:pPr algn="ctr">
              <a:lnSpc>
                <a:spcPts val="5980"/>
              </a:lnSpc>
            </a:pPr>
            <a:r>
              <a:rPr lang="en-US" sz="4271">
                <a:solidFill>
                  <a:srgbClr val="739F8F"/>
                </a:solidFill>
                <a:latin typeface="Sunday"/>
                <a:ea typeface="Sunday"/>
                <a:cs typeface="Sunday"/>
                <a:sym typeface="Sunday"/>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1052528" y="3051528"/>
            <a:ext cx="10194395" cy="4276549"/>
          </a:xfrm>
          <a:custGeom>
            <a:avLst/>
            <a:gdLst/>
            <a:ahLst/>
            <a:cxnLst/>
            <a:rect r="r" b="b" t="t" l="l"/>
            <a:pathLst>
              <a:path h="4276549" w="10194395">
                <a:moveTo>
                  <a:pt x="0" y="0"/>
                </a:moveTo>
                <a:lnTo>
                  <a:pt x="10194395" y="0"/>
                </a:lnTo>
                <a:lnTo>
                  <a:pt x="10194395" y="4276549"/>
                </a:lnTo>
                <a:lnTo>
                  <a:pt x="0" y="4276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1204928" y="3203928"/>
            <a:ext cx="10194395" cy="4276549"/>
          </a:xfrm>
          <a:custGeom>
            <a:avLst/>
            <a:gdLst/>
            <a:ahLst/>
            <a:cxnLst/>
            <a:rect r="r" b="b" t="t" l="l"/>
            <a:pathLst>
              <a:path h="4276549" w="10194395">
                <a:moveTo>
                  <a:pt x="0" y="0"/>
                </a:moveTo>
                <a:lnTo>
                  <a:pt x="10194395" y="0"/>
                </a:lnTo>
                <a:lnTo>
                  <a:pt x="10194395" y="4276549"/>
                </a:lnTo>
                <a:lnTo>
                  <a:pt x="0" y="4276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1436185">
            <a:off x="609061" y="6415538"/>
            <a:ext cx="2634018" cy="2456820"/>
          </a:xfrm>
          <a:custGeom>
            <a:avLst/>
            <a:gdLst/>
            <a:ahLst/>
            <a:cxnLst/>
            <a:rect r="r" b="b" t="t" l="l"/>
            <a:pathLst>
              <a:path h="2456820" w="2634018">
                <a:moveTo>
                  <a:pt x="2634018" y="0"/>
                </a:moveTo>
                <a:lnTo>
                  <a:pt x="0" y="0"/>
                </a:lnTo>
                <a:lnTo>
                  <a:pt x="0" y="2456820"/>
                </a:lnTo>
                <a:lnTo>
                  <a:pt x="2634018" y="2456820"/>
                </a:lnTo>
                <a:lnTo>
                  <a:pt x="263401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130451">
            <a:off x="1907732" y="7862382"/>
            <a:ext cx="2634018" cy="2456820"/>
          </a:xfrm>
          <a:custGeom>
            <a:avLst/>
            <a:gdLst/>
            <a:ahLst/>
            <a:cxnLst/>
            <a:rect r="r" b="b" t="t" l="l"/>
            <a:pathLst>
              <a:path h="2456820" w="2634018">
                <a:moveTo>
                  <a:pt x="0" y="0"/>
                </a:moveTo>
                <a:lnTo>
                  <a:pt x="2634018" y="0"/>
                </a:lnTo>
                <a:lnTo>
                  <a:pt x="2634018" y="2456820"/>
                </a:lnTo>
                <a:lnTo>
                  <a:pt x="0" y="24568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4875902">
            <a:off x="10915397" y="3168974"/>
            <a:ext cx="2333552" cy="2011097"/>
          </a:xfrm>
          <a:custGeom>
            <a:avLst/>
            <a:gdLst/>
            <a:ahLst/>
            <a:cxnLst/>
            <a:rect r="r" b="b" t="t" l="l"/>
            <a:pathLst>
              <a:path h="2011097" w="2333552">
                <a:moveTo>
                  <a:pt x="0" y="2011097"/>
                </a:moveTo>
                <a:lnTo>
                  <a:pt x="2333551" y="2011097"/>
                </a:lnTo>
                <a:lnTo>
                  <a:pt x="2333551" y="0"/>
                </a:lnTo>
                <a:lnTo>
                  <a:pt x="0" y="0"/>
                </a:lnTo>
                <a:lnTo>
                  <a:pt x="0" y="201109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088751" y="304800"/>
            <a:ext cx="8888321" cy="1295400"/>
          </a:xfrm>
          <a:prstGeom prst="rect">
            <a:avLst/>
          </a:prstGeom>
        </p:spPr>
        <p:txBody>
          <a:bodyPr anchor="t" rtlCol="false" tIns="0" lIns="0" bIns="0" rIns="0">
            <a:spAutoFit/>
          </a:bodyPr>
          <a:lstStyle/>
          <a:p>
            <a:pPr algn="ctr">
              <a:lnSpc>
                <a:spcPts val="10500"/>
              </a:lnSpc>
            </a:pPr>
            <a:r>
              <a:rPr lang="en-US" sz="7500">
                <a:solidFill>
                  <a:srgbClr val="739F8F"/>
                </a:solidFill>
                <a:latin typeface="Sunday"/>
                <a:ea typeface="Sunday"/>
                <a:cs typeface="Sunday"/>
                <a:sym typeface="Sunday"/>
              </a:rPr>
              <a:t>Methodology</a:t>
            </a:r>
          </a:p>
        </p:txBody>
      </p:sp>
      <p:sp>
        <p:nvSpPr>
          <p:cNvPr name="TextBox 8" id="8"/>
          <p:cNvSpPr txBox="true"/>
          <p:nvPr/>
        </p:nvSpPr>
        <p:spPr>
          <a:xfrm rot="0">
            <a:off x="6365301" y="6672645"/>
            <a:ext cx="9784425" cy="3082925"/>
          </a:xfrm>
          <a:prstGeom prst="rect">
            <a:avLst/>
          </a:prstGeom>
        </p:spPr>
        <p:txBody>
          <a:bodyPr anchor="t" rtlCol="false" tIns="0" lIns="0" bIns="0" rIns="0">
            <a:spAutoFit/>
          </a:bodyPr>
          <a:lstStyle/>
          <a:p>
            <a:pPr algn="just">
              <a:lnSpc>
                <a:spcPts val="4900"/>
              </a:lnSpc>
            </a:pPr>
            <a:r>
              <a:rPr lang="en-US" sz="3500">
                <a:solidFill>
                  <a:srgbClr val="436055"/>
                </a:solidFill>
                <a:latin typeface="Laila"/>
                <a:ea typeface="Laila"/>
                <a:cs typeface="Laila"/>
                <a:sym typeface="Laila"/>
              </a:rPr>
              <a:t>Depending on the location input provided by the user, the system determines that location‘s population and water availablility, then predicts the person’s appropriate daily use of water</a:t>
            </a:r>
          </a:p>
          <a:p>
            <a:pPr algn="just">
              <a:lnSpc>
                <a:spcPts val="4900"/>
              </a:lnSpc>
            </a:pPr>
          </a:p>
        </p:txBody>
      </p:sp>
      <p:sp>
        <p:nvSpPr>
          <p:cNvPr name="TextBox 9" id="9"/>
          <p:cNvSpPr txBox="true"/>
          <p:nvPr/>
        </p:nvSpPr>
        <p:spPr>
          <a:xfrm rot="0">
            <a:off x="223935" y="2294320"/>
            <a:ext cx="9776559" cy="3692526"/>
          </a:xfrm>
          <a:prstGeom prst="rect">
            <a:avLst/>
          </a:prstGeom>
        </p:spPr>
        <p:txBody>
          <a:bodyPr anchor="t" rtlCol="false" tIns="0" lIns="0" bIns="0" rIns="0">
            <a:spAutoFit/>
          </a:bodyPr>
          <a:lstStyle/>
          <a:p>
            <a:pPr algn="just">
              <a:lnSpc>
                <a:spcPts val="4899"/>
              </a:lnSpc>
            </a:pPr>
            <a:r>
              <a:rPr lang="en-US" sz="3499">
                <a:solidFill>
                  <a:srgbClr val="436055"/>
                </a:solidFill>
                <a:latin typeface="Laila"/>
                <a:ea typeface="Laila"/>
                <a:cs typeface="Laila"/>
                <a:sym typeface="Laila"/>
              </a:rPr>
              <a:t>The AI model will train on a dataset containing the following features:</a:t>
            </a:r>
          </a:p>
          <a:p>
            <a:pPr algn="just" marL="755646" indent="-377823" lvl="1">
              <a:lnSpc>
                <a:spcPts val="4899"/>
              </a:lnSpc>
              <a:buFont typeface="Arial"/>
              <a:buChar char="•"/>
            </a:pPr>
            <a:r>
              <a:rPr lang="en-US" sz="3499">
                <a:solidFill>
                  <a:srgbClr val="436055"/>
                </a:solidFill>
                <a:latin typeface="Laila"/>
                <a:ea typeface="Laila"/>
                <a:cs typeface="Laila"/>
                <a:sym typeface="Laila"/>
              </a:rPr>
              <a:t>Location</a:t>
            </a:r>
          </a:p>
          <a:p>
            <a:pPr algn="just" marL="755646" indent="-377823" lvl="1">
              <a:lnSpc>
                <a:spcPts val="4899"/>
              </a:lnSpc>
              <a:buFont typeface="Arial"/>
              <a:buChar char="•"/>
            </a:pPr>
            <a:r>
              <a:rPr lang="en-US" sz="3499">
                <a:solidFill>
                  <a:srgbClr val="436055"/>
                </a:solidFill>
                <a:latin typeface="Laila"/>
                <a:ea typeface="Laila"/>
                <a:cs typeface="Laila"/>
                <a:sym typeface="Laila"/>
              </a:rPr>
              <a:t>Population</a:t>
            </a:r>
          </a:p>
          <a:p>
            <a:pPr algn="just" marL="755646" indent="-377823" lvl="1">
              <a:lnSpc>
                <a:spcPts val="4899"/>
              </a:lnSpc>
              <a:buFont typeface="Arial"/>
              <a:buChar char="•"/>
            </a:pPr>
            <a:r>
              <a:rPr lang="en-US" sz="3499">
                <a:solidFill>
                  <a:srgbClr val="436055"/>
                </a:solidFill>
                <a:latin typeface="Laila"/>
                <a:ea typeface="Laila"/>
                <a:cs typeface="Laila"/>
                <a:sym typeface="Laila"/>
              </a:rPr>
              <a:t>Water availability in that location</a:t>
            </a:r>
          </a:p>
          <a:p>
            <a:pPr algn="just" marL="755646" indent="-377823" lvl="1">
              <a:lnSpc>
                <a:spcPts val="4899"/>
              </a:lnSpc>
              <a:buFont typeface="Arial"/>
              <a:buChar char="•"/>
            </a:pPr>
            <a:r>
              <a:rPr lang="en-US" sz="3499">
                <a:solidFill>
                  <a:srgbClr val="436055"/>
                </a:solidFill>
                <a:latin typeface="Laila"/>
                <a:ea typeface="Laila"/>
                <a:cs typeface="Laila"/>
                <a:sym typeface="Laila"/>
              </a:rPr>
              <a:t>The person’s use of water in that region</a:t>
            </a:r>
          </a:p>
        </p:txBody>
      </p:sp>
      <p:sp>
        <p:nvSpPr>
          <p:cNvPr name="TextBox 10" id="10"/>
          <p:cNvSpPr txBox="true"/>
          <p:nvPr/>
        </p:nvSpPr>
        <p:spPr>
          <a:xfrm rot="0">
            <a:off x="17296784" y="8850590"/>
            <a:ext cx="991216" cy="729694"/>
          </a:xfrm>
          <a:prstGeom prst="rect">
            <a:avLst/>
          </a:prstGeom>
        </p:spPr>
        <p:txBody>
          <a:bodyPr anchor="t" rtlCol="false" tIns="0" lIns="0" bIns="0" rIns="0">
            <a:spAutoFit/>
          </a:bodyPr>
          <a:lstStyle/>
          <a:p>
            <a:pPr algn="ctr">
              <a:lnSpc>
                <a:spcPts val="5980"/>
              </a:lnSpc>
            </a:pPr>
            <a:r>
              <a:rPr lang="en-US" sz="4271">
                <a:solidFill>
                  <a:srgbClr val="FEFFFE"/>
                </a:solidFill>
                <a:latin typeface="Sunday"/>
                <a:ea typeface="Sunday"/>
                <a:cs typeface="Sunday"/>
                <a:sym typeface="Sunday"/>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973817" y="3375057"/>
            <a:ext cx="9356151" cy="6911943"/>
          </a:xfrm>
          <a:custGeom>
            <a:avLst/>
            <a:gdLst/>
            <a:ahLst/>
            <a:cxnLst/>
            <a:rect r="r" b="b" t="t" l="l"/>
            <a:pathLst>
              <a:path h="6911943" w="9356151">
                <a:moveTo>
                  <a:pt x="0" y="0"/>
                </a:moveTo>
                <a:lnTo>
                  <a:pt x="9356152" y="0"/>
                </a:lnTo>
                <a:lnTo>
                  <a:pt x="9356152" y="6911943"/>
                </a:lnTo>
                <a:lnTo>
                  <a:pt x="0" y="69119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40538" y="719264"/>
            <a:ext cx="3018762" cy="3144544"/>
          </a:xfrm>
          <a:custGeom>
            <a:avLst/>
            <a:gdLst/>
            <a:ahLst/>
            <a:cxnLst/>
            <a:rect r="r" b="b" t="t" l="l"/>
            <a:pathLst>
              <a:path h="3144544" w="3018762">
                <a:moveTo>
                  <a:pt x="0" y="0"/>
                </a:moveTo>
                <a:lnTo>
                  <a:pt x="3018762" y="0"/>
                </a:lnTo>
                <a:lnTo>
                  <a:pt x="3018762" y="3144544"/>
                </a:lnTo>
                <a:lnTo>
                  <a:pt x="0" y="31445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293491" y="566864"/>
            <a:ext cx="8888321" cy="1295400"/>
          </a:xfrm>
          <a:prstGeom prst="rect">
            <a:avLst/>
          </a:prstGeom>
        </p:spPr>
        <p:txBody>
          <a:bodyPr anchor="t" rtlCol="false" tIns="0" lIns="0" bIns="0" rIns="0">
            <a:spAutoFit/>
          </a:bodyPr>
          <a:lstStyle/>
          <a:p>
            <a:pPr algn="ctr">
              <a:lnSpc>
                <a:spcPts val="10500"/>
              </a:lnSpc>
            </a:pPr>
            <a:r>
              <a:rPr lang="en-US" sz="7500">
                <a:solidFill>
                  <a:srgbClr val="739F8F"/>
                </a:solidFill>
                <a:latin typeface="Sunday"/>
                <a:ea typeface="Sunday"/>
                <a:cs typeface="Sunday"/>
                <a:sym typeface="Sunday"/>
              </a:rPr>
              <a:t>Result</a:t>
            </a:r>
          </a:p>
        </p:txBody>
      </p:sp>
      <p:sp>
        <p:nvSpPr>
          <p:cNvPr name="TextBox 5" id="5"/>
          <p:cNvSpPr txBox="true"/>
          <p:nvPr/>
        </p:nvSpPr>
        <p:spPr>
          <a:xfrm rot="0">
            <a:off x="2637144" y="3308382"/>
            <a:ext cx="13549067" cy="5549901"/>
          </a:xfrm>
          <a:prstGeom prst="rect">
            <a:avLst/>
          </a:prstGeom>
        </p:spPr>
        <p:txBody>
          <a:bodyPr anchor="t" rtlCol="false" tIns="0" lIns="0" bIns="0" rIns="0">
            <a:spAutoFit/>
          </a:bodyPr>
          <a:lstStyle/>
          <a:p>
            <a:pPr algn="just" marL="755646" indent="-377823" lvl="1">
              <a:lnSpc>
                <a:spcPts val="4899"/>
              </a:lnSpc>
              <a:buFont typeface="Arial"/>
              <a:buChar char="•"/>
            </a:pPr>
            <a:r>
              <a:rPr lang="en-US" sz="3499">
                <a:solidFill>
                  <a:srgbClr val="436055"/>
                </a:solidFill>
                <a:latin typeface="Laila"/>
                <a:ea typeface="Laila"/>
                <a:cs typeface="Laila"/>
                <a:sym typeface="Laila"/>
              </a:rPr>
              <a:t>Every individual will know how to better manage his water use.</a:t>
            </a:r>
          </a:p>
          <a:p>
            <a:pPr algn="just" marL="755646" indent="-377823" lvl="1">
              <a:lnSpc>
                <a:spcPts val="4899"/>
              </a:lnSpc>
              <a:buFont typeface="Arial"/>
              <a:buChar char="•"/>
            </a:pPr>
            <a:r>
              <a:rPr lang="en-US" sz="3499">
                <a:solidFill>
                  <a:srgbClr val="436055"/>
                </a:solidFill>
                <a:latin typeface="Laila"/>
                <a:ea typeface="Laila"/>
                <a:cs typeface="Laila"/>
                <a:sym typeface="Laila"/>
              </a:rPr>
              <a:t>Citizens will no longer experience disruptions in their water supply.</a:t>
            </a:r>
          </a:p>
          <a:p>
            <a:pPr algn="just" marL="755646" indent="-377823" lvl="1">
              <a:lnSpc>
                <a:spcPts val="4899"/>
              </a:lnSpc>
              <a:buFont typeface="Arial"/>
              <a:buChar char="•"/>
            </a:pPr>
            <a:r>
              <a:rPr lang="en-US" sz="3499">
                <a:solidFill>
                  <a:srgbClr val="436055"/>
                </a:solidFill>
                <a:latin typeface="Laila"/>
                <a:ea typeface="Laila"/>
                <a:cs typeface="Laila"/>
                <a:sym typeface="Laila"/>
              </a:rPr>
              <a:t>Customers will also benefit from reduced water costs, as the system helps them avoid excessive water usage. By encouraging more efficient consumption, users will save money while contributing to better resource management and sustainability.</a:t>
            </a:r>
          </a:p>
        </p:txBody>
      </p:sp>
      <p:sp>
        <p:nvSpPr>
          <p:cNvPr name="TextBox 6" id="6"/>
          <p:cNvSpPr txBox="true"/>
          <p:nvPr/>
        </p:nvSpPr>
        <p:spPr>
          <a:xfrm rot="0">
            <a:off x="17259300" y="8850590"/>
            <a:ext cx="991216" cy="729694"/>
          </a:xfrm>
          <a:prstGeom prst="rect">
            <a:avLst/>
          </a:prstGeom>
        </p:spPr>
        <p:txBody>
          <a:bodyPr anchor="t" rtlCol="false" tIns="0" lIns="0" bIns="0" rIns="0">
            <a:spAutoFit/>
          </a:bodyPr>
          <a:lstStyle/>
          <a:p>
            <a:pPr algn="ctr">
              <a:lnSpc>
                <a:spcPts val="5980"/>
              </a:lnSpc>
            </a:pPr>
            <a:r>
              <a:rPr lang="en-US" sz="4271">
                <a:solidFill>
                  <a:srgbClr val="739F8F"/>
                </a:solidFill>
                <a:latin typeface="Sunday"/>
                <a:ea typeface="Sunday"/>
                <a:cs typeface="Sunday"/>
                <a:sym typeface="Sunday"/>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235262" y="3235262"/>
            <a:ext cx="10287000" cy="3816477"/>
          </a:xfrm>
          <a:custGeom>
            <a:avLst/>
            <a:gdLst/>
            <a:ahLst/>
            <a:cxnLst/>
            <a:rect r="r" b="b" t="t" l="l"/>
            <a:pathLst>
              <a:path h="3816477" w="10287000">
                <a:moveTo>
                  <a:pt x="0" y="0"/>
                </a:moveTo>
                <a:lnTo>
                  <a:pt x="10287001" y="0"/>
                </a:lnTo>
                <a:lnTo>
                  <a:pt x="10287001" y="3816477"/>
                </a:lnTo>
                <a:lnTo>
                  <a:pt x="0" y="38164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60371" y="7998728"/>
            <a:ext cx="2349675" cy="2519145"/>
          </a:xfrm>
          <a:custGeom>
            <a:avLst/>
            <a:gdLst/>
            <a:ahLst/>
            <a:cxnLst/>
            <a:rect r="r" b="b" t="t" l="l"/>
            <a:pathLst>
              <a:path h="2519145" w="2349675">
                <a:moveTo>
                  <a:pt x="0" y="0"/>
                </a:moveTo>
                <a:lnTo>
                  <a:pt x="2349675" y="0"/>
                </a:lnTo>
                <a:lnTo>
                  <a:pt x="2349675" y="2519144"/>
                </a:lnTo>
                <a:lnTo>
                  <a:pt x="0" y="2519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69107" y="716088"/>
            <a:ext cx="2550758" cy="1971040"/>
          </a:xfrm>
          <a:custGeom>
            <a:avLst/>
            <a:gdLst/>
            <a:ahLst/>
            <a:cxnLst/>
            <a:rect r="r" b="b" t="t" l="l"/>
            <a:pathLst>
              <a:path h="1971040" w="2550758">
                <a:moveTo>
                  <a:pt x="0" y="0"/>
                </a:moveTo>
                <a:lnTo>
                  <a:pt x="2550759" y="0"/>
                </a:lnTo>
                <a:lnTo>
                  <a:pt x="2550759" y="1971040"/>
                </a:lnTo>
                <a:lnTo>
                  <a:pt x="0" y="1971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264724" y="2081028"/>
            <a:ext cx="8041888" cy="7604659"/>
          </a:xfrm>
          <a:custGeom>
            <a:avLst/>
            <a:gdLst/>
            <a:ahLst/>
            <a:cxnLst/>
            <a:rect r="r" b="b" t="t" l="l"/>
            <a:pathLst>
              <a:path h="7604659" w="8041888">
                <a:moveTo>
                  <a:pt x="0" y="0"/>
                </a:moveTo>
                <a:lnTo>
                  <a:pt x="8041889" y="0"/>
                </a:lnTo>
                <a:lnTo>
                  <a:pt x="8041889" y="7604659"/>
                </a:lnTo>
                <a:lnTo>
                  <a:pt x="0" y="7604659"/>
                </a:lnTo>
                <a:lnTo>
                  <a:pt x="0" y="0"/>
                </a:lnTo>
                <a:close/>
              </a:path>
            </a:pathLst>
          </a:custGeom>
          <a:blipFill>
            <a:blip r:embed="rId8"/>
            <a:stretch>
              <a:fillRect l="0" t="0" r="0" b="0"/>
            </a:stretch>
          </a:blipFill>
        </p:spPr>
      </p:sp>
      <p:sp>
        <p:nvSpPr>
          <p:cNvPr name="TextBox 6" id="6"/>
          <p:cNvSpPr txBox="true"/>
          <p:nvPr/>
        </p:nvSpPr>
        <p:spPr>
          <a:xfrm rot="0">
            <a:off x="4688089" y="304800"/>
            <a:ext cx="11195159" cy="1295400"/>
          </a:xfrm>
          <a:prstGeom prst="rect">
            <a:avLst/>
          </a:prstGeom>
        </p:spPr>
        <p:txBody>
          <a:bodyPr anchor="t" rtlCol="false" tIns="0" lIns="0" bIns="0" rIns="0">
            <a:spAutoFit/>
          </a:bodyPr>
          <a:lstStyle/>
          <a:p>
            <a:pPr algn="ctr">
              <a:lnSpc>
                <a:spcPts val="10500"/>
              </a:lnSpc>
            </a:pPr>
            <a:r>
              <a:rPr lang="en-US" sz="7500">
                <a:solidFill>
                  <a:srgbClr val="739F8F"/>
                </a:solidFill>
                <a:latin typeface="Sunday"/>
                <a:ea typeface="Sunday"/>
                <a:cs typeface="Sunday"/>
                <a:sym typeface="Sunday"/>
              </a:rPr>
              <a:t>Applicatin Interface</a:t>
            </a:r>
          </a:p>
        </p:txBody>
      </p:sp>
      <p:sp>
        <p:nvSpPr>
          <p:cNvPr name="TextBox 7" id="7"/>
          <p:cNvSpPr txBox="true"/>
          <p:nvPr/>
        </p:nvSpPr>
        <p:spPr>
          <a:xfrm rot="0">
            <a:off x="17259300" y="8850590"/>
            <a:ext cx="991216" cy="729694"/>
          </a:xfrm>
          <a:prstGeom prst="rect">
            <a:avLst/>
          </a:prstGeom>
        </p:spPr>
        <p:txBody>
          <a:bodyPr anchor="t" rtlCol="false" tIns="0" lIns="0" bIns="0" rIns="0">
            <a:spAutoFit/>
          </a:bodyPr>
          <a:lstStyle/>
          <a:p>
            <a:pPr algn="ctr">
              <a:lnSpc>
                <a:spcPts val="5980"/>
              </a:lnSpc>
            </a:pPr>
            <a:r>
              <a:rPr lang="en-US" sz="4271">
                <a:solidFill>
                  <a:srgbClr val="739F8F"/>
                </a:solidFill>
                <a:latin typeface="Sunday"/>
                <a:ea typeface="Sunday"/>
                <a:cs typeface="Sunday"/>
                <a:sym typeface="Sunday"/>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DAGP76dtXq0</dc:identifier>
  <dcterms:modified xsi:type="dcterms:W3CDTF">2011-08-01T06:04:30Z</dcterms:modified>
  <cp:revision>1</cp:revision>
  <dc:title>Green White Floral Project Presentation </dc:title>
</cp:coreProperties>
</file>