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Julius Sans One"/>
      <p:regular r:id="rId31"/>
    </p:embeddedFont>
    <p:embeddedFont>
      <p:font typeface="Didact Gothic"/>
      <p:regular r:id="rId32"/>
    </p:embeddedFont>
    <p:embeddedFont>
      <p:font typeface="Questrial"/>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5DB457-13D5-4B95-9637-A9630B48F3C8}">
  <a:tblStyle styleId="{C05DB457-13D5-4B95-9637-A9630B48F3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uliusSansOn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estrial-regular.fntdata"/><Relationship Id="rId10" Type="http://schemas.openxmlformats.org/officeDocument/2006/relationships/slide" Target="slides/slide4.xml"/><Relationship Id="rId32" Type="http://schemas.openxmlformats.org/officeDocument/2006/relationships/font" Target="fonts/DidactGothic-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28049f3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28049f3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28049f3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828049f3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828049f3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828049f3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28049f33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828049f33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828049f33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828049f33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28049f3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28049f3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28049f3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28049f3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28049f33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28049f33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28049f33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28049f33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8185570f7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8185570f7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f6f6f20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f6f6f20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28049f33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28049f33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828049f33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828049f33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1249ffc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1249ffc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1249ffcf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1249ffcf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1249ffcf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1249ffcf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f6f6f201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f6f6f201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f2cce1e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f2cce1e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28049f33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28049f3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28049f3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28049f3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28049f3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828049f3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828049f3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828049f3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74"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14"/>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77" name="Google Shape;77;p14"/>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79"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83" name="Google Shape;83;p15"/>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6" name="Google Shape;86;p16"/>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7" name="Google Shape;87;p16"/>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8" name="Google Shape;88;p16"/>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9" name="Google Shape;89;p16"/>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0" name="Google Shape;90;p16"/>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1" name="Google Shape;91;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92"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97" name="Google Shape;97;p17"/>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00" name="Google Shape;100;p18"/>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1" name="Google Shape;101;p18"/>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2" name="Google Shape;102;p18"/>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3" name="Google Shape;103;p18"/>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8"/>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8"/>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8"/>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7" name="Google Shape;107;p18"/>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10" name="Google Shape;110;p19"/>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1" name="Google Shape;111;p19"/>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2" name="Google Shape;112;p19"/>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3" name="Google Shape;113;p19"/>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4" name="Google Shape;114;p19"/>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8" name="Google Shape;118;p20"/>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9" name="Google Shape;119;p20"/>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0" name="Google Shape;120;p20"/>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20"/>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0"/>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20"/>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25" name="Shape 125"/>
        <p:cNvGrpSpPr/>
        <p:nvPr/>
      </p:nvGrpSpPr>
      <p:grpSpPr>
        <a:xfrm>
          <a:off x="0" y="0"/>
          <a:ext cx="0" cy="0"/>
          <a:chOff x="0" y="0"/>
          <a:chExt cx="0" cy="0"/>
        </a:xfrm>
      </p:grpSpPr>
      <p:sp>
        <p:nvSpPr>
          <p:cNvPr id="126" name="Google Shape;126;p21"/>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27" name="Google Shape;127;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28" name="Google Shape;128;p21"/>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 name="Google Shape;131;p21"/>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4" name="Google Shape;134;p2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5" name="Google Shape;135;p2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6" name="Google Shape;136;p2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7" name="Google Shape;137;p2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8" name="Google Shape;138;p2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9" name="Google Shape;139;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40" name="Shape 140"/>
        <p:cNvGrpSpPr/>
        <p:nvPr/>
      </p:nvGrpSpPr>
      <p:grpSpPr>
        <a:xfrm>
          <a:off x="0" y="0"/>
          <a:ext cx="0" cy="0"/>
          <a:chOff x="0" y="0"/>
          <a:chExt cx="0" cy="0"/>
        </a:xfrm>
      </p:grpSpPr>
      <p:sp>
        <p:nvSpPr>
          <p:cNvPr id="141" name="Google Shape;141;p23"/>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4" name="Google Shape;144;p23"/>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5" name="Google Shape;145;p23"/>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6" name="Google Shape;146;p23"/>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7" name="Google Shape;147;p23"/>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8" name="Google Shape;148;p23"/>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9" name="Google Shape;149;p23"/>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0" name="Google Shape;150;p23"/>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1" name="Google Shape;151;p23"/>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2" name="Google Shape;152;p23"/>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3" name="Google Shape;153;p23"/>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4" name="Google Shape;154;p23"/>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5" name="Google Shape;155;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56" name="Shape 156"/>
        <p:cNvGrpSpPr/>
        <p:nvPr/>
      </p:nvGrpSpPr>
      <p:grpSpPr>
        <a:xfrm>
          <a:off x="0" y="0"/>
          <a:ext cx="0" cy="0"/>
          <a:chOff x="0" y="0"/>
          <a:chExt cx="0" cy="0"/>
        </a:xfrm>
      </p:grpSpPr>
      <p:sp>
        <p:nvSpPr>
          <p:cNvPr id="157" name="Google Shape;157;p2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0" name="Google Shape;160;p2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1" name="Google Shape;161;p2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2" name="Google Shape;162;p2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3" name="Google Shape;163;p2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4" name="Google Shape;164;p2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5" name="Google Shape;165;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68" name="Google Shape;168;p25"/>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2" name="Google Shape;172;p2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7" name="Google Shape;177;p2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81" name="Google Shape;181;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 name="Google Shape;183;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6" name="Google Shape;186;p29"/>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192" name="Shape 192"/>
        <p:cNvGrpSpPr/>
        <p:nvPr/>
      </p:nvGrpSpPr>
      <p:grpSpPr>
        <a:xfrm>
          <a:off x="0" y="0"/>
          <a:ext cx="0" cy="0"/>
          <a:chOff x="0" y="0"/>
          <a:chExt cx="0" cy="0"/>
        </a:xfrm>
      </p:grpSpPr>
      <p:sp>
        <p:nvSpPr>
          <p:cNvPr id="193" name="Google Shape;193;p3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3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98" name="Google Shape;198;p3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99" name="Google Shape;199;p3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00" name="Google Shape;200;p3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1" name="Google Shape;201;p3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2" name="Google Shape;202;p3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3" name="Google Shape;203;p3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4" name="Google Shape;204;p3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3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3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07"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211" name="Google Shape;211;p31"/>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12" name="Google Shape;212;p31"/>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ctrTitle"/>
          </p:nvPr>
        </p:nvSpPr>
        <p:spPr>
          <a:xfrm>
            <a:off x="3364075" y="2212300"/>
            <a:ext cx="5066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Adders Project</a:t>
            </a:r>
            <a:endParaRPr/>
          </a:p>
        </p:txBody>
      </p:sp>
      <p:cxnSp>
        <p:nvCxnSpPr>
          <p:cNvPr id="219" name="Google Shape;219;p32"/>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
        <p:nvSpPr>
          <p:cNvPr id="220" name="Google Shape;220;p32"/>
          <p:cNvSpPr txBox="1"/>
          <p:nvPr>
            <p:ph idx="4294967295" type="subTitle"/>
          </p:nvPr>
        </p:nvSpPr>
        <p:spPr>
          <a:xfrm>
            <a:off x="4383150" y="3576875"/>
            <a:ext cx="3400800" cy="131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rPr>
              <a:t>Supervised by: Eng/ Dina Tantawy</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txBox="1"/>
          <p:nvPr>
            <p:ph type="title"/>
          </p:nvPr>
        </p:nvSpPr>
        <p:spPr>
          <a:xfrm>
            <a:off x="3710225" y="2098175"/>
            <a:ext cx="44982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Carry skip adder</a:t>
            </a:r>
            <a:endParaRPr/>
          </a:p>
        </p:txBody>
      </p:sp>
      <p:sp>
        <p:nvSpPr>
          <p:cNvPr id="290" name="Google Shape;290;p41"/>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291" name="Google Shape;291;p41"/>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297" name="Google Shape;297;p42"/>
          <p:cNvSpPr txBox="1"/>
          <p:nvPr>
            <p:ph idx="1" type="subTitle"/>
          </p:nvPr>
        </p:nvSpPr>
        <p:spPr>
          <a:xfrm>
            <a:off x="713225" y="2263300"/>
            <a:ext cx="3400800" cy="21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32-bit carry skip adder consist of 8 ripple carry adders each responsible for adding 4 bits. The carry out of each 4 bits is calculated twice; once using the skip logic and once from the ripple carry adder. As the ripple carry adder is faster with smaller number of bits and the propagation delay of the carry; the carry skip adder acts as a multimedia processor for faster addition.</a:t>
            </a:r>
            <a:endParaRPr/>
          </a:p>
        </p:txBody>
      </p:sp>
      <p:sp>
        <p:nvSpPr>
          <p:cNvPr id="298" name="Google Shape;298;p42"/>
          <p:cNvSpPr/>
          <p:nvPr/>
        </p:nvSpPr>
        <p:spPr>
          <a:xfrm rot="-5400000">
            <a:off x="6229675" y="658238"/>
            <a:ext cx="1510200" cy="39459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42"/>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pic>
        <p:nvPicPr>
          <p:cNvPr id="300" name="Google Shape;300;p42"/>
          <p:cNvPicPr preferRelativeResize="0"/>
          <p:nvPr/>
        </p:nvPicPr>
        <p:blipFill>
          <a:blip r:embed="rId3">
            <a:alphaModFix/>
          </a:blip>
          <a:stretch>
            <a:fillRect/>
          </a:stretch>
        </p:blipFill>
        <p:spPr>
          <a:xfrm>
            <a:off x="5193075" y="2100000"/>
            <a:ext cx="3583411" cy="10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txBox="1"/>
          <p:nvPr>
            <p:ph type="title"/>
          </p:nvPr>
        </p:nvSpPr>
        <p:spPr>
          <a:xfrm>
            <a:off x="3165925" y="2098175"/>
            <a:ext cx="50424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Carry select adder</a:t>
            </a:r>
            <a:endParaRPr/>
          </a:p>
        </p:txBody>
      </p:sp>
      <p:sp>
        <p:nvSpPr>
          <p:cNvPr id="307" name="Google Shape;307;p43"/>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cxnSp>
        <p:nvCxnSpPr>
          <p:cNvPr id="308" name="Google Shape;308;p43"/>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314" name="Google Shape;314;p44"/>
          <p:cNvSpPr txBox="1"/>
          <p:nvPr>
            <p:ph idx="1" type="subTitle"/>
          </p:nvPr>
        </p:nvSpPr>
        <p:spPr>
          <a:xfrm>
            <a:off x="713225" y="2263300"/>
            <a:ext cx="3400800" cy="234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adder takes 2 numbers  to add and divides them into sections of N-bits (Here we chose to divide them to 4 bits each). Then it adds them with cascaded stages using ripple adders.</a:t>
            </a:r>
            <a:endParaRPr/>
          </a:p>
          <a:p>
            <a:pPr indent="0" lvl="0" marL="0" rtl="0" algn="just">
              <a:spcBef>
                <a:spcPts val="0"/>
              </a:spcBef>
              <a:spcAft>
                <a:spcPts val="0"/>
              </a:spcAft>
              <a:buNone/>
            </a:pPr>
            <a:r>
              <a:rPr lang="en"/>
              <a:t>It calculates the addition with 2 different scenarios in parallel where the 1st having Cin=0 and the 2nd having Cout=1.</a:t>
            </a:r>
            <a:endParaRPr/>
          </a:p>
          <a:p>
            <a:pPr indent="0" lvl="0" marL="0" rtl="0" algn="just">
              <a:spcBef>
                <a:spcPts val="0"/>
              </a:spcBef>
              <a:spcAft>
                <a:spcPts val="0"/>
              </a:spcAft>
              <a:buNone/>
            </a:pPr>
            <a:r>
              <a:rPr lang="en"/>
              <a:t>Then the true carry is the selector for the true result. </a:t>
            </a:r>
            <a:endParaRPr/>
          </a:p>
        </p:txBody>
      </p:sp>
      <p:sp>
        <p:nvSpPr>
          <p:cNvPr id="315" name="Google Shape;315;p44"/>
          <p:cNvSpPr/>
          <p:nvPr/>
        </p:nvSpPr>
        <p:spPr>
          <a:xfrm>
            <a:off x="4810225" y="955375"/>
            <a:ext cx="4333800" cy="29439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44"/>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pic>
        <p:nvPicPr>
          <p:cNvPr id="317" name="Google Shape;317;p44"/>
          <p:cNvPicPr preferRelativeResize="0"/>
          <p:nvPr/>
        </p:nvPicPr>
        <p:blipFill>
          <a:blip r:embed="rId3">
            <a:alphaModFix/>
          </a:blip>
          <a:stretch>
            <a:fillRect/>
          </a:stretch>
        </p:blipFill>
        <p:spPr>
          <a:xfrm>
            <a:off x="4891475" y="1177775"/>
            <a:ext cx="4171300" cy="249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ph type="title"/>
          </p:nvPr>
        </p:nvSpPr>
        <p:spPr>
          <a:xfrm>
            <a:off x="3710225" y="2098175"/>
            <a:ext cx="44982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Carry save adder</a:t>
            </a:r>
            <a:endParaRPr/>
          </a:p>
        </p:txBody>
      </p:sp>
      <p:sp>
        <p:nvSpPr>
          <p:cNvPr id="324" name="Google Shape;324;p45"/>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cxnSp>
        <p:nvCxnSpPr>
          <p:cNvPr id="325" name="Google Shape;325;p45"/>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331" name="Google Shape;331;p46"/>
          <p:cNvSpPr txBox="1"/>
          <p:nvPr>
            <p:ph idx="1" type="subTitle"/>
          </p:nvPr>
        </p:nvSpPr>
        <p:spPr>
          <a:xfrm>
            <a:off x="713225" y="2263300"/>
            <a:ext cx="3400800" cy="25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divides the addition to 2 numbers only.</a:t>
            </a:r>
            <a:endParaRPr/>
          </a:p>
          <a:p>
            <a:pPr indent="0" lvl="0" marL="0" rtl="0" algn="l">
              <a:spcBef>
                <a:spcPts val="0"/>
              </a:spcBef>
              <a:spcAft>
                <a:spcPts val="0"/>
              </a:spcAft>
              <a:buNone/>
            </a:pPr>
            <a:r>
              <a:rPr lang="en"/>
              <a:t>Where it has the first sum (partial) of corresponding bits of the number with no cascading for the carry bit (they are all zeros). </a:t>
            </a:r>
            <a:endParaRPr/>
          </a:p>
          <a:p>
            <a:pPr indent="0" lvl="0" marL="0" rtl="0" algn="l">
              <a:spcBef>
                <a:spcPts val="0"/>
              </a:spcBef>
              <a:spcAft>
                <a:spcPts val="0"/>
              </a:spcAft>
              <a:buNone/>
            </a:pPr>
            <a:r>
              <a:rPr lang="en"/>
              <a:t>First bit is the first bit of the final sum</a:t>
            </a:r>
            <a:endParaRPr/>
          </a:p>
          <a:p>
            <a:pPr indent="0" lvl="0" marL="0" rtl="0" algn="l">
              <a:spcBef>
                <a:spcPts val="0"/>
              </a:spcBef>
              <a:spcAft>
                <a:spcPts val="0"/>
              </a:spcAft>
              <a:buNone/>
            </a:pPr>
            <a:r>
              <a:rPr lang="en"/>
              <a:t>Then the final sum is calculated by shifting the carry sequence to the left (Ao is the first bot of partial sum) and adding to it the partial sum from the </a:t>
            </a:r>
            <a:r>
              <a:rPr lang="en"/>
              <a:t>beginning</a:t>
            </a:r>
            <a:r>
              <a:rPr lang="en"/>
              <a:t>.</a:t>
            </a:r>
            <a:endParaRPr/>
          </a:p>
        </p:txBody>
      </p:sp>
      <p:sp>
        <p:nvSpPr>
          <p:cNvPr id="332" name="Google Shape;332;p46"/>
          <p:cNvSpPr/>
          <p:nvPr/>
        </p:nvSpPr>
        <p:spPr>
          <a:xfrm>
            <a:off x="4821325" y="1613475"/>
            <a:ext cx="4322700" cy="16191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46"/>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pic>
        <p:nvPicPr>
          <p:cNvPr id="334" name="Google Shape;334;p46"/>
          <p:cNvPicPr preferRelativeResize="0"/>
          <p:nvPr/>
        </p:nvPicPr>
        <p:blipFill>
          <a:blip r:embed="rId3">
            <a:alphaModFix/>
          </a:blip>
          <a:stretch>
            <a:fillRect/>
          </a:stretch>
        </p:blipFill>
        <p:spPr>
          <a:xfrm>
            <a:off x="4925174" y="1700050"/>
            <a:ext cx="4115026" cy="144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txBox="1"/>
          <p:nvPr>
            <p:ph type="title"/>
          </p:nvPr>
        </p:nvSpPr>
        <p:spPr>
          <a:xfrm>
            <a:off x="3010550" y="2125900"/>
            <a:ext cx="58644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Carry Increment adder</a:t>
            </a:r>
            <a:endParaRPr/>
          </a:p>
        </p:txBody>
      </p:sp>
      <p:sp>
        <p:nvSpPr>
          <p:cNvPr id="341" name="Google Shape;341;p47"/>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cxnSp>
        <p:nvCxnSpPr>
          <p:cNvPr id="342" name="Google Shape;342;p47"/>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348" name="Google Shape;348;p4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32-bit Carry increment adder uses 2 -16 bit carry ripple adder after splitting the 32 bit operands into 2 16 bit parts then it uses a sequence of half adders to get the second half of the 16-bit sum.</a:t>
            </a:r>
            <a:endParaRPr/>
          </a:p>
        </p:txBody>
      </p:sp>
      <p:cxnSp>
        <p:nvCxnSpPr>
          <p:cNvPr id="349" name="Google Shape;349;p48"/>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pic>
        <p:nvPicPr>
          <p:cNvPr id="350" name="Google Shape;350;p48"/>
          <p:cNvPicPr preferRelativeResize="0"/>
          <p:nvPr/>
        </p:nvPicPr>
        <p:blipFill>
          <a:blip r:embed="rId3">
            <a:alphaModFix/>
          </a:blip>
          <a:stretch>
            <a:fillRect/>
          </a:stretch>
        </p:blipFill>
        <p:spPr>
          <a:xfrm>
            <a:off x="5177225" y="285240"/>
            <a:ext cx="3651901" cy="4573025"/>
          </a:xfrm>
          <a:prstGeom prst="rect">
            <a:avLst/>
          </a:prstGeom>
          <a:noFill/>
          <a:ln>
            <a:noFill/>
          </a:ln>
        </p:spPr>
      </p:pic>
      <p:sp>
        <p:nvSpPr>
          <p:cNvPr id="351" name="Google Shape;351;p48"/>
          <p:cNvSpPr/>
          <p:nvPr/>
        </p:nvSpPr>
        <p:spPr>
          <a:xfrm>
            <a:off x="4947425" y="0"/>
            <a:ext cx="4111500" cy="49749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txBox="1"/>
          <p:nvPr>
            <p:ph type="title"/>
          </p:nvPr>
        </p:nvSpPr>
        <p:spPr>
          <a:xfrm>
            <a:off x="3410850" y="2098175"/>
            <a:ext cx="4797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Carry bypass adder</a:t>
            </a:r>
            <a:endParaRPr/>
          </a:p>
        </p:txBody>
      </p:sp>
      <p:sp>
        <p:nvSpPr>
          <p:cNvPr id="358" name="Google Shape;358;p49"/>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cxnSp>
        <p:nvCxnSpPr>
          <p:cNvPr id="359" name="Google Shape;359;p49"/>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713225" y="1522825"/>
            <a:ext cx="3858900" cy="52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explanation</a:t>
            </a:r>
            <a:endParaRPr/>
          </a:p>
          <a:p>
            <a:pPr indent="0" lvl="0" marL="0" rtl="0" algn="l">
              <a:spcBef>
                <a:spcPts val="0"/>
              </a:spcBef>
              <a:spcAft>
                <a:spcPts val="0"/>
              </a:spcAft>
              <a:buNone/>
            </a:pPr>
            <a:r>
              <a:t/>
            </a:r>
            <a:endParaRPr/>
          </a:p>
        </p:txBody>
      </p:sp>
      <p:pic>
        <p:nvPicPr>
          <p:cNvPr id="365" name="Google Shape;365;p50"/>
          <p:cNvPicPr preferRelativeResize="0"/>
          <p:nvPr/>
        </p:nvPicPr>
        <p:blipFill>
          <a:blip r:embed="rId3">
            <a:alphaModFix/>
          </a:blip>
          <a:stretch>
            <a:fillRect/>
          </a:stretch>
        </p:blipFill>
        <p:spPr>
          <a:xfrm>
            <a:off x="285500" y="2248625"/>
            <a:ext cx="4286500" cy="2359950"/>
          </a:xfrm>
          <a:prstGeom prst="rect">
            <a:avLst/>
          </a:prstGeom>
          <a:noFill/>
          <a:ln>
            <a:noFill/>
          </a:ln>
        </p:spPr>
      </p:pic>
      <p:sp>
        <p:nvSpPr>
          <p:cNvPr id="366" name="Google Shape;366;p50"/>
          <p:cNvSpPr txBox="1"/>
          <p:nvPr>
            <p:ph type="title"/>
          </p:nvPr>
        </p:nvSpPr>
        <p:spPr>
          <a:xfrm>
            <a:off x="4781175" y="98250"/>
            <a:ext cx="4362900" cy="4947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As in a ripple-carry adder, every full adder cell has to wait for the incoming carry before an</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outgoing carry can be generated. This dependency can be eliminated by introducing an additional</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bypass (skip) to speed up the operation of the adder. An incoming carry Ci,0=1 propagates</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through complete adder chain and causes an outgoing carry C0,7=1 under the conditions that all</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propagation signals are 1. This information can be used to speed up the operation of the adder, as</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shown in Figure (8). When BP = P0P1P3P4P5P6P7P8 = 1, the incoming carry is forwarded</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immediately to the next block through the bypass and if it is not the case, the carry is obtained via</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the normal route. If (P0P1P3P4P5P6P7 = 1) then C0,7 = Ci,0 else either Delete or Generate</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occurred. Hence, in a CBA the full adders are divided into groups, each of them is “bypassed” by</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rPr b="0" lang="en" sz="1400">
                <a:solidFill>
                  <a:srgbClr val="000000"/>
                </a:solidFill>
                <a:highlight>
                  <a:schemeClr val="accent5"/>
                </a:highlight>
                <a:latin typeface="Didact Gothic"/>
                <a:ea typeface="Didact Gothic"/>
                <a:cs typeface="Didact Gothic"/>
                <a:sym typeface="Didact Gothic"/>
              </a:rPr>
              <a:t>a multiplexer if its full adders are all in propagate</a:t>
            </a:r>
            <a:endParaRPr b="0" sz="1400">
              <a:solidFill>
                <a:srgbClr val="000000"/>
              </a:solidFill>
              <a:highlight>
                <a:schemeClr val="accent5"/>
              </a:highlight>
              <a:latin typeface="Didact Gothic"/>
              <a:ea typeface="Didact Gothic"/>
              <a:cs typeface="Didact Gothic"/>
              <a:sym typeface="Didact Gothic"/>
            </a:endParaRPr>
          </a:p>
          <a:p>
            <a:pPr indent="0" lvl="0" marL="0" rtl="0" algn="l">
              <a:spcBef>
                <a:spcPts val="0"/>
              </a:spcBef>
              <a:spcAft>
                <a:spcPts val="0"/>
              </a:spcAft>
              <a:buNone/>
            </a:pPr>
            <a:r>
              <a:t/>
            </a:r>
            <a:endParaRPr b="0" sz="1400">
              <a:solidFill>
                <a:srgbClr val="000000"/>
              </a:solidFill>
              <a:highlight>
                <a:schemeClr val="lt1"/>
              </a:highlight>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b="1">
              <a:solidFill>
                <a:schemeClr val="dk1"/>
              </a:solidFill>
            </a:endParaRPr>
          </a:p>
        </p:txBody>
      </p:sp>
      <p:cxnSp>
        <p:nvCxnSpPr>
          <p:cNvPr id="226" name="Google Shape;226;p33"/>
          <p:cNvCxnSpPr/>
          <p:nvPr/>
        </p:nvCxnSpPr>
        <p:spPr>
          <a:xfrm>
            <a:off x="819525" y="1268827"/>
            <a:ext cx="647100" cy="0"/>
          </a:xfrm>
          <a:prstGeom prst="straightConnector1">
            <a:avLst/>
          </a:prstGeom>
          <a:noFill/>
          <a:ln cap="flat" cmpd="sng" w="19050">
            <a:solidFill>
              <a:schemeClr val="dk1"/>
            </a:solidFill>
            <a:prstDash val="solid"/>
            <a:round/>
            <a:headEnd len="med" w="med" type="none"/>
            <a:tailEnd len="med" w="med" type="none"/>
          </a:ln>
        </p:spPr>
      </p:cxnSp>
      <p:graphicFrame>
        <p:nvGraphicFramePr>
          <p:cNvPr id="227" name="Google Shape;227;p33"/>
          <p:cNvGraphicFramePr/>
          <p:nvPr/>
        </p:nvGraphicFramePr>
        <p:xfrm>
          <a:off x="591900" y="1787855"/>
          <a:ext cx="3000000" cy="3000000"/>
        </p:xfrm>
        <a:graphic>
          <a:graphicData uri="http://schemas.openxmlformats.org/drawingml/2006/table">
            <a:tbl>
              <a:tblPr>
                <a:noFill/>
                <a:tableStyleId>{C05DB457-13D5-4B95-9637-A9630B48F3C8}</a:tableStyleId>
              </a:tblPr>
              <a:tblGrid>
                <a:gridCol w="2234975"/>
                <a:gridCol w="806250"/>
                <a:gridCol w="1459350"/>
                <a:gridCol w="3459625"/>
              </a:tblGrid>
              <a:tr h="382600">
                <a:tc>
                  <a:txBody>
                    <a:bodyPr/>
                    <a:lstStyle/>
                    <a:p>
                      <a:pPr indent="0" lvl="0" marL="0" rtl="0" algn="l">
                        <a:spcBef>
                          <a:spcPts val="0"/>
                        </a:spcBef>
                        <a:spcAft>
                          <a:spcPts val="0"/>
                        </a:spcAft>
                        <a:buNone/>
                      </a:pPr>
                      <a:r>
                        <a:rPr b="1" lang="en">
                          <a:latin typeface="Didact Gothic"/>
                          <a:ea typeface="Didact Gothic"/>
                          <a:cs typeface="Didact Gothic"/>
                          <a:sym typeface="Didact Gothic"/>
                        </a:rPr>
                        <a:t>Name</a:t>
                      </a:r>
                      <a:endParaRPr b="1">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b="1" lang="en">
                          <a:latin typeface="Didact Gothic"/>
                          <a:ea typeface="Didact Gothic"/>
                          <a:cs typeface="Didact Gothic"/>
                          <a:sym typeface="Didact Gothic"/>
                        </a:rPr>
                        <a:t>Section</a:t>
                      </a:r>
                      <a:endParaRPr b="1">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b="1" lang="en">
                          <a:latin typeface="Didact Gothic"/>
                          <a:ea typeface="Didact Gothic"/>
                          <a:cs typeface="Didact Gothic"/>
                          <a:sym typeface="Didact Gothic"/>
                        </a:rPr>
                        <a:t>Bench Number</a:t>
                      </a:r>
                      <a:endParaRPr b="1">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b="1" lang="en">
                          <a:latin typeface="Didact Gothic"/>
                          <a:ea typeface="Didact Gothic"/>
                          <a:cs typeface="Didact Gothic"/>
                          <a:sym typeface="Didact Gothic"/>
                        </a:rPr>
                        <a:t>Email</a:t>
                      </a:r>
                      <a:endParaRPr b="1">
                        <a:latin typeface="Didact Gothic"/>
                        <a:ea typeface="Didact Gothic"/>
                        <a:cs typeface="Didact Gothic"/>
                        <a:sym typeface="Didact Gothic"/>
                      </a:endParaRPr>
                    </a:p>
                  </a:txBody>
                  <a:tcPr marT="91425" marB="91425" marR="91425" marL="91425"/>
                </a:tc>
              </a:tr>
              <a:tr h="400775">
                <a:tc>
                  <a:txBody>
                    <a:bodyPr/>
                    <a:lstStyle/>
                    <a:p>
                      <a:pPr indent="0" lvl="0" marL="0" rtl="0" algn="l">
                        <a:spcBef>
                          <a:spcPts val="0"/>
                        </a:spcBef>
                        <a:spcAft>
                          <a:spcPts val="0"/>
                        </a:spcAft>
                        <a:buNone/>
                      </a:pPr>
                      <a:r>
                        <a:rPr lang="en" sz="1200">
                          <a:latin typeface="Didact Gothic"/>
                          <a:ea typeface="Didact Gothic"/>
                          <a:cs typeface="Didact Gothic"/>
                          <a:sym typeface="Didact Gothic"/>
                        </a:rPr>
                        <a:t>Yasmine Ashraf Ghanem</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2</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37</a:t>
                      </a:r>
                      <a:endParaRPr sz="12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200">
                          <a:latin typeface="Didact Gothic"/>
                          <a:ea typeface="Didact Gothic"/>
                          <a:cs typeface="Didact Gothic"/>
                          <a:sym typeface="Didact Gothic"/>
                        </a:rPr>
                        <a:t>yasmineashrafghanem@gmail.com</a:t>
                      </a:r>
                      <a:endParaRPr sz="1200">
                        <a:latin typeface="Didact Gothic"/>
                        <a:ea typeface="Didact Gothic"/>
                        <a:cs typeface="Didact Gothic"/>
                        <a:sym typeface="Didact Gothic"/>
                      </a:endParaRPr>
                    </a:p>
                  </a:txBody>
                  <a:tcPr marT="91425" marB="91425" marR="91425" marL="91425"/>
                </a:tc>
              </a:tr>
              <a:tr h="385400">
                <a:tc>
                  <a:txBody>
                    <a:bodyPr/>
                    <a:lstStyle/>
                    <a:p>
                      <a:pPr indent="0" lvl="0" marL="0" rtl="0" algn="l">
                        <a:spcBef>
                          <a:spcPts val="0"/>
                        </a:spcBef>
                        <a:spcAft>
                          <a:spcPts val="0"/>
                        </a:spcAft>
                        <a:buNone/>
                      </a:pPr>
                      <a:r>
                        <a:rPr lang="en" sz="1200">
                          <a:latin typeface="Didact Gothic"/>
                          <a:ea typeface="Didact Gothic"/>
                          <a:cs typeface="Didact Gothic"/>
                          <a:sym typeface="Didact Gothic"/>
                        </a:rPr>
                        <a:t>Yasmin Abdullah Nasser</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2</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38</a:t>
                      </a:r>
                      <a:endParaRPr sz="12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200">
                          <a:latin typeface="Didact Gothic"/>
                          <a:ea typeface="Didact Gothic"/>
                          <a:cs typeface="Didact Gothic"/>
                          <a:sym typeface="Didact Gothic"/>
                        </a:rPr>
                        <a:t>yasminelgendi@gmail.com</a:t>
                      </a:r>
                      <a:endParaRPr sz="1200">
                        <a:latin typeface="Didact Gothic"/>
                        <a:ea typeface="Didact Gothic"/>
                        <a:cs typeface="Didact Gothic"/>
                        <a:sym typeface="Didact Gothic"/>
                      </a:endParaRPr>
                    </a:p>
                  </a:txBody>
                  <a:tcPr marT="91425" marB="91425" marR="91425" marL="91425"/>
                </a:tc>
              </a:tr>
              <a:tr h="385400">
                <a:tc>
                  <a:txBody>
                    <a:bodyPr/>
                    <a:lstStyle/>
                    <a:p>
                      <a:pPr indent="0" lvl="0" marL="0" rtl="0" algn="l">
                        <a:spcBef>
                          <a:spcPts val="0"/>
                        </a:spcBef>
                        <a:spcAft>
                          <a:spcPts val="0"/>
                        </a:spcAft>
                        <a:buNone/>
                      </a:pPr>
                      <a:r>
                        <a:rPr lang="en" sz="1200">
                          <a:latin typeface="Didact Gothic"/>
                          <a:ea typeface="Didact Gothic"/>
                          <a:cs typeface="Didact Gothic"/>
                          <a:sym typeface="Didact Gothic"/>
                        </a:rPr>
                        <a:t>Mahmoud Seif</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2</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22</a:t>
                      </a:r>
                      <a:endParaRPr sz="12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200">
                          <a:latin typeface="Didact Gothic"/>
                          <a:ea typeface="Didact Gothic"/>
                          <a:cs typeface="Didact Gothic"/>
                          <a:sym typeface="Didact Gothic"/>
                        </a:rPr>
                        <a:t>mahmoud.hussuien99@eng-st.cu.edu.eg</a:t>
                      </a:r>
                      <a:endParaRPr sz="1200">
                        <a:latin typeface="Didact Gothic"/>
                        <a:ea typeface="Didact Gothic"/>
                        <a:cs typeface="Didact Gothic"/>
                        <a:sym typeface="Didact Gothic"/>
                      </a:endParaRPr>
                    </a:p>
                  </a:txBody>
                  <a:tcPr marT="91425" marB="91425" marR="91425" marL="91425"/>
                </a:tc>
              </a:tr>
              <a:tr h="385400">
                <a:tc>
                  <a:txBody>
                    <a:bodyPr/>
                    <a:lstStyle/>
                    <a:p>
                      <a:pPr indent="0" lvl="0" marL="0" rtl="0" algn="l">
                        <a:spcBef>
                          <a:spcPts val="0"/>
                        </a:spcBef>
                        <a:spcAft>
                          <a:spcPts val="0"/>
                        </a:spcAft>
                        <a:buNone/>
                      </a:pPr>
                      <a:r>
                        <a:rPr lang="en" sz="1200">
                          <a:latin typeface="Didact Gothic"/>
                          <a:ea typeface="Didact Gothic"/>
                          <a:cs typeface="Didact Gothic"/>
                          <a:sym typeface="Didact Gothic"/>
                        </a:rPr>
                        <a:t>Mohamed Sobhi</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2</a:t>
                      </a:r>
                      <a:endParaRPr sz="1200">
                        <a:latin typeface="Didact Gothic"/>
                        <a:ea typeface="Didact Gothic"/>
                        <a:cs typeface="Didact Gothic"/>
                        <a:sym typeface="Didact Gothic"/>
                      </a:endParaRPr>
                    </a:p>
                  </a:txBody>
                  <a:tcPr marT="91425" marB="91425" marR="91425" marL="91425"/>
                </a:tc>
                <a:tc>
                  <a:txBody>
                    <a:bodyPr/>
                    <a:lstStyle/>
                    <a:p>
                      <a:pPr indent="0" lvl="0" marL="0" rtl="0" algn="ctr">
                        <a:spcBef>
                          <a:spcPts val="0"/>
                        </a:spcBef>
                        <a:spcAft>
                          <a:spcPts val="0"/>
                        </a:spcAft>
                        <a:buNone/>
                      </a:pPr>
                      <a:r>
                        <a:rPr lang="en" sz="1200">
                          <a:latin typeface="Didact Gothic"/>
                          <a:ea typeface="Didact Gothic"/>
                          <a:cs typeface="Didact Gothic"/>
                          <a:sym typeface="Didact Gothic"/>
                        </a:rPr>
                        <a:t>23</a:t>
                      </a:r>
                      <a:endParaRPr sz="12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200">
                          <a:latin typeface="Didact Gothic"/>
                          <a:ea typeface="Didact Gothic"/>
                          <a:cs typeface="Didact Gothic"/>
                          <a:sym typeface="Didact Gothic"/>
                        </a:rPr>
                        <a:t>Sobhiu@gmail.com</a:t>
                      </a:r>
                      <a:endParaRPr sz="1200">
                        <a:latin typeface="Didact Gothic"/>
                        <a:ea typeface="Didact Gothic"/>
                        <a:cs typeface="Didact Gothic"/>
                        <a:sym typeface="Didact Gothic"/>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txBox="1"/>
          <p:nvPr>
            <p:ph type="title"/>
          </p:nvPr>
        </p:nvSpPr>
        <p:spPr>
          <a:xfrm>
            <a:off x="3587750" y="2098175"/>
            <a:ext cx="4620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Floating point</a:t>
            </a:r>
            <a:r>
              <a:rPr lang="en"/>
              <a:t> adder</a:t>
            </a:r>
            <a:endParaRPr/>
          </a:p>
        </p:txBody>
      </p:sp>
      <p:sp>
        <p:nvSpPr>
          <p:cNvPr id="373" name="Google Shape;373;p51"/>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09</a:t>
            </a:r>
            <a:endParaRPr/>
          </a:p>
        </p:txBody>
      </p:sp>
      <p:cxnSp>
        <p:nvCxnSpPr>
          <p:cNvPr id="374" name="Google Shape;374;p51"/>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380" name="Google Shape;380;p52"/>
          <p:cNvSpPr/>
          <p:nvPr/>
        </p:nvSpPr>
        <p:spPr>
          <a:xfrm>
            <a:off x="4972975" y="202975"/>
            <a:ext cx="3984900" cy="47994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52"/>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sp>
        <p:nvSpPr>
          <p:cNvPr id="382" name="Google Shape;382;p52"/>
          <p:cNvSpPr txBox="1"/>
          <p:nvPr>
            <p:ph idx="1" type="subTitle"/>
          </p:nvPr>
        </p:nvSpPr>
        <p:spPr>
          <a:xfrm>
            <a:off x="5075275" y="586075"/>
            <a:ext cx="3780300" cy="4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32 bit floating point adder  contains two entities and the multiplexer that used to setting the correct result in the output , the multiplexer has three inputs N1,N2 and enable.</a:t>
            </a:r>
            <a:endParaRPr>
              <a:solidFill>
                <a:schemeClr val="lt1"/>
              </a:solidFill>
            </a:endParaRPr>
          </a:p>
          <a:p>
            <a:pPr indent="0" lvl="0" marL="0" rtl="0" algn="l">
              <a:spcBef>
                <a:spcPts val="0"/>
              </a:spcBef>
              <a:spcAft>
                <a:spcPts val="0"/>
              </a:spcAft>
              <a:buNone/>
            </a:pPr>
            <a:r>
              <a:rPr lang="en">
                <a:solidFill>
                  <a:schemeClr val="lt1"/>
                </a:solidFill>
              </a:rPr>
              <a:t>the output is Result which contains the 32 bits (Sign, exponent and </a:t>
            </a:r>
            <a:endParaRPr>
              <a:solidFill>
                <a:schemeClr val="lt1"/>
              </a:solidFill>
            </a:endParaRPr>
          </a:p>
          <a:p>
            <a:pPr indent="0" lvl="0" marL="0" rtl="0" algn="l">
              <a:spcBef>
                <a:spcPts val="0"/>
              </a:spcBef>
              <a:spcAft>
                <a:spcPts val="0"/>
              </a:spcAft>
              <a:buNone/>
            </a:pPr>
            <a:r>
              <a:rPr lang="en">
                <a:solidFill>
                  <a:schemeClr val="lt1"/>
                </a:solidFill>
              </a:rPr>
              <a:t>mantissa) result.</a:t>
            </a:r>
            <a:endParaRPr>
              <a:solidFill>
                <a:schemeClr val="lt1"/>
              </a:solidFill>
            </a:endParaRPr>
          </a:p>
          <a:p>
            <a:pPr indent="0" lvl="0" marL="0" rtl="0" algn="l">
              <a:spcBef>
                <a:spcPts val="0"/>
              </a:spcBef>
              <a:spcAft>
                <a:spcPts val="0"/>
              </a:spcAft>
              <a:buNone/>
            </a:pPr>
            <a:r>
              <a:rPr lang="en">
                <a:solidFill>
                  <a:schemeClr val="lt1"/>
                </a:solidFill>
              </a:rPr>
              <a:t>works by 4 main stages in stage 1 it's compare the two entities by </a:t>
            </a:r>
            <a:r>
              <a:rPr lang="en">
                <a:solidFill>
                  <a:schemeClr val="lt1"/>
                </a:solidFill>
              </a:rPr>
              <a:t>subtracting</a:t>
            </a:r>
            <a:r>
              <a:rPr lang="en">
                <a:solidFill>
                  <a:schemeClr val="lt1"/>
                </a:solidFill>
              </a:rPr>
              <a:t> each other and then move to compare the fractions then stage 2 shift right the fraction with the smaller exponent .</a:t>
            </a:r>
            <a:endParaRPr>
              <a:solidFill>
                <a:schemeClr val="lt1"/>
              </a:solidFill>
            </a:endParaRPr>
          </a:p>
          <a:p>
            <a:pPr indent="0" lvl="0" marL="0" rtl="0" algn="l">
              <a:spcBef>
                <a:spcPts val="0"/>
              </a:spcBef>
              <a:spcAft>
                <a:spcPts val="0"/>
              </a:spcAft>
              <a:buNone/>
            </a:pPr>
            <a:r>
              <a:rPr lang="en">
                <a:solidFill>
                  <a:schemeClr val="lt1"/>
                </a:solidFill>
              </a:rPr>
              <a:t>then move to the stage 3 normalization step by shift the result  and  increment or </a:t>
            </a:r>
            <a:r>
              <a:rPr lang="en">
                <a:solidFill>
                  <a:schemeClr val="lt1"/>
                </a:solidFill>
              </a:rPr>
              <a:t>decrement</a:t>
            </a:r>
            <a:r>
              <a:rPr lang="en">
                <a:solidFill>
                  <a:schemeClr val="lt1"/>
                </a:solidFill>
              </a:rPr>
              <a:t> according to this result . </a:t>
            </a:r>
            <a:endParaRPr>
              <a:solidFill>
                <a:schemeClr val="lt1"/>
              </a:solidFill>
            </a:endParaRPr>
          </a:p>
          <a:p>
            <a:pPr indent="0" lvl="0" marL="0" rtl="0" algn="l">
              <a:spcBef>
                <a:spcPts val="0"/>
              </a:spcBef>
              <a:spcAft>
                <a:spcPts val="0"/>
              </a:spcAft>
              <a:buNone/>
            </a:pPr>
            <a:r>
              <a:rPr lang="en">
                <a:solidFill>
                  <a:schemeClr val="lt1"/>
                </a:solidFill>
              </a:rPr>
              <a:t>if the exponent overflow we will need to round the result , if it's not then no need to round operation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383" name="Google Shape;383;p52"/>
          <p:cNvPicPr preferRelativeResize="0"/>
          <p:nvPr/>
        </p:nvPicPr>
        <p:blipFill>
          <a:blip r:embed="rId3">
            <a:alphaModFix/>
          </a:blip>
          <a:stretch>
            <a:fillRect/>
          </a:stretch>
        </p:blipFill>
        <p:spPr>
          <a:xfrm>
            <a:off x="235500" y="2278675"/>
            <a:ext cx="3858899" cy="25739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87" name="Shape 387"/>
        <p:cNvGrpSpPr/>
        <p:nvPr/>
      </p:nvGrpSpPr>
      <p:grpSpPr>
        <a:xfrm>
          <a:off x="0" y="0"/>
          <a:ext cx="0" cy="0"/>
          <a:chOff x="0" y="0"/>
          <a:chExt cx="0" cy="0"/>
        </a:xfrm>
      </p:grpSpPr>
      <p:sp>
        <p:nvSpPr>
          <p:cNvPr id="388" name="Google Shape;388;p53"/>
          <p:cNvSpPr txBox="1"/>
          <p:nvPr>
            <p:ph idx="1" type="body"/>
          </p:nvPr>
        </p:nvSpPr>
        <p:spPr>
          <a:xfrm>
            <a:off x="2517475" y="2220910"/>
            <a:ext cx="4109100" cy="14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highlight>
                  <a:schemeClr val="dk2"/>
                </a:highlight>
                <a:latin typeface="Arial"/>
                <a:ea typeface="Arial"/>
                <a:cs typeface="Arial"/>
                <a:sym typeface="Arial"/>
              </a:rPr>
              <a:t>Verilog (‘+’) version of adders</a:t>
            </a:r>
            <a:endParaRPr>
              <a:solidFill>
                <a:schemeClr val="accent4"/>
              </a:solidFill>
              <a:highlight>
                <a:schemeClr val="dk2"/>
              </a:highlight>
            </a:endParaRPr>
          </a:p>
          <a:p>
            <a:pPr indent="0" lvl="0" marL="0" rtl="0" algn="l">
              <a:spcBef>
                <a:spcPts val="0"/>
              </a:spcBef>
              <a:spcAft>
                <a:spcPts val="0"/>
              </a:spcAft>
              <a:buNone/>
            </a:pPr>
            <a:r>
              <a:t/>
            </a:r>
            <a:endParaRPr>
              <a:solidFill>
                <a:srgbClr val="000000"/>
              </a:solidFill>
            </a:endParaRPr>
          </a:p>
          <a:p>
            <a:pPr indent="-317500" lvl="0" marL="457200" rtl="0" algn="l">
              <a:spcBef>
                <a:spcPts val="0"/>
              </a:spcBef>
              <a:spcAft>
                <a:spcPts val="0"/>
              </a:spcAft>
              <a:buSzPts val="1400"/>
              <a:buFont typeface="Didact Gothic"/>
              <a:buChar char="●"/>
            </a:pPr>
            <a:r>
              <a:rPr lang="en">
                <a:solidFill>
                  <a:srgbClr val="000000"/>
                </a:solidFill>
              </a:rPr>
              <a:t>Smallest cell area</a:t>
            </a:r>
            <a:endParaRPr>
              <a:solidFill>
                <a:srgbClr val="000000"/>
              </a:solidFill>
            </a:endParaRPr>
          </a:p>
          <a:p>
            <a:pPr indent="-317500" lvl="0" marL="457200" rtl="0" algn="l">
              <a:spcBef>
                <a:spcPts val="0"/>
              </a:spcBef>
              <a:spcAft>
                <a:spcPts val="0"/>
              </a:spcAft>
              <a:buSzPts val="1400"/>
              <a:buFont typeface="Didact Gothic"/>
              <a:buChar char="●"/>
            </a:pPr>
            <a:r>
              <a:rPr lang="en">
                <a:solidFill>
                  <a:srgbClr val="000000"/>
                </a:solidFill>
              </a:rPr>
              <a:t>Minimum power consumption</a:t>
            </a:r>
            <a:endParaRPr>
              <a:solidFill>
                <a:srgbClr val="000000"/>
              </a:solidFill>
            </a:endParaRPr>
          </a:p>
          <a:p>
            <a:pPr indent="-323850" lvl="0" marL="457200" rtl="0" algn="l">
              <a:spcBef>
                <a:spcPts val="0"/>
              </a:spcBef>
              <a:spcAft>
                <a:spcPts val="0"/>
              </a:spcAft>
              <a:buClr>
                <a:srgbClr val="000000"/>
              </a:buClr>
              <a:buSzPts val="1500"/>
              <a:buChar char="●"/>
            </a:pPr>
            <a:r>
              <a:rPr lang="en">
                <a:solidFill>
                  <a:srgbClr val="000000"/>
                </a:solidFill>
              </a:rPr>
              <a:t>Minimum output delay</a:t>
            </a:r>
            <a:endParaRPr>
              <a:solidFill>
                <a:srgbClr val="000000"/>
              </a:solidFill>
            </a:endParaRPr>
          </a:p>
        </p:txBody>
      </p:sp>
      <p:sp>
        <p:nvSpPr>
          <p:cNvPr id="389" name="Google Shape;389;p53"/>
          <p:cNvSpPr txBox="1"/>
          <p:nvPr>
            <p:ph type="title"/>
          </p:nvPr>
        </p:nvSpPr>
        <p:spPr>
          <a:xfrm>
            <a:off x="1361575" y="1027450"/>
            <a:ext cx="642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Justification         </a:t>
            </a:r>
            <a:endParaRPr b="1"/>
          </a:p>
        </p:txBody>
      </p:sp>
      <p:cxnSp>
        <p:nvCxnSpPr>
          <p:cNvPr id="390" name="Google Shape;390;p53"/>
          <p:cNvCxnSpPr/>
          <p:nvPr/>
        </p:nvCxnSpPr>
        <p:spPr>
          <a:xfrm>
            <a:off x="4248450" y="1755120"/>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4" name="Shape 394"/>
        <p:cNvGrpSpPr/>
        <p:nvPr/>
      </p:nvGrpSpPr>
      <p:grpSpPr>
        <a:xfrm>
          <a:off x="0" y="0"/>
          <a:ext cx="0" cy="0"/>
          <a:chOff x="0" y="0"/>
          <a:chExt cx="0" cy="0"/>
        </a:xfrm>
      </p:grpSpPr>
      <p:sp>
        <p:nvSpPr>
          <p:cNvPr id="395" name="Google Shape;395;p54"/>
          <p:cNvSpPr txBox="1"/>
          <p:nvPr>
            <p:ph idx="1" type="subTitle"/>
          </p:nvPr>
        </p:nvSpPr>
        <p:spPr>
          <a:xfrm>
            <a:off x="2036088" y="2442875"/>
            <a:ext cx="24261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Timing report only showed slack time for one path and neglected the other 2 paths.</a:t>
            </a:r>
            <a:endParaRPr/>
          </a:p>
        </p:txBody>
      </p:sp>
      <p:sp>
        <p:nvSpPr>
          <p:cNvPr id="396" name="Google Shape;396;p54"/>
          <p:cNvSpPr txBox="1"/>
          <p:nvPr>
            <p:ph type="title"/>
          </p:nvPr>
        </p:nvSpPr>
        <p:spPr>
          <a:xfrm>
            <a:off x="2501275" y="1841275"/>
            <a:ext cx="1499100" cy="5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Timing report</a:t>
            </a:r>
            <a:endParaRPr/>
          </a:p>
        </p:txBody>
      </p:sp>
      <p:sp>
        <p:nvSpPr>
          <p:cNvPr id="397" name="Google Shape;397;p54"/>
          <p:cNvSpPr txBox="1"/>
          <p:nvPr>
            <p:ph idx="4" type="title"/>
          </p:nvPr>
        </p:nvSpPr>
        <p:spPr>
          <a:xfrm>
            <a:off x="5146713" y="1961575"/>
            <a:ext cx="14991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FPA</a:t>
            </a:r>
            <a:endParaRPr/>
          </a:p>
        </p:txBody>
      </p:sp>
      <p:sp>
        <p:nvSpPr>
          <p:cNvPr id="398" name="Google Shape;398;p54"/>
          <p:cNvSpPr txBox="1"/>
          <p:nvPr>
            <p:ph idx="5" type="subTitle"/>
          </p:nvPr>
        </p:nvSpPr>
        <p:spPr>
          <a:xfrm>
            <a:off x="4681813" y="2442875"/>
            <a:ext cx="24261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Report_timing command of the FPA was not executing correctly (didn’t show results).</a:t>
            </a:r>
            <a:endParaRPr/>
          </a:p>
        </p:txBody>
      </p:sp>
      <p:cxnSp>
        <p:nvCxnSpPr>
          <p:cNvPr id="399" name="Google Shape;399;p54"/>
          <p:cNvCxnSpPr/>
          <p:nvPr/>
        </p:nvCxnSpPr>
        <p:spPr>
          <a:xfrm>
            <a:off x="4572826" y="1796625"/>
            <a:ext cx="0" cy="2225700"/>
          </a:xfrm>
          <a:prstGeom prst="straightConnector1">
            <a:avLst/>
          </a:prstGeom>
          <a:noFill/>
          <a:ln cap="flat" cmpd="sng" w="19050">
            <a:solidFill>
              <a:schemeClr val="dk2"/>
            </a:solidFill>
            <a:prstDash val="solid"/>
            <a:round/>
            <a:headEnd len="med" w="med" type="none"/>
            <a:tailEnd len="med" w="med" type="none"/>
          </a:ln>
        </p:spPr>
      </p:cxnSp>
      <p:sp>
        <p:nvSpPr>
          <p:cNvPr id="400" name="Google Shape;400;p54"/>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challenges</a:t>
            </a:r>
            <a:endParaRPr>
              <a:solidFill>
                <a:schemeClr val="lt1"/>
              </a:solidFill>
            </a:endParaRPr>
          </a:p>
        </p:txBody>
      </p:sp>
      <p:cxnSp>
        <p:nvCxnSpPr>
          <p:cNvPr id="401" name="Google Shape;401;p54"/>
          <p:cNvCxnSpPr/>
          <p:nvPr/>
        </p:nvCxnSpPr>
        <p:spPr>
          <a:xfrm>
            <a:off x="4248450" y="127506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55"/>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cxnSp>
        <p:nvCxnSpPr>
          <p:cNvPr id="407" name="Google Shape;407;p55"/>
          <p:cNvCxnSpPr/>
          <p:nvPr/>
        </p:nvCxnSpPr>
        <p:spPr>
          <a:xfrm>
            <a:off x="2785750" y="3053395"/>
            <a:ext cx="34725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workload</a:t>
            </a:r>
            <a:endParaRPr b="1">
              <a:solidFill>
                <a:schemeClr val="lt1"/>
              </a:solidFill>
            </a:endParaRPr>
          </a:p>
        </p:txBody>
      </p:sp>
      <p:cxnSp>
        <p:nvCxnSpPr>
          <p:cNvPr id="233" name="Google Shape;233;p34"/>
          <p:cNvCxnSpPr/>
          <p:nvPr/>
        </p:nvCxnSpPr>
        <p:spPr>
          <a:xfrm>
            <a:off x="792325" y="2922955"/>
            <a:ext cx="647100" cy="0"/>
          </a:xfrm>
          <a:prstGeom prst="straightConnector1">
            <a:avLst/>
          </a:prstGeom>
          <a:noFill/>
          <a:ln cap="flat" cmpd="sng" w="19050">
            <a:solidFill>
              <a:schemeClr val="lt1"/>
            </a:solidFill>
            <a:prstDash val="solid"/>
            <a:round/>
            <a:headEnd len="med" w="med" type="none"/>
            <a:tailEnd len="med" w="med" type="none"/>
          </a:ln>
        </p:spPr>
      </p:cxnSp>
      <p:graphicFrame>
        <p:nvGraphicFramePr>
          <p:cNvPr id="234" name="Google Shape;234;p34"/>
          <p:cNvGraphicFramePr/>
          <p:nvPr/>
        </p:nvGraphicFramePr>
        <p:xfrm>
          <a:off x="4708050" y="188700"/>
          <a:ext cx="3000000" cy="3000000"/>
        </p:xfrm>
        <a:graphic>
          <a:graphicData uri="http://schemas.openxmlformats.org/drawingml/2006/table">
            <a:tbl>
              <a:tblPr>
                <a:noFill/>
                <a:tableStyleId>{C05DB457-13D5-4B95-9637-A9630B48F3C8}</a:tableStyleId>
              </a:tblPr>
              <a:tblGrid>
                <a:gridCol w="1730725"/>
                <a:gridCol w="2317450"/>
              </a:tblGrid>
              <a:tr h="1195200">
                <a:tc>
                  <a:txBody>
                    <a:bodyPr/>
                    <a:lstStyle/>
                    <a:p>
                      <a:pPr indent="0" lvl="0" marL="0" rtl="0" algn="l">
                        <a:spcBef>
                          <a:spcPts val="0"/>
                        </a:spcBef>
                        <a:spcAft>
                          <a:spcPts val="0"/>
                        </a:spcAft>
                        <a:buNone/>
                      </a:pPr>
                      <a:r>
                        <a:rPr lang="en"/>
                        <a:t>Yasmine Ghanem</a:t>
                      </a:r>
                      <a:endParaRPr/>
                    </a:p>
                  </a:txBody>
                  <a:tcPr marT="91425" marB="91425" marR="91425" marL="91425"/>
                </a:tc>
                <a:tc>
                  <a:txBody>
                    <a:bodyPr/>
                    <a:lstStyle/>
                    <a:p>
                      <a:pPr indent="0" lvl="0" marL="0" rtl="0" algn="l">
                        <a:spcBef>
                          <a:spcPts val="0"/>
                        </a:spcBef>
                        <a:spcAft>
                          <a:spcPts val="0"/>
                        </a:spcAft>
                        <a:buNone/>
                      </a:pPr>
                      <a:r>
                        <a:rPr lang="en"/>
                        <a:t>Plus Adder</a:t>
                      </a:r>
                      <a:endParaRPr/>
                    </a:p>
                    <a:p>
                      <a:pPr indent="0" lvl="0" marL="0" rtl="0" algn="l">
                        <a:spcBef>
                          <a:spcPts val="0"/>
                        </a:spcBef>
                        <a:spcAft>
                          <a:spcPts val="0"/>
                        </a:spcAft>
                        <a:buNone/>
                      </a:pPr>
                      <a:r>
                        <a:rPr lang="en"/>
                        <a:t>Carry bypass Adder</a:t>
                      </a:r>
                      <a:endParaRPr/>
                    </a:p>
                    <a:p>
                      <a:pPr indent="0" lvl="0" marL="0" rtl="0" algn="l">
                        <a:spcBef>
                          <a:spcPts val="0"/>
                        </a:spcBef>
                        <a:spcAft>
                          <a:spcPts val="0"/>
                        </a:spcAft>
                        <a:buNone/>
                      </a:pPr>
                      <a:r>
                        <a:rPr lang="en"/>
                        <a:t>Carry Look Ahead Adder</a:t>
                      </a:r>
                      <a:endParaRPr/>
                    </a:p>
                    <a:p>
                      <a:pPr indent="0" lvl="0" marL="0" rtl="0" algn="l">
                        <a:spcBef>
                          <a:spcPts val="0"/>
                        </a:spcBef>
                        <a:spcAft>
                          <a:spcPts val="0"/>
                        </a:spcAft>
                        <a:buNone/>
                      </a:pPr>
                      <a:r>
                        <a:rPr lang="en"/>
                        <a:t>Testbench</a:t>
                      </a:r>
                      <a:endParaRPr/>
                    </a:p>
                    <a:p>
                      <a:pPr indent="0" lvl="0" marL="0" rtl="0" algn="l">
                        <a:spcBef>
                          <a:spcPts val="0"/>
                        </a:spcBef>
                        <a:spcAft>
                          <a:spcPts val="0"/>
                        </a:spcAft>
                        <a:buNone/>
                      </a:pPr>
                      <a:r>
                        <a:rPr lang="en"/>
                        <a:t>~hrs</a:t>
                      </a:r>
                      <a:endParaRPr/>
                    </a:p>
                  </a:txBody>
                  <a:tcPr marT="91425" marB="91425" marR="91425" marL="91425"/>
                </a:tc>
              </a:tr>
              <a:tr h="1004275">
                <a:tc>
                  <a:txBody>
                    <a:bodyPr/>
                    <a:lstStyle/>
                    <a:p>
                      <a:pPr indent="0" lvl="0" marL="0" rtl="0" algn="l">
                        <a:spcBef>
                          <a:spcPts val="0"/>
                        </a:spcBef>
                        <a:spcAft>
                          <a:spcPts val="0"/>
                        </a:spcAft>
                        <a:buNone/>
                      </a:pPr>
                      <a:r>
                        <a:rPr lang="en"/>
                        <a:t>Yasmin Elgendi</a:t>
                      </a:r>
                      <a:endParaRPr/>
                    </a:p>
                  </a:txBody>
                  <a:tcPr marT="91425" marB="91425" marR="91425" marL="91425"/>
                </a:tc>
                <a:tc>
                  <a:txBody>
                    <a:bodyPr/>
                    <a:lstStyle/>
                    <a:p>
                      <a:pPr indent="0" lvl="0" marL="0" rtl="0" algn="l">
                        <a:spcBef>
                          <a:spcPts val="0"/>
                        </a:spcBef>
                        <a:spcAft>
                          <a:spcPts val="0"/>
                        </a:spcAft>
                        <a:buNone/>
                      </a:pPr>
                      <a:r>
                        <a:rPr lang="en"/>
                        <a:t>Carry Ripple Adder</a:t>
                      </a:r>
                      <a:endParaRPr/>
                    </a:p>
                    <a:p>
                      <a:pPr indent="0" lvl="0" marL="0" rtl="0" algn="l">
                        <a:spcBef>
                          <a:spcPts val="0"/>
                        </a:spcBef>
                        <a:spcAft>
                          <a:spcPts val="0"/>
                        </a:spcAft>
                        <a:buNone/>
                      </a:pPr>
                      <a:r>
                        <a:rPr lang="en"/>
                        <a:t>Carry Select Adder</a:t>
                      </a:r>
                      <a:endParaRPr/>
                    </a:p>
                    <a:p>
                      <a:pPr indent="0" lvl="0" marL="0" rtl="0" algn="l">
                        <a:spcBef>
                          <a:spcPts val="0"/>
                        </a:spcBef>
                        <a:spcAft>
                          <a:spcPts val="0"/>
                        </a:spcAft>
                        <a:buNone/>
                      </a:pPr>
                      <a:r>
                        <a:rPr lang="en"/>
                        <a:t>Carry Save Adder</a:t>
                      </a:r>
                      <a:endParaRPr/>
                    </a:p>
                    <a:p>
                      <a:pPr indent="0" lvl="0" marL="0" rtl="0" algn="l">
                        <a:spcBef>
                          <a:spcPts val="0"/>
                        </a:spcBef>
                        <a:spcAft>
                          <a:spcPts val="0"/>
                        </a:spcAft>
                        <a:buNone/>
                      </a:pPr>
                      <a:r>
                        <a:rPr lang="en"/>
                        <a:t>Synthesis </a:t>
                      </a:r>
                      <a:endParaRPr/>
                    </a:p>
                    <a:p>
                      <a:pPr indent="0" lvl="0" marL="0" rtl="0" algn="l">
                        <a:spcBef>
                          <a:spcPts val="0"/>
                        </a:spcBef>
                        <a:spcAft>
                          <a:spcPts val="0"/>
                        </a:spcAft>
                        <a:buNone/>
                      </a:pPr>
                      <a:r>
                        <a:rPr lang="en"/>
                        <a:t>~ hrs</a:t>
                      </a:r>
                      <a:endParaRPr/>
                    </a:p>
                  </a:txBody>
                  <a:tcPr marT="91425" marB="91425" marR="91425" marL="91425"/>
                </a:tc>
              </a:tr>
              <a:tr h="782225">
                <a:tc>
                  <a:txBody>
                    <a:bodyPr/>
                    <a:lstStyle/>
                    <a:p>
                      <a:pPr indent="0" lvl="0" marL="0" rtl="0" algn="l">
                        <a:spcBef>
                          <a:spcPts val="0"/>
                        </a:spcBef>
                        <a:spcAft>
                          <a:spcPts val="0"/>
                        </a:spcAft>
                        <a:buNone/>
                      </a:pPr>
                      <a:r>
                        <a:rPr lang="en"/>
                        <a:t>Mahmoud Seif</a:t>
                      </a:r>
                      <a:endParaRPr/>
                    </a:p>
                  </a:txBody>
                  <a:tcPr marT="91425" marB="91425" marR="91425" marL="91425"/>
                </a:tc>
                <a:tc>
                  <a:txBody>
                    <a:bodyPr/>
                    <a:lstStyle/>
                    <a:p>
                      <a:pPr indent="0" lvl="0" marL="0" rtl="0" algn="l">
                        <a:spcBef>
                          <a:spcPts val="0"/>
                        </a:spcBef>
                        <a:spcAft>
                          <a:spcPts val="0"/>
                        </a:spcAft>
                        <a:buNone/>
                      </a:pPr>
                      <a:r>
                        <a:rPr lang="en"/>
                        <a:t>Carry Increment Adder</a:t>
                      </a:r>
                      <a:endParaRPr/>
                    </a:p>
                    <a:p>
                      <a:pPr indent="0" lvl="0" marL="0" rtl="0" algn="l">
                        <a:spcBef>
                          <a:spcPts val="0"/>
                        </a:spcBef>
                        <a:spcAft>
                          <a:spcPts val="0"/>
                        </a:spcAft>
                        <a:buNone/>
                      </a:pPr>
                      <a:r>
                        <a:rPr lang="en"/>
                        <a:t>Carry Skip Adder</a:t>
                      </a:r>
                      <a:endParaRPr/>
                    </a:p>
                    <a:p>
                      <a:pPr indent="0" lvl="0" marL="0" rtl="0" algn="l">
                        <a:spcBef>
                          <a:spcPts val="0"/>
                        </a:spcBef>
                        <a:spcAft>
                          <a:spcPts val="0"/>
                        </a:spcAft>
                        <a:buNone/>
                      </a:pPr>
                      <a:r>
                        <a:rPr lang="en"/>
                        <a:t>Carry bypass adder</a:t>
                      </a:r>
                      <a:endParaRPr/>
                    </a:p>
                    <a:p>
                      <a:pPr indent="0" lvl="0" marL="0" rtl="0" algn="l">
                        <a:spcBef>
                          <a:spcPts val="0"/>
                        </a:spcBef>
                        <a:spcAft>
                          <a:spcPts val="0"/>
                        </a:spcAft>
                        <a:buNone/>
                      </a:pPr>
                      <a:r>
                        <a:rPr lang="en"/>
                        <a:t>Test bench </a:t>
                      </a:r>
                      <a:endParaRPr/>
                    </a:p>
                    <a:p>
                      <a:pPr indent="0" lvl="0" marL="0" rtl="0" algn="l">
                        <a:spcBef>
                          <a:spcPts val="0"/>
                        </a:spcBef>
                        <a:spcAft>
                          <a:spcPts val="0"/>
                        </a:spcAft>
                        <a:buNone/>
                      </a:pPr>
                      <a:r>
                        <a:rPr lang="en"/>
                        <a:t>Synthesis </a:t>
                      </a:r>
                      <a:endParaRPr/>
                    </a:p>
                    <a:p>
                      <a:pPr indent="0" lvl="0" marL="0" rtl="0" algn="l">
                        <a:spcBef>
                          <a:spcPts val="0"/>
                        </a:spcBef>
                        <a:spcAft>
                          <a:spcPts val="0"/>
                        </a:spcAft>
                        <a:buNone/>
                      </a:pPr>
                      <a:r>
                        <a:rPr lang="en"/>
                        <a:t>~hrs</a:t>
                      </a:r>
                      <a:endParaRPr/>
                    </a:p>
                  </a:txBody>
                  <a:tcPr marT="91425" marB="91425" marR="91425" marL="91425"/>
                </a:tc>
              </a:tr>
              <a:tr h="1126050">
                <a:tc>
                  <a:txBody>
                    <a:bodyPr/>
                    <a:lstStyle/>
                    <a:p>
                      <a:pPr indent="0" lvl="0" marL="0" rtl="0" algn="l">
                        <a:spcBef>
                          <a:spcPts val="0"/>
                        </a:spcBef>
                        <a:spcAft>
                          <a:spcPts val="0"/>
                        </a:spcAft>
                        <a:buNone/>
                      </a:pPr>
                      <a:r>
                        <a:rPr lang="en"/>
                        <a:t>Mohamed Sobhi</a:t>
                      </a:r>
                      <a:endParaRPr/>
                    </a:p>
                  </a:txBody>
                  <a:tcPr marT="91425" marB="91425" marR="91425" marL="91425"/>
                </a:tc>
                <a:tc>
                  <a:txBody>
                    <a:bodyPr/>
                    <a:lstStyle/>
                    <a:p>
                      <a:pPr indent="0" lvl="0" marL="0" rtl="0" algn="l">
                        <a:spcBef>
                          <a:spcPts val="0"/>
                        </a:spcBef>
                        <a:spcAft>
                          <a:spcPts val="0"/>
                        </a:spcAft>
                        <a:buNone/>
                      </a:pPr>
                      <a:r>
                        <a:rPr lang="en"/>
                        <a:t>Floating Point Adder</a:t>
                      </a:r>
                      <a:endParaRPr/>
                    </a:p>
                    <a:p>
                      <a:pPr indent="0" lvl="0" marL="0" rtl="0" algn="l">
                        <a:spcBef>
                          <a:spcPts val="0"/>
                        </a:spcBef>
                        <a:spcAft>
                          <a:spcPts val="0"/>
                        </a:spcAft>
                        <a:buNone/>
                      </a:pPr>
                      <a:r>
                        <a:rPr lang="en"/>
                        <a:t>~hrs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Plus Adder</a:t>
            </a:r>
            <a:endParaRPr/>
          </a:p>
        </p:txBody>
      </p:sp>
      <p:sp>
        <p:nvSpPr>
          <p:cNvPr id="241" name="Google Shape;241;p35"/>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cxnSp>
        <p:nvCxnSpPr>
          <p:cNvPr id="242" name="Google Shape;242;p35"/>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248" name="Google Shape;248;p36"/>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the “+” operator in verilog to execute addition.</a:t>
            </a:r>
            <a:endParaRPr/>
          </a:p>
        </p:txBody>
      </p:sp>
      <p:cxnSp>
        <p:nvCxnSpPr>
          <p:cNvPr id="249" name="Google Shape;249;p36"/>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txBox="1"/>
          <p:nvPr>
            <p:ph type="title"/>
          </p:nvPr>
        </p:nvSpPr>
        <p:spPr>
          <a:xfrm>
            <a:off x="3574150" y="2098175"/>
            <a:ext cx="46344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Ripple carry adder</a:t>
            </a:r>
            <a:endParaRPr/>
          </a:p>
        </p:txBody>
      </p:sp>
      <p:sp>
        <p:nvSpPr>
          <p:cNvPr id="256" name="Google Shape;256;p37"/>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257" name="Google Shape;257;p37"/>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263" name="Google Shape;263;p3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simply having full adders cascaded after each other. Where each one calculates 2 bits (one from the 1st number and the other from the 2nd number). The Carry out from each one is the Carry in for the one after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4" name="Google Shape;264;p38"/>
          <p:cNvSpPr/>
          <p:nvPr/>
        </p:nvSpPr>
        <p:spPr>
          <a:xfrm>
            <a:off x="4955900" y="1968800"/>
            <a:ext cx="4043700" cy="13998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8"/>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pic>
        <p:nvPicPr>
          <p:cNvPr id="266" name="Google Shape;266;p38"/>
          <p:cNvPicPr preferRelativeResize="0"/>
          <p:nvPr/>
        </p:nvPicPr>
        <p:blipFill>
          <a:blip r:embed="rId3">
            <a:alphaModFix/>
          </a:blip>
          <a:stretch>
            <a:fillRect/>
          </a:stretch>
        </p:blipFill>
        <p:spPr>
          <a:xfrm>
            <a:off x="5105123" y="2198335"/>
            <a:ext cx="3745249" cy="94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p:nvPr/>
        </p:nvSpPr>
        <p:spPr>
          <a:xfrm>
            <a:off x="-6710950" y="-37505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txBox="1"/>
          <p:nvPr>
            <p:ph type="title"/>
          </p:nvPr>
        </p:nvSpPr>
        <p:spPr>
          <a:xfrm>
            <a:off x="4390575" y="2098175"/>
            <a:ext cx="38178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Carry Look ahead adder</a:t>
            </a:r>
            <a:endParaRPr/>
          </a:p>
        </p:txBody>
      </p:sp>
      <p:sp>
        <p:nvSpPr>
          <p:cNvPr id="273" name="Google Shape;273;p39"/>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cxnSp>
        <p:nvCxnSpPr>
          <p:cNvPr id="274" name="Google Shape;274;p39"/>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280" name="Google Shape;280;p40"/>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carry look ahead adder avoids the latency rippling effect produced by the carry bits by. It generates a specific circuit for calculating the carry bit which reduces the propagation delay of the carry.</a:t>
            </a:r>
            <a:endParaRPr/>
          </a:p>
        </p:txBody>
      </p:sp>
      <p:cxnSp>
        <p:nvCxnSpPr>
          <p:cNvPr id="281" name="Google Shape;281;p40"/>
          <p:cNvCxnSpPr/>
          <p:nvPr/>
        </p:nvCxnSpPr>
        <p:spPr>
          <a:xfrm>
            <a:off x="814975" y="2168032"/>
            <a:ext cx="647100" cy="0"/>
          </a:xfrm>
          <a:prstGeom prst="straightConnector1">
            <a:avLst/>
          </a:prstGeom>
          <a:noFill/>
          <a:ln cap="flat" cmpd="sng" w="19050">
            <a:solidFill>
              <a:schemeClr val="dk1"/>
            </a:solidFill>
            <a:prstDash val="solid"/>
            <a:round/>
            <a:headEnd len="med" w="med" type="none"/>
            <a:tailEnd len="med" w="med" type="none"/>
          </a:ln>
        </p:spPr>
      </p:cxnSp>
      <p:pic>
        <p:nvPicPr>
          <p:cNvPr id="282" name="Google Shape;282;p40"/>
          <p:cNvPicPr preferRelativeResize="0"/>
          <p:nvPr/>
        </p:nvPicPr>
        <p:blipFill>
          <a:blip r:embed="rId3">
            <a:alphaModFix/>
          </a:blip>
          <a:stretch>
            <a:fillRect/>
          </a:stretch>
        </p:blipFill>
        <p:spPr>
          <a:xfrm>
            <a:off x="5227260" y="984325"/>
            <a:ext cx="3542289" cy="3174701"/>
          </a:xfrm>
          <a:prstGeom prst="rect">
            <a:avLst/>
          </a:prstGeom>
          <a:noFill/>
          <a:ln>
            <a:noFill/>
          </a:ln>
        </p:spPr>
      </p:pic>
      <p:sp>
        <p:nvSpPr>
          <p:cNvPr id="283" name="Google Shape;283;p40"/>
          <p:cNvSpPr/>
          <p:nvPr/>
        </p:nvSpPr>
        <p:spPr>
          <a:xfrm>
            <a:off x="5034675" y="789150"/>
            <a:ext cx="3918900" cy="35652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