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55"/>
  </p:notesMasterIdLst>
  <p:sldIdLst>
    <p:sldId id="256" r:id="rId2"/>
    <p:sldId id="257" r:id="rId3"/>
    <p:sldId id="258" r:id="rId4"/>
    <p:sldId id="259" r:id="rId5"/>
    <p:sldId id="278" r:id="rId6"/>
    <p:sldId id="277" r:id="rId7"/>
    <p:sldId id="260" r:id="rId8"/>
    <p:sldId id="261" r:id="rId9"/>
    <p:sldId id="270" r:id="rId10"/>
    <p:sldId id="262" r:id="rId11"/>
    <p:sldId id="271" r:id="rId12"/>
    <p:sldId id="263" r:id="rId13"/>
    <p:sldId id="272" r:id="rId14"/>
    <p:sldId id="264" r:id="rId15"/>
    <p:sldId id="273" r:id="rId16"/>
    <p:sldId id="265" r:id="rId17"/>
    <p:sldId id="274" r:id="rId18"/>
    <p:sldId id="266" r:id="rId19"/>
    <p:sldId id="275" r:id="rId20"/>
    <p:sldId id="268" r:id="rId21"/>
    <p:sldId id="276" r:id="rId22"/>
    <p:sldId id="267" r:id="rId23"/>
    <p:sldId id="297" r:id="rId24"/>
    <p:sldId id="280" r:id="rId25"/>
    <p:sldId id="281" r:id="rId26"/>
    <p:sldId id="282" r:id="rId27"/>
    <p:sldId id="283" r:id="rId28"/>
    <p:sldId id="299" r:id="rId29"/>
    <p:sldId id="279"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300" r:id="rId43"/>
    <p:sldId id="301" r:id="rId44"/>
    <p:sldId id="302" r:id="rId45"/>
    <p:sldId id="303" r:id="rId46"/>
    <p:sldId id="304" r:id="rId47"/>
    <p:sldId id="305" r:id="rId48"/>
    <p:sldId id="307" r:id="rId49"/>
    <p:sldId id="306" r:id="rId50"/>
    <p:sldId id="308" r:id="rId51"/>
    <p:sldId id="309" r:id="rId52"/>
    <p:sldId id="310" r:id="rId53"/>
    <p:sldId id="31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65DA4-9C50-4741-A322-9F3C90120EC4}" type="datetimeFigureOut">
              <a:rPr lang="en-GB" smtClean="0"/>
              <a:t>01/05/2020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C14881-0007-4CC3-BF41-8A235A349D78}"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30</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39</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40</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41</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42</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43</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44</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45</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46</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47</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48</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31</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49</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50</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51</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52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32</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33</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34</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35</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36</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37</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C14881-0007-4CC3-BF41-8A235A349D78}" type="slidenum">
              <a:rPr lang="en-GB" smtClean="0"/>
              <a:t>38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D149124-07AC-455E-8D96-3709BE134910}" type="datetimeFigureOut">
              <a:rPr lang="en-GB" smtClean="0"/>
              <a:t>01/05/2020</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2A2D7C2-A7DD-4F4E-B7F3-2037870A91D3}" type="slidenum">
              <a:rPr lang="en-GB" smtClean="0"/>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149124-07AC-455E-8D96-3709BE134910}" type="datetimeFigureOut">
              <a:rPr lang="en-GB" smtClean="0"/>
              <a:t>01/05/2020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2D7C2-A7DD-4F4E-B7F3-2037870A91D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149124-07AC-455E-8D96-3709BE134910}" type="datetimeFigureOut">
              <a:rPr lang="en-GB" smtClean="0"/>
              <a:t>01/05/2020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2D7C2-A7DD-4F4E-B7F3-2037870A91D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D149124-07AC-455E-8D96-3709BE134910}" type="datetimeFigureOut">
              <a:rPr lang="en-GB" smtClean="0"/>
              <a:t>01/05/2020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2D7C2-A7DD-4F4E-B7F3-2037870A91D3}" type="slidenum">
              <a:rPr lang="en-GB" smtClean="0"/>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149124-07AC-455E-8D96-3709BE134910}" type="datetimeFigureOut">
              <a:rPr lang="en-GB" smtClean="0"/>
              <a:t>01/05/2020</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2A2D7C2-A7DD-4F4E-B7F3-2037870A91D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D149124-07AC-455E-8D96-3709BE134910}" type="datetimeFigureOut">
              <a:rPr lang="en-GB" smtClean="0"/>
              <a:t>01/05/2020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2D7C2-A7DD-4F4E-B7F3-2037870A91D3}" type="slidenum">
              <a:rPr lang="en-GB" smtClean="0"/>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D149124-07AC-455E-8D96-3709BE134910}" type="datetimeFigureOut">
              <a:rPr lang="en-GB" smtClean="0"/>
              <a:t>01/05/2020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A2D7C2-A7DD-4F4E-B7F3-2037870A91D3}" type="slidenum">
              <a:rPr lang="en-GB" smtClean="0"/>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149124-07AC-455E-8D96-3709BE134910}" type="datetimeFigureOut">
              <a:rPr lang="en-GB" smtClean="0"/>
              <a:t>01/05/2020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A2D7C2-A7DD-4F4E-B7F3-2037870A91D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49124-07AC-455E-8D96-3709BE134910}" type="datetimeFigureOut">
              <a:rPr lang="en-GB" smtClean="0"/>
              <a:t>01/05/2020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A2D7C2-A7DD-4F4E-B7F3-2037870A91D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149124-07AC-455E-8D96-3709BE134910}" type="datetimeFigureOut">
              <a:rPr lang="en-GB" smtClean="0"/>
              <a:t>01/05/2020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2D7C2-A7DD-4F4E-B7F3-2037870A91D3}" type="slidenum">
              <a:rPr lang="en-GB" smtClean="0"/>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149124-07AC-455E-8D96-3709BE134910}" type="datetimeFigureOut">
              <a:rPr lang="en-GB" smtClean="0"/>
              <a:t>01/05/2020</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D2A2D7C2-A7DD-4F4E-B7F3-2037870A91D3}" type="slidenum">
              <a:rPr lang="en-GB" smtClean="0"/>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D149124-07AC-455E-8D96-3709BE134910}" type="datetimeFigureOut">
              <a:rPr lang="en-GB" smtClean="0"/>
              <a:t>01/05/2020</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2A2D7C2-A7DD-4F4E-B7F3-2037870A91D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kaggle.com/daveianhickey/2000-16-traffic-flow-england-scotland-wales?fbclid=IwAR0dGYRO__sdeIfxN0T-2pLgnHB2wYj1A3IY23ix5siPDjMO4-GvUYDP5Q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376" y="3685032"/>
            <a:ext cx="7772400" cy="2624288"/>
          </a:xfrm>
        </p:spPr>
        <p:txBody>
          <a:bodyPr>
            <a:normAutofit fontScale="77500" lnSpcReduction="20000"/>
          </a:bodyPr>
          <a:lstStyle/>
          <a:p>
            <a:pPr algn="l"/>
            <a:endParaRPr lang="en-US" sz="2400" b="1" dirty="0" smtClean="0"/>
          </a:p>
          <a:p>
            <a:pPr algn="l"/>
            <a:r>
              <a:rPr lang="en-US" sz="2400" b="1" dirty="0" smtClean="0"/>
              <a:t>Presented by:</a:t>
            </a:r>
            <a:endParaRPr lang="en-US" dirty="0" smtClean="0"/>
          </a:p>
          <a:p>
            <a:pPr algn="l">
              <a:buFont typeface="Arial" pitchFamily="34" charset="0"/>
              <a:buChar char="•"/>
            </a:pPr>
            <a:r>
              <a:rPr lang="en-US" dirty="0" smtClean="0"/>
              <a:t> Dina </a:t>
            </a:r>
            <a:r>
              <a:rPr lang="en-US" dirty="0" err="1" smtClean="0"/>
              <a:t>Walid</a:t>
            </a:r>
            <a:endParaRPr lang="en-GB" dirty="0" smtClean="0"/>
          </a:p>
          <a:p>
            <a:pPr algn="l">
              <a:buFont typeface="Arial" pitchFamily="34" charset="0"/>
              <a:buChar char="•"/>
            </a:pPr>
            <a:r>
              <a:rPr lang="en-US" dirty="0" smtClean="0"/>
              <a:t> Nariman Reda</a:t>
            </a:r>
            <a:endParaRPr lang="en-GB" dirty="0" smtClean="0"/>
          </a:p>
          <a:p>
            <a:pPr algn="l">
              <a:buFont typeface="Arial" pitchFamily="34" charset="0"/>
              <a:buChar char="•"/>
            </a:pPr>
            <a:r>
              <a:rPr lang="en-US" dirty="0" smtClean="0"/>
              <a:t> Ahmed </a:t>
            </a:r>
            <a:r>
              <a:rPr lang="en-US" dirty="0" err="1" smtClean="0"/>
              <a:t>Ashraf</a:t>
            </a:r>
            <a:r>
              <a:rPr lang="en-US" dirty="0" smtClean="0"/>
              <a:t> </a:t>
            </a:r>
            <a:endParaRPr lang="en-GB" dirty="0" smtClean="0"/>
          </a:p>
          <a:p>
            <a:pPr algn="l">
              <a:buFont typeface="Arial" pitchFamily="34" charset="0"/>
              <a:buChar char="•"/>
            </a:pPr>
            <a:r>
              <a:rPr lang="en-US" dirty="0" smtClean="0"/>
              <a:t> </a:t>
            </a:r>
            <a:r>
              <a:rPr lang="en-US" dirty="0" err="1" smtClean="0"/>
              <a:t>Yasmine</a:t>
            </a:r>
            <a:r>
              <a:rPr lang="en-US" dirty="0" smtClean="0"/>
              <a:t> </a:t>
            </a:r>
            <a:r>
              <a:rPr lang="en-US" dirty="0" err="1" smtClean="0"/>
              <a:t>Hatem</a:t>
            </a:r>
            <a:endParaRPr lang="en-US" dirty="0" smtClean="0"/>
          </a:p>
          <a:p>
            <a:pPr algn="l">
              <a:buFont typeface="Arial" pitchFamily="34" charset="0"/>
              <a:buChar char="•"/>
            </a:pPr>
            <a:endParaRPr lang="en-US" dirty="0" smtClean="0"/>
          </a:p>
          <a:p>
            <a:pPr algn="l"/>
            <a:r>
              <a:rPr lang="en-US" sz="2400" b="1" dirty="0" smtClean="0"/>
              <a:t>Presentation date</a:t>
            </a:r>
            <a:r>
              <a:rPr lang="en-US" sz="2400" b="1" dirty="0" smtClean="0"/>
              <a:t>: </a:t>
            </a:r>
            <a:r>
              <a:rPr lang="en-US" dirty="0" smtClean="0"/>
              <a:t>02/05/2020</a:t>
            </a:r>
            <a:endParaRPr lang="en-GB" dirty="0" err="1" smtClean="0"/>
          </a:p>
          <a:p>
            <a:pPr algn="l"/>
            <a:endParaRPr lang="en-GB" dirty="0"/>
          </a:p>
        </p:txBody>
      </p:sp>
      <p:sp>
        <p:nvSpPr>
          <p:cNvPr id="2" name="Title 1"/>
          <p:cNvSpPr>
            <a:spLocks noGrp="1"/>
          </p:cNvSpPr>
          <p:nvPr>
            <p:ph type="ctrTitle"/>
          </p:nvPr>
        </p:nvSpPr>
        <p:spPr>
          <a:xfrm>
            <a:off x="683568" y="2060848"/>
            <a:ext cx="7772400" cy="936104"/>
          </a:xfrm>
        </p:spPr>
        <p:txBody>
          <a:bodyPr>
            <a:noAutofit/>
          </a:bodyPr>
          <a:lstStyle/>
          <a:p>
            <a:pPr algn="l"/>
            <a:r>
              <a:rPr lang="en-US" sz="3200" dirty="0" smtClean="0"/>
              <a:t>Data </a:t>
            </a:r>
            <a:r>
              <a:rPr lang="en-US" sz="3200" dirty="0" smtClean="0"/>
              <a:t>Mining</a:t>
            </a:r>
            <a:r>
              <a:rPr lang="en-US" sz="3200" dirty="0" smtClean="0"/>
              <a:t>, </a:t>
            </a:r>
            <a:r>
              <a:rPr lang="en-US" sz="3200" dirty="0" smtClean="0"/>
              <a:t>Big Data and Data Analytics Project Presentation</a:t>
            </a:r>
            <a:r>
              <a:rPr lang="en-GB" sz="3600" dirty="0" smtClean="0"/>
              <a:t/>
            </a:r>
            <a:br>
              <a:rPr lang="en-GB" sz="3600" dirty="0" smtClean="0"/>
            </a:br>
            <a:r>
              <a:rPr lang="en-GB" sz="3600" dirty="0" smtClean="0"/>
              <a:t> </a:t>
            </a:r>
            <a:r>
              <a:rPr lang="en-GB" sz="3200" dirty="0" smtClean="0"/>
              <a:t>- </a:t>
            </a:r>
            <a:r>
              <a:rPr lang="en-US" sz="2800" dirty="0" smtClean="0"/>
              <a:t>UK </a:t>
            </a:r>
            <a:r>
              <a:rPr lang="en-US" sz="2800" dirty="0" smtClean="0"/>
              <a:t>Traffic Accidents (2005-2014)</a:t>
            </a:r>
            <a:r>
              <a:rPr lang="en-GB" sz="2800" dirty="0" smtClean="0"/>
              <a:t/>
            </a:r>
            <a:br>
              <a:rPr lang="en-GB" sz="2800" dirty="0" smtClean="0"/>
            </a:br>
            <a:endParaRPr lang="en-GB"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14" name="Content Placeholder 2"/>
          <p:cNvSpPr>
            <a:spLocks noGrp="1"/>
          </p:cNvSpPr>
          <p:nvPr>
            <p:ph sz="quarter" idx="1"/>
          </p:nvPr>
        </p:nvSpPr>
        <p:spPr>
          <a:xfrm>
            <a:off x="5220072" y="1340768"/>
            <a:ext cx="3240360" cy="4824536"/>
          </a:xfrm>
        </p:spPr>
        <p:txBody>
          <a:bodyPr>
            <a:normAutofit/>
          </a:bodyPr>
          <a:lstStyle/>
          <a:p>
            <a:pPr>
              <a:buNone/>
            </a:pPr>
            <a:endParaRPr lang="en-US" sz="2000" dirty="0" smtClean="0"/>
          </a:p>
          <a:p>
            <a:endParaRPr lang="en-US" sz="2000" dirty="0" smtClean="0"/>
          </a:p>
          <a:p>
            <a:endParaRPr lang="en-US" sz="2000" dirty="0" smtClean="0"/>
          </a:p>
          <a:p>
            <a:r>
              <a:rPr lang="en-US" sz="2000" dirty="0" smtClean="0"/>
              <a:t>Accidents </a:t>
            </a:r>
            <a:r>
              <a:rPr lang="en-US" sz="2000" dirty="0" smtClean="0"/>
              <a:t>happen at junctions more often than accidents not at junctions especially for junctions that are uncontrolled.</a:t>
            </a:r>
            <a:endParaRPr lang="en-GB" sz="2000" dirty="0" smtClean="0"/>
          </a:p>
          <a:p>
            <a:endParaRPr lang="en-US" sz="2000" dirty="0" smtClean="0"/>
          </a:p>
          <a:p>
            <a:endParaRPr lang="en-US" sz="2000" dirty="0" smtClean="0"/>
          </a:p>
          <a:p>
            <a:pPr>
              <a:buNone/>
            </a:pPr>
            <a:endParaRPr lang="en-US" sz="2000" dirty="0" smtClean="0"/>
          </a:p>
        </p:txBody>
      </p:sp>
      <p:sp>
        <p:nvSpPr>
          <p:cNvPr id="7" name="TextBox 6"/>
          <p:cNvSpPr txBox="1"/>
          <p:nvPr/>
        </p:nvSpPr>
        <p:spPr>
          <a:xfrm>
            <a:off x="755576" y="4869160"/>
            <a:ext cx="4320480" cy="646331"/>
          </a:xfrm>
          <a:prstGeom prst="rect">
            <a:avLst/>
          </a:prstGeom>
          <a:noFill/>
        </p:spPr>
        <p:txBody>
          <a:bodyPr wrap="square" rtlCol="0">
            <a:spAutoFit/>
          </a:bodyPr>
          <a:lstStyle/>
          <a:p>
            <a:pPr algn="ctr"/>
            <a:r>
              <a:rPr lang="en-US" b="1" i="1" dirty="0">
                <a:latin typeface="Calibri" pitchFamily="34" charset="0"/>
                <a:cs typeface="Calibri" pitchFamily="34" charset="0"/>
              </a:rPr>
              <a:t>Accidents at junctions </a:t>
            </a:r>
            <a:r>
              <a:rPr lang="en-US" b="1" i="1" dirty="0" err="1">
                <a:latin typeface="Calibri" pitchFamily="34" charset="0"/>
                <a:cs typeface="Calibri" pitchFamily="34" charset="0"/>
              </a:rPr>
              <a:t>vs</a:t>
            </a:r>
            <a:r>
              <a:rPr lang="en-US" b="1" i="1" dirty="0">
                <a:latin typeface="Calibri" pitchFamily="34" charset="0"/>
                <a:cs typeface="Calibri" pitchFamily="34" charset="0"/>
              </a:rPr>
              <a:t> Accidents not at junctions</a:t>
            </a:r>
            <a:endParaRPr lang="en-GB" b="1" i="1" dirty="0">
              <a:latin typeface="Calibri" pitchFamily="34" charset="0"/>
              <a:cs typeface="Calibri" pitchFamily="34" charset="0"/>
            </a:endParaRPr>
          </a:p>
        </p:txBody>
      </p:sp>
      <p:pic>
        <p:nvPicPr>
          <p:cNvPr id="11" name="Picture 10" descr="A picture containing drawing&#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9552" y="1340768"/>
            <a:ext cx="4752528" cy="345638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8" name="Content Placeholder 2"/>
          <p:cNvSpPr>
            <a:spLocks noGrp="1"/>
          </p:cNvSpPr>
          <p:nvPr>
            <p:ph sz="quarter" idx="1"/>
          </p:nvPr>
        </p:nvSpPr>
        <p:spPr>
          <a:xfrm>
            <a:off x="5508104" y="332656"/>
            <a:ext cx="3096344" cy="4824536"/>
          </a:xfrm>
        </p:spPr>
        <p:txBody>
          <a:bodyPr>
            <a:normAutofit fontScale="92500" lnSpcReduction="10000"/>
          </a:bodyPr>
          <a:lstStyle/>
          <a:p>
            <a:pPr>
              <a:buNone/>
            </a:pPr>
            <a:endParaRPr lang="en-US" sz="2000" dirty="0" smtClean="0"/>
          </a:p>
          <a:p>
            <a:pPr>
              <a:buNone/>
            </a:pPr>
            <a:endParaRPr lang="en-US" sz="2000" dirty="0" smtClean="0"/>
          </a:p>
          <a:p>
            <a:endParaRPr lang="en-US" sz="2000" dirty="0" smtClean="0"/>
          </a:p>
          <a:p>
            <a:endParaRPr lang="en-US" sz="2000" dirty="0" smtClean="0"/>
          </a:p>
          <a:p>
            <a:endParaRPr lang="en-US" sz="2000" dirty="0" smtClean="0"/>
          </a:p>
          <a:p>
            <a:r>
              <a:rPr lang="en-US" sz="2000" dirty="0" smtClean="0"/>
              <a:t>Junctions </a:t>
            </a:r>
            <a:r>
              <a:rPr lang="en-US" sz="2000" dirty="0" smtClean="0"/>
              <a:t>have to be controlled to avoid accidents, by observing from dataset the junctions controlled by authorized person have the least number of accidents. There is a significant difference between it and automatic traffic signals.</a:t>
            </a:r>
            <a:endParaRPr lang="en-GB" sz="2000" dirty="0" smtClean="0"/>
          </a:p>
          <a:p>
            <a:endParaRPr lang="en-US" sz="2000" dirty="0" smtClean="0"/>
          </a:p>
        </p:txBody>
      </p:sp>
      <p:sp>
        <p:nvSpPr>
          <p:cNvPr id="4" name="TextBox 3"/>
          <p:cNvSpPr txBox="1"/>
          <p:nvPr/>
        </p:nvSpPr>
        <p:spPr>
          <a:xfrm>
            <a:off x="1187624" y="5014917"/>
            <a:ext cx="3888432" cy="646331"/>
          </a:xfrm>
          <a:prstGeom prst="rect">
            <a:avLst/>
          </a:prstGeom>
          <a:noFill/>
        </p:spPr>
        <p:txBody>
          <a:bodyPr wrap="square" rtlCol="0">
            <a:spAutoFit/>
          </a:bodyPr>
          <a:lstStyle/>
          <a:p>
            <a:pPr algn="ctr"/>
            <a:r>
              <a:rPr lang="en-US" b="1" i="1" dirty="0">
                <a:latin typeface="Calibri" pitchFamily="34" charset="0"/>
                <a:cs typeface="Calibri" pitchFamily="34" charset="0"/>
              </a:rPr>
              <a:t>Relationship between junction control and number of accidents</a:t>
            </a:r>
            <a:endParaRPr lang="en-GB" b="1" i="1" dirty="0">
              <a:latin typeface="Calibri" pitchFamily="34" charset="0"/>
              <a:cs typeface="Calibri" pitchFamily="34" charset="0"/>
            </a:endParaRPr>
          </a:p>
        </p:txBody>
      </p:sp>
      <p:pic>
        <p:nvPicPr>
          <p:cNvPr id="5" name="Picture 4"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11560" y="1268760"/>
            <a:ext cx="4896544" cy="374441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14" name="Content Placeholder 2"/>
          <p:cNvSpPr>
            <a:spLocks noGrp="1"/>
          </p:cNvSpPr>
          <p:nvPr>
            <p:ph sz="quarter" idx="1"/>
          </p:nvPr>
        </p:nvSpPr>
        <p:spPr>
          <a:xfrm>
            <a:off x="4932040" y="1268760"/>
            <a:ext cx="3600400" cy="4824536"/>
          </a:xfrm>
        </p:spPr>
        <p:txBody>
          <a:bodyPr>
            <a:normAutofit/>
          </a:bodyPr>
          <a:lstStyle/>
          <a:p>
            <a:pPr>
              <a:buNone/>
            </a:pPr>
            <a:endParaRPr lang="en-US" sz="2000" dirty="0" smtClean="0"/>
          </a:p>
          <a:p>
            <a:endParaRPr lang="en-US" sz="2000" dirty="0" smtClean="0"/>
          </a:p>
          <a:p>
            <a:pPr>
              <a:buNone/>
            </a:pPr>
            <a:endParaRPr lang="en-US" sz="2000" dirty="0" smtClean="0"/>
          </a:p>
          <a:p>
            <a:r>
              <a:rPr lang="en-US" sz="2000" dirty="0" smtClean="0"/>
              <a:t>Road </a:t>
            </a:r>
            <a:r>
              <a:rPr lang="en-US" sz="2000" dirty="0" smtClean="0"/>
              <a:t>class 3 has the highest number of accidents followed by 6, but 1, 2, 4, 5 have significantly less number of accidents than both of them. </a:t>
            </a:r>
            <a:endParaRPr lang="en-GB" sz="2000" dirty="0" smtClean="0"/>
          </a:p>
          <a:p>
            <a:endParaRPr lang="en-US" sz="2000" dirty="0" smtClean="0"/>
          </a:p>
          <a:p>
            <a:endParaRPr lang="en-US" sz="2000" dirty="0" smtClean="0"/>
          </a:p>
          <a:p>
            <a:pPr>
              <a:buNone/>
            </a:pPr>
            <a:endParaRPr lang="en-US" sz="2000" dirty="0" smtClean="0"/>
          </a:p>
        </p:txBody>
      </p:sp>
      <p:sp>
        <p:nvSpPr>
          <p:cNvPr id="7" name="TextBox 6"/>
          <p:cNvSpPr txBox="1"/>
          <p:nvPr/>
        </p:nvSpPr>
        <p:spPr>
          <a:xfrm>
            <a:off x="467544" y="4941168"/>
            <a:ext cx="4788024" cy="646331"/>
          </a:xfrm>
          <a:prstGeom prst="rect">
            <a:avLst/>
          </a:prstGeom>
          <a:noFill/>
        </p:spPr>
        <p:txBody>
          <a:bodyPr wrap="square" rtlCol="0">
            <a:spAutoFit/>
          </a:bodyPr>
          <a:lstStyle/>
          <a:p>
            <a:pPr algn="ctr"/>
            <a:r>
              <a:rPr lang="en-US" b="1" i="1" dirty="0">
                <a:latin typeface="Calibri" pitchFamily="34" charset="0"/>
                <a:cs typeface="Calibri" pitchFamily="34" charset="0"/>
              </a:rPr>
              <a:t>Relationship between </a:t>
            </a:r>
            <a:r>
              <a:rPr lang="en-US" b="1" i="1" dirty="0" smtClean="0">
                <a:latin typeface="Calibri" pitchFamily="34" charset="0"/>
                <a:cs typeface="Calibri" pitchFamily="34" charset="0"/>
              </a:rPr>
              <a:t>road</a:t>
            </a:r>
          </a:p>
          <a:p>
            <a:pPr algn="ctr"/>
            <a:r>
              <a:rPr lang="en-US" b="1" i="1" dirty="0" smtClean="0">
                <a:latin typeface="Calibri" pitchFamily="34" charset="0"/>
                <a:cs typeface="Calibri" pitchFamily="34" charset="0"/>
              </a:rPr>
              <a:t> </a:t>
            </a:r>
            <a:r>
              <a:rPr lang="en-US" b="1" i="1" dirty="0">
                <a:latin typeface="Calibri" pitchFamily="34" charset="0"/>
                <a:cs typeface="Calibri" pitchFamily="34" charset="0"/>
              </a:rPr>
              <a:t>class and </a:t>
            </a:r>
            <a:r>
              <a:rPr lang="en-US" b="1" i="1" dirty="0" smtClean="0">
                <a:latin typeface="Calibri" pitchFamily="34" charset="0"/>
                <a:cs typeface="Calibri" pitchFamily="34" charset="0"/>
              </a:rPr>
              <a:t>number </a:t>
            </a:r>
            <a:r>
              <a:rPr lang="en-US" b="1" i="1" dirty="0">
                <a:latin typeface="Calibri" pitchFamily="34" charset="0"/>
                <a:cs typeface="Calibri" pitchFamily="34" charset="0"/>
              </a:rPr>
              <a:t>of accidents</a:t>
            </a:r>
            <a:endParaRPr lang="en-GB" b="1" i="1" dirty="0">
              <a:latin typeface="Calibri" pitchFamily="34" charset="0"/>
              <a:cs typeface="Calibri" pitchFamily="34" charset="0"/>
            </a:endParaRPr>
          </a:p>
        </p:txBody>
      </p:sp>
      <p:pic>
        <p:nvPicPr>
          <p:cNvPr id="10" name="Picture 9"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9552" y="1268760"/>
            <a:ext cx="4464496" cy="3600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8" name="Content Placeholder 2"/>
          <p:cNvSpPr>
            <a:spLocks noGrp="1"/>
          </p:cNvSpPr>
          <p:nvPr>
            <p:ph sz="quarter" idx="1"/>
          </p:nvPr>
        </p:nvSpPr>
        <p:spPr>
          <a:xfrm>
            <a:off x="4788024" y="1052736"/>
            <a:ext cx="3791392" cy="4824536"/>
          </a:xfrm>
        </p:spPr>
        <p:txBody>
          <a:bodyPr>
            <a:normAutofit/>
          </a:bodyPr>
          <a:lstStyle/>
          <a:p>
            <a:pPr>
              <a:buNone/>
            </a:pPr>
            <a:endParaRPr lang="en-US" sz="2000" dirty="0" smtClean="0"/>
          </a:p>
          <a:p>
            <a:endParaRPr lang="en-US" sz="2000" dirty="0" smtClean="0"/>
          </a:p>
          <a:p>
            <a:r>
              <a:rPr lang="en-US" sz="2000" dirty="0" smtClean="0"/>
              <a:t>Road </a:t>
            </a:r>
            <a:r>
              <a:rPr lang="en-US" sz="2000" dirty="0" smtClean="0"/>
              <a:t>type of single carriageway which is undivided highway with two or more lanes has the highest percentage of accidents (almost 80%) which makes sense as it has to be separated and controlled.</a:t>
            </a:r>
            <a:endParaRPr lang="en-GB" sz="2000" dirty="0" smtClean="0"/>
          </a:p>
          <a:p>
            <a:endParaRPr lang="en-US" sz="2000" dirty="0" smtClean="0"/>
          </a:p>
        </p:txBody>
      </p:sp>
      <p:sp>
        <p:nvSpPr>
          <p:cNvPr id="4" name="TextBox 3"/>
          <p:cNvSpPr txBox="1"/>
          <p:nvPr/>
        </p:nvSpPr>
        <p:spPr>
          <a:xfrm>
            <a:off x="763156" y="4941168"/>
            <a:ext cx="4024868" cy="646331"/>
          </a:xfrm>
          <a:prstGeom prst="rect">
            <a:avLst/>
          </a:prstGeom>
          <a:noFill/>
        </p:spPr>
        <p:txBody>
          <a:bodyPr wrap="square" rtlCol="0">
            <a:spAutoFit/>
          </a:bodyPr>
          <a:lstStyle/>
          <a:p>
            <a:pPr algn="ctr"/>
            <a:r>
              <a:rPr lang="en-US" b="1" i="1" dirty="0">
                <a:latin typeface="Calibri" pitchFamily="34" charset="0"/>
                <a:cs typeface="Calibri" pitchFamily="34" charset="0"/>
              </a:rPr>
              <a:t>Percentage of each road type in accidents</a:t>
            </a:r>
            <a:endParaRPr lang="en-GB" b="1" i="1" dirty="0">
              <a:latin typeface="Calibri" pitchFamily="34" charset="0"/>
              <a:cs typeface="Calibri" pitchFamily="34" charset="0"/>
            </a:endParaRPr>
          </a:p>
        </p:txBody>
      </p:sp>
      <p:pic>
        <p:nvPicPr>
          <p:cNvPr id="5" name="Picture 4" descr="A close up of a logo&#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11560" y="1268760"/>
            <a:ext cx="4248472" cy="3600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14" name="Content Placeholder 2"/>
          <p:cNvSpPr>
            <a:spLocks noGrp="1"/>
          </p:cNvSpPr>
          <p:nvPr>
            <p:ph sz="quarter" idx="1"/>
          </p:nvPr>
        </p:nvSpPr>
        <p:spPr>
          <a:xfrm>
            <a:off x="5291064" y="1196752"/>
            <a:ext cx="3852936" cy="4824536"/>
          </a:xfrm>
        </p:spPr>
        <p:txBody>
          <a:bodyPr>
            <a:normAutofit/>
          </a:bodyPr>
          <a:lstStyle/>
          <a:p>
            <a:pPr>
              <a:buNone/>
            </a:pPr>
            <a:endParaRPr lang="en-US" sz="2000" dirty="0" smtClean="0"/>
          </a:p>
          <a:p>
            <a:endParaRPr lang="en-US" sz="2000" dirty="0" smtClean="0"/>
          </a:p>
          <a:p>
            <a:endParaRPr lang="en-US" sz="2000" dirty="0" smtClean="0"/>
          </a:p>
          <a:p>
            <a:r>
              <a:rPr lang="en-US" sz="2000" dirty="0" smtClean="0"/>
              <a:t>Most </a:t>
            </a:r>
            <a:r>
              <a:rPr lang="en-US" sz="2000" dirty="0" smtClean="0"/>
              <a:t>of the accidents happen in regions of speed limit 30.</a:t>
            </a:r>
            <a:endParaRPr lang="en-GB" sz="2000" dirty="0" smtClean="0"/>
          </a:p>
          <a:p>
            <a:endParaRPr lang="en-US" sz="2000" dirty="0" smtClean="0"/>
          </a:p>
          <a:p>
            <a:endParaRPr lang="en-US" sz="2000" dirty="0" smtClean="0"/>
          </a:p>
        </p:txBody>
      </p:sp>
      <p:sp>
        <p:nvSpPr>
          <p:cNvPr id="12" name="TextBox 11"/>
          <p:cNvSpPr txBox="1"/>
          <p:nvPr/>
        </p:nvSpPr>
        <p:spPr>
          <a:xfrm>
            <a:off x="971600" y="4941168"/>
            <a:ext cx="3888432" cy="646331"/>
          </a:xfrm>
          <a:prstGeom prst="rect">
            <a:avLst/>
          </a:prstGeom>
          <a:noFill/>
        </p:spPr>
        <p:txBody>
          <a:bodyPr wrap="square" rtlCol="0">
            <a:spAutoFit/>
          </a:bodyPr>
          <a:lstStyle/>
          <a:p>
            <a:pPr algn="ctr"/>
            <a:r>
              <a:rPr lang="en-US" b="1" i="1" dirty="0">
                <a:latin typeface="Calibri" pitchFamily="34" charset="0"/>
                <a:cs typeface="Calibri" pitchFamily="34" charset="0"/>
              </a:rPr>
              <a:t>Relationship between speed limit and number of accidents</a:t>
            </a:r>
            <a:endParaRPr lang="en-GB" b="1" i="1" dirty="0">
              <a:latin typeface="Calibri" pitchFamily="34" charset="0"/>
              <a:cs typeface="Calibri" pitchFamily="34" charset="0"/>
            </a:endParaRPr>
          </a:p>
        </p:txBody>
      </p:sp>
      <p:pic>
        <p:nvPicPr>
          <p:cNvPr id="13" name="Picture 12" descr="A screenshot of a cell phone&#10;&#10;Description automatically generated"/>
          <p:cNvPicPr/>
          <p:nvPr/>
        </p:nvPicPr>
        <p:blipFill rotWithShape="1">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b="4760"/>
          <a:stretch/>
        </p:blipFill>
        <p:spPr bwMode="auto">
          <a:xfrm>
            <a:off x="539552" y="1268760"/>
            <a:ext cx="4824536" cy="3600400"/>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8" name="Content Placeholder 2"/>
          <p:cNvSpPr>
            <a:spLocks noGrp="1"/>
          </p:cNvSpPr>
          <p:nvPr>
            <p:ph sz="quarter" idx="1"/>
          </p:nvPr>
        </p:nvSpPr>
        <p:spPr>
          <a:xfrm>
            <a:off x="5004048" y="908720"/>
            <a:ext cx="3575368" cy="4824536"/>
          </a:xfrm>
        </p:spPr>
        <p:txBody>
          <a:bodyPr>
            <a:normAutofit/>
          </a:bodyPr>
          <a:lstStyle/>
          <a:p>
            <a:pPr>
              <a:buNone/>
            </a:pPr>
            <a:endParaRPr lang="en-US" sz="2000" dirty="0" smtClean="0"/>
          </a:p>
          <a:p>
            <a:endParaRPr lang="en-US" sz="2000" dirty="0" smtClean="0"/>
          </a:p>
          <a:p>
            <a:endParaRPr lang="en-US" sz="2000" dirty="0" smtClean="0"/>
          </a:p>
          <a:p>
            <a:pPr>
              <a:buNone/>
            </a:pPr>
            <a:endParaRPr lang="en-US" sz="2000" dirty="0" smtClean="0"/>
          </a:p>
          <a:p>
            <a:r>
              <a:rPr lang="en-US" sz="2000" dirty="0" smtClean="0"/>
              <a:t> </a:t>
            </a:r>
            <a:r>
              <a:rPr lang="en-US" sz="2000" dirty="0" smtClean="0"/>
              <a:t>Average number of accidents in weekdays is less than in weekends. This is due to the high traffic.</a:t>
            </a:r>
            <a:endParaRPr lang="en-GB" sz="2000" dirty="0" smtClean="0"/>
          </a:p>
          <a:p>
            <a:endParaRPr lang="en-US" sz="2000" dirty="0" smtClean="0"/>
          </a:p>
        </p:txBody>
      </p:sp>
      <p:sp>
        <p:nvSpPr>
          <p:cNvPr id="4" name="TextBox 3"/>
          <p:cNvSpPr txBox="1"/>
          <p:nvPr/>
        </p:nvSpPr>
        <p:spPr>
          <a:xfrm>
            <a:off x="539552" y="4941168"/>
            <a:ext cx="4788024" cy="646331"/>
          </a:xfrm>
          <a:prstGeom prst="rect">
            <a:avLst/>
          </a:prstGeom>
          <a:noFill/>
        </p:spPr>
        <p:txBody>
          <a:bodyPr wrap="square" rtlCol="0">
            <a:spAutoFit/>
          </a:bodyPr>
          <a:lstStyle/>
          <a:p>
            <a:pPr algn="ctr"/>
            <a:r>
              <a:rPr lang="en-US" b="1" i="1" dirty="0">
                <a:latin typeface="Calibri" pitchFamily="34" charset="0"/>
                <a:cs typeface="Calibri" pitchFamily="34" charset="0"/>
              </a:rPr>
              <a:t>Average of weekday </a:t>
            </a:r>
            <a:r>
              <a:rPr lang="en-US" b="1" i="1" dirty="0" err="1">
                <a:latin typeface="Calibri" pitchFamily="34" charset="0"/>
                <a:cs typeface="Calibri" pitchFamily="34" charset="0"/>
              </a:rPr>
              <a:t>vs</a:t>
            </a:r>
            <a:r>
              <a:rPr lang="en-US" b="1" i="1" dirty="0">
                <a:latin typeface="Calibri" pitchFamily="34" charset="0"/>
                <a:cs typeface="Calibri" pitchFamily="34" charset="0"/>
              </a:rPr>
              <a:t> </a:t>
            </a:r>
            <a:r>
              <a:rPr lang="en-US" b="1" i="1" dirty="0" smtClean="0">
                <a:latin typeface="Calibri" pitchFamily="34" charset="0"/>
                <a:cs typeface="Calibri" pitchFamily="34" charset="0"/>
              </a:rPr>
              <a:t>Average</a:t>
            </a:r>
          </a:p>
          <a:p>
            <a:pPr algn="ctr"/>
            <a:r>
              <a:rPr lang="en-US" b="1" i="1" dirty="0" smtClean="0">
                <a:latin typeface="Calibri" pitchFamily="34" charset="0"/>
                <a:cs typeface="Calibri" pitchFamily="34" charset="0"/>
              </a:rPr>
              <a:t> </a:t>
            </a:r>
            <a:r>
              <a:rPr lang="en-US" b="1" i="1" dirty="0">
                <a:latin typeface="Calibri" pitchFamily="34" charset="0"/>
                <a:cs typeface="Calibri" pitchFamily="34" charset="0"/>
              </a:rPr>
              <a:t>of weekend</a:t>
            </a:r>
            <a:endParaRPr lang="en-GB" b="1" i="1" dirty="0">
              <a:latin typeface="Calibri" pitchFamily="34" charset="0"/>
              <a:cs typeface="Calibri" pitchFamily="34" charset="0"/>
            </a:endParaRPr>
          </a:p>
        </p:txBody>
      </p:sp>
      <p:pic>
        <p:nvPicPr>
          <p:cNvPr id="5" name="Picture 4"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11560" y="1340768"/>
            <a:ext cx="4464496" cy="352839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16" name="Content Placeholder 2"/>
          <p:cNvSpPr>
            <a:spLocks noGrp="1"/>
          </p:cNvSpPr>
          <p:nvPr>
            <p:ph sz="quarter" idx="1"/>
          </p:nvPr>
        </p:nvSpPr>
        <p:spPr>
          <a:xfrm>
            <a:off x="4860032" y="980728"/>
            <a:ext cx="3672408" cy="4824536"/>
          </a:xfrm>
        </p:spPr>
        <p:txBody>
          <a:bodyPr>
            <a:normAutofit/>
          </a:bodyPr>
          <a:lstStyle/>
          <a:p>
            <a:pPr>
              <a:buNone/>
            </a:pPr>
            <a:endParaRPr lang="en-US" sz="2000" dirty="0" smtClean="0"/>
          </a:p>
          <a:p>
            <a:endParaRPr lang="en-US" sz="2000" dirty="0" smtClean="0"/>
          </a:p>
          <a:p>
            <a:endParaRPr lang="en-US" sz="2000" dirty="0" smtClean="0"/>
          </a:p>
          <a:p>
            <a:r>
              <a:rPr lang="en-US" sz="2000" dirty="0" smtClean="0"/>
              <a:t>Autumn </a:t>
            </a:r>
            <a:r>
              <a:rPr lang="en-US" sz="2000" dirty="0" smtClean="0"/>
              <a:t>has the highest number of accidents because of wind and storms, so a solution like Windbreaks must be held.</a:t>
            </a:r>
            <a:endParaRPr lang="en-GB" sz="2000" dirty="0" smtClean="0"/>
          </a:p>
          <a:p>
            <a:endParaRPr lang="en-US" sz="2000" dirty="0" smtClean="0"/>
          </a:p>
          <a:p>
            <a:endParaRPr lang="en-US" sz="2000" dirty="0" smtClean="0"/>
          </a:p>
        </p:txBody>
      </p:sp>
      <p:sp>
        <p:nvSpPr>
          <p:cNvPr id="12" name="TextBox 11"/>
          <p:cNvSpPr txBox="1"/>
          <p:nvPr/>
        </p:nvSpPr>
        <p:spPr>
          <a:xfrm>
            <a:off x="827584" y="4869160"/>
            <a:ext cx="3888432" cy="646331"/>
          </a:xfrm>
          <a:prstGeom prst="rect">
            <a:avLst/>
          </a:prstGeom>
          <a:noFill/>
        </p:spPr>
        <p:txBody>
          <a:bodyPr wrap="square" rtlCol="0">
            <a:spAutoFit/>
          </a:bodyPr>
          <a:lstStyle/>
          <a:p>
            <a:pPr algn="ctr"/>
            <a:r>
              <a:rPr lang="en-US" b="1" i="1" dirty="0">
                <a:latin typeface="Calibri" pitchFamily="34" charset="0"/>
                <a:cs typeface="Calibri" pitchFamily="34" charset="0"/>
              </a:rPr>
              <a:t>Relationship between number of accidents and seasons</a:t>
            </a:r>
            <a:endParaRPr lang="en-GB" b="1" i="1" dirty="0">
              <a:latin typeface="Calibri" pitchFamily="34" charset="0"/>
              <a:cs typeface="Calibri" pitchFamily="34" charset="0"/>
            </a:endParaRPr>
          </a:p>
        </p:txBody>
      </p:sp>
      <p:pic>
        <p:nvPicPr>
          <p:cNvPr id="13" name="Picture 12"/>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9552" y="1268760"/>
            <a:ext cx="4392488" cy="352839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8" name="Content Placeholder 2"/>
          <p:cNvSpPr>
            <a:spLocks noGrp="1"/>
          </p:cNvSpPr>
          <p:nvPr>
            <p:ph sz="quarter" idx="1"/>
          </p:nvPr>
        </p:nvSpPr>
        <p:spPr>
          <a:xfrm>
            <a:off x="4788024" y="1052736"/>
            <a:ext cx="3791392" cy="4824536"/>
          </a:xfrm>
        </p:spPr>
        <p:txBody>
          <a:bodyPr>
            <a:normAutofit/>
          </a:bodyPr>
          <a:lstStyle/>
          <a:p>
            <a:pPr>
              <a:buNone/>
            </a:pPr>
            <a:endParaRPr lang="en-US" sz="2000" dirty="0" smtClean="0"/>
          </a:p>
          <a:p>
            <a:endParaRPr lang="en-US" sz="2000" dirty="0" smtClean="0"/>
          </a:p>
          <a:p>
            <a:r>
              <a:rPr lang="en-US" sz="2000" dirty="0" smtClean="0"/>
              <a:t>Most </a:t>
            </a:r>
            <a:r>
              <a:rPr lang="en-US" sz="2000" dirty="0" smtClean="0"/>
              <a:t>of the accidents happen in Afternoon that includes rush hour, followed by Morning but Evening and Night are significantly less than them.</a:t>
            </a:r>
            <a:endParaRPr lang="en-GB" sz="2000" dirty="0" smtClean="0"/>
          </a:p>
          <a:p>
            <a:endParaRPr lang="en-US" sz="2000" dirty="0" smtClean="0"/>
          </a:p>
        </p:txBody>
      </p:sp>
      <p:sp>
        <p:nvSpPr>
          <p:cNvPr id="4" name="TextBox 3"/>
          <p:cNvSpPr txBox="1"/>
          <p:nvPr/>
        </p:nvSpPr>
        <p:spPr>
          <a:xfrm>
            <a:off x="144016" y="4941168"/>
            <a:ext cx="4788024" cy="646331"/>
          </a:xfrm>
          <a:prstGeom prst="rect">
            <a:avLst/>
          </a:prstGeom>
          <a:noFill/>
        </p:spPr>
        <p:txBody>
          <a:bodyPr wrap="square" rtlCol="0">
            <a:spAutoFit/>
          </a:bodyPr>
          <a:lstStyle/>
          <a:p>
            <a:pPr algn="ctr"/>
            <a:r>
              <a:rPr lang="en-US" b="1" i="1" dirty="0">
                <a:latin typeface="Calibri" pitchFamily="34" charset="0"/>
                <a:cs typeface="Calibri" pitchFamily="34" charset="0"/>
              </a:rPr>
              <a:t>Relationship between </a:t>
            </a:r>
            <a:r>
              <a:rPr lang="en-US" b="1" i="1" dirty="0" smtClean="0">
                <a:latin typeface="Calibri" pitchFamily="34" charset="0"/>
                <a:cs typeface="Calibri" pitchFamily="34" charset="0"/>
              </a:rPr>
              <a:t>number </a:t>
            </a:r>
            <a:r>
              <a:rPr lang="en-US" b="1" i="1" dirty="0">
                <a:latin typeface="Calibri" pitchFamily="34" charset="0"/>
                <a:cs typeface="Calibri" pitchFamily="34" charset="0"/>
              </a:rPr>
              <a:t>of </a:t>
            </a:r>
            <a:endParaRPr lang="en-US" b="1" i="1" dirty="0" smtClean="0">
              <a:latin typeface="Calibri" pitchFamily="34" charset="0"/>
              <a:cs typeface="Calibri" pitchFamily="34" charset="0"/>
            </a:endParaRPr>
          </a:p>
          <a:p>
            <a:pPr algn="ctr"/>
            <a:r>
              <a:rPr lang="en-US" b="1" i="1" dirty="0" smtClean="0">
                <a:latin typeface="Calibri" pitchFamily="34" charset="0"/>
                <a:cs typeface="Calibri" pitchFamily="34" charset="0"/>
              </a:rPr>
              <a:t>accidents </a:t>
            </a:r>
            <a:r>
              <a:rPr lang="en-US" b="1" i="1" dirty="0">
                <a:latin typeface="Calibri" pitchFamily="34" charset="0"/>
                <a:cs typeface="Calibri" pitchFamily="34" charset="0"/>
              </a:rPr>
              <a:t>and </a:t>
            </a:r>
            <a:r>
              <a:rPr lang="en-US" b="1" i="1" dirty="0" smtClean="0">
                <a:latin typeface="Calibri" pitchFamily="34" charset="0"/>
                <a:cs typeface="Calibri" pitchFamily="34" charset="0"/>
              </a:rPr>
              <a:t>time </a:t>
            </a:r>
            <a:r>
              <a:rPr lang="en-US" b="1" i="1" dirty="0">
                <a:latin typeface="Calibri" pitchFamily="34" charset="0"/>
                <a:cs typeface="Calibri" pitchFamily="34" charset="0"/>
              </a:rPr>
              <a:t>of day</a:t>
            </a:r>
            <a:endParaRPr lang="en-GB" b="1" i="1" dirty="0">
              <a:latin typeface="Calibri" pitchFamily="34" charset="0"/>
              <a:cs typeface="Calibri" pitchFamily="34" charset="0"/>
            </a:endParaRPr>
          </a:p>
        </p:txBody>
      </p:sp>
      <p:pic>
        <p:nvPicPr>
          <p:cNvPr id="5" name="Picture 4"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04056" y="1268760"/>
            <a:ext cx="4283968" cy="352839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14" name="Content Placeholder 2"/>
          <p:cNvSpPr>
            <a:spLocks noGrp="1"/>
          </p:cNvSpPr>
          <p:nvPr>
            <p:ph sz="quarter" idx="1"/>
          </p:nvPr>
        </p:nvSpPr>
        <p:spPr>
          <a:xfrm>
            <a:off x="4499992" y="980728"/>
            <a:ext cx="4248472" cy="4824536"/>
          </a:xfrm>
        </p:spPr>
        <p:txBody>
          <a:bodyPr>
            <a:normAutofit/>
          </a:bodyPr>
          <a:lstStyle/>
          <a:p>
            <a:pPr>
              <a:buNone/>
            </a:pPr>
            <a:endParaRPr lang="en-US" sz="2000" dirty="0" smtClean="0"/>
          </a:p>
          <a:p>
            <a:r>
              <a:rPr lang="en-US" sz="2000" dirty="0" smtClean="0"/>
              <a:t>Severity 3 accidents are the most common</a:t>
            </a:r>
            <a:r>
              <a:rPr lang="en-US" sz="2000" dirty="0" smtClean="0"/>
              <a:t>.</a:t>
            </a:r>
          </a:p>
          <a:p>
            <a:endParaRPr lang="en-US" sz="2000" dirty="0" smtClean="0"/>
          </a:p>
          <a:p>
            <a:r>
              <a:rPr lang="en-US" sz="2000" dirty="0" smtClean="0"/>
              <a:t> </a:t>
            </a:r>
            <a:r>
              <a:rPr lang="en-US" sz="2000" dirty="0" smtClean="0"/>
              <a:t>Most of the accidents happen between 2 vehicles. These accidents are often of severity 3</a:t>
            </a:r>
            <a:r>
              <a:rPr lang="en-US" sz="2000" dirty="0" smtClean="0"/>
              <a:t>.</a:t>
            </a:r>
          </a:p>
          <a:p>
            <a:endParaRPr lang="en-GB" sz="2000" dirty="0" smtClean="0"/>
          </a:p>
          <a:p>
            <a:r>
              <a:rPr lang="en-US" sz="2000" dirty="0" smtClean="0"/>
              <a:t>Accidents </a:t>
            </a:r>
            <a:r>
              <a:rPr lang="en-US" sz="2000" dirty="0" smtClean="0"/>
              <a:t>between more than 3 vehicles rarely happen</a:t>
            </a:r>
            <a:r>
              <a:rPr lang="en-US" sz="2000" dirty="0" smtClean="0"/>
              <a:t>.</a:t>
            </a:r>
          </a:p>
          <a:p>
            <a:endParaRPr lang="en-US" sz="2000" dirty="0" smtClean="0"/>
          </a:p>
          <a:p>
            <a:endParaRPr lang="en-GB" sz="2000" dirty="0" smtClean="0"/>
          </a:p>
          <a:p>
            <a:pPr>
              <a:buNone/>
            </a:pPr>
            <a:endParaRPr lang="en-GB" sz="2000" dirty="0" smtClean="0"/>
          </a:p>
        </p:txBody>
      </p:sp>
      <p:sp>
        <p:nvSpPr>
          <p:cNvPr id="12" name="TextBox 11"/>
          <p:cNvSpPr txBox="1"/>
          <p:nvPr/>
        </p:nvSpPr>
        <p:spPr>
          <a:xfrm>
            <a:off x="611560" y="5014917"/>
            <a:ext cx="3888432" cy="923330"/>
          </a:xfrm>
          <a:prstGeom prst="rect">
            <a:avLst/>
          </a:prstGeom>
          <a:noFill/>
        </p:spPr>
        <p:txBody>
          <a:bodyPr wrap="square" rtlCol="0">
            <a:spAutoFit/>
          </a:bodyPr>
          <a:lstStyle/>
          <a:p>
            <a:pPr algn="ctr"/>
            <a:r>
              <a:rPr lang="en-US" b="1" i="1" dirty="0">
                <a:latin typeface="Calibri" pitchFamily="34" charset="0"/>
                <a:cs typeface="Calibri" pitchFamily="34" charset="0"/>
              </a:rPr>
              <a:t>Relationship between number of vehicles, severity and number of accidents</a:t>
            </a:r>
            <a:endParaRPr lang="en-GB" b="1" i="1" dirty="0">
              <a:latin typeface="Calibri" pitchFamily="34" charset="0"/>
              <a:cs typeface="Calibri" pitchFamily="34" charset="0"/>
            </a:endParaRPr>
          </a:p>
        </p:txBody>
      </p:sp>
      <p:pic>
        <p:nvPicPr>
          <p:cNvPr id="13" name="Picture 12" descr="A picture containing screenshot, drawing&#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44210" y="1231523"/>
            <a:ext cx="4027790" cy="370964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8" name="Content Placeholder 2"/>
          <p:cNvSpPr>
            <a:spLocks noGrp="1"/>
          </p:cNvSpPr>
          <p:nvPr>
            <p:ph sz="quarter" idx="1"/>
          </p:nvPr>
        </p:nvSpPr>
        <p:spPr>
          <a:xfrm>
            <a:off x="4860032" y="1196752"/>
            <a:ext cx="4007416" cy="4824536"/>
          </a:xfrm>
        </p:spPr>
        <p:txBody>
          <a:bodyPr>
            <a:normAutofit/>
          </a:bodyPr>
          <a:lstStyle/>
          <a:p>
            <a:pPr>
              <a:buNone/>
            </a:pPr>
            <a:endParaRPr lang="en-US" sz="2000" dirty="0" smtClean="0"/>
          </a:p>
          <a:p>
            <a:endParaRPr lang="en-US" sz="2000" dirty="0" smtClean="0"/>
          </a:p>
          <a:p>
            <a:endParaRPr lang="en-US" sz="2000" dirty="0" smtClean="0"/>
          </a:p>
          <a:p>
            <a:endParaRPr lang="en-US" sz="2000" dirty="0" smtClean="0"/>
          </a:p>
          <a:p>
            <a:r>
              <a:rPr lang="en-US" sz="2000" dirty="0" smtClean="0"/>
              <a:t> </a:t>
            </a:r>
            <a:r>
              <a:rPr lang="en-US" sz="2000" dirty="0" smtClean="0"/>
              <a:t>Almost 75</a:t>
            </a:r>
            <a:r>
              <a:rPr lang="en-US" sz="2000" dirty="0" smtClean="0"/>
              <a:t>% of the accidents happen in Urban areas.</a:t>
            </a:r>
          </a:p>
          <a:p>
            <a:endParaRPr lang="en-GB" sz="2000" dirty="0" smtClean="0"/>
          </a:p>
          <a:p>
            <a:pPr>
              <a:buNone/>
            </a:pPr>
            <a:endParaRPr lang="en-GB" sz="2000" dirty="0" smtClean="0"/>
          </a:p>
        </p:txBody>
      </p:sp>
      <p:sp>
        <p:nvSpPr>
          <p:cNvPr id="4" name="TextBox 3"/>
          <p:cNvSpPr txBox="1"/>
          <p:nvPr/>
        </p:nvSpPr>
        <p:spPr>
          <a:xfrm>
            <a:off x="179512" y="5003884"/>
            <a:ext cx="4788024" cy="646331"/>
          </a:xfrm>
          <a:prstGeom prst="rect">
            <a:avLst/>
          </a:prstGeom>
          <a:noFill/>
        </p:spPr>
        <p:txBody>
          <a:bodyPr wrap="square" rtlCol="0">
            <a:spAutoFit/>
          </a:bodyPr>
          <a:lstStyle/>
          <a:p>
            <a:pPr algn="ctr"/>
            <a:r>
              <a:rPr lang="en-US" b="1" i="1" dirty="0">
                <a:latin typeface="Calibri" pitchFamily="34" charset="0"/>
                <a:cs typeface="Calibri" pitchFamily="34" charset="0"/>
              </a:rPr>
              <a:t>Number of accidents in urban </a:t>
            </a:r>
            <a:endParaRPr lang="en-US" b="1" i="1" dirty="0" smtClean="0">
              <a:latin typeface="Calibri" pitchFamily="34" charset="0"/>
              <a:cs typeface="Calibri" pitchFamily="34" charset="0"/>
            </a:endParaRPr>
          </a:p>
          <a:p>
            <a:pPr algn="ctr"/>
            <a:r>
              <a:rPr lang="en-US" b="1" i="1" dirty="0" smtClean="0">
                <a:latin typeface="Calibri" pitchFamily="34" charset="0"/>
                <a:cs typeface="Calibri" pitchFamily="34" charset="0"/>
              </a:rPr>
              <a:t>areas </a:t>
            </a:r>
            <a:r>
              <a:rPr lang="en-US" b="1" i="1" dirty="0" err="1">
                <a:latin typeface="Calibri" pitchFamily="34" charset="0"/>
                <a:cs typeface="Calibri" pitchFamily="34" charset="0"/>
              </a:rPr>
              <a:t>vs</a:t>
            </a:r>
            <a:r>
              <a:rPr lang="en-US" b="1" i="1" dirty="0">
                <a:latin typeface="Calibri" pitchFamily="34" charset="0"/>
                <a:cs typeface="Calibri" pitchFamily="34" charset="0"/>
              </a:rPr>
              <a:t> Number of accidents in rural areas</a:t>
            </a:r>
            <a:endParaRPr lang="en-GB" b="1" i="1" dirty="0">
              <a:latin typeface="Calibri" pitchFamily="34" charset="0"/>
              <a:cs typeface="Calibri" pitchFamily="34" charset="0"/>
            </a:endParaRPr>
          </a:p>
        </p:txBody>
      </p:sp>
      <p:pic>
        <p:nvPicPr>
          <p:cNvPr id="5" name="Picture 4" descr="A picture containing drawing&#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755576" y="1268760"/>
            <a:ext cx="3960440" cy="367240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183880" cy="1051560"/>
          </a:xfrm>
        </p:spPr>
        <p:txBody>
          <a:bodyPr>
            <a:noAutofit/>
          </a:bodyPr>
          <a:lstStyle/>
          <a:p>
            <a:r>
              <a:rPr lang="en-US" sz="4800" b="1" dirty="0" smtClean="0"/>
              <a:t>Agenda</a:t>
            </a:r>
            <a:endParaRPr lang="en-GB" sz="4800" b="1" dirty="0"/>
          </a:p>
        </p:txBody>
      </p:sp>
      <p:sp>
        <p:nvSpPr>
          <p:cNvPr id="3" name="Content Placeholder 2"/>
          <p:cNvSpPr>
            <a:spLocks noGrp="1"/>
          </p:cNvSpPr>
          <p:nvPr>
            <p:ph sz="quarter" idx="1"/>
          </p:nvPr>
        </p:nvSpPr>
        <p:spPr>
          <a:xfrm>
            <a:off x="395536" y="1340768"/>
            <a:ext cx="8183880" cy="4968552"/>
          </a:xfrm>
        </p:spPr>
        <p:txBody>
          <a:bodyPr>
            <a:normAutofit fontScale="92500" lnSpcReduction="20000"/>
          </a:bodyPr>
          <a:lstStyle/>
          <a:p>
            <a:r>
              <a:rPr lang="en-US" dirty="0" smtClean="0"/>
              <a:t>Introduction</a:t>
            </a:r>
          </a:p>
          <a:p>
            <a:endParaRPr lang="en-US" dirty="0" smtClean="0"/>
          </a:p>
          <a:p>
            <a:r>
              <a:rPr lang="en-US" dirty="0" smtClean="0"/>
              <a:t>Applications</a:t>
            </a:r>
          </a:p>
          <a:p>
            <a:endParaRPr lang="ar-EG" dirty="0" smtClean="0"/>
          </a:p>
          <a:p>
            <a:r>
              <a:rPr lang="en-US" dirty="0" smtClean="0"/>
              <a:t>Data </a:t>
            </a:r>
            <a:r>
              <a:rPr lang="en-US" dirty="0" smtClean="0"/>
              <a:t>visualization and data insights</a:t>
            </a:r>
          </a:p>
          <a:p>
            <a:endParaRPr lang="en-US" dirty="0" smtClean="0"/>
          </a:p>
          <a:p>
            <a:r>
              <a:rPr lang="en-US" dirty="0" smtClean="0"/>
              <a:t>Dataset</a:t>
            </a:r>
          </a:p>
          <a:p>
            <a:endParaRPr lang="en-US" dirty="0" smtClean="0"/>
          </a:p>
          <a:p>
            <a:r>
              <a:rPr lang="en-US" dirty="0" smtClean="0"/>
              <a:t>Data pre-processing</a:t>
            </a:r>
          </a:p>
          <a:p>
            <a:endParaRPr lang="en-US" dirty="0" smtClean="0"/>
          </a:p>
          <a:p>
            <a:r>
              <a:rPr lang="en-US" dirty="0" smtClean="0"/>
              <a:t>Time series </a:t>
            </a:r>
            <a:r>
              <a:rPr lang="en-US" dirty="0" smtClean="0"/>
              <a:t>model</a:t>
            </a:r>
          </a:p>
          <a:p>
            <a:endParaRPr lang="en-US" dirty="0" smtClean="0"/>
          </a:p>
          <a:p>
            <a:r>
              <a:rPr lang="en-US" dirty="0" smtClean="0"/>
              <a:t>Severity prediction model</a:t>
            </a:r>
            <a:endParaRPr lang="en-US"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12" name="Content Placeholder 2"/>
          <p:cNvSpPr>
            <a:spLocks noGrp="1"/>
          </p:cNvSpPr>
          <p:nvPr>
            <p:ph sz="quarter" idx="1"/>
          </p:nvPr>
        </p:nvSpPr>
        <p:spPr>
          <a:xfrm>
            <a:off x="4813056" y="764704"/>
            <a:ext cx="3791392" cy="4824536"/>
          </a:xfrm>
        </p:spPr>
        <p:txBody>
          <a:bodyPr>
            <a:normAutofit/>
          </a:bodyPr>
          <a:lstStyle/>
          <a:p>
            <a:endParaRPr lang="en-US" sz="2000" dirty="0" smtClean="0"/>
          </a:p>
          <a:p>
            <a:endParaRPr lang="en-US" sz="2000" dirty="0" smtClean="0"/>
          </a:p>
          <a:p>
            <a:endParaRPr lang="en-US" sz="2000" dirty="0" smtClean="0"/>
          </a:p>
          <a:p>
            <a:endParaRPr lang="en-US" sz="2000" dirty="0" smtClean="0"/>
          </a:p>
          <a:p>
            <a:r>
              <a:rPr lang="en-US" sz="2000" dirty="0" smtClean="0"/>
              <a:t>Number </a:t>
            </a:r>
            <a:r>
              <a:rPr lang="en-US" sz="2000" dirty="0" smtClean="0"/>
              <a:t>of casualties is decreasing gradually over years, it had only a slight increase in 2012 then continued decreasing</a:t>
            </a:r>
            <a:r>
              <a:rPr lang="en-US" sz="2000" dirty="0" smtClean="0"/>
              <a:t>.</a:t>
            </a:r>
          </a:p>
          <a:p>
            <a:endParaRPr lang="en-US" sz="2000" dirty="0" smtClean="0"/>
          </a:p>
          <a:p>
            <a:endParaRPr lang="en-GB" sz="2000" dirty="0" smtClean="0"/>
          </a:p>
          <a:p>
            <a:pPr>
              <a:buNone/>
            </a:pPr>
            <a:endParaRPr lang="en-GB" sz="2000" dirty="0" smtClean="0"/>
          </a:p>
        </p:txBody>
      </p:sp>
      <p:sp>
        <p:nvSpPr>
          <p:cNvPr id="6" name="TextBox 5"/>
          <p:cNvSpPr txBox="1"/>
          <p:nvPr/>
        </p:nvSpPr>
        <p:spPr>
          <a:xfrm>
            <a:off x="611560" y="5014917"/>
            <a:ext cx="3888432" cy="369332"/>
          </a:xfrm>
          <a:prstGeom prst="rect">
            <a:avLst/>
          </a:prstGeom>
          <a:noFill/>
        </p:spPr>
        <p:txBody>
          <a:bodyPr wrap="square" rtlCol="0">
            <a:spAutoFit/>
          </a:bodyPr>
          <a:lstStyle/>
          <a:p>
            <a:pPr algn="ctr"/>
            <a:r>
              <a:rPr lang="en-US" b="1" i="1" dirty="0">
                <a:latin typeface="Calibri" pitchFamily="34" charset="0"/>
                <a:cs typeface="Calibri" pitchFamily="34" charset="0"/>
              </a:rPr>
              <a:t>Number of casualties over years</a:t>
            </a:r>
            <a:endParaRPr lang="en-GB" b="1" i="1" dirty="0">
              <a:latin typeface="Calibri" pitchFamily="34" charset="0"/>
              <a:cs typeface="Calibri" pitchFamily="34" charset="0"/>
            </a:endParaRPr>
          </a:p>
        </p:txBody>
      </p:sp>
      <p:pic>
        <p:nvPicPr>
          <p:cNvPr id="9" name="Picture 8"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9552" y="1268760"/>
            <a:ext cx="4027790" cy="374679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8" name="Content Placeholder 2"/>
          <p:cNvSpPr>
            <a:spLocks noGrp="1"/>
          </p:cNvSpPr>
          <p:nvPr>
            <p:ph sz="quarter" idx="1"/>
          </p:nvPr>
        </p:nvSpPr>
        <p:spPr>
          <a:xfrm>
            <a:off x="4716016" y="620688"/>
            <a:ext cx="3935408" cy="4248472"/>
          </a:xfrm>
        </p:spPr>
        <p:txBody>
          <a:bodyPr>
            <a:normAutofit/>
          </a:bodyPr>
          <a:lstStyle/>
          <a:p>
            <a:pPr>
              <a:buNone/>
            </a:pPr>
            <a:endParaRPr lang="en-US" sz="2000" dirty="0" smtClean="0"/>
          </a:p>
          <a:p>
            <a:endParaRPr lang="en-GB" sz="2000" dirty="0" smtClean="0"/>
          </a:p>
          <a:p>
            <a:endParaRPr lang="en-US" sz="2000" dirty="0" smtClean="0"/>
          </a:p>
          <a:p>
            <a:endParaRPr lang="en-US" sz="2000" dirty="0" smtClean="0"/>
          </a:p>
          <a:p>
            <a:endParaRPr lang="en-US" sz="2000" dirty="0" smtClean="0"/>
          </a:p>
          <a:p>
            <a:endParaRPr lang="en-US" sz="2000" dirty="0" smtClean="0"/>
          </a:p>
          <a:p>
            <a:r>
              <a:rPr lang="en-US" sz="2000" dirty="0" smtClean="0"/>
              <a:t>District </a:t>
            </a:r>
            <a:r>
              <a:rPr lang="en-US" sz="2000" dirty="0" smtClean="0"/>
              <a:t>300 has the highest number of casualties.</a:t>
            </a:r>
            <a:endParaRPr lang="en-GB" sz="2000" dirty="0" smtClean="0"/>
          </a:p>
          <a:p>
            <a:endParaRPr lang="en-GB" sz="2000" dirty="0" smtClean="0"/>
          </a:p>
          <a:p>
            <a:pPr>
              <a:buNone/>
            </a:pPr>
            <a:endParaRPr lang="en-GB" sz="2000" dirty="0" smtClean="0"/>
          </a:p>
        </p:txBody>
      </p:sp>
      <p:sp>
        <p:nvSpPr>
          <p:cNvPr id="4" name="TextBox 3"/>
          <p:cNvSpPr txBox="1"/>
          <p:nvPr/>
        </p:nvSpPr>
        <p:spPr>
          <a:xfrm>
            <a:off x="395536" y="5085184"/>
            <a:ext cx="4788024" cy="369332"/>
          </a:xfrm>
          <a:prstGeom prst="rect">
            <a:avLst/>
          </a:prstGeom>
          <a:noFill/>
        </p:spPr>
        <p:txBody>
          <a:bodyPr wrap="square" rtlCol="0">
            <a:spAutoFit/>
          </a:bodyPr>
          <a:lstStyle/>
          <a:p>
            <a:pPr algn="ctr"/>
            <a:r>
              <a:rPr lang="en-US" b="1" i="1" dirty="0" smtClean="0">
                <a:latin typeface="Calibri" pitchFamily="34" charset="0"/>
                <a:cs typeface="Calibri" pitchFamily="34" charset="0"/>
              </a:rPr>
              <a:t>Top </a:t>
            </a:r>
            <a:r>
              <a:rPr lang="en-US" b="1" i="1" dirty="0">
                <a:latin typeface="Calibri" pitchFamily="34" charset="0"/>
                <a:cs typeface="Calibri" pitchFamily="34" charset="0"/>
              </a:rPr>
              <a:t>5 districts in number of casualties</a:t>
            </a:r>
            <a:endParaRPr lang="en-GB" b="1" i="1" dirty="0">
              <a:latin typeface="Calibri" pitchFamily="34" charset="0"/>
              <a:cs typeface="Calibri" pitchFamily="34" charset="0"/>
            </a:endParaRPr>
          </a:p>
        </p:txBody>
      </p:sp>
      <p:pic>
        <p:nvPicPr>
          <p:cNvPr id="5" name="Picture 4"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755576" y="1268760"/>
            <a:ext cx="3960440" cy="374441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14" name="Content Placeholder 2"/>
          <p:cNvSpPr>
            <a:spLocks noGrp="1"/>
          </p:cNvSpPr>
          <p:nvPr>
            <p:ph sz="quarter" idx="1"/>
          </p:nvPr>
        </p:nvSpPr>
        <p:spPr>
          <a:xfrm>
            <a:off x="4572000" y="919753"/>
            <a:ext cx="4032448" cy="4824536"/>
          </a:xfrm>
        </p:spPr>
        <p:txBody>
          <a:bodyPr>
            <a:normAutofit/>
          </a:bodyPr>
          <a:lstStyle/>
          <a:p>
            <a:pPr>
              <a:buNone/>
            </a:pPr>
            <a:r>
              <a:rPr lang="en-US" sz="2000" dirty="0" smtClean="0"/>
              <a:t> </a:t>
            </a: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GB" sz="2000" dirty="0" smtClean="0"/>
          </a:p>
          <a:p>
            <a:r>
              <a:rPr lang="en-US" sz="2000" dirty="0" smtClean="0"/>
              <a:t>Police </a:t>
            </a:r>
            <a:r>
              <a:rPr lang="en-US" sz="2000" dirty="0" smtClean="0"/>
              <a:t>attendance to scene of accidents is decreasing over years.</a:t>
            </a:r>
            <a:endParaRPr lang="en-GB" sz="2000" dirty="0" smtClean="0"/>
          </a:p>
          <a:p>
            <a:endParaRPr lang="en-GB" sz="2000" dirty="0" smtClean="0"/>
          </a:p>
          <a:p>
            <a:pPr>
              <a:buNone/>
            </a:pPr>
            <a:endParaRPr lang="en-GB" sz="2000" dirty="0" smtClean="0"/>
          </a:p>
        </p:txBody>
      </p:sp>
      <p:sp>
        <p:nvSpPr>
          <p:cNvPr id="12" name="TextBox 11"/>
          <p:cNvSpPr txBox="1"/>
          <p:nvPr/>
        </p:nvSpPr>
        <p:spPr>
          <a:xfrm>
            <a:off x="0" y="5158933"/>
            <a:ext cx="4788024" cy="646331"/>
          </a:xfrm>
          <a:prstGeom prst="rect">
            <a:avLst/>
          </a:prstGeom>
          <a:noFill/>
        </p:spPr>
        <p:txBody>
          <a:bodyPr wrap="square" rtlCol="0">
            <a:spAutoFit/>
          </a:bodyPr>
          <a:lstStyle/>
          <a:p>
            <a:pPr algn="ctr"/>
            <a:r>
              <a:rPr lang="en-US" b="1" i="1" dirty="0" smtClean="0">
                <a:latin typeface="Calibri" pitchFamily="34" charset="0"/>
                <a:cs typeface="Calibri" pitchFamily="34" charset="0"/>
              </a:rPr>
              <a:t>"Did </a:t>
            </a:r>
            <a:r>
              <a:rPr lang="en-US" b="1" i="1" dirty="0">
                <a:latin typeface="Calibri" pitchFamily="34" charset="0"/>
                <a:cs typeface="Calibri" pitchFamily="34" charset="0"/>
              </a:rPr>
              <a:t>police officer attend the scene of the </a:t>
            </a:r>
            <a:r>
              <a:rPr lang="en-US" b="1" i="1" dirty="0" smtClean="0">
                <a:latin typeface="Calibri" pitchFamily="34" charset="0"/>
                <a:cs typeface="Calibri" pitchFamily="34" charset="0"/>
              </a:rPr>
              <a:t>accident</a:t>
            </a:r>
            <a:r>
              <a:rPr lang="en-US" b="1" i="1" dirty="0" smtClean="0">
                <a:latin typeface="Calibri" pitchFamily="34" charset="0"/>
                <a:cs typeface="Calibri" pitchFamily="34" charset="0"/>
              </a:rPr>
              <a:t>"</a:t>
            </a:r>
            <a:r>
              <a:rPr lang="en-US" b="1" i="1" dirty="0" smtClean="0">
                <a:latin typeface="Calibri" pitchFamily="34" charset="0"/>
                <a:cs typeface="Calibri" pitchFamily="34" charset="0"/>
              </a:rPr>
              <a:t> </a:t>
            </a:r>
            <a:r>
              <a:rPr lang="en-US" b="1" i="1" dirty="0">
                <a:latin typeface="Calibri" pitchFamily="34" charset="0"/>
                <a:cs typeface="Calibri" pitchFamily="34" charset="0"/>
              </a:rPr>
              <a:t>over years</a:t>
            </a:r>
            <a:endParaRPr lang="en-GB" b="1" i="1" dirty="0">
              <a:latin typeface="Calibri" pitchFamily="34" charset="0"/>
              <a:cs typeface="Calibri" pitchFamily="34" charset="0"/>
            </a:endParaRPr>
          </a:p>
        </p:txBody>
      </p:sp>
      <p:pic>
        <p:nvPicPr>
          <p:cNvPr id="13" name="Picture 12"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04056" y="1423809"/>
            <a:ext cx="4032448" cy="367240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06288"/>
            <a:ext cx="7772400" cy="1143000"/>
          </a:xfrm>
        </p:spPr>
        <p:txBody>
          <a:bodyPr>
            <a:normAutofit/>
          </a:bodyPr>
          <a:lstStyle/>
          <a:p>
            <a:r>
              <a:rPr lang="en-US" sz="4800" b="1" dirty="0" smtClean="0"/>
              <a:t>Dataset</a:t>
            </a:r>
            <a:endParaRPr lang="en-GB" sz="4800" b="1" dirty="0"/>
          </a:p>
        </p:txBody>
      </p:sp>
      <p:sp>
        <p:nvSpPr>
          <p:cNvPr id="3" name="Content Placeholder 2"/>
          <p:cNvSpPr>
            <a:spLocks noGrp="1"/>
          </p:cNvSpPr>
          <p:nvPr>
            <p:ph sz="quarter" idx="1"/>
          </p:nvPr>
        </p:nvSpPr>
        <p:spPr>
          <a:xfrm>
            <a:off x="395536" y="729208"/>
            <a:ext cx="7772400" cy="4572000"/>
          </a:xfrm>
        </p:spPr>
        <p:txBody>
          <a:bodyPr>
            <a:normAutofit/>
          </a:bodyPr>
          <a:lstStyle/>
          <a:p>
            <a:r>
              <a:rPr lang="en-US" sz="2000" dirty="0" smtClean="0"/>
              <a:t>The UK government collected traffic data, recording over 1.6 million accidents in the process and making this one of the most comprehensive traffic data sets out </a:t>
            </a:r>
            <a:r>
              <a:rPr lang="en-US" sz="2000" dirty="0" smtClean="0"/>
              <a:t>there. The data files </a:t>
            </a:r>
            <a:r>
              <a:rPr lang="en-US" sz="2000" dirty="0" smtClean="0"/>
              <a:t>together constitute 1.6 million traffic accidents. The total time period is 2005 through 2014, but 2008 is missing</a:t>
            </a:r>
            <a:r>
              <a:rPr lang="en-US" sz="2000" dirty="0" smtClean="0"/>
              <a:t>.</a:t>
            </a:r>
          </a:p>
          <a:p>
            <a:r>
              <a:rPr lang="en-US" sz="2000" dirty="0" smtClean="0"/>
              <a:t>Dataset columns</a:t>
            </a:r>
            <a:endParaRPr lang="en-GB" sz="2000" dirty="0" smtClean="0"/>
          </a:p>
          <a:p>
            <a:endParaRPr lang="en-GB" dirty="0"/>
          </a:p>
        </p:txBody>
      </p:sp>
      <p:graphicFrame>
        <p:nvGraphicFramePr>
          <p:cNvPr id="4" name="Table 3"/>
          <p:cNvGraphicFramePr>
            <a:graphicFrameLocks noGrp="1"/>
          </p:cNvGraphicFramePr>
          <p:nvPr/>
        </p:nvGraphicFramePr>
        <p:xfrm>
          <a:off x="395536" y="2708918"/>
          <a:ext cx="8208915" cy="3960442"/>
        </p:xfrm>
        <a:graphic>
          <a:graphicData uri="http://schemas.openxmlformats.org/drawingml/2006/table">
            <a:tbl>
              <a:tblPr firstRow="1" bandRow="1">
                <a:tableStyleId>{69CF1AB2-1976-4502-BF36-3FF5EA218861}</a:tableStyleId>
              </a:tblPr>
              <a:tblGrid>
                <a:gridCol w="2736305"/>
                <a:gridCol w="2736305"/>
                <a:gridCol w="2736305"/>
              </a:tblGrid>
              <a:tr h="487409">
                <a:tc>
                  <a:txBody>
                    <a:bodyPr/>
                    <a:lstStyle/>
                    <a:p>
                      <a:r>
                        <a:rPr lang="en-US" sz="1200" b="1" dirty="0" smtClean="0"/>
                        <a:t>1) </a:t>
                      </a:r>
                      <a:r>
                        <a:rPr kumimoji="0" lang="en-US" sz="1200" b="1" kern="1200" dirty="0" err="1" smtClean="0">
                          <a:solidFill>
                            <a:schemeClr val="dk1"/>
                          </a:solidFill>
                          <a:latin typeface="+mn-lt"/>
                          <a:ea typeface="+mn-ea"/>
                          <a:cs typeface="+mn-cs"/>
                        </a:rPr>
                        <a:t>Accident_Index</a:t>
                      </a:r>
                      <a:endParaRPr lang="en-GB" sz="1200" b="1" dirty="0"/>
                    </a:p>
                  </a:txBody>
                  <a:tcPr/>
                </a:tc>
                <a:tc>
                  <a:txBody>
                    <a:bodyPr/>
                    <a:lstStyle/>
                    <a:p>
                      <a:r>
                        <a:rPr lang="en-US" sz="1200" b="1" dirty="0" smtClean="0"/>
                        <a:t>12) </a:t>
                      </a:r>
                      <a:r>
                        <a:rPr kumimoji="0" lang="en-US" sz="1200" b="1" kern="1200" dirty="0" smtClean="0">
                          <a:solidFill>
                            <a:schemeClr val="dk1"/>
                          </a:solidFill>
                          <a:latin typeface="+mn-lt"/>
                          <a:ea typeface="+mn-ea"/>
                          <a:cs typeface="+mn-cs"/>
                        </a:rPr>
                        <a:t>Time</a:t>
                      </a:r>
                      <a:endParaRPr lang="en-US" sz="1200" b="1" dirty="0" smtClean="0"/>
                    </a:p>
                  </a:txBody>
                  <a:tcPr/>
                </a:tc>
                <a:tc>
                  <a:txBody>
                    <a:bodyPr/>
                    <a:lstStyle/>
                    <a:p>
                      <a:r>
                        <a:rPr lang="en-US" sz="1200" b="1" dirty="0" smtClean="0"/>
                        <a:t>23)</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Pedestrian_Crossing-Human_Control</a:t>
                      </a:r>
                      <a:endParaRPr lang="en-GB" sz="1200" b="1" dirty="0"/>
                    </a:p>
                  </a:txBody>
                  <a:tcPr/>
                </a:tc>
              </a:tr>
              <a:tr h="4874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2)</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Location_Easting_OSGR</a:t>
                      </a:r>
                      <a:endParaRPr kumimoji="0" lang="en-GB" sz="1200" b="1" kern="1200" dirty="0" smtClean="0">
                        <a:solidFill>
                          <a:schemeClr val="dk1"/>
                        </a:solidFill>
                        <a:latin typeface="+mn-lt"/>
                        <a:ea typeface="+mn-ea"/>
                        <a:cs typeface="+mn-cs"/>
                      </a:endParaRPr>
                    </a:p>
                  </a:txBody>
                  <a:tcPr/>
                </a:tc>
                <a:tc>
                  <a:txBody>
                    <a:bodyPr/>
                    <a:lstStyle/>
                    <a:p>
                      <a:r>
                        <a:rPr lang="en-US" sz="1200" b="1" dirty="0" smtClean="0"/>
                        <a:t>13) </a:t>
                      </a:r>
                      <a:r>
                        <a:rPr kumimoji="0" lang="en-US" sz="1200" b="1" kern="1200" dirty="0" err="1" smtClean="0">
                          <a:solidFill>
                            <a:schemeClr val="dk1"/>
                          </a:solidFill>
                          <a:latin typeface="+mn-lt"/>
                          <a:ea typeface="+mn-ea"/>
                          <a:cs typeface="+mn-cs"/>
                        </a:rPr>
                        <a:t>Local_Authority</a:t>
                      </a:r>
                      <a:r>
                        <a:rPr kumimoji="0" lang="en-US" sz="1200" b="1" kern="1200" dirty="0" smtClean="0">
                          <a:solidFill>
                            <a:schemeClr val="dk1"/>
                          </a:solidFill>
                          <a:latin typeface="+mn-lt"/>
                          <a:ea typeface="+mn-ea"/>
                          <a:cs typeface="+mn-cs"/>
                        </a:rPr>
                        <a:t>_(District)</a:t>
                      </a:r>
                      <a:endParaRPr lang="en-GB" sz="1200" b="1" dirty="0"/>
                    </a:p>
                  </a:txBody>
                  <a:tcPr/>
                </a:tc>
                <a:tc>
                  <a:txBody>
                    <a:bodyPr/>
                    <a:lstStyle/>
                    <a:p>
                      <a:r>
                        <a:rPr lang="en-US" sz="1200" b="1" dirty="0" smtClean="0"/>
                        <a:t>24)</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Pedestrian_Crossing-Physical_Facilities</a:t>
                      </a:r>
                      <a:endParaRPr lang="en-GB" sz="1200" b="1" dirty="0"/>
                    </a:p>
                  </a:txBody>
                  <a:tcPr/>
                </a:tc>
              </a:tr>
              <a:tr h="343225">
                <a:tc>
                  <a:txBody>
                    <a:bodyPr/>
                    <a:lstStyle/>
                    <a:p>
                      <a:r>
                        <a:rPr lang="en-US" sz="1200" b="1" dirty="0" smtClean="0"/>
                        <a:t>3)</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Location_Northing_OSGR</a:t>
                      </a:r>
                      <a:endParaRPr lang="en-GB" sz="1200" b="1" dirty="0"/>
                    </a:p>
                  </a:txBody>
                  <a:tcPr/>
                </a:tc>
                <a:tc>
                  <a:txBody>
                    <a:bodyPr/>
                    <a:lstStyle/>
                    <a:p>
                      <a:r>
                        <a:rPr lang="en-US" sz="1200" b="1" dirty="0" smtClean="0"/>
                        <a:t>14) </a:t>
                      </a:r>
                      <a:r>
                        <a:rPr kumimoji="0" lang="en-US" sz="1200" b="1" kern="1200" dirty="0" err="1" smtClean="0">
                          <a:solidFill>
                            <a:schemeClr val="dk1"/>
                          </a:solidFill>
                          <a:latin typeface="+mn-lt"/>
                          <a:ea typeface="+mn-ea"/>
                          <a:cs typeface="+mn-cs"/>
                        </a:rPr>
                        <a:t>Local_Authority</a:t>
                      </a:r>
                      <a:r>
                        <a:rPr kumimoji="0" lang="en-US" sz="1200" b="1" kern="1200" dirty="0" smtClean="0">
                          <a:solidFill>
                            <a:schemeClr val="dk1"/>
                          </a:solidFill>
                          <a:latin typeface="+mn-lt"/>
                          <a:ea typeface="+mn-ea"/>
                          <a:cs typeface="+mn-cs"/>
                        </a:rPr>
                        <a:t>_(Highway)</a:t>
                      </a:r>
                      <a:endParaRPr lang="en-GB" sz="1200" b="1" dirty="0"/>
                    </a:p>
                  </a:txBody>
                  <a:tcPr/>
                </a:tc>
                <a:tc>
                  <a:txBody>
                    <a:bodyPr/>
                    <a:lstStyle/>
                    <a:p>
                      <a:r>
                        <a:rPr lang="en-US" sz="1200" b="1" dirty="0" smtClean="0"/>
                        <a:t>25)</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Light_Conditions</a:t>
                      </a:r>
                      <a:endParaRPr lang="en-GB" sz="1200" b="1" dirty="0"/>
                    </a:p>
                  </a:txBody>
                  <a:tcPr/>
                </a:tc>
              </a:tr>
              <a:tr h="292446">
                <a:tc>
                  <a:txBody>
                    <a:bodyPr/>
                    <a:lstStyle/>
                    <a:p>
                      <a:r>
                        <a:rPr lang="en-US" sz="1200" b="1" dirty="0" smtClean="0"/>
                        <a:t>4) </a:t>
                      </a:r>
                      <a:r>
                        <a:rPr kumimoji="0" lang="en-US" sz="1200" b="1" kern="1200" dirty="0" smtClean="0">
                          <a:solidFill>
                            <a:schemeClr val="dk1"/>
                          </a:solidFill>
                          <a:latin typeface="+mn-lt"/>
                          <a:ea typeface="+mn-ea"/>
                          <a:cs typeface="+mn-cs"/>
                        </a:rPr>
                        <a:t>Longitude</a:t>
                      </a:r>
                      <a:endParaRPr lang="en-GB" sz="1200" b="1" dirty="0"/>
                    </a:p>
                  </a:txBody>
                  <a:tcPr/>
                </a:tc>
                <a:tc>
                  <a:txBody>
                    <a:bodyPr/>
                    <a:lstStyle/>
                    <a:p>
                      <a:r>
                        <a:rPr lang="en-US" sz="1200" b="1" dirty="0" smtClean="0"/>
                        <a:t>15)</a:t>
                      </a:r>
                      <a:r>
                        <a:rPr kumimoji="0" lang="en-US" sz="1200" b="1" kern="1200" dirty="0" smtClean="0">
                          <a:solidFill>
                            <a:schemeClr val="dk1"/>
                          </a:solidFill>
                          <a:latin typeface="+mn-lt"/>
                          <a:ea typeface="+mn-ea"/>
                          <a:cs typeface="+mn-cs"/>
                        </a:rPr>
                        <a:t> 1st_Road_Class</a:t>
                      </a:r>
                      <a:endParaRPr lang="en-GB" sz="1200" b="1" dirty="0"/>
                    </a:p>
                  </a:txBody>
                  <a:tcPr/>
                </a:tc>
                <a:tc>
                  <a:txBody>
                    <a:bodyPr/>
                    <a:lstStyle/>
                    <a:p>
                      <a:r>
                        <a:rPr lang="en-US" sz="1200" b="1" dirty="0" smtClean="0"/>
                        <a:t>26)</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Weather_Conditions</a:t>
                      </a:r>
                      <a:endParaRPr lang="en-GB" sz="1200" b="1" dirty="0"/>
                    </a:p>
                  </a:txBody>
                  <a:tcPr/>
                </a:tc>
              </a:tr>
              <a:tr h="292446">
                <a:tc>
                  <a:txBody>
                    <a:bodyPr/>
                    <a:lstStyle/>
                    <a:p>
                      <a:r>
                        <a:rPr lang="en-US" sz="1200" b="1" dirty="0" smtClean="0"/>
                        <a:t>5)</a:t>
                      </a:r>
                      <a:r>
                        <a:rPr kumimoji="0" lang="en-US" sz="1200" b="1" kern="1200" dirty="0" smtClean="0">
                          <a:solidFill>
                            <a:schemeClr val="dk1"/>
                          </a:solidFill>
                          <a:latin typeface="+mn-lt"/>
                          <a:ea typeface="+mn-ea"/>
                          <a:cs typeface="+mn-cs"/>
                        </a:rPr>
                        <a:t> Latitude</a:t>
                      </a:r>
                      <a:endParaRPr lang="en-GB" sz="1200" b="1" dirty="0"/>
                    </a:p>
                  </a:txBody>
                  <a:tcPr/>
                </a:tc>
                <a:tc>
                  <a:txBody>
                    <a:bodyPr/>
                    <a:lstStyle/>
                    <a:p>
                      <a:r>
                        <a:rPr lang="en-US" sz="1200" b="1" dirty="0" smtClean="0"/>
                        <a:t>16)</a:t>
                      </a:r>
                      <a:r>
                        <a:rPr kumimoji="0" lang="en-US" sz="1200" b="1" kern="1200" dirty="0" smtClean="0">
                          <a:solidFill>
                            <a:schemeClr val="dk1"/>
                          </a:solidFill>
                          <a:latin typeface="+mn-lt"/>
                          <a:ea typeface="+mn-ea"/>
                          <a:cs typeface="+mn-cs"/>
                        </a:rPr>
                        <a:t> 1st_Road_Number</a:t>
                      </a:r>
                      <a:endParaRPr lang="en-GB" sz="1200" b="1" dirty="0"/>
                    </a:p>
                  </a:txBody>
                  <a:tcPr/>
                </a:tc>
                <a:tc>
                  <a:txBody>
                    <a:bodyPr/>
                    <a:lstStyle/>
                    <a:p>
                      <a:r>
                        <a:rPr lang="en-US" sz="1200" b="1" dirty="0" smtClean="0"/>
                        <a:t>27)</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Road_Surface_Conditions</a:t>
                      </a:r>
                      <a:endParaRPr lang="en-GB" sz="1200" b="1" dirty="0"/>
                    </a:p>
                  </a:txBody>
                  <a:tcPr/>
                </a:tc>
              </a:tr>
              <a:tr h="292446">
                <a:tc>
                  <a:txBody>
                    <a:bodyPr/>
                    <a:lstStyle/>
                    <a:p>
                      <a:r>
                        <a:rPr lang="en-US" sz="1200" b="1" dirty="0" smtClean="0"/>
                        <a:t>6) </a:t>
                      </a:r>
                      <a:r>
                        <a:rPr kumimoji="0" lang="en-US" sz="1200" b="1" kern="1200" dirty="0" err="1" smtClean="0">
                          <a:solidFill>
                            <a:schemeClr val="dk1"/>
                          </a:solidFill>
                          <a:latin typeface="+mn-lt"/>
                          <a:ea typeface="+mn-ea"/>
                          <a:cs typeface="+mn-cs"/>
                        </a:rPr>
                        <a:t>Police_Force</a:t>
                      </a:r>
                      <a:endParaRPr lang="en-GB" sz="1200" b="1" dirty="0"/>
                    </a:p>
                  </a:txBody>
                  <a:tcPr/>
                </a:tc>
                <a:tc>
                  <a:txBody>
                    <a:bodyPr/>
                    <a:lstStyle/>
                    <a:p>
                      <a:r>
                        <a:rPr lang="en-US" sz="1200" b="1" dirty="0" smtClean="0"/>
                        <a:t>17)</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Road_Type</a:t>
                      </a:r>
                      <a:endParaRPr lang="en-GB" sz="1200" b="1" dirty="0"/>
                    </a:p>
                  </a:txBody>
                  <a:tcPr/>
                </a:tc>
                <a:tc>
                  <a:txBody>
                    <a:bodyPr/>
                    <a:lstStyle/>
                    <a:p>
                      <a:r>
                        <a:rPr lang="en-US" sz="1200" b="1" dirty="0" smtClean="0"/>
                        <a:t>28)</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Special_Conditions_at_Site</a:t>
                      </a:r>
                      <a:endParaRPr lang="en-GB" sz="1200" b="1" dirty="0"/>
                    </a:p>
                  </a:txBody>
                  <a:tcPr/>
                </a:tc>
              </a:tr>
              <a:tr h="292446">
                <a:tc>
                  <a:txBody>
                    <a:bodyPr/>
                    <a:lstStyle/>
                    <a:p>
                      <a:r>
                        <a:rPr lang="en-US" sz="1200" b="1" dirty="0" smtClean="0"/>
                        <a:t>7) </a:t>
                      </a:r>
                      <a:r>
                        <a:rPr kumimoji="0" lang="en-US" sz="1200" b="1" kern="1200" dirty="0" err="1" smtClean="0">
                          <a:solidFill>
                            <a:schemeClr val="dk1"/>
                          </a:solidFill>
                          <a:latin typeface="+mn-lt"/>
                          <a:ea typeface="+mn-ea"/>
                          <a:cs typeface="+mn-cs"/>
                        </a:rPr>
                        <a:t>Accident_Severity</a:t>
                      </a:r>
                      <a:endParaRPr lang="en-GB" sz="1200" b="1" dirty="0"/>
                    </a:p>
                  </a:txBody>
                  <a:tcPr/>
                </a:tc>
                <a:tc>
                  <a:txBody>
                    <a:bodyPr/>
                    <a:lstStyle/>
                    <a:p>
                      <a:r>
                        <a:rPr lang="en-US" sz="1200" b="1" dirty="0" smtClean="0"/>
                        <a:t>18)</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Speed_limit</a:t>
                      </a:r>
                      <a:endParaRPr lang="en-GB" sz="1200" b="1" dirty="0"/>
                    </a:p>
                  </a:txBody>
                  <a:tcPr/>
                </a:tc>
                <a:tc>
                  <a:txBody>
                    <a:bodyPr/>
                    <a:lstStyle/>
                    <a:p>
                      <a:r>
                        <a:rPr lang="en-US" sz="1200" b="1" dirty="0" smtClean="0"/>
                        <a:t>29)</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Carriageway_Hazards</a:t>
                      </a:r>
                      <a:endParaRPr lang="en-GB" sz="1200" b="1" dirty="0"/>
                    </a:p>
                  </a:txBody>
                  <a:tcPr/>
                </a:tc>
              </a:tr>
              <a:tr h="292446">
                <a:tc>
                  <a:txBody>
                    <a:bodyPr/>
                    <a:lstStyle/>
                    <a:p>
                      <a:r>
                        <a:rPr lang="en-US" sz="1200" b="1" dirty="0" smtClean="0"/>
                        <a:t>8)</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Number_of_Vehicles</a:t>
                      </a:r>
                      <a:endParaRPr lang="en-GB" sz="1200" b="1" dirty="0"/>
                    </a:p>
                  </a:txBody>
                  <a:tcPr/>
                </a:tc>
                <a:tc>
                  <a:txBody>
                    <a:bodyPr/>
                    <a:lstStyle/>
                    <a:p>
                      <a:r>
                        <a:rPr lang="en-US" sz="1200" b="1" dirty="0" smtClean="0"/>
                        <a:t>19)</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Junction_Detail</a:t>
                      </a:r>
                      <a:endParaRPr lang="en-GB" sz="1200" b="1" dirty="0"/>
                    </a:p>
                  </a:txBody>
                  <a:tcPr/>
                </a:tc>
                <a:tc>
                  <a:txBody>
                    <a:bodyPr/>
                    <a:lstStyle/>
                    <a:p>
                      <a:r>
                        <a:rPr lang="en-US" sz="1200" b="1" dirty="0" smtClean="0"/>
                        <a:t>30)</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Urban_or_Rural_Area</a:t>
                      </a:r>
                      <a:endParaRPr lang="en-GB" sz="1200" b="1" dirty="0"/>
                    </a:p>
                  </a:txBody>
                  <a:tcPr/>
                </a:tc>
              </a:tr>
              <a:tr h="487409">
                <a:tc>
                  <a:txBody>
                    <a:bodyPr/>
                    <a:lstStyle/>
                    <a:p>
                      <a:r>
                        <a:rPr lang="en-US" sz="1200" b="1" dirty="0" smtClean="0"/>
                        <a:t>9) </a:t>
                      </a:r>
                      <a:r>
                        <a:rPr kumimoji="0" lang="en-US" sz="1200" b="1" kern="1200" dirty="0" err="1" smtClean="0">
                          <a:solidFill>
                            <a:schemeClr val="dk1"/>
                          </a:solidFill>
                          <a:latin typeface="+mn-lt"/>
                          <a:ea typeface="+mn-ea"/>
                          <a:cs typeface="+mn-cs"/>
                        </a:rPr>
                        <a:t>Number_of_Casualties</a:t>
                      </a:r>
                      <a:endParaRPr lang="en-GB" sz="1200" b="1" dirty="0"/>
                    </a:p>
                  </a:txBody>
                  <a:tcPr/>
                </a:tc>
                <a:tc>
                  <a:txBody>
                    <a:bodyPr/>
                    <a:lstStyle/>
                    <a:p>
                      <a:r>
                        <a:rPr lang="en-US" sz="1200" b="1" dirty="0" smtClean="0"/>
                        <a:t>20)</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Junction_Control</a:t>
                      </a:r>
                      <a:endParaRPr lang="en-GB" sz="1200" b="1" dirty="0"/>
                    </a:p>
                  </a:txBody>
                  <a:tcPr/>
                </a:tc>
                <a:tc>
                  <a:txBody>
                    <a:bodyPr/>
                    <a:lstStyle/>
                    <a:p>
                      <a:r>
                        <a:rPr lang="en-US" sz="1200" b="1" dirty="0" smtClean="0"/>
                        <a:t>31)</a:t>
                      </a:r>
                      <a:r>
                        <a:rPr kumimoji="0" lang="en-US" sz="1200" b="1" kern="1200" dirty="0" err="1" smtClean="0">
                          <a:solidFill>
                            <a:schemeClr val="dk1"/>
                          </a:solidFill>
                          <a:latin typeface="+mn-lt"/>
                          <a:ea typeface="+mn-ea"/>
                          <a:cs typeface="+mn-cs"/>
                        </a:rPr>
                        <a:t>Did_Police_Officer_Attend_Scene_of_Accident</a:t>
                      </a:r>
                      <a:endParaRPr lang="en-GB" sz="1200" b="1" dirty="0"/>
                    </a:p>
                  </a:txBody>
                  <a:tcPr/>
                </a:tc>
              </a:tr>
              <a:tr h="292446">
                <a:tc>
                  <a:txBody>
                    <a:bodyPr/>
                    <a:lstStyle/>
                    <a:p>
                      <a:r>
                        <a:rPr lang="en-US" sz="1200" b="1" dirty="0" smtClean="0"/>
                        <a:t>10) </a:t>
                      </a:r>
                      <a:r>
                        <a:rPr kumimoji="0" lang="en-US" sz="1200" b="1" kern="1200" dirty="0" smtClean="0">
                          <a:solidFill>
                            <a:schemeClr val="dk1"/>
                          </a:solidFill>
                          <a:latin typeface="+mn-lt"/>
                          <a:ea typeface="+mn-ea"/>
                          <a:cs typeface="+mn-cs"/>
                        </a:rPr>
                        <a:t>Date</a:t>
                      </a:r>
                      <a:endParaRPr lang="en-GB" sz="1200" b="1" dirty="0"/>
                    </a:p>
                  </a:txBody>
                  <a:tcPr/>
                </a:tc>
                <a:tc>
                  <a:txBody>
                    <a:bodyPr/>
                    <a:lstStyle/>
                    <a:p>
                      <a:r>
                        <a:rPr lang="en-US" sz="1200" b="1" dirty="0" smtClean="0"/>
                        <a:t>21)</a:t>
                      </a:r>
                      <a:r>
                        <a:rPr kumimoji="0" lang="en-US" sz="1200" b="1" kern="1200" dirty="0" smtClean="0">
                          <a:solidFill>
                            <a:schemeClr val="dk1"/>
                          </a:solidFill>
                          <a:latin typeface="+mn-lt"/>
                          <a:ea typeface="+mn-ea"/>
                          <a:cs typeface="+mn-cs"/>
                        </a:rPr>
                        <a:t> 2nd_Road_Class</a:t>
                      </a:r>
                      <a:endParaRPr lang="en-GB" sz="1200" b="1" dirty="0"/>
                    </a:p>
                  </a:txBody>
                  <a:tcPr/>
                </a:tc>
                <a:tc>
                  <a:txBody>
                    <a:bodyPr/>
                    <a:lstStyle/>
                    <a:p>
                      <a:r>
                        <a:rPr lang="en-US" sz="1200" b="1" dirty="0" smtClean="0"/>
                        <a:t>32) </a:t>
                      </a:r>
                      <a:r>
                        <a:rPr kumimoji="0" lang="en-US" sz="1200" b="1" kern="1200" dirty="0" err="1" smtClean="0">
                          <a:solidFill>
                            <a:schemeClr val="dk1"/>
                          </a:solidFill>
                          <a:latin typeface="+mn-lt"/>
                          <a:ea typeface="+mn-ea"/>
                          <a:cs typeface="+mn-cs"/>
                        </a:rPr>
                        <a:t>LSOA_of_Accident_Location</a:t>
                      </a:r>
                      <a:endParaRPr lang="en-GB" sz="1200" b="1" dirty="0"/>
                    </a:p>
                  </a:txBody>
                  <a:tcPr/>
                </a:tc>
              </a:tr>
              <a:tr h="400314">
                <a:tc>
                  <a:txBody>
                    <a:bodyPr/>
                    <a:lstStyle/>
                    <a:p>
                      <a:r>
                        <a:rPr lang="en-US" sz="1200" b="1" dirty="0" smtClean="0"/>
                        <a:t>11)</a:t>
                      </a:r>
                      <a:r>
                        <a:rPr kumimoji="0" lang="en-US" sz="1200" b="1" kern="1200" dirty="0" smtClean="0">
                          <a:solidFill>
                            <a:schemeClr val="dk1"/>
                          </a:solidFill>
                          <a:latin typeface="+mn-lt"/>
                          <a:ea typeface="+mn-ea"/>
                          <a:cs typeface="+mn-cs"/>
                        </a:rPr>
                        <a:t> </a:t>
                      </a:r>
                      <a:r>
                        <a:rPr kumimoji="0" lang="en-US" sz="1200" b="1" kern="1200" dirty="0" err="1" smtClean="0">
                          <a:solidFill>
                            <a:schemeClr val="dk1"/>
                          </a:solidFill>
                          <a:latin typeface="+mn-lt"/>
                          <a:ea typeface="+mn-ea"/>
                          <a:cs typeface="+mn-cs"/>
                        </a:rPr>
                        <a:t>Day_of_Week</a:t>
                      </a:r>
                      <a:endParaRPr lang="en-GB" sz="1200" b="1" dirty="0"/>
                    </a:p>
                  </a:txBody>
                  <a:tcPr/>
                </a:tc>
                <a:tc>
                  <a:txBody>
                    <a:bodyPr/>
                    <a:lstStyle/>
                    <a:p>
                      <a:r>
                        <a:rPr lang="en-US" sz="1200" b="1" dirty="0" smtClean="0"/>
                        <a:t>22)</a:t>
                      </a:r>
                      <a:r>
                        <a:rPr kumimoji="0" lang="en-US" sz="1200" b="1" kern="1200" dirty="0" smtClean="0">
                          <a:solidFill>
                            <a:schemeClr val="dk1"/>
                          </a:solidFill>
                          <a:latin typeface="+mn-lt"/>
                          <a:ea typeface="+mn-ea"/>
                          <a:cs typeface="+mn-cs"/>
                        </a:rPr>
                        <a:t> 2nd_Road_Number</a:t>
                      </a:r>
                      <a:endParaRPr lang="en-GB" sz="1200" b="1" dirty="0"/>
                    </a:p>
                  </a:txBody>
                  <a:tcPr/>
                </a:tc>
                <a:tc>
                  <a:txBody>
                    <a:bodyPr/>
                    <a:lstStyle/>
                    <a:p>
                      <a:r>
                        <a:rPr lang="en-US" sz="1200" b="1" dirty="0" smtClean="0"/>
                        <a:t>33)</a:t>
                      </a:r>
                      <a:r>
                        <a:rPr kumimoji="0" lang="en-US" sz="1200" b="1" kern="1200" dirty="0" smtClean="0">
                          <a:solidFill>
                            <a:schemeClr val="dk1"/>
                          </a:solidFill>
                          <a:latin typeface="+mn-lt"/>
                          <a:ea typeface="+mn-ea"/>
                          <a:cs typeface="+mn-cs"/>
                        </a:rPr>
                        <a:t> Year</a:t>
                      </a:r>
                      <a:endParaRPr lang="en-GB" sz="1200" b="1"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183880" cy="1051560"/>
          </a:xfrm>
        </p:spPr>
        <p:txBody>
          <a:bodyPr>
            <a:noAutofit/>
          </a:bodyPr>
          <a:lstStyle/>
          <a:p>
            <a:r>
              <a:rPr lang="en-US" sz="4800" b="1" dirty="0" smtClean="0"/>
              <a:t>Data pre-processing</a:t>
            </a:r>
            <a:endParaRPr lang="en-GB" sz="4800" b="1" dirty="0"/>
          </a:p>
        </p:txBody>
      </p:sp>
      <p:sp>
        <p:nvSpPr>
          <p:cNvPr id="3" name="Content Placeholder 2"/>
          <p:cNvSpPr>
            <a:spLocks noGrp="1"/>
          </p:cNvSpPr>
          <p:nvPr>
            <p:ph sz="quarter" idx="1"/>
          </p:nvPr>
        </p:nvSpPr>
        <p:spPr>
          <a:xfrm>
            <a:off x="395536" y="1340768"/>
            <a:ext cx="8183880" cy="4980040"/>
          </a:xfrm>
        </p:spPr>
        <p:txBody>
          <a:bodyPr>
            <a:normAutofit lnSpcReduction="10000"/>
          </a:bodyPr>
          <a:lstStyle/>
          <a:p>
            <a:pPr>
              <a:buNone/>
            </a:pPr>
            <a:r>
              <a:rPr lang="en-GB" sz="1800" b="1" i="1" u="sng" dirty="0" smtClean="0"/>
              <a:t>Pre-processing the data went through </a:t>
            </a:r>
            <a:r>
              <a:rPr lang="en-GB" sz="1800" b="1" i="1" u="sng" dirty="0" smtClean="0"/>
              <a:t>the following </a:t>
            </a:r>
            <a:r>
              <a:rPr lang="en-GB" sz="1800" b="1" i="1" u="sng" dirty="0" smtClean="0"/>
              <a:t>steps</a:t>
            </a:r>
            <a:r>
              <a:rPr lang="en-GB" sz="1800" b="1" i="1" u="sng" dirty="0" smtClean="0"/>
              <a:t>:</a:t>
            </a:r>
          </a:p>
          <a:p>
            <a:r>
              <a:rPr lang="en-US" sz="1800" b="1" dirty="0" smtClean="0"/>
              <a:t> </a:t>
            </a:r>
            <a:r>
              <a:rPr lang="en-US" sz="1800" b="1" dirty="0" smtClean="0"/>
              <a:t>Removing of useless columns that will not affect our insights or models:</a:t>
            </a:r>
            <a:endParaRPr lang="en-GB" sz="1800" b="1" dirty="0" smtClean="0"/>
          </a:p>
          <a:p>
            <a:pPr>
              <a:buNone/>
            </a:pPr>
            <a:r>
              <a:rPr lang="en-US" sz="1800" dirty="0" smtClean="0"/>
              <a:t>  	a</a:t>
            </a:r>
            <a:r>
              <a:rPr lang="en-US" sz="1800" dirty="0" smtClean="0"/>
              <a:t>) </a:t>
            </a:r>
            <a:r>
              <a:rPr lang="en-US" sz="1800" dirty="0" err="1" smtClean="0"/>
              <a:t>Accident_index</a:t>
            </a:r>
            <a:endParaRPr lang="en-GB" sz="1800" dirty="0" smtClean="0"/>
          </a:p>
          <a:p>
            <a:pPr>
              <a:buNone/>
            </a:pPr>
            <a:r>
              <a:rPr lang="en-US" sz="1800" dirty="0" smtClean="0"/>
              <a:t>	b</a:t>
            </a:r>
            <a:r>
              <a:rPr lang="en-US" sz="1800" dirty="0" smtClean="0"/>
              <a:t>) </a:t>
            </a:r>
            <a:r>
              <a:rPr lang="en-US" sz="1800" dirty="0" err="1" smtClean="0"/>
              <a:t>Location_Easting_OSGR</a:t>
            </a:r>
            <a:endParaRPr lang="en-GB" sz="1800" dirty="0" smtClean="0"/>
          </a:p>
          <a:p>
            <a:pPr>
              <a:buNone/>
            </a:pPr>
            <a:r>
              <a:rPr lang="en-US" sz="1800" dirty="0" smtClean="0"/>
              <a:t>	c</a:t>
            </a:r>
            <a:r>
              <a:rPr lang="en-US" sz="1800" dirty="0" smtClean="0"/>
              <a:t>) </a:t>
            </a:r>
            <a:r>
              <a:rPr lang="en-US" sz="1800" dirty="0" err="1" smtClean="0"/>
              <a:t>Location_Northing_OSGR</a:t>
            </a:r>
            <a:endParaRPr lang="en-GB" sz="1800" dirty="0" smtClean="0"/>
          </a:p>
          <a:p>
            <a:pPr>
              <a:buNone/>
            </a:pPr>
            <a:r>
              <a:rPr lang="en-US" sz="1800" dirty="0" smtClean="0"/>
              <a:t>	We </a:t>
            </a:r>
            <a:r>
              <a:rPr lang="en-US" sz="1800" dirty="0" smtClean="0"/>
              <a:t>removed (</a:t>
            </a:r>
            <a:r>
              <a:rPr lang="en-US" sz="1800" dirty="0" err="1" smtClean="0"/>
              <a:t>b,c</a:t>
            </a:r>
            <a:r>
              <a:rPr lang="en-US" sz="1800" dirty="0" smtClean="0"/>
              <a:t>) as we used Latitude and Longitude columns of dataset instead.</a:t>
            </a:r>
            <a:endParaRPr lang="en-GB" sz="1800" dirty="0" smtClean="0"/>
          </a:p>
          <a:p>
            <a:pPr>
              <a:buNone/>
            </a:pPr>
            <a:r>
              <a:rPr lang="en-US" sz="1800" dirty="0" smtClean="0"/>
              <a:t> </a:t>
            </a:r>
            <a:endParaRPr lang="en-GB" sz="1800" dirty="0" smtClean="0"/>
          </a:p>
          <a:p>
            <a:r>
              <a:rPr lang="en-US" sz="1800" b="1" dirty="0" smtClean="0"/>
              <a:t>Removing of columns that we searched a lot and did not understand what they refer to:</a:t>
            </a:r>
            <a:endParaRPr lang="en-GB" sz="1800" b="1" dirty="0" smtClean="0"/>
          </a:p>
          <a:p>
            <a:pPr>
              <a:buNone/>
            </a:pPr>
            <a:r>
              <a:rPr lang="en-US" sz="1800" dirty="0" smtClean="0"/>
              <a:t>	a) </a:t>
            </a:r>
            <a:r>
              <a:rPr lang="en-US" sz="1800" dirty="0" err="1" smtClean="0"/>
              <a:t>Police_Force</a:t>
            </a:r>
            <a:endParaRPr lang="en-GB" sz="1800" dirty="0" smtClean="0"/>
          </a:p>
          <a:p>
            <a:pPr>
              <a:buNone/>
            </a:pPr>
            <a:r>
              <a:rPr lang="en-US" sz="1800" dirty="0" smtClean="0"/>
              <a:t>	b) </a:t>
            </a:r>
            <a:r>
              <a:rPr lang="en-US" sz="1800" dirty="0" err="1" smtClean="0"/>
              <a:t>LSOA_of_Accident_Location</a:t>
            </a:r>
            <a:endParaRPr lang="en-US" sz="1800" dirty="0" smtClean="0"/>
          </a:p>
          <a:p>
            <a:pPr>
              <a:buNone/>
            </a:pPr>
            <a:endParaRPr lang="en-GB" sz="1800" dirty="0" smtClean="0"/>
          </a:p>
          <a:p>
            <a:r>
              <a:rPr lang="en-US" sz="1800" b="1" dirty="0" smtClean="0"/>
              <a:t>Removing of column that had no value for any row:</a:t>
            </a:r>
            <a:endParaRPr lang="en-GB" sz="1800" b="1" dirty="0" smtClean="0"/>
          </a:p>
          <a:p>
            <a:pPr>
              <a:buFont typeface="Wingdings 2"/>
              <a:buNone/>
            </a:pPr>
            <a:r>
              <a:rPr lang="en-US" sz="1800" dirty="0" smtClean="0"/>
              <a:t>	a) </a:t>
            </a:r>
            <a:r>
              <a:rPr lang="en-US" sz="1800" dirty="0" err="1" smtClean="0"/>
              <a:t>Junction_Detail</a:t>
            </a:r>
            <a:endParaRPr lang="en-GB" sz="18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183880" cy="1051560"/>
          </a:xfrm>
        </p:spPr>
        <p:txBody>
          <a:bodyPr>
            <a:noAutofit/>
          </a:bodyPr>
          <a:lstStyle/>
          <a:p>
            <a:r>
              <a:rPr lang="en-US" sz="4800" b="1" dirty="0" smtClean="0"/>
              <a:t>Data pre-processing</a:t>
            </a:r>
            <a:endParaRPr lang="en-GB" sz="4800" b="1" dirty="0"/>
          </a:p>
        </p:txBody>
      </p:sp>
      <p:sp>
        <p:nvSpPr>
          <p:cNvPr id="3" name="Content Placeholder 2"/>
          <p:cNvSpPr>
            <a:spLocks noGrp="1"/>
          </p:cNvSpPr>
          <p:nvPr>
            <p:ph sz="quarter" idx="1"/>
          </p:nvPr>
        </p:nvSpPr>
        <p:spPr>
          <a:xfrm>
            <a:off x="395536" y="1340768"/>
            <a:ext cx="8183880" cy="4980040"/>
          </a:xfrm>
        </p:spPr>
        <p:txBody>
          <a:bodyPr>
            <a:normAutofit/>
          </a:bodyPr>
          <a:lstStyle/>
          <a:p>
            <a:r>
              <a:rPr lang="en-US" sz="1800" b="1" dirty="0" smtClean="0"/>
              <a:t>Removing </a:t>
            </a:r>
            <a:r>
              <a:rPr lang="en-US" sz="1800" b="1" dirty="0" smtClean="0"/>
              <a:t>of rows that had missing values</a:t>
            </a:r>
            <a:r>
              <a:rPr lang="en-US" sz="1800" b="1" dirty="0" smtClean="0"/>
              <a:t>.</a:t>
            </a:r>
            <a:endParaRPr lang="en-GB" sz="1800" b="1" dirty="0" smtClean="0"/>
          </a:p>
          <a:p>
            <a:r>
              <a:rPr lang="en-US" sz="1800" b="1" dirty="0" smtClean="0"/>
              <a:t>Removing of outliers:</a:t>
            </a:r>
            <a:endParaRPr lang="en-GB" sz="1800" b="1" dirty="0" smtClean="0"/>
          </a:p>
          <a:p>
            <a:pPr>
              <a:buFont typeface="Wingdings 2"/>
              <a:buNone/>
            </a:pPr>
            <a:r>
              <a:rPr lang="en-GB" sz="1800" b="1" dirty="0" smtClean="0"/>
              <a:t>	</a:t>
            </a:r>
            <a:r>
              <a:rPr lang="en-US" sz="1800" dirty="0" smtClean="0"/>
              <a:t>For example, in </a:t>
            </a:r>
            <a:r>
              <a:rPr lang="en-US" sz="1800" dirty="0" smtClean="0"/>
              <a:t>Urban or Rural </a:t>
            </a:r>
            <a:r>
              <a:rPr lang="en-US" sz="1800" dirty="0" smtClean="0"/>
              <a:t>column, it had to be 1 for Urban or 2 for Rural but some rows had value of 3, so we removed all rows of value 3 which were only 35/1.6 million records.</a:t>
            </a:r>
            <a:endParaRPr lang="en-GB" sz="1800" dirty="0" smtClean="0"/>
          </a:p>
          <a:p>
            <a:pPr>
              <a:buNone/>
            </a:pPr>
            <a:endParaRPr lang="en-US" sz="2000" dirty="0" smtClean="0"/>
          </a:p>
        </p:txBody>
      </p:sp>
      <p:pic>
        <p:nvPicPr>
          <p:cNvPr id="4" name="Picture 3"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907704" y="2996952"/>
            <a:ext cx="5256584" cy="280831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183880" cy="1051560"/>
          </a:xfrm>
        </p:spPr>
        <p:txBody>
          <a:bodyPr>
            <a:noAutofit/>
          </a:bodyPr>
          <a:lstStyle/>
          <a:p>
            <a:r>
              <a:rPr lang="en-US" sz="4800" b="1" dirty="0" smtClean="0"/>
              <a:t>Data pre-processing</a:t>
            </a:r>
            <a:endParaRPr lang="en-GB" sz="4800" b="1" dirty="0"/>
          </a:p>
        </p:txBody>
      </p:sp>
      <p:sp>
        <p:nvSpPr>
          <p:cNvPr id="3" name="Content Placeholder 2"/>
          <p:cNvSpPr>
            <a:spLocks noGrp="1"/>
          </p:cNvSpPr>
          <p:nvPr>
            <p:ph sz="quarter" idx="1"/>
          </p:nvPr>
        </p:nvSpPr>
        <p:spPr>
          <a:xfrm>
            <a:off x="395536" y="1340768"/>
            <a:ext cx="8183880" cy="4980040"/>
          </a:xfrm>
        </p:spPr>
        <p:txBody>
          <a:bodyPr>
            <a:normAutofit/>
          </a:bodyPr>
          <a:lstStyle/>
          <a:p>
            <a:r>
              <a:rPr lang="en-US" sz="1800" b="1" dirty="0" smtClean="0"/>
              <a:t>Categorizing time.</a:t>
            </a:r>
            <a:endParaRPr lang="en-GB" sz="1800" b="1" dirty="0" smtClean="0"/>
          </a:p>
          <a:p>
            <a:pPr>
              <a:buNone/>
            </a:pPr>
            <a:endParaRPr lang="en-US" sz="2000" dirty="0" smtClean="0"/>
          </a:p>
          <a:p>
            <a:pPr>
              <a:buNone/>
            </a:pPr>
            <a:r>
              <a:rPr lang="en-US" sz="2000" dirty="0" smtClean="0"/>
              <a:t> </a:t>
            </a:r>
            <a:endParaRPr lang="en-US" sz="2000" dirty="0" smtClean="0"/>
          </a:p>
          <a:p>
            <a:pPr>
              <a:buNone/>
            </a:pPr>
            <a:endParaRPr lang="en-US" sz="2000" dirty="0" smtClean="0"/>
          </a:p>
          <a:p>
            <a:pPr>
              <a:buNone/>
            </a:pPr>
            <a:endParaRPr lang="en-GB" sz="2000" dirty="0" smtClean="0"/>
          </a:p>
          <a:p>
            <a:pPr>
              <a:buNone/>
            </a:pPr>
            <a:endParaRPr lang="en-GB" sz="2000" dirty="0" smtClean="0"/>
          </a:p>
          <a:p>
            <a:r>
              <a:rPr lang="en-US" sz="1800" b="1" dirty="0" smtClean="0"/>
              <a:t>Categorizing months.</a:t>
            </a:r>
            <a:endParaRPr lang="en-GB" sz="1800" b="1" dirty="0" smtClean="0"/>
          </a:p>
        </p:txBody>
      </p:sp>
      <p:graphicFrame>
        <p:nvGraphicFramePr>
          <p:cNvPr id="6" name="Table 5"/>
          <p:cNvGraphicFramePr>
            <a:graphicFrameLocks noGrp="1"/>
          </p:cNvGraphicFramePr>
          <p:nvPr/>
        </p:nvGraphicFramePr>
        <p:xfrm>
          <a:off x="2267744" y="1772816"/>
          <a:ext cx="4536504" cy="1656184"/>
        </p:xfrm>
        <a:graphic>
          <a:graphicData uri="http://schemas.openxmlformats.org/drawingml/2006/table">
            <a:tbl>
              <a:tblPr firstRow="1" bandRow="1">
                <a:tableStyleId>{69CF1AB2-1976-4502-BF36-3FF5EA218861}</a:tableStyleId>
              </a:tblPr>
              <a:tblGrid>
                <a:gridCol w="2268252"/>
                <a:gridCol w="2268252"/>
              </a:tblGrid>
              <a:tr h="414046">
                <a:tc>
                  <a:txBody>
                    <a:bodyPr/>
                    <a:lstStyle/>
                    <a:p>
                      <a:r>
                        <a:rPr kumimoji="0" lang="en-US" sz="1800" b="1" kern="1200" dirty="0" smtClean="0">
                          <a:solidFill>
                            <a:schemeClr val="dk1"/>
                          </a:solidFill>
                          <a:latin typeface="+mn-lt"/>
                          <a:ea typeface="+mn-ea"/>
                          <a:cs typeface="+mn-cs"/>
                        </a:rPr>
                        <a:t>Morning</a:t>
                      </a:r>
                      <a:endParaRPr lang="en-GB" dirty="0"/>
                    </a:p>
                  </a:txBody>
                  <a:tcPr/>
                </a:tc>
                <a:tc>
                  <a:txBody>
                    <a:bodyPr/>
                    <a:lstStyle/>
                    <a:p>
                      <a:pPr algn="ctr"/>
                      <a:r>
                        <a:rPr kumimoji="0" lang="en-US" sz="1800" b="0" kern="1200" dirty="0" smtClean="0">
                          <a:solidFill>
                            <a:schemeClr val="dk1"/>
                          </a:solidFill>
                          <a:latin typeface="+mn-lt"/>
                          <a:ea typeface="+mn-ea"/>
                          <a:cs typeface="+mn-cs"/>
                        </a:rPr>
                        <a:t>6:00 - 12:00</a:t>
                      </a:r>
                      <a:endParaRPr kumimoji="0" lang="en-GB" sz="1800" b="0" kern="1200" dirty="0" smtClean="0">
                        <a:solidFill>
                          <a:schemeClr val="dk1"/>
                        </a:solidFill>
                        <a:latin typeface="+mn-lt"/>
                        <a:ea typeface="+mn-ea"/>
                        <a:cs typeface="+mn-cs"/>
                      </a:endParaRPr>
                    </a:p>
                  </a:txBody>
                  <a:tcPr/>
                </a:tc>
              </a:tr>
              <a:tr h="414046">
                <a:tc>
                  <a:txBody>
                    <a:bodyPr/>
                    <a:lstStyle/>
                    <a:p>
                      <a:r>
                        <a:rPr kumimoji="0" lang="en-US" sz="1800" b="1" kern="1200" dirty="0" smtClean="0">
                          <a:solidFill>
                            <a:schemeClr val="dk1"/>
                          </a:solidFill>
                          <a:latin typeface="+mn-lt"/>
                          <a:ea typeface="+mn-ea"/>
                          <a:cs typeface="+mn-cs"/>
                        </a:rPr>
                        <a:t>Afternoon</a:t>
                      </a:r>
                      <a:endParaRPr kumimoji="0" lang="en-GB" sz="1800" b="1" kern="1200" dirty="0" smtClean="0">
                        <a:solidFill>
                          <a:schemeClr val="dk1"/>
                        </a:solidFill>
                        <a:latin typeface="+mn-lt"/>
                        <a:ea typeface="+mn-ea"/>
                        <a:cs typeface="+mn-cs"/>
                      </a:endParaRPr>
                    </a:p>
                  </a:txBody>
                  <a:tcPr/>
                </a:tc>
                <a:tc>
                  <a:txBody>
                    <a:bodyPr/>
                    <a:lstStyle/>
                    <a:p>
                      <a:pPr algn="ctr"/>
                      <a:r>
                        <a:rPr kumimoji="0" lang="en-US" sz="1800" kern="1200" dirty="0" smtClean="0">
                          <a:solidFill>
                            <a:schemeClr val="dk1"/>
                          </a:solidFill>
                          <a:latin typeface="+mn-lt"/>
                          <a:ea typeface="+mn-ea"/>
                          <a:cs typeface="+mn-cs"/>
                        </a:rPr>
                        <a:t>12:00 – 17:00</a:t>
                      </a:r>
                      <a:endParaRPr lang="en-GB" dirty="0"/>
                    </a:p>
                  </a:txBody>
                  <a:tcPr/>
                </a:tc>
              </a:tr>
              <a:tr h="414046">
                <a:tc>
                  <a:txBody>
                    <a:bodyPr/>
                    <a:lstStyle/>
                    <a:p>
                      <a:r>
                        <a:rPr kumimoji="0" lang="en-US" sz="1800" b="1" kern="1200" dirty="0" smtClean="0">
                          <a:solidFill>
                            <a:schemeClr val="dk1"/>
                          </a:solidFill>
                          <a:latin typeface="+mn-lt"/>
                          <a:ea typeface="+mn-ea"/>
                          <a:cs typeface="+mn-cs"/>
                        </a:rPr>
                        <a:t>Evening</a:t>
                      </a:r>
                      <a:endParaRPr kumimoji="0" lang="en-GB" sz="1800" b="1" kern="1200" dirty="0" smtClean="0">
                        <a:solidFill>
                          <a:schemeClr val="dk1"/>
                        </a:solidFill>
                        <a:latin typeface="+mn-lt"/>
                        <a:ea typeface="+mn-ea"/>
                        <a:cs typeface="+mn-cs"/>
                      </a:endParaRPr>
                    </a:p>
                  </a:txBody>
                  <a:tcPr/>
                </a:tc>
                <a:tc>
                  <a:txBody>
                    <a:bodyPr/>
                    <a:lstStyle/>
                    <a:p>
                      <a:pPr algn="ctr"/>
                      <a:r>
                        <a:rPr kumimoji="0" lang="en-US" sz="1800" kern="1200" dirty="0" smtClean="0">
                          <a:solidFill>
                            <a:schemeClr val="dk1"/>
                          </a:solidFill>
                          <a:latin typeface="+mn-lt"/>
                          <a:ea typeface="+mn-ea"/>
                          <a:cs typeface="+mn-cs"/>
                        </a:rPr>
                        <a:t>17:00 – 20:00</a:t>
                      </a:r>
                      <a:endParaRPr lang="en-GB" dirty="0"/>
                    </a:p>
                  </a:txBody>
                  <a:tcPr/>
                </a:tc>
              </a:tr>
              <a:tr h="414046">
                <a:tc>
                  <a:txBody>
                    <a:bodyPr/>
                    <a:lstStyle/>
                    <a:p>
                      <a:r>
                        <a:rPr kumimoji="0" lang="en-US" sz="1800" b="1" kern="1200" dirty="0" smtClean="0">
                          <a:solidFill>
                            <a:schemeClr val="dk1"/>
                          </a:solidFill>
                          <a:latin typeface="+mn-lt"/>
                          <a:ea typeface="+mn-ea"/>
                          <a:cs typeface="+mn-cs"/>
                        </a:rPr>
                        <a:t>Night</a:t>
                      </a:r>
                      <a:endParaRPr kumimoji="0" lang="en-GB" sz="1800" b="1" kern="1200" dirty="0" smtClean="0">
                        <a:solidFill>
                          <a:schemeClr val="dk1"/>
                        </a:solidFill>
                        <a:latin typeface="+mn-lt"/>
                        <a:ea typeface="+mn-ea"/>
                        <a:cs typeface="+mn-cs"/>
                      </a:endParaRPr>
                    </a:p>
                  </a:txBody>
                  <a:tcPr/>
                </a:tc>
                <a:tc>
                  <a:txBody>
                    <a:bodyPr/>
                    <a:lstStyle/>
                    <a:p>
                      <a:pPr algn="ctr"/>
                      <a:r>
                        <a:rPr kumimoji="0" lang="en-US" sz="1800" kern="1200" dirty="0" smtClean="0">
                          <a:solidFill>
                            <a:schemeClr val="dk1"/>
                          </a:solidFill>
                          <a:latin typeface="+mn-lt"/>
                          <a:ea typeface="+mn-ea"/>
                          <a:cs typeface="+mn-cs"/>
                        </a:rPr>
                        <a:t>20:00 - 6:00</a:t>
                      </a:r>
                      <a:endParaRPr lang="en-GB" dirty="0"/>
                    </a:p>
                  </a:txBody>
                  <a:tcPr/>
                </a:tc>
              </a:tr>
            </a:tbl>
          </a:graphicData>
        </a:graphic>
      </p:graphicFrame>
      <p:graphicFrame>
        <p:nvGraphicFramePr>
          <p:cNvPr id="8" name="Table 7"/>
          <p:cNvGraphicFramePr>
            <a:graphicFrameLocks noGrp="1"/>
          </p:cNvGraphicFramePr>
          <p:nvPr/>
        </p:nvGraphicFramePr>
        <p:xfrm>
          <a:off x="2267744" y="4077072"/>
          <a:ext cx="4536504" cy="1656184"/>
        </p:xfrm>
        <a:graphic>
          <a:graphicData uri="http://schemas.openxmlformats.org/drawingml/2006/table">
            <a:tbl>
              <a:tblPr firstRow="1" bandRow="1">
                <a:tableStyleId>{69CF1AB2-1976-4502-BF36-3FF5EA218861}</a:tableStyleId>
              </a:tblPr>
              <a:tblGrid>
                <a:gridCol w="2268252"/>
                <a:gridCol w="2268252"/>
              </a:tblGrid>
              <a:tr h="414046">
                <a:tc>
                  <a:txBody>
                    <a:bodyPr/>
                    <a:lstStyle/>
                    <a:p>
                      <a:r>
                        <a:rPr kumimoji="0" lang="en-US" sz="1800" kern="1200" dirty="0" smtClean="0">
                          <a:solidFill>
                            <a:schemeClr val="dk1"/>
                          </a:solidFill>
                          <a:latin typeface="+mn-lt"/>
                          <a:ea typeface="+mn-ea"/>
                          <a:cs typeface="+mn-cs"/>
                        </a:rPr>
                        <a:t>Spring</a:t>
                      </a:r>
                      <a:endParaRPr kumimoji="0" lang="en-GB" sz="1800" kern="1200" dirty="0" smtClean="0">
                        <a:solidFill>
                          <a:schemeClr val="dk1"/>
                        </a:solidFill>
                        <a:latin typeface="+mn-lt"/>
                        <a:ea typeface="+mn-ea"/>
                        <a:cs typeface="+mn-cs"/>
                      </a:endParaRPr>
                    </a:p>
                  </a:txBody>
                  <a:tcPr/>
                </a:tc>
                <a:tc>
                  <a:txBody>
                    <a:bodyPr/>
                    <a:lstStyle/>
                    <a:p>
                      <a:pPr algn="ctr">
                        <a:lnSpc>
                          <a:spcPct val="115000"/>
                        </a:lnSpc>
                        <a:spcAft>
                          <a:spcPts val="1000"/>
                        </a:spcAft>
                      </a:pPr>
                      <a:r>
                        <a:rPr kumimoji="0" lang="en-US" sz="1800" b="0" kern="1200" dirty="0" smtClean="0">
                          <a:solidFill>
                            <a:schemeClr val="dk1"/>
                          </a:solidFill>
                          <a:latin typeface="+mn-lt"/>
                          <a:ea typeface="+mn-ea"/>
                          <a:cs typeface="+mn-cs"/>
                        </a:rPr>
                        <a:t>3 – 5</a:t>
                      </a:r>
                      <a:endParaRPr kumimoji="0" lang="en-GB" sz="1800" b="0" kern="1200" dirty="0" smtClean="0">
                        <a:solidFill>
                          <a:schemeClr val="dk1"/>
                        </a:solidFill>
                        <a:latin typeface="+mn-lt"/>
                        <a:ea typeface="+mn-ea"/>
                        <a:cs typeface="+mn-cs"/>
                      </a:endParaRPr>
                    </a:p>
                  </a:txBody>
                  <a:tcPr marL="68580" marR="68580" marT="0" marB="0"/>
                </a:tc>
              </a:tr>
              <a:tr h="414046">
                <a:tc>
                  <a:txBody>
                    <a:bodyPr/>
                    <a:lstStyle/>
                    <a:p>
                      <a:r>
                        <a:rPr kumimoji="0" lang="en-US" sz="1800" b="1" kern="1200" dirty="0" smtClean="0">
                          <a:solidFill>
                            <a:schemeClr val="dk1"/>
                          </a:solidFill>
                          <a:latin typeface="+mn-lt"/>
                          <a:ea typeface="+mn-ea"/>
                          <a:cs typeface="+mn-cs"/>
                        </a:rPr>
                        <a:t>Summer</a:t>
                      </a:r>
                      <a:endParaRPr kumimoji="0" lang="en-GB" sz="1800" b="1" kern="1200" dirty="0" smtClean="0">
                        <a:solidFill>
                          <a:schemeClr val="dk1"/>
                        </a:solidFill>
                        <a:latin typeface="+mn-lt"/>
                        <a:ea typeface="+mn-ea"/>
                        <a:cs typeface="+mn-cs"/>
                      </a:endParaRPr>
                    </a:p>
                  </a:txBody>
                  <a:tcPr/>
                </a:tc>
                <a:tc>
                  <a:txBody>
                    <a:bodyPr/>
                    <a:lstStyle/>
                    <a:p>
                      <a:pPr algn="ctr"/>
                      <a:r>
                        <a:rPr kumimoji="0" lang="en-US" sz="1800" kern="1200" dirty="0" smtClean="0">
                          <a:solidFill>
                            <a:schemeClr val="dk1"/>
                          </a:solidFill>
                          <a:latin typeface="+mn-lt"/>
                          <a:ea typeface="+mn-ea"/>
                          <a:cs typeface="+mn-cs"/>
                        </a:rPr>
                        <a:t>6 - 8</a:t>
                      </a:r>
                      <a:endParaRPr lang="en-GB" dirty="0"/>
                    </a:p>
                  </a:txBody>
                  <a:tcPr/>
                </a:tc>
              </a:tr>
              <a:tr h="414046">
                <a:tc>
                  <a:txBody>
                    <a:bodyPr/>
                    <a:lstStyle/>
                    <a:p>
                      <a:r>
                        <a:rPr kumimoji="0" lang="en-US" sz="1800" b="1" kern="1200" dirty="0" smtClean="0">
                          <a:solidFill>
                            <a:schemeClr val="dk1"/>
                          </a:solidFill>
                          <a:latin typeface="+mn-lt"/>
                          <a:ea typeface="+mn-ea"/>
                          <a:cs typeface="+mn-cs"/>
                        </a:rPr>
                        <a:t>Autumn</a:t>
                      </a:r>
                      <a:endParaRPr kumimoji="0" lang="en-GB" sz="1800" b="1" kern="1200" dirty="0" smtClean="0">
                        <a:solidFill>
                          <a:schemeClr val="dk1"/>
                        </a:solidFill>
                        <a:latin typeface="+mn-lt"/>
                        <a:ea typeface="+mn-ea"/>
                        <a:cs typeface="+mn-cs"/>
                      </a:endParaRPr>
                    </a:p>
                  </a:txBody>
                  <a:tcPr/>
                </a:tc>
                <a:tc>
                  <a:txBody>
                    <a:bodyPr/>
                    <a:lstStyle/>
                    <a:p>
                      <a:pPr algn="ctr"/>
                      <a:r>
                        <a:rPr kumimoji="0" lang="en-US" sz="1800" kern="1200" dirty="0" smtClean="0">
                          <a:solidFill>
                            <a:schemeClr val="dk1"/>
                          </a:solidFill>
                          <a:latin typeface="+mn-lt"/>
                          <a:ea typeface="+mn-ea"/>
                          <a:cs typeface="+mn-cs"/>
                        </a:rPr>
                        <a:t>9 – 11</a:t>
                      </a:r>
                      <a:endParaRPr lang="en-GB" dirty="0"/>
                    </a:p>
                  </a:txBody>
                  <a:tcPr/>
                </a:tc>
              </a:tr>
              <a:tr h="414046">
                <a:tc>
                  <a:txBody>
                    <a:bodyPr/>
                    <a:lstStyle/>
                    <a:p>
                      <a:r>
                        <a:rPr kumimoji="0" lang="en-US" sz="1800" b="1" kern="1200" dirty="0" smtClean="0">
                          <a:solidFill>
                            <a:schemeClr val="dk1"/>
                          </a:solidFill>
                          <a:latin typeface="+mn-lt"/>
                          <a:ea typeface="+mn-ea"/>
                          <a:cs typeface="+mn-cs"/>
                        </a:rPr>
                        <a:t>Winter</a:t>
                      </a:r>
                      <a:endParaRPr kumimoji="0" lang="en-GB" sz="1800" b="1" kern="1200" dirty="0" smtClean="0">
                        <a:solidFill>
                          <a:schemeClr val="dk1"/>
                        </a:solidFill>
                        <a:latin typeface="+mn-lt"/>
                        <a:ea typeface="+mn-ea"/>
                        <a:cs typeface="+mn-cs"/>
                      </a:endParaRPr>
                    </a:p>
                  </a:txBody>
                  <a:tcPr/>
                </a:tc>
                <a:tc>
                  <a:txBody>
                    <a:bodyPr/>
                    <a:lstStyle/>
                    <a:p>
                      <a:pPr algn="ctr"/>
                      <a:r>
                        <a:rPr kumimoji="0" lang="en-US" sz="1800" kern="1200" dirty="0" smtClean="0">
                          <a:solidFill>
                            <a:schemeClr val="dk1"/>
                          </a:solidFill>
                          <a:latin typeface="+mn-lt"/>
                          <a:ea typeface="+mn-ea"/>
                          <a:cs typeface="+mn-cs"/>
                        </a:rPr>
                        <a:t>12 – 2</a:t>
                      </a:r>
                      <a:endParaRPr lang="en-GB"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183880" cy="1051560"/>
          </a:xfrm>
        </p:spPr>
        <p:txBody>
          <a:bodyPr>
            <a:noAutofit/>
          </a:bodyPr>
          <a:lstStyle/>
          <a:p>
            <a:r>
              <a:rPr lang="en-US" sz="4800" b="1" dirty="0" smtClean="0"/>
              <a:t>Data pre-processing</a:t>
            </a:r>
            <a:endParaRPr lang="en-GB" sz="4800" b="1" dirty="0"/>
          </a:p>
        </p:txBody>
      </p:sp>
      <p:sp>
        <p:nvSpPr>
          <p:cNvPr id="3" name="Content Placeholder 2"/>
          <p:cNvSpPr>
            <a:spLocks noGrp="1"/>
          </p:cNvSpPr>
          <p:nvPr>
            <p:ph sz="quarter" idx="1"/>
          </p:nvPr>
        </p:nvSpPr>
        <p:spPr>
          <a:xfrm>
            <a:off x="395536" y="1340768"/>
            <a:ext cx="8183880" cy="4980040"/>
          </a:xfrm>
        </p:spPr>
        <p:txBody>
          <a:bodyPr>
            <a:normAutofit/>
          </a:bodyPr>
          <a:lstStyle/>
          <a:p>
            <a:pPr>
              <a:buNone/>
            </a:pPr>
            <a:r>
              <a:rPr lang="en-US" sz="1800" b="1" u="sng" dirty="0" smtClean="0"/>
              <a:t>Pre-processing related to time </a:t>
            </a:r>
            <a:r>
              <a:rPr lang="en-US" sz="1800" b="1" u="sng" dirty="0" smtClean="0"/>
              <a:t>series analysis </a:t>
            </a:r>
            <a:r>
              <a:rPr lang="en-US" sz="1800" b="1" u="sng" dirty="0" smtClean="0"/>
              <a:t>model:</a:t>
            </a:r>
          </a:p>
          <a:p>
            <a:pPr>
              <a:buNone/>
            </a:pPr>
            <a:endParaRPr lang="en-GB" sz="1800" b="1" i="1" u="sng" dirty="0" smtClean="0"/>
          </a:p>
          <a:p>
            <a:r>
              <a:rPr lang="en-US" sz="1800" b="1" dirty="0" smtClean="0"/>
              <a:t>Creating </a:t>
            </a:r>
            <a:r>
              <a:rPr lang="en-US" sz="1800" b="1" dirty="0" smtClean="0"/>
              <a:t>a new sorted data frame containing only:</a:t>
            </a:r>
            <a:endParaRPr lang="en-GB" sz="1800" b="1" dirty="0" smtClean="0"/>
          </a:p>
          <a:p>
            <a:pPr>
              <a:buNone/>
            </a:pPr>
            <a:r>
              <a:rPr lang="en-US" sz="1800" dirty="0" smtClean="0"/>
              <a:t>  	Month</a:t>
            </a:r>
            <a:r>
              <a:rPr lang="en-US" sz="1800" dirty="0" smtClean="0"/>
              <a:t>, Year and Number of accidents</a:t>
            </a:r>
            <a:r>
              <a:rPr lang="en-US" sz="1800" dirty="0" smtClean="0"/>
              <a:t>.</a:t>
            </a:r>
          </a:p>
          <a:p>
            <a:pPr>
              <a:buNone/>
            </a:pPr>
            <a:endParaRPr lang="en-GB" sz="1800" dirty="0" smtClean="0"/>
          </a:p>
          <a:p>
            <a:r>
              <a:rPr lang="en-US" sz="1800" b="1" dirty="0" smtClean="0"/>
              <a:t>D</a:t>
            </a:r>
            <a:r>
              <a:rPr lang="en-US" sz="1800" b="1" dirty="0" smtClean="0"/>
              <a:t>ividing </a:t>
            </a:r>
            <a:r>
              <a:rPr lang="en-US" sz="1800" b="1" dirty="0" smtClean="0"/>
              <a:t>dataset into training set and test set:</a:t>
            </a:r>
            <a:endParaRPr lang="en-GB" sz="1800" b="1" dirty="0" smtClean="0"/>
          </a:p>
          <a:p>
            <a:pPr lvl="0">
              <a:buNone/>
            </a:pPr>
            <a:r>
              <a:rPr lang="en-US" sz="1800" dirty="0" smtClean="0"/>
              <a:t>	Training </a:t>
            </a:r>
            <a:r>
              <a:rPr lang="en-US" sz="1800" dirty="0" smtClean="0"/>
              <a:t>set: 2005 – 2011 (1,000,000 records)</a:t>
            </a:r>
            <a:endParaRPr lang="en-GB" sz="1800" dirty="0" smtClean="0"/>
          </a:p>
          <a:p>
            <a:pPr lvl="0">
              <a:buNone/>
            </a:pPr>
            <a:r>
              <a:rPr lang="en-US" sz="1800" dirty="0" smtClean="0"/>
              <a:t>	Test </a:t>
            </a:r>
            <a:r>
              <a:rPr lang="en-US" sz="1800" dirty="0" smtClean="0"/>
              <a:t>set: 2012 – 2015 (500,000 records)</a:t>
            </a:r>
            <a:endParaRPr lang="en-GB" sz="18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183880" cy="1051560"/>
          </a:xfrm>
        </p:spPr>
        <p:txBody>
          <a:bodyPr>
            <a:noAutofit/>
          </a:bodyPr>
          <a:lstStyle/>
          <a:p>
            <a:r>
              <a:rPr lang="en-US" sz="4800" b="1" dirty="0" smtClean="0"/>
              <a:t>Data pre-processing</a:t>
            </a:r>
            <a:endParaRPr lang="en-GB" sz="4800" b="1" dirty="0"/>
          </a:p>
        </p:txBody>
      </p:sp>
      <p:sp>
        <p:nvSpPr>
          <p:cNvPr id="3" name="Content Placeholder 2"/>
          <p:cNvSpPr>
            <a:spLocks noGrp="1"/>
          </p:cNvSpPr>
          <p:nvPr>
            <p:ph sz="quarter" idx="1"/>
          </p:nvPr>
        </p:nvSpPr>
        <p:spPr>
          <a:xfrm>
            <a:off x="395536" y="1340768"/>
            <a:ext cx="8183880" cy="4980040"/>
          </a:xfrm>
        </p:spPr>
        <p:txBody>
          <a:bodyPr>
            <a:normAutofit/>
          </a:bodyPr>
          <a:lstStyle/>
          <a:p>
            <a:pPr>
              <a:buNone/>
            </a:pPr>
            <a:r>
              <a:rPr lang="en-US" sz="1800" b="1" u="sng" dirty="0" smtClean="0"/>
              <a:t>Pre-processing related to severity prediction model:</a:t>
            </a:r>
          </a:p>
          <a:p>
            <a:pPr>
              <a:buNone/>
            </a:pPr>
            <a:endParaRPr lang="en-GB" sz="1800" b="1" i="1" u="sng" dirty="0" smtClean="0"/>
          </a:p>
          <a:p>
            <a:r>
              <a:rPr lang="en-US" sz="1800" b="1" dirty="0" smtClean="0"/>
              <a:t>Dividing dataset into training set and test set</a:t>
            </a:r>
            <a:r>
              <a:rPr lang="en-US" sz="1800" b="1" dirty="0" smtClean="0"/>
              <a:t>:</a:t>
            </a:r>
          </a:p>
          <a:p>
            <a:pPr>
              <a:buNone/>
            </a:pPr>
            <a:r>
              <a:rPr lang="en-US" sz="1800" dirty="0" smtClean="0"/>
              <a:t>	</a:t>
            </a:r>
            <a:r>
              <a:rPr lang="en-US" sz="1800" dirty="0" smtClean="0"/>
              <a:t>Training </a:t>
            </a:r>
            <a:r>
              <a:rPr lang="en-US" sz="1800" dirty="0" smtClean="0"/>
              <a:t>set: 75% of dataset.</a:t>
            </a:r>
            <a:endParaRPr lang="en-GB" sz="1800" dirty="0" smtClean="0"/>
          </a:p>
          <a:p>
            <a:pPr>
              <a:buNone/>
            </a:pPr>
            <a:r>
              <a:rPr lang="en-US" sz="1800" dirty="0" smtClean="0"/>
              <a:t>	Test </a:t>
            </a:r>
            <a:r>
              <a:rPr lang="en-US" sz="1800" dirty="0" smtClean="0"/>
              <a:t>set: 25% of dataset.</a:t>
            </a:r>
            <a:endParaRPr lang="en-GB" sz="1800" dirty="0" smtClean="0"/>
          </a:p>
          <a:p>
            <a:pPr>
              <a:buNone/>
            </a:pPr>
            <a:endParaRPr lang="en-GB" sz="1800" dirty="0" smtClean="0"/>
          </a:p>
          <a:p>
            <a:r>
              <a:rPr lang="en-US" sz="1800" b="1" dirty="0" smtClean="0"/>
              <a:t>Fixing unbalanced training set problem: </a:t>
            </a:r>
            <a:endParaRPr lang="en-US" sz="1800" b="1" dirty="0" smtClean="0"/>
          </a:p>
          <a:p>
            <a:pPr>
              <a:buNone/>
            </a:pPr>
            <a:r>
              <a:rPr lang="en-US" sz="1800" dirty="0" smtClean="0"/>
              <a:t>	The </a:t>
            </a:r>
            <a:r>
              <a:rPr lang="en-US" sz="1800" dirty="0" smtClean="0"/>
              <a:t>dataset was biased to severity 3, almost 90% of training set. So, this was solved by deleting random rows of severity 3.</a:t>
            </a:r>
            <a:endParaRPr lang="en-GB" sz="18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5400600"/>
          </a:xfrm>
        </p:spPr>
        <p:txBody>
          <a:bodyPr>
            <a:normAutofit/>
          </a:bodyPr>
          <a:lstStyle/>
          <a:p>
            <a:r>
              <a:rPr lang="en-US" sz="2000" dirty="0" smtClean="0"/>
              <a:t>This </a:t>
            </a:r>
            <a:r>
              <a:rPr lang="en-US" sz="2000" dirty="0" smtClean="0"/>
              <a:t>model will predict the number of accidents in the next few months</a:t>
            </a:r>
            <a:r>
              <a:rPr lang="en-US" sz="2000" dirty="0" smtClean="0"/>
              <a:t>.</a:t>
            </a:r>
          </a:p>
          <a:p>
            <a:r>
              <a:rPr lang="en-US" sz="2000" dirty="0" smtClean="0"/>
              <a:t>Time </a:t>
            </a:r>
            <a:r>
              <a:rPr lang="en-US" sz="2000" dirty="0" smtClean="0"/>
              <a:t>series objects</a:t>
            </a:r>
            <a:r>
              <a:rPr lang="en-US" sz="2000" dirty="0" smtClean="0"/>
              <a:t>:</a:t>
            </a:r>
          </a:p>
          <a:p>
            <a:pPr>
              <a:buNone/>
            </a:pPr>
            <a:r>
              <a:rPr lang="en-US" sz="1800" dirty="0" smtClean="0"/>
              <a:t>	Training set time series object:</a:t>
            </a:r>
          </a:p>
          <a:p>
            <a:pPr>
              <a:buNone/>
            </a:pPr>
            <a:endParaRPr lang="en-GB" sz="1800" dirty="0" smtClean="0"/>
          </a:p>
          <a:p>
            <a:pPr>
              <a:buNone/>
            </a:pPr>
            <a:endParaRPr lang="en-GB" sz="2000" dirty="0" smtClean="0"/>
          </a:p>
          <a:p>
            <a:pPr>
              <a:buNone/>
            </a:pPr>
            <a:endParaRPr lang="en-US" sz="2000" dirty="0" smtClean="0"/>
          </a:p>
          <a:p>
            <a:pPr>
              <a:buNone/>
            </a:pPr>
            <a:r>
              <a:rPr lang="en-US" sz="2000" dirty="0" smtClean="0"/>
              <a:t>	</a:t>
            </a:r>
          </a:p>
          <a:p>
            <a:pPr>
              <a:buNone/>
            </a:pPr>
            <a:r>
              <a:rPr lang="en-US" sz="1800" dirty="0" smtClean="0"/>
              <a:t>Test set time series object:</a:t>
            </a:r>
            <a:endParaRPr lang="en-GB" sz="1800" dirty="0" smtClean="0"/>
          </a:p>
          <a:p>
            <a:pPr>
              <a:buNone/>
            </a:pPr>
            <a:endParaRPr lang="en-GB" sz="2000" dirty="0" smtClean="0"/>
          </a:p>
          <a:p>
            <a:pPr>
              <a:buNone/>
            </a:pPr>
            <a:endParaRPr lang="en-GB" sz="2000" dirty="0" smtClean="0"/>
          </a:p>
          <a:p>
            <a:pPr>
              <a:buNone/>
            </a:pPr>
            <a:endParaRPr lang="en-GB" sz="2000" dirty="0" smtClean="0"/>
          </a:p>
          <a:p>
            <a:pPr>
              <a:buNone/>
            </a:pPr>
            <a:endParaRPr lang="en-US" sz="2000" dirty="0" smtClean="0"/>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115616" y="2420888"/>
            <a:ext cx="6336704" cy="1512168"/>
          </a:xfrm>
          <a:prstGeom prst="rect">
            <a:avLst/>
          </a:prstGeom>
          <a:noFill/>
          <a:ln>
            <a:noFill/>
          </a:ln>
        </p:spPr>
      </p:pic>
      <p:pic>
        <p:nvPicPr>
          <p:cNvPr id="5" name="Picture 4"/>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115616" y="4293096"/>
            <a:ext cx="6120680" cy="144016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183880" cy="1051560"/>
          </a:xfrm>
        </p:spPr>
        <p:txBody>
          <a:bodyPr>
            <a:noAutofit/>
          </a:bodyPr>
          <a:lstStyle/>
          <a:p>
            <a:r>
              <a:rPr lang="en-US" sz="4800" b="1" dirty="0" smtClean="0"/>
              <a:t>Introduction</a:t>
            </a:r>
            <a:endParaRPr lang="en-GB" sz="4800" b="1" dirty="0"/>
          </a:p>
        </p:txBody>
      </p:sp>
      <p:sp>
        <p:nvSpPr>
          <p:cNvPr id="3" name="Content Placeholder 2"/>
          <p:cNvSpPr>
            <a:spLocks noGrp="1"/>
          </p:cNvSpPr>
          <p:nvPr>
            <p:ph sz="quarter" idx="1"/>
          </p:nvPr>
        </p:nvSpPr>
        <p:spPr>
          <a:xfrm>
            <a:off x="395536" y="1772816"/>
            <a:ext cx="8183880" cy="4187952"/>
          </a:xfrm>
        </p:spPr>
        <p:txBody>
          <a:bodyPr>
            <a:normAutofit/>
          </a:bodyPr>
          <a:lstStyle/>
          <a:p>
            <a:r>
              <a:rPr lang="en-US" sz="2000" dirty="0" smtClean="0"/>
              <a:t>Road accidents are a major and growing cause of death, injury and loss of money. So, investigating accidents is a must. This project aims to study accidents in UK over ten years, which would help in numerous applications. </a:t>
            </a:r>
            <a:endParaRPr lang="en-GB"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467544" y="908720"/>
            <a:ext cx="8183880" cy="5400600"/>
          </a:xfrm>
        </p:spPr>
        <p:txBody>
          <a:bodyPr>
            <a:normAutofit fontScale="92500" lnSpcReduction="20000"/>
          </a:bodyPr>
          <a:lstStyle/>
          <a:p>
            <a:pPr>
              <a:buNone/>
            </a:pPr>
            <a:r>
              <a:rPr lang="en-US" sz="2200" b="1" dirty="0" smtClean="0"/>
              <a:t>Data visualization</a:t>
            </a:r>
            <a:r>
              <a:rPr lang="en-US" sz="2200" b="1" dirty="0" smtClean="0"/>
              <a:t>:</a:t>
            </a:r>
            <a:endParaRPr lang="en-GB" sz="2200" b="1" dirty="0" smtClean="0"/>
          </a:p>
          <a:p>
            <a:r>
              <a:rPr lang="en-US" sz="2200" dirty="0" smtClean="0"/>
              <a:t>Training set:</a:t>
            </a:r>
            <a:endParaRPr lang="en-GB" sz="22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US" sz="1800" dirty="0" smtClean="0"/>
          </a:p>
          <a:p>
            <a:pPr>
              <a:buNone/>
            </a:pPr>
            <a:endParaRPr lang="en-GB" sz="1800" dirty="0" smtClean="0"/>
          </a:p>
          <a:p>
            <a:pPr>
              <a:buNone/>
            </a:pPr>
            <a:r>
              <a:rPr lang="en-US" sz="2200" i="1" dirty="0" smtClean="0"/>
              <a:t>	</a:t>
            </a:r>
            <a:r>
              <a:rPr lang="en-US" i="1" dirty="0" smtClean="0"/>
              <a:t>As observed from this plot, both mean and variance are not constant over years</a:t>
            </a:r>
            <a:r>
              <a:rPr lang="en-US" sz="2200" i="1" dirty="0" smtClean="0"/>
              <a:t>.</a:t>
            </a:r>
            <a:endParaRPr lang="en-GB" sz="2200" i="1" dirty="0" smtClean="0"/>
          </a:p>
          <a:p>
            <a:pPr>
              <a:buNone/>
            </a:pPr>
            <a:endParaRPr lang="en-GB" sz="1800" dirty="0" smtClean="0"/>
          </a:p>
          <a:p>
            <a:pPr>
              <a:buNone/>
            </a:pPr>
            <a:endParaRPr lang="en-GB" sz="2000" dirty="0" smtClean="0"/>
          </a:p>
          <a:p>
            <a:pPr>
              <a:buNone/>
            </a:pPr>
            <a:endParaRPr lang="en-US" sz="2000" dirty="0" smtClean="0"/>
          </a:p>
        </p:txBody>
      </p:sp>
      <p:pic>
        <p:nvPicPr>
          <p:cNvPr id="7" name="Picture 6"/>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339752" y="1628800"/>
            <a:ext cx="4550229" cy="300662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5877272"/>
          </a:xfrm>
        </p:spPr>
        <p:txBody>
          <a:bodyPr>
            <a:normAutofit lnSpcReduction="10000"/>
          </a:bodyPr>
          <a:lstStyle/>
          <a:p>
            <a:r>
              <a:rPr lang="en-US" sz="2200" dirty="0" smtClean="0"/>
              <a:t>Time series components</a:t>
            </a:r>
            <a:r>
              <a:rPr lang="en-US" sz="2200" dirty="0" smtClean="0"/>
              <a:t>:</a:t>
            </a:r>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r>
              <a:rPr lang="en-US" sz="2200" i="1" dirty="0" smtClean="0"/>
              <a:t>	As </a:t>
            </a:r>
            <a:r>
              <a:rPr lang="en-US" sz="2200" i="1" dirty="0" smtClean="0"/>
              <a:t>observed from this plot, there is linear trend as generally it’s decreasing linearly and seasonality as the pattern repeats itself each year.</a:t>
            </a:r>
            <a:endParaRPr lang="en-GB" sz="2200" i="1"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5" name="Picture 4"/>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259632" y="1484784"/>
            <a:ext cx="6624736" cy="331236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5688632"/>
          </a:xfrm>
        </p:spPr>
        <p:txBody>
          <a:bodyPr>
            <a:normAutofit fontScale="40000" lnSpcReduction="20000"/>
          </a:bodyPr>
          <a:lstStyle/>
          <a:p>
            <a:r>
              <a:rPr lang="en-US" sz="5000" dirty="0" smtClean="0"/>
              <a:t>After applying the Logarithmic transformation:</a:t>
            </a:r>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r>
              <a:rPr lang="en-US" sz="4200" i="1" dirty="0" smtClean="0"/>
              <a:t>	</a:t>
            </a:r>
          </a:p>
          <a:p>
            <a:pPr>
              <a:buNone/>
            </a:pPr>
            <a:endParaRPr lang="en-US" sz="4200" i="1" dirty="0" smtClean="0"/>
          </a:p>
          <a:p>
            <a:pPr>
              <a:buNone/>
            </a:pPr>
            <a:r>
              <a:rPr lang="en-US" sz="4200" i="1" dirty="0" smtClean="0"/>
              <a:t>	</a:t>
            </a:r>
            <a:r>
              <a:rPr lang="en-US" sz="6200" i="1" dirty="0" smtClean="0"/>
              <a:t>The variance becomes constant over years.</a:t>
            </a:r>
            <a:endParaRPr lang="en-GB" sz="6200" i="1"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6" name="Picture 5"/>
          <p:cNvPicPr/>
          <p:nvPr/>
        </p:nvPicPr>
        <p:blipFill rotWithShape="1">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t="7883"/>
          <a:stretch/>
        </p:blipFill>
        <p:spPr bwMode="auto">
          <a:xfrm>
            <a:off x="1259632" y="1628800"/>
            <a:ext cx="6480720" cy="3257535"/>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4896544"/>
          </a:xfrm>
        </p:spPr>
        <p:txBody>
          <a:bodyPr>
            <a:normAutofit fontScale="32500" lnSpcReduction="20000"/>
          </a:bodyPr>
          <a:lstStyle/>
          <a:p>
            <a:endParaRPr lang="en-US" sz="6200" dirty="0" smtClean="0"/>
          </a:p>
          <a:p>
            <a:r>
              <a:rPr lang="en-US" sz="6200" dirty="0" smtClean="0"/>
              <a:t>Time series components after applying </a:t>
            </a:r>
            <a:r>
              <a:rPr lang="en-US" sz="6200" dirty="0" smtClean="0"/>
              <a:t>Logarithmic </a:t>
            </a:r>
            <a:r>
              <a:rPr lang="en-US" sz="6200" dirty="0" smtClean="0"/>
              <a:t>transformation:</a:t>
            </a:r>
            <a:endParaRPr lang="en-GB" sz="62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r>
              <a:rPr lang="en-US" sz="4200" i="1" dirty="0" smtClean="0"/>
              <a:t>	</a:t>
            </a:r>
            <a:endParaRPr lang="en-GB" sz="4200" i="1"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7" name="Picture 6">
            <a:extLst>
              <a:ext uri="{FF2B5EF4-FFF2-40B4-BE49-F238E27FC236}">
                <a16:creationId xmlns:a16="http://schemas.microsoft.com/office/drawing/2014/main" xmlns="" id="{C5766DC1-146F-46CB-A630-BB7AD8EAEFFA}"/>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683568" y="1844824"/>
            <a:ext cx="7920880" cy="429063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4824536"/>
          </a:xfrm>
        </p:spPr>
        <p:txBody>
          <a:bodyPr>
            <a:normAutofit fontScale="25000" lnSpcReduction="20000"/>
          </a:bodyPr>
          <a:lstStyle/>
          <a:p>
            <a:pPr>
              <a:buNone/>
            </a:pPr>
            <a:r>
              <a:rPr lang="en-US" sz="8000" b="1" dirty="0" smtClean="0"/>
              <a:t>Model </a:t>
            </a:r>
            <a:r>
              <a:rPr lang="en-US" sz="8000" b="1" dirty="0" smtClean="0"/>
              <a:t>building:</a:t>
            </a:r>
            <a:endParaRPr lang="en-US" sz="8000" b="1" dirty="0" smtClean="0"/>
          </a:p>
          <a:p>
            <a:r>
              <a:rPr lang="en-US" sz="8000" dirty="0" smtClean="0"/>
              <a:t>The model used is ARIMA model. We will pass to the model the data after applying logarithmic transformation only, and the model will internally handle the de-trending to have constant mean and seasonal adjustment to eliminate seasonality.</a:t>
            </a:r>
            <a:endParaRPr lang="en-GB" sz="8000"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r>
              <a:rPr lang="en-US" sz="7200" b="1" i="1" dirty="0" smtClean="0"/>
              <a:t>So, the best candidate is:</a:t>
            </a:r>
            <a:endParaRPr lang="en-GB" sz="7200" b="1" i="1" dirty="0" smtClean="0"/>
          </a:p>
          <a:p>
            <a:pPr>
              <a:buNone/>
            </a:pPr>
            <a:r>
              <a:rPr lang="en-US" sz="7200" dirty="0" smtClean="0"/>
              <a:t>(4,0,0): non-seasonal part (p, d, q)  </a:t>
            </a:r>
            <a:endParaRPr lang="en-GB" sz="7200" dirty="0" smtClean="0"/>
          </a:p>
          <a:p>
            <a:pPr>
              <a:buNone/>
            </a:pPr>
            <a:r>
              <a:rPr lang="en-US" sz="7200" dirty="0" smtClean="0"/>
              <a:t>(0,1,1) [12]: seasonal part [P, D, Q] [S]</a:t>
            </a:r>
            <a:endParaRPr lang="en-GB" sz="176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5" name="Picture 4"/>
          <p:cNvPicPr/>
          <p:nvPr/>
        </p:nvPicPr>
        <p:blipFill rotWithShape="1">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t="12557"/>
          <a:stretch/>
        </p:blipFill>
        <p:spPr bwMode="auto">
          <a:xfrm>
            <a:off x="1331640" y="2420888"/>
            <a:ext cx="6696744" cy="2952328"/>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5472608"/>
          </a:xfrm>
        </p:spPr>
        <p:txBody>
          <a:bodyPr>
            <a:normAutofit fontScale="32500" lnSpcReduction="20000"/>
          </a:bodyPr>
          <a:lstStyle/>
          <a:p>
            <a:pPr>
              <a:buNone/>
            </a:pPr>
            <a:endParaRPr lang="en-US" sz="5000" b="1" dirty="0" smtClean="0"/>
          </a:p>
          <a:p>
            <a:pPr>
              <a:buNone/>
            </a:pPr>
            <a:r>
              <a:rPr lang="en-US" sz="6200" b="1" dirty="0" smtClean="0"/>
              <a:t>Model training:</a:t>
            </a:r>
            <a:endParaRPr lang="en-US" sz="6200" b="1" dirty="0" smtClean="0"/>
          </a:p>
          <a:p>
            <a:r>
              <a:rPr lang="en-US" sz="6200" dirty="0" smtClean="0"/>
              <a:t>By evaluating this model, it was found to be good as the measured error is so small</a:t>
            </a:r>
            <a:r>
              <a:rPr lang="en-US" sz="4200" dirty="0" smtClean="0"/>
              <a:t>.</a:t>
            </a:r>
            <a:endParaRPr lang="en-GB" sz="4200"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6" name="Picture 5"/>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755576" y="2636912"/>
            <a:ext cx="7632848" cy="3528392"/>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5112568"/>
          </a:xfrm>
        </p:spPr>
        <p:txBody>
          <a:bodyPr>
            <a:normAutofit fontScale="25000" lnSpcReduction="20000"/>
          </a:bodyPr>
          <a:lstStyle/>
          <a:p>
            <a:pPr>
              <a:buNone/>
            </a:pPr>
            <a:endParaRPr lang="en-US" sz="6200" b="1" dirty="0" smtClean="0"/>
          </a:p>
          <a:p>
            <a:pPr>
              <a:buNone/>
            </a:pPr>
            <a:r>
              <a:rPr lang="en-US" sz="8000" b="1" dirty="0" smtClean="0"/>
              <a:t>Model evaluation:</a:t>
            </a:r>
          </a:p>
          <a:p>
            <a:r>
              <a:rPr lang="en-US" sz="8000" dirty="0" smtClean="0"/>
              <a:t>On </a:t>
            </a:r>
            <a:r>
              <a:rPr lang="en-US" sz="8000" dirty="0" smtClean="0"/>
              <a:t>Training </a:t>
            </a:r>
            <a:r>
              <a:rPr lang="en-US" sz="8000" dirty="0" smtClean="0"/>
              <a:t>set:</a:t>
            </a:r>
            <a:endParaRPr lang="en-US" sz="8000" i="1" dirty="0" smtClean="0"/>
          </a:p>
          <a:p>
            <a:pPr>
              <a:buNone/>
            </a:pPr>
            <a:r>
              <a:rPr lang="en-US" sz="8000" i="1" u="sng" dirty="0" smtClean="0"/>
              <a:t>Model accuracy on training set:</a:t>
            </a:r>
          </a:p>
          <a:p>
            <a:pPr>
              <a:buNone/>
            </a:pPr>
            <a:endParaRPr lang="en-GB" sz="8000" u="sng" dirty="0" smtClean="0"/>
          </a:p>
          <a:p>
            <a:endParaRPr lang="en-US" sz="8000" dirty="0" smtClean="0"/>
          </a:p>
          <a:p>
            <a:pPr>
              <a:buNone/>
            </a:pPr>
            <a:r>
              <a:rPr lang="en-US" sz="8000" dirty="0" smtClean="0"/>
              <a:t> </a:t>
            </a:r>
            <a:endParaRPr lang="en-GB" sz="8000" dirty="0" smtClean="0"/>
          </a:p>
          <a:p>
            <a:pPr>
              <a:buNone/>
            </a:pPr>
            <a:r>
              <a:rPr lang="en-US" sz="8000" i="1" u="sng" dirty="0" smtClean="0"/>
              <a:t>Model </a:t>
            </a:r>
            <a:r>
              <a:rPr lang="en-US" sz="8000" i="1" u="sng" dirty="0" smtClean="0"/>
              <a:t>residuals</a:t>
            </a:r>
            <a:r>
              <a:rPr lang="en-US" sz="8000" i="1" u="sng" dirty="0" smtClean="0"/>
              <a:t>:</a:t>
            </a:r>
            <a:r>
              <a:rPr lang="en-US" sz="8000" b="1" dirty="0" smtClean="0"/>
              <a:t> </a:t>
            </a:r>
            <a:endParaRPr lang="en-GB" sz="6400" b="1" u="sng" dirty="0" smtClean="0"/>
          </a:p>
          <a:p>
            <a:pPr>
              <a:buNone/>
            </a:pPr>
            <a:r>
              <a:rPr lang="en-US" sz="6400" dirty="0" smtClean="0"/>
              <a:t>(</a:t>
            </a:r>
            <a:r>
              <a:rPr lang="en-US" sz="6400" dirty="0" smtClean="0"/>
              <a:t>This represents the difference between the actual training points and the corresponding fitted values</a:t>
            </a:r>
            <a:r>
              <a:rPr lang="en-US" sz="6400" dirty="0" smtClean="0"/>
              <a:t>)</a:t>
            </a:r>
          </a:p>
          <a:p>
            <a:pPr>
              <a:buNone/>
            </a:pPr>
            <a:endParaRPr lang="en-GB" sz="6400" dirty="0" smtClean="0"/>
          </a:p>
          <a:p>
            <a:pPr>
              <a:buNone/>
            </a:pPr>
            <a:r>
              <a:rPr lang="en-US" sz="8000" i="1" u="sng" dirty="0" smtClean="0"/>
              <a:t> </a:t>
            </a: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5" name="Picture 4"/>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9552" y="2204864"/>
            <a:ext cx="7992888" cy="720080"/>
          </a:xfrm>
          <a:prstGeom prst="rect">
            <a:avLst/>
          </a:prstGeom>
        </p:spPr>
      </p:pic>
      <p:pic>
        <p:nvPicPr>
          <p:cNvPr id="7" name="Picture 6"/>
          <p:cNvPicPr/>
          <p:nvPr/>
        </p:nvPicPr>
        <p:blipFill rotWithShape="1">
          <a:blip r:embed="rId4"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t="12470"/>
          <a:stretch/>
        </p:blipFill>
        <p:spPr bwMode="auto">
          <a:xfrm>
            <a:off x="1331640" y="4221088"/>
            <a:ext cx="6336704" cy="2160240"/>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1196752"/>
            <a:ext cx="8183880" cy="5112568"/>
          </a:xfrm>
        </p:spPr>
        <p:txBody>
          <a:bodyPr>
            <a:normAutofit fontScale="25000" lnSpcReduction="20000"/>
          </a:bodyPr>
          <a:lstStyle/>
          <a:p>
            <a:pPr>
              <a:buNone/>
            </a:pPr>
            <a:r>
              <a:rPr lang="en-US" sz="8000" b="1" dirty="0" smtClean="0"/>
              <a:t>Model evaluation:</a:t>
            </a:r>
          </a:p>
          <a:p>
            <a:r>
              <a:rPr lang="en-US" sz="8000" dirty="0" smtClean="0"/>
              <a:t>On Test set:</a:t>
            </a:r>
            <a:endParaRPr lang="en-US" sz="8000" i="1" dirty="0" smtClean="0"/>
          </a:p>
          <a:p>
            <a:pPr>
              <a:buNone/>
            </a:pPr>
            <a:r>
              <a:rPr lang="en-US" sz="8000" i="1" u="sng" dirty="0" smtClean="0"/>
              <a:t>Test set:</a:t>
            </a:r>
          </a:p>
          <a:p>
            <a:pPr>
              <a:buNone/>
            </a:pPr>
            <a:endParaRPr lang="en-US" sz="8000" i="1" u="sng" dirty="0" smtClean="0"/>
          </a:p>
          <a:p>
            <a:pPr>
              <a:buNone/>
            </a:pPr>
            <a:endParaRPr lang="en-US" sz="8000" i="1" u="sng" dirty="0" smtClean="0"/>
          </a:p>
          <a:p>
            <a:pPr>
              <a:buNone/>
            </a:pPr>
            <a:endParaRPr lang="en-GB" sz="8000" u="sng" dirty="0" smtClean="0"/>
          </a:p>
          <a:p>
            <a:endParaRPr lang="en-US" sz="8000" dirty="0" smtClean="0"/>
          </a:p>
          <a:p>
            <a:endParaRPr lang="en-US" sz="8000" dirty="0" smtClean="0"/>
          </a:p>
          <a:p>
            <a:endParaRPr lang="en-US" sz="8000" dirty="0" smtClean="0"/>
          </a:p>
          <a:p>
            <a:endParaRPr lang="en-US" sz="8000" dirty="0" smtClean="0"/>
          </a:p>
          <a:p>
            <a:pPr>
              <a:buNone/>
            </a:pPr>
            <a:endParaRPr lang="en-GB" sz="8000" dirty="0" smtClean="0"/>
          </a:p>
          <a:p>
            <a:r>
              <a:rPr lang="en-US" sz="8000" dirty="0" smtClean="0"/>
              <a:t>We can </a:t>
            </a:r>
            <a:r>
              <a:rPr lang="en-US" sz="8000" dirty="0" smtClean="0"/>
              <a:t>clearly notice that 2012 has extremely high number of accidents compared to 2013 and 2014. So, we will have a huge drop between 2012 and 2013, this event will surely affect the accuracy of the model during testing</a:t>
            </a:r>
            <a:r>
              <a:rPr lang="en-US" sz="8000" dirty="0" smtClean="0"/>
              <a:t>.</a:t>
            </a:r>
          </a:p>
          <a:p>
            <a:endParaRPr lang="en-US" sz="8000" dirty="0" smtClean="0"/>
          </a:p>
          <a:p>
            <a:r>
              <a:rPr lang="en-US" sz="8000" dirty="0" smtClean="0"/>
              <a:t>So, we will modify the test set by removing year 2012.</a:t>
            </a:r>
            <a:endParaRPr lang="en-GB" sz="8000" dirty="0" smtClean="0"/>
          </a:p>
          <a:p>
            <a:endParaRPr lang="en-US" sz="6400" dirty="0" smtClean="0"/>
          </a:p>
          <a:p>
            <a:pPr>
              <a:buNone/>
            </a:pPr>
            <a:endParaRPr lang="en-GB" sz="6400" dirty="0" smtClean="0"/>
          </a:p>
          <a:p>
            <a:pPr>
              <a:buNone/>
            </a:pPr>
            <a:r>
              <a:rPr lang="en-US" sz="8000" i="1" u="sng" dirty="0" smtClean="0"/>
              <a:t> </a:t>
            </a: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6" name="Picture 5"/>
          <p:cNvPicPr/>
          <p:nvPr/>
        </p:nvPicPr>
        <p:blipFill rotWithShape="1">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t="13958" b="2634"/>
          <a:stretch/>
        </p:blipFill>
        <p:spPr bwMode="auto">
          <a:xfrm>
            <a:off x="1619672" y="2060848"/>
            <a:ext cx="6552728" cy="2664296"/>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5112568"/>
          </a:xfrm>
        </p:spPr>
        <p:txBody>
          <a:bodyPr>
            <a:normAutofit fontScale="25000" lnSpcReduction="20000"/>
          </a:bodyPr>
          <a:lstStyle/>
          <a:p>
            <a:pPr>
              <a:buNone/>
            </a:pPr>
            <a:endParaRPr lang="en-US" sz="6200" b="1" dirty="0" smtClean="0"/>
          </a:p>
          <a:p>
            <a:pPr>
              <a:buNone/>
            </a:pPr>
            <a:r>
              <a:rPr lang="en-US" sz="8000" b="1" dirty="0" smtClean="0"/>
              <a:t>Model evaluation:</a:t>
            </a:r>
            <a:r>
              <a:rPr lang="en-US" sz="8000" dirty="0" smtClean="0"/>
              <a:t> </a:t>
            </a:r>
            <a:endParaRPr lang="en-GB" sz="8000" dirty="0" smtClean="0"/>
          </a:p>
          <a:p>
            <a:pPr>
              <a:buNone/>
            </a:pPr>
            <a:r>
              <a:rPr lang="en-US" sz="8000" i="1" u="sng" dirty="0" smtClean="0"/>
              <a:t>Modified test </a:t>
            </a:r>
            <a:r>
              <a:rPr lang="en-US" sz="8000" i="1" u="sng" dirty="0" smtClean="0"/>
              <a:t>set:</a:t>
            </a:r>
          </a:p>
          <a:p>
            <a:pPr>
              <a:buNone/>
            </a:pPr>
            <a:endParaRPr lang="en-US" sz="8000" dirty="0" smtClean="0"/>
          </a:p>
          <a:p>
            <a:pPr>
              <a:buNone/>
            </a:pPr>
            <a:r>
              <a:rPr lang="en-US" sz="8000" dirty="0" smtClean="0"/>
              <a:t> </a:t>
            </a:r>
            <a:endParaRPr lang="en-GB" sz="8000" dirty="0" smtClean="0"/>
          </a:p>
          <a:p>
            <a:pPr>
              <a:buNone/>
            </a:pP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6" name="Picture 5"/>
          <p:cNvPicPr/>
          <p:nvPr/>
        </p:nvPicPr>
        <p:blipFill rotWithShape="1">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t="15588" b="4317"/>
          <a:stretch/>
        </p:blipFill>
        <p:spPr bwMode="auto">
          <a:xfrm>
            <a:off x="1979712" y="2420888"/>
            <a:ext cx="5276850" cy="3181350"/>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5112568"/>
          </a:xfrm>
        </p:spPr>
        <p:txBody>
          <a:bodyPr>
            <a:normAutofit fontScale="25000" lnSpcReduction="20000"/>
          </a:bodyPr>
          <a:lstStyle/>
          <a:p>
            <a:pPr>
              <a:buNone/>
            </a:pPr>
            <a:endParaRPr lang="en-US" sz="6200" b="1" dirty="0" smtClean="0"/>
          </a:p>
          <a:p>
            <a:pPr>
              <a:buNone/>
            </a:pPr>
            <a:r>
              <a:rPr lang="en-US" sz="8000" b="1" dirty="0" smtClean="0"/>
              <a:t>Model evaluation:</a:t>
            </a:r>
            <a:endParaRPr lang="en-US" sz="8000" i="1" u="sng" dirty="0" smtClean="0"/>
          </a:p>
          <a:p>
            <a:pPr>
              <a:buNone/>
            </a:pPr>
            <a:r>
              <a:rPr lang="en-US" sz="8000" i="1" u="sng" dirty="0" smtClean="0"/>
              <a:t>Model accuracy on original test set:</a:t>
            </a:r>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GB" sz="6400" dirty="0" smtClean="0"/>
          </a:p>
          <a:p>
            <a:pPr>
              <a:buNone/>
            </a:pPr>
            <a:r>
              <a:rPr lang="en-US" sz="8000" i="1" u="sng" dirty="0" smtClean="0"/>
              <a:t> </a:t>
            </a: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6" name="Picture 5"/>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11560" y="1916832"/>
            <a:ext cx="7776864" cy="670111"/>
          </a:xfrm>
          <a:prstGeom prst="rect">
            <a:avLst/>
          </a:prstGeom>
        </p:spPr>
      </p:pic>
      <p:pic>
        <p:nvPicPr>
          <p:cNvPr id="8" name="Picture 7"/>
          <p:cNvPicPr/>
          <p:nvPr/>
        </p:nvPicPr>
        <p:blipFill rotWithShape="1">
          <a:blip r:embed="rId4"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t="15588" b="13382"/>
          <a:stretch/>
        </p:blipFill>
        <p:spPr bwMode="auto">
          <a:xfrm>
            <a:off x="611560" y="2695973"/>
            <a:ext cx="7776864" cy="3109291"/>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5192"/>
            <a:ext cx="8183880" cy="1051560"/>
          </a:xfrm>
        </p:spPr>
        <p:txBody>
          <a:bodyPr>
            <a:noAutofit/>
          </a:bodyPr>
          <a:lstStyle/>
          <a:p>
            <a:r>
              <a:rPr lang="en-US" sz="4800" b="1" dirty="0" smtClean="0"/>
              <a:t>Applications</a:t>
            </a:r>
            <a:endParaRPr lang="en-GB" sz="4800" b="1" dirty="0"/>
          </a:p>
        </p:txBody>
      </p:sp>
      <p:sp>
        <p:nvSpPr>
          <p:cNvPr id="3" name="Content Placeholder 2"/>
          <p:cNvSpPr>
            <a:spLocks noGrp="1"/>
          </p:cNvSpPr>
          <p:nvPr>
            <p:ph sz="quarter" idx="1"/>
          </p:nvPr>
        </p:nvSpPr>
        <p:spPr>
          <a:xfrm>
            <a:off x="395536" y="1052736"/>
            <a:ext cx="8183880" cy="4692008"/>
          </a:xfrm>
        </p:spPr>
        <p:txBody>
          <a:bodyPr>
            <a:normAutofit/>
          </a:bodyPr>
          <a:lstStyle/>
          <a:p>
            <a:endParaRPr lang="en-US" sz="2000" dirty="0" smtClean="0"/>
          </a:p>
          <a:p>
            <a:r>
              <a:rPr lang="en-US" sz="2000" dirty="0" smtClean="0"/>
              <a:t>Predicting the </a:t>
            </a:r>
            <a:r>
              <a:rPr lang="en-US" sz="2000" dirty="0" smtClean="0"/>
              <a:t>number of accidents that would happen in the next few years, we can use this prediction to compare with the actual number of accidents and check if there is a significant increase which will show us that we have a problem. </a:t>
            </a:r>
            <a:endParaRPr lang="en-US" sz="2000" dirty="0" smtClean="0"/>
          </a:p>
          <a:p>
            <a:endParaRPr lang="en-US" sz="2000" dirty="0" smtClean="0"/>
          </a:p>
          <a:p>
            <a:pPr>
              <a:buNone/>
            </a:pPr>
            <a:endParaRPr lang="en-US" sz="2000" dirty="0" smtClean="0"/>
          </a:p>
          <a:p>
            <a:r>
              <a:rPr lang="en-US" sz="2000" dirty="0" smtClean="0"/>
              <a:t>Predicting severity </a:t>
            </a:r>
            <a:r>
              <a:rPr lang="en-US" sz="2000" dirty="0" smtClean="0"/>
              <a:t>of the accident based on some attributes, which would help in deciding how many ambulances to send to the accident location for example. </a:t>
            </a:r>
            <a:endParaRPr lang="en-GB"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5112568"/>
          </a:xfrm>
        </p:spPr>
        <p:txBody>
          <a:bodyPr>
            <a:normAutofit fontScale="25000" lnSpcReduction="20000"/>
          </a:bodyPr>
          <a:lstStyle/>
          <a:p>
            <a:pPr>
              <a:buNone/>
            </a:pPr>
            <a:endParaRPr lang="en-US" sz="6200" b="1" dirty="0" smtClean="0"/>
          </a:p>
          <a:p>
            <a:pPr>
              <a:buNone/>
            </a:pPr>
            <a:r>
              <a:rPr lang="en-US" sz="8000" b="1" dirty="0" smtClean="0"/>
              <a:t>Model evaluation:</a:t>
            </a:r>
            <a:endParaRPr lang="en-US" sz="8000" i="1" u="sng" dirty="0" smtClean="0"/>
          </a:p>
          <a:p>
            <a:pPr>
              <a:buNone/>
            </a:pPr>
            <a:r>
              <a:rPr lang="en-US" sz="8000" i="1" u="sng" dirty="0" smtClean="0"/>
              <a:t>Model accuracy on modified test set:</a:t>
            </a:r>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GB" sz="6400" dirty="0" smtClean="0"/>
          </a:p>
          <a:p>
            <a:pPr>
              <a:buNone/>
            </a:pPr>
            <a:r>
              <a:rPr lang="en-US" sz="8000" i="1" u="sng" dirty="0" smtClean="0"/>
              <a:t> </a:t>
            </a: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9" name="Picture 8"/>
          <p:cNvPicPr/>
          <p:nvPr/>
        </p:nvPicPr>
        <p:blipFill rotWithShape="1">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t="19373" b="4313"/>
          <a:stretch/>
        </p:blipFill>
        <p:spPr bwMode="auto">
          <a:xfrm>
            <a:off x="539552" y="2811636"/>
            <a:ext cx="8064896" cy="3065636"/>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pic>
        <p:nvPicPr>
          <p:cNvPr id="10" name="Picture 9"/>
          <p:cNvPicPr/>
          <p:nvPr/>
        </p:nvPicPr>
        <p:blipFill>
          <a:blip r:embed="rId4"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9552" y="1985198"/>
            <a:ext cx="8064896" cy="72372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Time series model</a:t>
            </a:r>
            <a:endParaRPr lang="en-GB" sz="4800" b="1" dirty="0"/>
          </a:p>
        </p:txBody>
      </p:sp>
      <p:sp>
        <p:nvSpPr>
          <p:cNvPr id="3" name="Content Placeholder 2"/>
          <p:cNvSpPr>
            <a:spLocks noGrp="1"/>
          </p:cNvSpPr>
          <p:nvPr>
            <p:ph sz="quarter" idx="1"/>
          </p:nvPr>
        </p:nvSpPr>
        <p:spPr>
          <a:xfrm>
            <a:off x="395536" y="980728"/>
            <a:ext cx="8183880" cy="5112568"/>
          </a:xfrm>
        </p:spPr>
        <p:txBody>
          <a:bodyPr>
            <a:normAutofit fontScale="25000" lnSpcReduction="20000"/>
          </a:bodyPr>
          <a:lstStyle/>
          <a:p>
            <a:pPr>
              <a:buNone/>
            </a:pPr>
            <a:endParaRPr lang="en-US" sz="6200" b="1" dirty="0" smtClean="0"/>
          </a:p>
          <a:p>
            <a:pPr>
              <a:buNone/>
            </a:pPr>
            <a:r>
              <a:rPr lang="en-US" sz="8000" b="1" dirty="0" smtClean="0"/>
              <a:t>Model evaluation:</a:t>
            </a:r>
            <a:endParaRPr lang="en-US" sz="8000" dirty="0" smtClean="0"/>
          </a:p>
          <a:p>
            <a:r>
              <a:rPr lang="en-US" sz="8000" dirty="0" smtClean="0"/>
              <a:t> </a:t>
            </a:r>
            <a:r>
              <a:rPr lang="en-US" sz="8000" dirty="0" smtClean="0"/>
              <a:t>Using both test sets, the accuracy of the model when tested on modified test set is much higher, and the error significantly decreased. So, we can conclude that using accurate test set gives better and more accurate results.</a:t>
            </a: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GB" sz="6400" dirty="0" smtClean="0"/>
          </a:p>
          <a:p>
            <a:pPr>
              <a:buNone/>
            </a:pPr>
            <a:r>
              <a:rPr lang="en-US" sz="8000" i="1" u="sng" dirty="0" smtClean="0"/>
              <a:t> </a:t>
            </a: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112568"/>
          </a:xfrm>
        </p:spPr>
        <p:txBody>
          <a:bodyPr>
            <a:normAutofit fontScale="25000" lnSpcReduction="20000"/>
          </a:bodyPr>
          <a:lstStyle/>
          <a:p>
            <a:pPr>
              <a:buNone/>
            </a:pPr>
            <a:endParaRPr lang="en-US" sz="8000" b="1" dirty="0" smtClean="0"/>
          </a:p>
          <a:p>
            <a:r>
              <a:rPr lang="en-US" sz="8000" dirty="0" smtClean="0"/>
              <a:t>This model goal is to predict severity of the accident based on some accident information. Severity has 3 values: 1 = Fatal, 2 = Serious and 3 = Slight. </a:t>
            </a:r>
            <a:endParaRPr lang="en-US" sz="8000" dirty="0" smtClean="0"/>
          </a:p>
          <a:p>
            <a:pPr>
              <a:buNone/>
            </a:pPr>
            <a:endParaRPr lang="en-US" sz="8000" dirty="0" smtClean="0"/>
          </a:p>
          <a:p>
            <a:r>
              <a:rPr lang="en-US" sz="8000" b="1" dirty="0" smtClean="0"/>
              <a:t>Three trials were done by three different classifiers:</a:t>
            </a:r>
            <a:endParaRPr lang="en-GB" sz="8000" b="1" dirty="0" smtClean="0"/>
          </a:p>
          <a:p>
            <a:pPr>
              <a:buNone/>
            </a:pPr>
            <a:r>
              <a:rPr lang="en-US" sz="8000" dirty="0" smtClean="0"/>
              <a:t>	1- </a:t>
            </a:r>
            <a:r>
              <a:rPr lang="en-US" sz="8000" dirty="0" smtClean="0"/>
              <a:t>Naïve </a:t>
            </a:r>
            <a:r>
              <a:rPr lang="en-US" sz="8000" dirty="0" err="1" smtClean="0"/>
              <a:t>Bayes</a:t>
            </a:r>
            <a:r>
              <a:rPr lang="en-US" sz="8000" dirty="0" smtClean="0"/>
              <a:t> Classifier - as the features affecting the severity are categorical not continuous</a:t>
            </a:r>
            <a:r>
              <a:rPr lang="en-US" sz="8000" dirty="0" smtClean="0"/>
              <a:t>.</a:t>
            </a:r>
          </a:p>
          <a:p>
            <a:pPr>
              <a:buNone/>
            </a:pPr>
            <a:endParaRPr lang="en-GB" sz="8000" dirty="0" smtClean="0"/>
          </a:p>
          <a:p>
            <a:pPr>
              <a:buNone/>
            </a:pPr>
            <a:r>
              <a:rPr lang="en-US" sz="8000" dirty="0" smtClean="0"/>
              <a:t>	2- </a:t>
            </a:r>
            <a:r>
              <a:rPr lang="en-US" sz="8000" dirty="0" smtClean="0"/>
              <a:t>Neural Networks – using </a:t>
            </a:r>
            <a:r>
              <a:rPr lang="en-US" sz="8000" dirty="0" err="1" smtClean="0"/>
              <a:t>nnet</a:t>
            </a:r>
            <a:r>
              <a:rPr lang="en-US" sz="8000" dirty="0" smtClean="0"/>
              <a:t> package</a:t>
            </a:r>
            <a:r>
              <a:rPr lang="en-US" sz="8000" dirty="0" smtClean="0"/>
              <a:t>.</a:t>
            </a:r>
          </a:p>
          <a:p>
            <a:pPr>
              <a:buNone/>
            </a:pPr>
            <a:endParaRPr lang="en-GB" sz="8000" dirty="0" smtClean="0"/>
          </a:p>
          <a:p>
            <a:pPr>
              <a:buNone/>
            </a:pPr>
            <a:r>
              <a:rPr lang="en-US" sz="8000" dirty="0" smtClean="0"/>
              <a:t>	3- </a:t>
            </a:r>
            <a:r>
              <a:rPr lang="en-US" sz="8000" dirty="0" smtClean="0"/>
              <a:t>Random forest</a:t>
            </a:r>
            <a:r>
              <a:rPr lang="en-US" sz="8000" dirty="0" smtClean="0"/>
              <a:t>.</a:t>
            </a:r>
          </a:p>
          <a:p>
            <a:pPr>
              <a:buNone/>
            </a:pP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GB" sz="6400" dirty="0" smtClean="0"/>
          </a:p>
          <a:p>
            <a:pPr>
              <a:buNone/>
            </a:pPr>
            <a:r>
              <a:rPr lang="en-US" sz="8000" i="1" u="sng" dirty="0" smtClean="0"/>
              <a:t> </a:t>
            </a: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112568"/>
          </a:xfrm>
        </p:spPr>
        <p:txBody>
          <a:bodyPr>
            <a:normAutofit fontScale="25000" lnSpcReduction="20000"/>
          </a:bodyPr>
          <a:lstStyle/>
          <a:p>
            <a:pPr>
              <a:buNone/>
            </a:pPr>
            <a:endParaRPr lang="en-US" sz="8000" b="1" dirty="0" smtClean="0"/>
          </a:p>
          <a:p>
            <a:r>
              <a:rPr lang="en-US" sz="800" dirty="0" smtClean="0"/>
              <a:t> </a:t>
            </a:r>
            <a:endParaRPr lang="en-US" sz="800" dirty="0" smtClean="0"/>
          </a:p>
          <a:p>
            <a:endParaRPr lang="en-US" sz="800" dirty="0" smtClean="0"/>
          </a:p>
          <a:p>
            <a:endParaRPr lang="en-US" sz="800" dirty="0" smtClean="0"/>
          </a:p>
          <a:p>
            <a:endParaRPr lang="en-US" sz="800" dirty="0" smtClean="0"/>
          </a:p>
          <a:p>
            <a:endParaRPr lang="en-GB" sz="800" dirty="0" smtClean="0"/>
          </a:p>
          <a:p>
            <a:r>
              <a:rPr lang="en-US" sz="8000" dirty="0" smtClean="0"/>
              <a:t>We noticed that the accuracy is not high in any model even after fixing the unbalanced dataset issue so this might be due to non-effectiveness of the features in the data itself</a:t>
            </a:r>
            <a:r>
              <a:rPr lang="en-US" sz="8000" dirty="0" smtClean="0"/>
              <a:t>.</a:t>
            </a:r>
          </a:p>
          <a:p>
            <a:endParaRPr lang="en-US" sz="8000" dirty="0" smtClean="0"/>
          </a:p>
          <a:p>
            <a:endParaRPr lang="en-GB" sz="8000" dirty="0" smtClean="0"/>
          </a:p>
          <a:p>
            <a:r>
              <a:rPr lang="en-US" sz="8000" dirty="0" smtClean="0"/>
              <a:t>Also , the training set accuracy isn’t high , this is an </a:t>
            </a:r>
            <a:r>
              <a:rPr lang="en-US" sz="8000" dirty="0" smtClean="0"/>
              <a:t>under-fitting </a:t>
            </a:r>
            <a:r>
              <a:rPr lang="en-US" sz="8000" dirty="0" smtClean="0"/>
              <a:t>case due to the high bias and the non-effectiveness of the features in the data itself , which makes the model miss the relevant relations between features and target output .</a:t>
            </a:r>
            <a:endParaRPr lang="en-GB" sz="8000" dirty="0" smtClean="0"/>
          </a:p>
          <a:p>
            <a:pPr>
              <a:buNone/>
            </a:pP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GB" sz="6400" dirty="0" smtClean="0"/>
          </a:p>
          <a:p>
            <a:pPr>
              <a:buNone/>
            </a:pPr>
            <a:r>
              <a:rPr lang="en-US" sz="8000" i="1" u="sng" dirty="0" smtClean="0"/>
              <a:t> </a:t>
            </a: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400600"/>
          </a:xfrm>
        </p:spPr>
        <p:txBody>
          <a:bodyPr>
            <a:normAutofit fontScale="25000" lnSpcReduction="20000"/>
          </a:bodyPr>
          <a:lstStyle/>
          <a:p>
            <a:pPr>
              <a:buNone/>
            </a:pPr>
            <a:r>
              <a:rPr lang="en-US" sz="8000" b="1" dirty="0" smtClean="0"/>
              <a:t>Model </a:t>
            </a:r>
            <a:r>
              <a:rPr lang="en-US" sz="8000" b="1" dirty="0" smtClean="0"/>
              <a:t>evaluation</a:t>
            </a:r>
            <a:r>
              <a:rPr lang="en-US" sz="8000" b="1" dirty="0" smtClean="0"/>
              <a:t>:</a:t>
            </a:r>
          </a:p>
          <a:p>
            <a:pPr>
              <a:buNone/>
            </a:pPr>
            <a:r>
              <a:rPr lang="en-US" sz="8000" dirty="0" smtClean="0"/>
              <a:t>	We </a:t>
            </a:r>
            <a:r>
              <a:rPr lang="en-US" sz="8000" dirty="0" smtClean="0"/>
              <a:t>will evaluate each model by tabulating the confusion matrix and calculating its accuracy</a:t>
            </a:r>
            <a:r>
              <a:rPr lang="en-US" sz="8000" dirty="0" smtClean="0"/>
              <a:t>.</a:t>
            </a:r>
          </a:p>
          <a:p>
            <a:r>
              <a:rPr lang="en-US" sz="8000" b="1" dirty="0" smtClean="0"/>
              <a:t>Naïve </a:t>
            </a:r>
            <a:r>
              <a:rPr lang="en-US" sz="8000" b="1" dirty="0" err="1" smtClean="0"/>
              <a:t>Bayes</a:t>
            </a:r>
            <a:r>
              <a:rPr lang="en-US" sz="8000" b="1" dirty="0" smtClean="0"/>
              <a:t> Classifier</a:t>
            </a:r>
            <a:r>
              <a:rPr lang="en-US" sz="8000" b="1" dirty="0" smtClean="0"/>
              <a:t>:</a:t>
            </a:r>
          </a:p>
          <a:p>
            <a:endParaRPr lang="en-GB" sz="8000" dirty="0" smtClean="0"/>
          </a:p>
          <a:p>
            <a:pPr>
              <a:buNone/>
            </a:pPr>
            <a:endParaRPr lang="en-US" sz="8000" dirty="0" smtClean="0"/>
          </a:p>
          <a:p>
            <a:pPr>
              <a:buNone/>
            </a:pP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US" sz="6400" dirty="0" smtClean="0"/>
          </a:p>
          <a:p>
            <a:pPr>
              <a:buNone/>
            </a:pPr>
            <a:endParaRPr lang="en-US" sz="6400" dirty="0" smtClean="0"/>
          </a:p>
          <a:p>
            <a:pPr>
              <a:buNone/>
            </a:pPr>
            <a:endParaRPr lang="en-GB" sz="6400" dirty="0" smtClean="0"/>
          </a:p>
          <a:p>
            <a:pPr>
              <a:buNone/>
            </a:pPr>
            <a:r>
              <a:rPr lang="en-US" sz="8000" b="1" dirty="0" smtClean="0"/>
              <a:t>Training set: </a:t>
            </a:r>
          </a:p>
          <a:p>
            <a:r>
              <a:rPr lang="en-US" sz="8000" dirty="0" smtClean="0"/>
              <a:t>Accuracy</a:t>
            </a:r>
            <a:r>
              <a:rPr lang="en-US" sz="8000" b="1" dirty="0" smtClean="0"/>
              <a:t>:</a:t>
            </a:r>
            <a:endParaRPr lang="en-GB" sz="8000" b="1" dirty="0" smtClean="0"/>
          </a:p>
          <a:p>
            <a:pPr>
              <a:buNone/>
            </a:pPr>
            <a:r>
              <a:rPr lang="en-US" sz="8000" dirty="0" smtClean="0"/>
              <a:t>	Accuracy </a:t>
            </a:r>
            <a:r>
              <a:rPr lang="en-US" sz="8000" dirty="0" smtClean="0"/>
              <a:t>of the training set is equal to 56.53 </a:t>
            </a:r>
            <a:r>
              <a:rPr lang="en-US" sz="8000" dirty="0" smtClean="0"/>
              <a:t>%.</a:t>
            </a:r>
          </a:p>
          <a:p>
            <a:pPr>
              <a:buNone/>
            </a:pP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4" name="Picture 3" descr="one.PNG"/>
          <p:cNvPicPr>
            <a:picLocks noChangeAspect="1"/>
          </p:cNvPicPr>
          <p:nvPr/>
        </p:nvPicPr>
        <p:blipFill>
          <a:blip r:embed="rId3" cstate="print"/>
          <a:stretch>
            <a:fillRect/>
          </a:stretch>
        </p:blipFill>
        <p:spPr>
          <a:xfrm>
            <a:off x="802102" y="2456756"/>
            <a:ext cx="7154274" cy="212437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688632"/>
          </a:xfrm>
        </p:spPr>
        <p:txBody>
          <a:bodyPr>
            <a:normAutofit fontScale="25000" lnSpcReduction="20000"/>
          </a:bodyPr>
          <a:lstStyle/>
          <a:p>
            <a:pPr>
              <a:buNone/>
            </a:pPr>
            <a:r>
              <a:rPr lang="en-US" sz="8000" b="1" dirty="0" smtClean="0"/>
              <a:t>Model </a:t>
            </a:r>
            <a:r>
              <a:rPr lang="en-US" sz="8000" b="1" dirty="0" smtClean="0"/>
              <a:t>evaluation</a:t>
            </a:r>
            <a:r>
              <a:rPr lang="en-US" sz="8000" b="1" dirty="0" smtClean="0"/>
              <a:t>:</a:t>
            </a:r>
          </a:p>
          <a:p>
            <a:pPr>
              <a:buNone/>
            </a:pPr>
            <a:r>
              <a:rPr lang="en-US" sz="8000" b="1" u="sng" dirty="0" smtClean="0"/>
              <a:t>Test set:</a:t>
            </a:r>
            <a:endParaRPr lang="en-GB" sz="8000" b="1" u="sng" dirty="0" smtClean="0"/>
          </a:p>
          <a:p>
            <a:r>
              <a:rPr lang="en-US" sz="8000" dirty="0" smtClean="0"/>
              <a:t>Accuracy:</a:t>
            </a:r>
            <a:endParaRPr lang="en-GB" sz="8000" dirty="0" smtClean="0"/>
          </a:p>
          <a:p>
            <a:pPr>
              <a:buNone/>
            </a:pPr>
            <a:r>
              <a:rPr lang="en-US" sz="8000" dirty="0" smtClean="0"/>
              <a:t>   	Accuracy </a:t>
            </a:r>
            <a:r>
              <a:rPr lang="en-US" sz="8000" dirty="0" smtClean="0"/>
              <a:t>of the testing set is equal to 56.15 </a:t>
            </a:r>
            <a:r>
              <a:rPr lang="en-US" sz="8000" dirty="0" smtClean="0"/>
              <a:t>%.</a:t>
            </a:r>
          </a:p>
          <a:p>
            <a:pPr>
              <a:buNone/>
            </a:pPr>
            <a:endParaRPr lang="en-GB" sz="8000" dirty="0" smtClean="0"/>
          </a:p>
          <a:p>
            <a:r>
              <a:rPr lang="en-US" sz="8000" dirty="0" smtClean="0"/>
              <a:t>Precision</a:t>
            </a:r>
            <a:r>
              <a:rPr lang="en-US" sz="8000" dirty="0" smtClean="0"/>
              <a:t>:</a:t>
            </a:r>
            <a:endParaRPr lang="en-GB" sz="8000" dirty="0" smtClean="0"/>
          </a:p>
          <a:p>
            <a:pPr>
              <a:buNone/>
            </a:pPr>
            <a:r>
              <a:rPr lang="en-US" sz="8000" dirty="0" smtClean="0"/>
              <a:t>	Precision </a:t>
            </a:r>
            <a:r>
              <a:rPr lang="en-US" sz="8000" dirty="0" smtClean="0"/>
              <a:t>c1: (918)/(918+1094+2144)=22%</a:t>
            </a:r>
            <a:endParaRPr lang="en-GB" sz="8000" dirty="0" smtClean="0"/>
          </a:p>
          <a:p>
            <a:pPr>
              <a:buNone/>
            </a:pPr>
            <a:r>
              <a:rPr lang="en-US" sz="8000" dirty="0" smtClean="0"/>
              <a:t>	Precision </a:t>
            </a:r>
            <a:r>
              <a:rPr lang="en-US" sz="8000" dirty="0" smtClean="0"/>
              <a:t>c2: (241)/(239+342+334)=37.4%</a:t>
            </a:r>
            <a:endParaRPr lang="en-GB" sz="8000" dirty="0" smtClean="0"/>
          </a:p>
          <a:p>
            <a:pPr>
              <a:buNone/>
            </a:pPr>
            <a:r>
              <a:rPr lang="en-US" sz="8000" dirty="0" smtClean="0"/>
              <a:t>	Precision </a:t>
            </a:r>
            <a:r>
              <a:rPr lang="en-US" sz="8000" dirty="0" smtClean="0"/>
              <a:t>c3: (22522)/(11149+22522+3611)=82.5%</a:t>
            </a:r>
            <a:endParaRPr lang="en-GB" sz="8000" dirty="0" smtClean="0"/>
          </a:p>
          <a:p>
            <a:pPr>
              <a:buNone/>
            </a:pPr>
            <a:r>
              <a:rPr lang="en-US" sz="8000" dirty="0" smtClean="0"/>
              <a:t>	Overall </a:t>
            </a:r>
            <a:r>
              <a:rPr lang="en-US" sz="8000" dirty="0" smtClean="0"/>
              <a:t>precision: (82.5+37.4+22)/3=47.3</a:t>
            </a:r>
            <a:r>
              <a:rPr lang="en-US" sz="8000" dirty="0" smtClean="0"/>
              <a:t>%</a:t>
            </a:r>
            <a:endParaRPr lang="en-GB" sz="8000" dirty="0" smtClean="0"/>
          </a:p>
          <a:p>
            <a:pPr>
              <a:buNone/>
            </a:pPr>
            <a:r>
              <a:rPr lang="en-US" sz="8000" dirty="0" smtClean="0"/>
              <a:t> </a:t>
            </a:r>
            <a:endParaRPr lang="en-GB" sz="8000" dirty="0" smtClean="0"/>
          </a:p>
          <a:p>
            <a:r>
              <a:rPr lang="en-US" sz="8000" dirty="0" smtClean="0"/>
              <a:t>Recall</a:t>
            </a:r>
            <a:r>
              <a:rPr lang="en-US" sz="8000" dirty="0" smtClean="0"/>
              <a:t>:</a:t>
            </a:r>
            <a:endParaRPr lang="en-GB" sz="8000" dirty="0" smtClean="0"/>
          </a:p>
          <a:p>
            <a:pPr>
              <a:buNone/>
            </a:pPr>
            <a:r>
              <a:rPr lang="en-US" sz="8000" dirty="0" smtClean="0"/>
              <a:t>	Recall </a:t>
            </a:r>
            <a:r>
              <a:rPr lang="en-US" sz="8000" dirty="0" smtClean="0"/>
              <a:t>c1: (918)/(918+239+3611)=19.3%</a:t>
            </a:r>
            <a:endParaRPr lang="en-GB" sz="8000" dirty="0" smtClean="0"/>
          </a:p>
          <a:p>
            <a:pPr>
              <a:buNone/>
            </a:pPr>
            <a:r>
              <a:rPr lang="en-US" sz="8000" dirty="0" smtClean="0"/>
              <a:t>	Recall </a:t>
            </a:r>
            <a:r>
              <a:rPr lang="en-US" sz="8000" dirty="0" smtClean="0"/>
              <a:t>c2: (342)/(342+1094+11149)=2.7%</a:t>
            </a:r>
            <a:endParaRPr lang="en-GB" sz="8000" dirty="0" smtClean="0"/>
          </a:p>
          <a:p>
            <a:pPr>
              <a:buNone/>
            </a:pPr>
            <a:r>
              <a:rPr lang="en-US" sz="8000" dirty="0" smtClean="0"/>
              <a:t>	Recall </a:t>
            </a:r>
            <a:r>
              <a:rPr lang="en-US" sz="8000" dirty="0" smtClean="0"/>
              <a:t>c3: (22522)/(334+2144+22522)=91.3% </a:t>
            </a:r>
            <a:endParaRPr lang="en-US" sz="8000" dirty="0" smtClean="0"/>
          </a:p>
          <a:p>
            <a:pPr>
              <a:buNone/>
            </a:pPr>
            <a:endParaRPr lang="en-GB" sz="8000" dirty="0" smtClean="0"/>
          </a:p>
          <a:p>
            <a:pPr>
              <a:buNone/>
            </a:pPr>
            <a:endParaRPr lang="en-GB" sz="8000" dirty="0" smtClean="0"/>
          </a:p>
          <a:p>
            <a:pPr>
              <a:buNone/>
            </a:pPr>
            <a:endParaRPr lang="en-GB" sz="8000" dirty="0" smtClean="0"/>
          </a:p>
          <a:p>
            <a:endParaRPr lang="en-US" sz="8000" dirty="0" smtClean="0"/>
          </a:p>
          <a:p>
            <a:pPr>
              <a:buNone/>
            </a:pPr>
            <a:r>
              <a:rPr lang="en-US" sz="8000" dirty="0" smtClean="0"/>
              <a:t> </a:t>
            </a:r>
            <a:endParaRPr lang="en-GB" sz="8000" dirty="0" smtClean="0"/>
          </a:p>
          <a:p>
            <a:pPr>
              <a:buNone/>
            </a:pPr>
            <a:endParaRPr lang="en-US" sz="6400" dirty="0" smtClean="0"/>
          </a:p>
          <a:p>
            <a:pPr>
              <a:buNone/>
            </a:pPr>
            <a:endParaRPr lang="en-GB" sz="6400" dirty="0" smtClean="0"/>
          </a:p>
          <a:p>
            <a:pPr>
              <a:buNone/>
            </a:pP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400600"/>
          </a:xfrm>
        </p:spPr>
        <p:txBody>
          <a:bodyPr>
            <a:normAutofit fontScale="25000" lnSpcReduction="20000"/>
          </a:bodyPr>
          <a:lstStyle/>
          <a:p>
            <a:pPr>
              <a:buNone/>
            </a:pPr>
            <a:r>
              <a:rPr lang="en-US" sz="8000" b="1" dirty="0" smtClean="0"/>
              <a:t>Model </a:t>
            </a:r>
            <a:r>
              <a:rPr lang="en-US" sz="8000" b="1" dirty="0" smtClean="0"/>
              <a:t>evaluation</a:t>
            </a:r>
            <a:r>
              <a:rPr lang="en-US" sz="8000" b="1" dirty="0" smtClean="0"/>
              <a:t>:</a:t>
            </a:r>
          </a:p>
          <a:p>
            <a:pPr>
              <a:buNone/>
            </a:pPr>
            <a:endParaRPr lang="en-GB" sz="8000" dirty="0" smtClean="0"/>
          </a:p>
          <a:p>
            <a:pPr>
              <a:buNone/>
            </a:pPr>
            <a:r>
              <a:rPr lang="en-US" sz="8000" b="1" u="sng" dirty="0" smtClean="0"/>
              <a:t>Comments:</a:t>
            </a:r>
          </a:p>
          <a:p>
            <a:pPr>
              <a:buNone/>
            </a:pPr>
            <a:endParaRPr lang="en-GB" sz="8000" b="1" u="sng" dirty="0" smtClean="0"/>
          </a:p>
          <a:p>
            <a:r>
              <a:rPr lang="en-US" sz="8000" dirty="0" smtClean="0"/>
              <a:t>The accuracy is low, it is biased towards class 3 and this is obvious by the </a:t>
            </a:r>
            <a:r>
              <a:rPr lang="en-US" sz="8000" dirty="0" smtClean="0"/>
              <a:t>percentage </a:t>
            </a:r>
            <a:r>
              <a:rPr lang="en-US" sz="8000" dirty="0" smtClean="0"/>
              <a:t>of Recall of c3 which means that the data is classified as c3 91% of the time </a:t>
            </a:r>
            <a:r>
              <a:rPr lang="en-US" sz="8000" dirty="0" smtClean="0"/>
              <a:t>.</a:t>
            </a:r>
          </a:p>
          <a:p>
            <a:endParaRPr lang="en-GB" sz="8000" dirty="0" smtClean="0"/>
          </a:p>
          <a:p>
            <a:r>
              <a:rPr lang="en-US" sz="8000" dirty="0" smtClean="0"/>
              <a:t>Due to the issues discussed above, we tried to increase accuracy by using Neural Networks.</a:t>
            </a: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US" sz="6400" dirty="0" smtClean="0"/>
          </a:p>
          <a:p>
            <a:pPr>
              <a:buNone/>
            </a:pPr>
            <a:endParaRPr lang="en-GB" sz="6400" dirty="0" smtClean="0"/>
          </a:p>
          <a:p>
            <a:pPr>
              <a:buNone/>
            </a:pP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400600"/>
          </a:xfrm>
        </p:spPr>
        <p:txBody>
          <a:bodyPr>
            <a:normAutofit fontScale="25000" lnSpcReduction="20000"/>
          </a:bodyPr>
          <a:lstStyle/>
          <a:p>
            <a:pPr>
              <a:buNone/>
            </a:pPr>
            <a:r>
              <a:rPr lang="en-US" sz="8000" b="1" dirty="0" smtClean="0"/>
              <a:t>Model evaluation:</a:t>
            </a:r>
          </a:p>
          <a:p>
            <a:r>
              <a:rPr lang="en-US" sz="8000" b="1" i="1" dirty="0" smtClean="0"/>
              <a:t>Neural networks:</a:t>
            </a:r>
            <a:endParaRPr lang="en-GB" sz="8000" b="1" i="1" dirty="0" smtClean="0"/>
          </a:p>
          <a:p>
            <a:pPr>
              <a:buNone/>
            </a:pPr>
            <a:r>
              <a:rPr lang="en-US" sz="8000" dirty="0" smtClean="0"/>
              <a:t> 	We monitored </a:t>
            </a:r>
            <a:r>
              <a:rPr lang="en-US" sz="8000" dirty="0" smtClean="0"/>
              <a:t>the performance and the best one was at decay = 0.2 and iterations = 300 .</a:t>
            </a:r>
            <a:endParaRPr lang="en-GB" sz="8000" dirty="0" smtClean="0"/>
          </a:p>
          <a:p>
            <a:pPr>
              <a:buNone/>
            </a:pPr>
            <a:endParaRPr lang="en-US" sz="8000" b="1" dirty="0" smtClean="0"/>
          </a:p>
          <a:p>
            <a:pPr>
              <a:buNone/>
            </a:pP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US" sz="6400" dirty="0" smtClean="0"/>
          </a:p>
          <a:p>
            <a:pPr>
              <a:buNone/>
            </a:pPr>
            <a:endParaRPr lang="en-GB" sz="6400" dirty="0" smtClean="0"/>
          </a:p>
          <a:p>
            <a:pPr>
              <a:buNone/>
            </a:pPr>
            <a:endParaRPr lang="en-GB" sz="8000" i="1" u="sng" dirty="0" smtClean="0"/>
          </a:p>
          <a:p>
            <a:pPr>
              <a:buNone/>
            </a:pPr>
            <a:r>
              <a:rPr lang="en-US" sz="8000" b="1" dirty="0" smtClean="0"/>
              <a:t>Training set: </a:t>
            </a:r>
          </a:p>
          <a:p>
            <a:r>
              <a:rPr lang="en-US" sz="8000" dirty="0" smtClean="0"/>
              <a:t>Accuracy</a:t>
            </a:r>
            <a:r>
              <a:rPr lang="en-US" sz="8000" b="1" dirty="0" smtClean="0"/>
              <a:t>:</a:t>
            </a:r>
            <a:endParaRPr lang="en-GB" sz="8000" b="1" dirty="0" smtClean="0"/>
          </a:p>
          <a:p>
            <a:pPr>
              <a:buNone/>
            </a:pPr>
            <a:r>
              <a:rPr lang="en-US" sz="8000" dirty="0" smtClean="0"/>
              <a:t>	Accuracy of the training set is equal to 56.53 </a:t>
            </a:r>
            <a:r>
              <a:rPr lang="en-US" sz="8000" dirty="0" smtClean="0"/>
              <a:t>%.</a:t>
            </a:r>
            <a:endParaRPr lang="en-US" sz="8000"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4" name="Picture 3" descr="two.PNG"/>
          <p:cNvPicPr>
            <a:picLocks noChangeAspect="1"/>
          </p:cNvPicPr>
          <p:nvPr/>
        </p:nvPicPr>
        <p:blipFill>
          <a:blip r:embed="rId3" cstate="print"/>
          <a:stretch>
            <a:fillRect/>
          </a:stretch>
        </p:blipFill>
        <p:spPr>
          <a:xfrm>
            <a:off x="755576" y="2204864"/>
            <a:ext cx="7632848" cy="225774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400600"/>
          </a:xfrm>
        </p:spPr>
        <p:txBody>
          <a:bodyPr>
            <a:normAutofit fontScale="25000" lnSpcReduction="20000"/>
          </a:bodyPr>
          <a:lstStyle/>
          <a:p>
            <a:pPr>
              <a:buNone/>
            </a:pPr>
            <a:r>
              <a:rPr lang="en-US" sz="8000" b="1" dirty="0" smtClean="0"/>
              <a:t>Model evaluation:</a:t>
            </a:r>
          </a:p>
          <a:p>
            <a:pPr>
              <a:buNone/>
            </a:pPr>
            <a:endParaRPr lang="en-US" sz="8000" b="1" dirty="0" smtClean="0"/>
          </a:p>
          <a:p>
            <a:pPr>
              <a:buNone/>
            </a:pPr>
            <a:r>
              <a:rPr lang="en-US" sz="8000" b="1" u="sng" dirty="0" smtClean="0"/>
              <a:t>Comments</a:t>
            </a:r>
            <a:r>
              <a:rPr lang="en-US" sz="8000" b="1" u="sng" dirty="0" smtClean="0"/>
              <a:t>:</a:t>
            </a:r>
            <a:endParaRPr lang="en-GB" sz="8000" b="1" u="sng" dirty="0" smtClean="0"/>
          </a:p>
          <a:p>
            <a:pPr>
              <a:buNone/>
            </a:pPr>
            <a:r>
              <a:rPr lang="en-US" sz="8000" dirty="0" smtClean="0"/>
              <a:t>	The </a:t>
            </a:r>
            <a:r>
              <a:rPr lang="en-US" sz="8000" dirty="0" smtClean="0"/>
              <a:t>accuracy is slightly better than that given by the Naïve </a:t>
            </a:r>
            <a:r>
              <a:rPr lang="en-US" sz="8000" dirty="0" err="1" smtClean="0"/>
              <a:t>Bayes</a:t>
            </a:r>
            <a:r>
              <a:rPr lang="en-US" sz="8000" dirty="0" smtClean="0"/>
              <a:t> Classifier.</a:t>
            </a:r>
            <a:endParaRPr lang="en-GB" sz="8000" dirty="0" smtClean="0"/>
          </a:p>
          <a:p>
            <a:pPr>
              <a:buNone/>
            </a:pPr>
            <a:r>
              <a:rPr lang="en-US" sz="8000" dirty="0" smtClean="0"/>
              <a:t>	We </a:t>
            </a:r>
            <a:r>
              <a:rPr lang="en-US" sz="8000" dirty="0" smtClean="0"/>
              <a:t>trained the model as following : </a:t>
            </a:r>
            <a:endParaRPr lang="en-GB" sz="8000" dirty="0" smtClean="0"/>
          </a:p>
          <a:p>
            <a:pPr>
              <a:buNone/>
            </a:pPr>
            <a:r>
              <a:rPr lang="en-US" sz="8000" i="1" dirty="0" smtClean="0"/>
              <a:t>	</a:t>
            </a:r>
            <a:r>
              <a:rPr lang="en-US" sz="8000" i="1" dirty="0" err="1" smtClean="0"/>
              <a:t>modelNN</a:t>
            </a:r>
            <a:r>
              <a:rPr lang="en-US" sz="8000" i="1" dirty="0" smtClean="0"/>
              <a:t>&lt;-</a:t>
            </a:r>
            <a:r>
              <a:rPr lang="en-US" sz="8000" i="1" dirty="0" err="1" smtClean="0"/>
              <a:t>nnet</a:t>
            </a:r>
            <a:r>
              <a:rPr lang="en-US" sz="8000" i="1" dirty="0" smtClean="0"/>
              <a:t>(</a:t>
            </a:r>
            <a:r>
              <a:rPr lang="en-US" sz="8000" i="1" dirty="0" err="1" smtClean="0"/>
              <a:t>as.factor</a:t>
            </a:r>
            <a:r>
              <a:rPr lang="en-US" sz="8000" i="1" dirty="0" smtClean="0"/>
              <a:t>(</a:t>
            </a:r>
            <a:r>
              <a:rPr lang="en-US" sz="8000" i="1" dirty="0" err="1" smtClean="0"/>
              <a:t>Accident_Severity</a:t>
            </a:r>
            <a:r>
              <a:rPr lang="en-US" sz="8000" i="1" dirty="0" smtClean="0"/>
              <a:t>)~</a:t>
            </a:r>
            <a:r>
              <a:rPr lang="en-US" sz="8000" i="1" dirty="0" err="1" smtClean="0"/>
              <a:t>Number_of_Vehicles</a:t>
            </a:r>
            <a:r>
              <a:rPr lang="en-US" sz="8000" i="1" dirty="0" smtClean="0"/>
              <a:t>      +Day_of_Week+X1st_Road_Class+Road_Type+Speed_limit+</a:t>
            </a:r>
            <a:endParaRPr lang="en-GB" sz="8000" i="1" dirty="0" smtClean="0"/>
          </a:p>
          <a:p>
            <a:pPr>
              <a:buNone/>
            </a:pPr>
            <a:r>
              <a:rPr lang="en-US" sz="8000" i="1" dirty="0" smtClean="0"/>
              <a:t>	X2nd_Road_Class+Road_Surface_Conditions,data=</a:t>
            </a:r>
            <a:r>
              <a:rPr lang="en-US" sz="8000" i="1" dirty="0" err="1" smtClean="0"/>
              <a:t>training,size</a:t>
            </a:r>
            <a:r>
              <a:rPr lang="en-US" sz="8000" i="1" dirty="0" smtClean="0"/>
              <a:t> </a:t>
            </a:r>
            <a:r>
              <a:rPr lang="en-US" sz="8000" i="1" dirty="0" smtClean="0"/>
              <a:t>=8 ,decay = 0.2,maxit = </a:t>
            </a:r>
            <a:r>
              <a:rPr lang="en-US" sz="8000" i="1" dirty="0" smtClean="0"/>
              <a:t>300)</a:t>
            </a:r>
            <a:endParaRPr lang="en-GB" sz="8000" i="1" dirty="0" smtClean="0"/>
          </a:p>
          <a:p>
            <a:pPr>
              <a:buNone/>
            </a:pPr>
            <a:r>
              <a:rPr lang="en-GB" sz="8000" dirty="0" smtClean="0"/>
              <a:t>	</a:t>
            </a:r>
            <a:r>
              <a:rPr lang="en-US" sz="7800" dirty="0" smtClean="0"/>
              <a:t>We </a:t>
            </a:r>
            <a:r>
              <a:rPr lang="en-US" sz="7800" dirty="0" smtClean="0"/>
              <a:t>used the decay as 0.2, we </a:t>
            </a:r>
            <a:r>
              <a:rPr lang="en-US" sz="7800" dirty="0" smtClean="0"/>
              <a:t>compromised it </a:t>
            </a:r>
            <a:r>
              <a:rPr lang="en-US" sz="7800" dirty="0" smtClean="0"/>
              <a:t>not be very low so it won’t converge slowly and not very high so it won’t oscillate around local minima . </a:t>
            </a:r>
            <a:endParaRPr lang="en-GB" sz="7800" dirty="0" smtClean="0"/>
          </a:p>
          <a:p>
            <a:pPr>
              <a:buNone/>
            </a:pPr>
            <a:r>
              <a:rPr lang="en-US" sz="8000" dirty="0" smtClean="0"/>
              <a:t>	For </a:t>
            </a:r>
            <a:r>
              <a:rPr lang="en-US" sz="8000" dirty="0" smtClean="0"/>
              <a:t>the number of </a:t>
            </a:r>
            <a:r>
              <a:rPr lang="en-US" sz="8000" dirty="0" smtClean="0"/>
              <a:t>iterations, </a:t>
            </a:r>
            <a:r>
              <a:rPr lang="en-US" sz="8000" dirty="0" smtClean="0"/>
              <a:t>if we extend it to 700-1000 or decrease it to 100-150 it gives lower accuracy .</a:t>
            </a:r>
            <a:endParaRPr lang="en-GB" sz="8000" dirty="0" smtClean="0"/>
          </a:p>
          <a:p>
            <a:pPr>
              <a:buNone/>
            </a:pPr>
            <a:r>
              <a:rPr lang="en-US" sz="8000" dirty="0" smtClean="0"/>
              <a:t>	The </a:t>
            </a:r>
            <a:r>
              <a:rPr lang="en-US" sz="8000" dirty="0" smtClean="0"/>
              <a:t>size is the number of the neurons of the hidden layer , the default in the </a:t>
            </a:r>
            <a:r>
              <a:rPr lang="en-US" sz="8000" dirty="0" err="1" smtClean="0"/>
              <a:t>nnet</a:t>
            </a:r>
            <a:r>
              <a:rPr lang="en-US" sz="8000" dirty="0" smtClean="0"/>
              <a:t> package is 1 hidden layer and the size is left to be decided ;6-8  gives good performance .</a:t>
            </a:r>
            <a:endParaRPr lang="en-GB" sz="8000" dirty="0" smtClean="0"/>
          </a:p>
          <a:p>
            <a:pPr>
              <a:buNone/>
            </a:pPr>
            <a:endParaRPr lang="en-US" sz="8000" b="1" dirty="0" smtClean="0"/>
          </a:p>
          <a:p>
            <a:pPr>
              <a:buNone/>
            </a:pP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US" sz="6400" dirty="0" smtClean="0"/>
          </a:p>
          <a:p>
            <a:pPr>
              <a:buNone/>
            </a:pPr>
            <a:endParaRPr lang="en-GB" sz="6400" dirty="0" smtClean="0"/>
          </a:p>
          <a:p>
            <a:pPr>
              <a:buNone/>
            </a:pP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400600"/>
          </a:xfrm>
        </p:spPr>
        <p:txBody>
          <a:bodyPr>
            <a:normAutofit fontScale="25000" lnSpcReduction="20000"/>
          </a:bodyPr>
          <a:lstStyle/>
          <a:p>
            <a:pPr>
              <a:buNone/>
            </a:pPr>
            <a:r>
              <a:rPr lang="en-US" sz="8000" b="1" dirty="0" smtClean="0"/>
              <a:t>Model </a:t>
            </a:r>
            <a:r>
              <a:rPr lang="en-US" sz="8000" b="1" dirty="0" smtClean="0"/>
              <a:t>evaluation</a:t>
            </a:r>
            <a:r>
              <a:rPr lang="en-US" sz="8000" b="1" dirty="0" smtClean="0"/>
              <a:t>:</a:t>
            </a:r>
          </a:p>
          <a:p>
            <a:pPr>
              <a:buNone/>
            </a:pPr>
            <a:r>
              <a:rPr lang="en-US" sz="8000" b="1" u="sng" dirty="0" smtClean="0"/>
              <a:t>Test set:</a:t>
            </a:r>
            <a:endParaRPr lang="en-GB" sz="8000" b="1" u="sng" dirty="0" smtClean="0"/>
          </a:p>
          <a:p>
            <a:r>
              <a:rPr lang="en-US" sz="8000" dirty="0" smtClean="0"/>
              <a:t>Accuracy:</a:t>
            </a:r>
            <a:endParaRPr lang="en-GB" sz="8000" dirty="0" smtClean="0"/>
          </a:p>
          <a:p>
            <a:pPr>
              <a:buNone/>
            </a:pPr>
            <a:r>
              <a:rPr lang="en-US" sz="8000" dirty="0" smtClean="0"/>
              <a:t>   	Accuracy of the testing set is equal to 59.5 %.</a:t>
            </a:r>
          </a:p>
          <a:p>
            <a:pPr>
              <a:buNone/>
            </a:pPr>
            <a:endParaRPr lang="en-GB" sz="8000" dirty="0" smtClean="0"/>
          </a:p>
          <a:p>
            <a:r>
              <a:rPr lang="en-US" sz="8000" dirty="0" smtClean="0"/>
              <a:t>Precision:</a:t>
            </a:r>
            <a:endParaRPr lang="en-GB" sz="8000" dirty="0" smtClean="0"/>
          </a:p>
          <a:p>
            <a:pPr>
              <a:buNone/>
            </a:pPr>
            <a:r>
              <a:rPr lang="en-US" sz="8000" dirty="0" smtClean="0"/>
              <a:t>	Precision </a:t>
            </a:r>
            <a:r>
              <a:rPr lang="en-US" sz="8000" dirty="0" smtClean="0"/>
              <a:t>c1: (333)/(333+255+282)=38.2%</a:t>
            </a:r>
            <a:endParaRPr lang="en-GB" sz="8000" dirty="0" smtClean="0"/>
          </a:p>
          <a:p>
            <a:pPr>
              <a:buNone/>
            </a:pPr>
            <a:r>
              <a:rPr lang="en-US" sz="8000" dirty="0" smtClean="0"/>
              <a:t>	Precision </a:t>
            </a:r>
            <a:r>
              <a:rPr lang="en-US" sz="8000" dirty="0" smtClean="0"/>
              <a:t>c2: (853)/(853+482+704)=41.8%</a:t>
            </a:r>
            <a:endParaRPr lang="en-GB" sz="8000" dirty="0" smtClean="0"/>
          </a:p>
          <a:p>
            <a:pPr>
              <a:buNone/>
            </a:pPr>
            <a:r>
              <a:rPr lang="en-US" sz="8000" dirty="0" smtClean="0"/>
              <a:t>	Precision </a:t>
            </a:r>
            <a:r>
              <a:rPr lang="en-US" sz="8000" dirty="0" smtClean="0"/>
              <a:t>c3: (24014)/(24014+11477+3953)=40.3%</a:t>
            </a:r>
            <a:endParaRPr lang="en-GB" sz="8000" dirty="0" smtClean="0"/>
          </a:p>
          <a:p>
            <a:pPr>
              <a:buNone/>
            </a:pPr>
            <a:r>
              <a:rPr lang="en-US" sz="8000" dirty="0" smtClean="0"/>
              <a:t>	Overall </a:t>
            </a:r>
            <a:r>
              <a:rPr lang="en-US" sz="8000" dirty="0" smtClean="0"/>
              <a:t>precision: (38.2+41.8+40.3)/3=40.1%</a:t>
            </a:r>
            <a:endParaRPr lang="en-GB" sz="8000" dirty="0" smtClean="0"/>
          </a:p>
          <a:p>
            <a:pPr>
              <a:buNone/>
            </a:pPr>
            <a:r>
              <a:rPr lang="en-US" sz="8000" dirty="0" smtClean="0"/>
              <a:t> </a:t>
            </a:r>
            <a:endParaRPr lang="en-GB" sz="8000" dirty="0" smtClean="0"/>
          </a:p>
          <a:p>
            <a:r>
              <a:rPr lang="en-US" sz="8000" dirty="0" smtClean="0"/>
              <a:t>Recall:</a:t>
            </a:r>
            <a:endParaRPr lang="en-GB" sz="8000" dirty="0" smtClean="0"/>
          </a:p>
          <a:p>
            <a:pPr>
              <a:buNone/>
            </a:pPr>
            <a:r>
              <a:rPr lang="en-US" sz="8000" dirty="0" smtClean="0"/>
              <a:t>	Recall </a:t>
            </a:r>
            <a:r>
              <a:rPr lang="en-US" sz="8000" dirty="0" smtClean="0"/>
              <a:t>c1: (333)/(333+482+3953)=7%</a:t>
            </a:r>
            <a:endParaRPr lang="en-GB" sz="8000" dirty="0" smtClean="0"/>
          </a:p>
          <a:p>
            <a:pPr>
              <a:buNone/>
            </a:pPr>
            <a:r>
              <a:rPr lang="en-US" sz="8000" dirty="0" smtClean="0"/>
              <a:t>	Recall </a:t>
            </a:r>
            <a:r>
              <a:rPr lang="en-US" sz="8000" dirty="0" smtClean="0"/>
              <a:t>c2: (853)/(853+255+11477)=7 %</a:t>
            </a:r>
            <a:endParaRPr lang="en-GB" sz="8000" dirty="0" smtClean="0"/>
          </a:p>
          <a:p>
            <a:pPr>
              <a:buNone/>
            </a:pPr>
            <a:r>
              <a:rPr lang="en-US" sz="8000" dirty="0" smtClean="0"/>
              <a:t>	Recall </a:t>
            </a:r>
            <a:r>
              <a:rPr lang="en-US" sz="8000" dirty="0" smtClean="0"/>
              <a:t>c3 is a very large value .</a:t>
            </a:r>
            <a:endParaRPr lang="en-GB" sz="8000" dirty="0" smtClean="0"/>
          </a:p>
          <a:p>
            <a:pPr>
              <a:buNone/>
            </a:pPr>
            <a:endParaRPr lang="en-US" sz="8000" b="1" dirty="0" smtClean="0"/>
          </a:p>
          <a:p>
            <a:pPr>
              <a:buNone/>
            </a:pP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US" sz="6400" dirty="0" smtClean="0"/>
          </a:p>
          <a:p>
            <a:pPr>
              <a:buNone/>
            </a:pPr>
            <a:endParaRPr lang="en-GB" sz="6400" dirty="0" smtClean="0"/>
          </a:p>
          <a:p>
            <a:pPr>
              <a:buNone/>
            </a:pP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12" name="Content Placeholder 2"/>
          <p:cNvSpPr>
            <a:spLocks noGrp="1"/>
          </p:cNvSpPr>
          <p:nvPr>
            <p:ph sz="quarter" idx="1"/>
          </p:nvPr>
        </p:nvSpPr>
        <p:spPr>
          <a:xfrm>
            <a:off x="5148064" y="1052736"/>
            <a:ext cx="3431352" cy="4968552"/>
          </a:xfrm>
        </p:spPr>
        <p:txBody>
          <a:bodyPr>
            <a:normAutofit/>
          </a:bodyPr>
          <a:lstStyle/>
          <a:p>
            <a:endParaRPr lang="en-US" sz="2000" dirty="0" smtClean="0"/>
          </a:p>
          <a:p>
            <a:endParaRPr lang="en-US" sz="2000" dirty="0" smtClean="0"/>
          </a:p>
          <a:p>
            <a:r>
              <a:rPr lang="en-US" sz="2000" dirty="0" smtClean="0"/>
              <a:t>Year </a:t>
            </a:r>
            <a:r>
              <a:rPr lang="en-US" sz="2000" dirty="0" smtClean="0"/>
              <a:t>2005 had the highest number of accidents then it gradually decreased but had an increase in 2012 then continued decreasing gradually again.</a:t>
            </a:r>
          </a:p>
          <a:p>
            <a:endParaRPr lang="en-GB" sz="2000" dirty="0" smtClean="0"/>
          </a:p>
          <a:p>
            <a:pPr>
              <a:buNone/>
            </a:pPr>
            <a:endParaRPr lang="en-US" sz="2000" dirty="0" smtClean="0"/>
          </a:p>
        </p:txBody>
      </p:sp>
      <p:pic>
        <p:nvPicPr>
          <p:cNvPr id="9" name="Picture 8"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9552" y="1196752"/>
            <a:ext cx="4608512" cy="3816424"/>
          </a:xfrm>
          <a:prstGeom prst="rect">
            <a:avLst/>
          </a:prstGeom>
        </p:spPr>
      </p:pic>
      <p:sp>
        <p:nvSpPr>
          <p:cNvPr id="10" name="TextBox 9"/>
          <p:cNvSpPr txBox="1"/>
          <p:nvPr/>
        </p:nvSpPr>
        <p:spPr>
          <a:xfrm>
            <a:off x="1403648" y="5013176"/>
            <a:ext cx="2592288" cy="646331"/>
          </a:xfrm>
          <a:prstGeom prst="rect">
            <a:avLst/>
          </a:prstGeom>
          <a:noFill/>
        </p:spPr>
        <p:txBody>
          <a:bodyPr wrap="square" rtlCol="0">
            <a:spAutoFit/>
          </a:bodyPr>
          <a:lstStyle/>
          <a:p>
            <a:pPr algn="ctr"/>
            <a:r>
              <a:rPr lang="en-US" b="1" i="1" dirty="0">
                <a:latin typeface="Calibri" pitchFamily="34" charset="0"/>
                <a:cs typeface="Calibri" pitchFamily="34" charset="0"/>
              </a:rPr>
              <a:t>Number of accidents </a:t>
            </a:r>
            <a:endParaRPr lang="en-US" b="1" i="1" dirty="0" smtClean="0">
              <a:latin typeface="Calibri" pitchFamily="34" charset="0"/>
              <a:cs typeface="Calibri" pitchFamily="34" charset="0"/>
            </a:endParaRPr>
          </a:p>
          <a:p>
            <a:pPr algn="ctr"/>
            <a:r>
              <a:rPr lang="en-US" b="1" i="1" dirty="0" smtClean="0">
                <a:latin typeface="Calibri" pitchFamily="34" charset="0"/>
                <a:cs typeface="Calibri" pitchFamily="34" charset="0"/>
              </a:rPr>
              <a:t>over </a:t>
            </a:r>
            <a:r>
              <a:rPr lang="en-US" b="1" i="1" dirty="0">
                <a:latin typeface="Calibri" pitchFamily="34" charset="0"/>
                <a:cs typeface="Calibri" pitchFamily="34" charset="0"/>
              </a:rPr>
              <a:t>years</a:t>
            </a:r>
            <a:endParaRPr lang="en-GB" b="1" i="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400600"/>
          </a:xfrm>
        </p:spPr>
        <p:txBody>
          <a:bodyPr>
            <a:normAutofit fontScale="25000" lnSpcReduction="20000"/>
          </a:bodyPr>
          <a:lstStyle/>
          <a:p>
            <a:pPr>
              <a:buNone/>
            </a:pPr>
            <a:r>
              <a:rPr lang="en-US" sz="8000" b="1" dirty="0" smtClean="0"/>
              <a:t>Model </a:t>
            </a:r>
            <a:r>
              <a:rPr lang="en-US" sz="8000" b="1" dirty="0" smtClean="0"/>
              <a:t>evaluation</a:t>
            </a:r>
            <a:r>
              <a:rPr lang="en-US" sz="8000" b="1" dirty="0" smtClean="0"/>
              <a:t>:</a:t>
            </a:r>
          </a:p>
          <a:p>
            <a:r>
              <a:rPr lang="en-US" sz="8000" b="1" i="1" dirty="0" smtClean="0"/>
              <a:t>Random </a:t>
            </a:r>
            <a:r>
              <a:rPr lang="en-US" sz="8000" b="1" i="1" dirty="0" smtClean="0"/>
              <a:t>forest</a:t>
            </a:r>
            <a:r>
              <a:rPr lang="en-US" sz="8000" b="1" i="1" dirty="0" smtClean="0"/>
              <a:t>:</a:t>
            </a:r>
          </a:p>
          <a:p>
            <a:pPr>
              <a:buNone/>
            </a:pPr>
            <a:r>
              <a:rPr lang="en-US" sz="8000" dirty="0" smtClean="0"/>
              <a:t>	We </a:t>
            </a:r>
            <a:r>
              <a:rPr lang="en-US" sz="8000" dirty="0" smtClean="0"/>
              <a:t>monitored </a:t>
            </a:r>
            <a:r>
              <a:rPr lang="en-US" sz="8000" dirty="0" smtClean="0"/>
              <a:t>the </a:t>
            </a:r>
            <a:r>
              <a:rPr lang="en-US" sz="8000" dirty="0" smtClean="0"/>
              <a:t>performance and the best one was at decay = 0.2 and iterations = 300 </a:t>
            </a:r>
            <a:r>
              <a:rPr lang="en-US" sz="8000" dirty="0" smtClean="0"/>
              <a:t>.</a:t>
            </a:r>
          </a:p>
          <a:p>
            <a:pPr>
              <a:buNone/>
            </a:pPr>
            <a:endParaRPr lang="en-US" sz="8000" dirty="0" smtClean="0"/>
          </a:p>
          <a:p>
            <a:pPr>
              <a:buNone/>
            </a:pPr>
            <a:endParaRPr lang="en-GB" sz="8000" dirty="0" smtClean="0"/>
          </a:p>
          <a:p>
            <a:endParaRPr lang="en-GB" sz="8000" b="1" i="1" dirty="0" smtClean="0"/>
          </a:p>
          <a:p>
            <a:pPr>
              <a:buNone/>
            </a:pPr>
            <a:endParaRPr lang="en-US" sz="8000" b="1" dirty="0" smtClean="0"/>
          </a:p>
          <a:p>
            <a:pPr>
              <a:buNone/>
            </a:pP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US" sz="8000" dirty="0" smtClean="0"/>
          </a:p>
          <a:p>
            <a:pPr>
              <a:buNone/>
            </a:pPr>
            <a:r>
              <a:rPr lang="en-US" sz="8000" b="1" u="sng" dirty="0" smtClean="0"/>
              <a:t>Training set:</a:t>
            </a:r>
            <a:endParaRPr lang="en-GB" sz="8000" b="1" u="sng" dirty="0" smtClean="0"/>
          </a:p>
          <a:p>
            <a:r>
              <a:rPr lang="en-US" sz="8000" dirty="0" smtClean="0"/>
              <a:t>Accuracy</a:t>
            </a:r>
            <a:r>
              <a:rPr lang="en-US" sz="8000" dirty="0" smtClean="0"/>
              <a:t>:</a:t>
            </a:r>
            <a:endParaRPr lang="en-GB" sz="8000" dirty="0" smtClean="0"/>
          </a:p>
          <a:p>
            <a:pPr>
              <a:buNone/>
            </a:pPr>
            <a:r>
              <a:rPr lang="en-US" sz="8000" dirty="0" smtClean="0"/>
              <a:t>	Accuracy </a:t>
            </a:r>
            <a:r>
              <a:rPr lang="en-US" sz="8000" dirty="0" smtClean="0"/>
              <a:t>of the training set is equal to 60 %.</a:t>
            </a:r>
            <a:endParaRPr lang="en-GB" sz="8000" dirty="0" smtClean="0"/>
          </a:p>
          <a:p>
            <a:pPr>
              <a:buNone/>
            </a:pPr>
            <a:endParaRPr lang="en-GB" sz="6400" dirty="0" smtClean="0"/>
          </a:p>
          <a:p>
            <a:pPr>
              <a:buNone/>
            </a:pP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pic>
        <p:nvPicPr>
          <p:cNvPr id="4" name="Picture 3" descr="three.PNG"/>
          <p:cNvPicPr>
            <a:picLocks noChangeAspect="1"/>
          </p:cNvPicPr>
          <p:nvPr/>
        </p:nvPicPr>
        <p:blipFill>
          <a:blip r:embed="rId3" cstate="print"/>
          <a:stretch>
            <a:fillRect/>
          </a:stretch>
        </p:blipFill>
        <p:spPr>
          <a:xfrm>
            <a:off x="827584" y="2348880"/>
            <a:ext cx="7068537" cy="240063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400600"/>
          </a:xfrm>
        </p:spPr>
        <p:txBody>
          <a:bodyPr>
            <a:normAutofit fontScale="25000" lnSpcReduction="20000"/>
          </a:bodyPr>
          <a:lstStyle/>
          <a:p>
            <a:pPr>
              <a:buNone/>
            </a:pPr>
            <a:r>
              <a:rPr lang="en-US" sz="8000" b="1" dirty="0" smtClean="0"/>
              <a:t>Model </a:t>
            </a:r>
            <a:r>
              <a:rPr lang="en-US" sz="8000" b="1" dirty="0" smtClean="0"/>
              <a:t>evaluation</a:t>
            </a:r>
            <a:r>
              <a:rPr lang="en-US" sz="8000" b="1" dirty="0" smtClean="0"/>
              <a:t>:</a:t>
            </a:r>
          </a:p>
          <a:p>
            <a:pPr>
              <a:buNone/>
            </a:pPr>
            <a:r>
              <a:rPr lang="en-US" sz="8000" b="1" u="sng" dirty="0" smtClean="0"/>
              <a:t>Test </a:t>
            </a:r>
            <a:r>
              <a:rPr lang="en-US" sz="8000" b="1" u="sng" dirty="0" smtClean="0"/>
              <a:t>set:</a:t>
            </a:r>
            <a:endParaRPr lang="en-GB" sz="8000" b="1" u="sng" dirty="0" smtClean="0"/>
          </a:p>
          <a:p>
            <a:r>
              <a:rPr lang="en-US" sz="8000" dirty="0" smtClean="0"/>
              <a:t>Accuracy:</a:t>
            </a:r>
            <a:endParaRPr lang="en-GB" sz="8000" dirty="0" smtClean="0"/>
          </a:p>
          <a:p>
            <a:pPr>
              <a:buNone/>
            </a:pPr>
            <a:r>
              <a:rPr lang="en-US" sz="8000" dirty="0" smtClean="0"/>
              <a:t>	Accuracy </a:t>
            </a:r>
            <a:r>
              <a:rPr lang="en-US" sz="8000" dirty="0" smtClean="0"/>
              <a:t>of the testing set is equal to 59.51</a:t>
            </a:r>
            <a:r>
              <a:rPr lang="en-US" sz="8000" dirty="0" smtClean="0"/>
              <a:t>%.</a:t>
            </a:r>
          </a:p>
          <a:p>
            <a:pPr>
              <a:buNone/>
            </a:pPr>
            <a:endParaRPr lang="en-GB" sz="8000" dirty="0" smtClean="0"/>
          </a:p>
          <a:p>
            <a:r>
              <a:rPr lang="en-US" sz="8000" dirty="0" smtClean="0"/>
              <a:t>Precision:</a:t>
            </a:r>
            <a:endParaRPr lang="en-GB" sz="8000" dirty="0" smtClean="0"/>
          </a:p>
          <a:p>
            <a:pPr>
              <a:buNone/>
            </a:pPr>
            <a:r>
              <a:rPr lang="en-US" sz="8000" dirty="0" smtClean="0"/>
              <a:t>	Precision </a:t>
            </a:r>
            <a:r>
              <a:rPr lang="en-US" sz="8000" dirty="0" smtClean="0"/>
              <a:t>c1: (306)/(306+197+255)=40.36%</a:t>
            </a:r>
            <a:endParaRPr lang="en-GB" sz="8000" dirty="0" smtClean="0"/>
          </a:p>
          <a:p>
            <a:pPr>
              <a:buNone/>
            </a:pPr>
            <a:r>
              <a:rPr lang="en-US" sz="8000" dirty="0" smtClean="0"/>
              <a:t>	Precision </a:t>
            </a:r>
            <a:r>
              <a:rPr lang="en-US" sz="8000" dirty="0" smtClean="0"/>
              <a:t>c2: (715)(715+435+562)=41.8%</a:t>
            </a:r>
            <a:endParaRPr lang="en-GB" sz="8000" dirty="0" smtClean="0"/>
          </a:p>
          <a:p>
            <a:pPr>
              <a:buNone/>
            </a:pPr>
            <a:r>
              <a:rPr lang="en-US" sz="8000" dirty="0" smtClean="0"/>
              <a:t>	Precision </a:t>
            </a:r>
            <a:r>
              <a:rPr lang="en-US" sz="8000" dirty="0" smtClean="0"/>
              <a:t>c3: (24183)/(24183+11673+4027)=60.6%</a:t>
            </a:r>
            <a:endParaRPr lang="en-GB" sz="8000" dirty="0" smtClean="0"/>
          </a:p>
          <a:p>
            <a:pPr>
              <a:buNone/>
            </a:pPr>
            <a:r>
              <a:rPr lang="en-US" sz="8000" dirty="0" smtClean="0"/>
              <a:t>	Overall </a:t>
            </a:r>
            <a:r>
              <a:rPr lang="en-US" sz="8000" dirty="0" smtClean="0"/>
              <a:t>precision: (82.5+37.4+22)/3=47.5</a:t>
            </a:r>
            <a:endParaRPr lang="en-GB" sz="8000" dirty="0" smtClean="0"/>
          </a:p>
          <a:p>
            <a:pPr>
              <a:buNone/>
            </a:pPr>
            <a:r>
              <a:rPr lang="en-US" sz="8000" dirty="0" smtClean="0"/>
              <a:t> </a:t>
            </a:r>
            <a:endParaRPr lang="en-GB" sz="8000" dirty="0" smtClean="0"/>
          </a:p>
          <a:p>
            <a:r>
              <a:rPr lang="en-US" sz="8000" dirty="0" smtClean="0"/>
              <a:t>Recall:</a:t>
            </a:r>
            <a:endParaRPr lang="en-GB" sz="8000" dirty="0" smtClean="0"/>
          </a:p>
          <a:p>
            <a:pPr>
              <a:buNone/>
            </a:pPr>
            <a:r>
              <a:rPr lang="en-US" sz="8000" dirty="0" smtClean="0"/>
              <a:t>	Recall </a:t>
            </a:r>
            <a:r>
              <a:rPr lang="en-US" sz="8000" dirty="0" smtClean="0"/>
              <a:t>c1: (306)/(306+435+4027)=6.4%</a:t>
            </a:r>
            <a:endParaRPr lang="en-GB" sz="8000" dirty="0" smtClean="0"/>
          </a:p>
          <a:p>
            <a:pPr>
              <a:buNone/>
            </a:pPr>
            <a:r>
              <a:rPr lang="en-US" sz="8000" dirty="0" smtClean="0"/>
              <a:t>	Recall </a:t>
            </a:r>
            <a:r>
              <a:rPr lang="en-US" sz="8000" dirty="0" smtClean="0"/>
              <a:t>c2: (715)/(715+197+11673)=2.7%</a:t>
            </a:r>
            <a:endParaRPr lang="en-GB" sz="8000" dirty="0" smtClean="0"/>
          </a:p>
          <a:p>
            <a:pPr>
              <a:buNone/>
            </a:pPr>
            <a:r>
              <a:rPr lang="en-US" sz="8000" dirty="0" smtClean="0"/>
              <a:t>	Recall </a:t>
            </a:r>
            <a:r>
              <a:rPr lang="en-US" sz="8000" dirty="0" smtClean="0"/>
              <a:t>c3: (24183)/(24183+562+255)=96.7% </a:t>
            </a: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US" sz="6400" dirty="0" smtClean="0"/>
          </a:p>
          <a:p>
            <a:pPr>
              <a:buNone/>
            </a:pPr>
            <a:endParaRPr lang="en-GB" sz="6400" dirty="0" smtClean="0"/>
          </a:p>
          <a:p>
            <a:pPr>
              <a:buNone/>
            </a:pP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sz="4800" b="1" dirty="0" smtClean="0"/>
              <a:t>Severity </a:t>
            </a:r>
            <a:r>
              <a:rPr lang="en-US" sz="4800" b="1" dirty="0" smtClean="0"/>
              <a:t>prediction </a:t>
            </a:r>
            <a:r>
              <a:rPr lang="en-US" sz="4800" b="1" dirty="0" smtClean="0"/>
              <a:t>model</a:t>
            </a:r>
            <a:endParaRPr lang="en-GB" sz="4800" b="1" dirty="0"/>
          </a:p>
        </p:txBody>
      </p:sp>
      <p:sp>
        <p:nvSpPr>
          <p:cNvPr id="3" name="Content Placeholder 2"/>
          <p:cNvSpPr>
            <a:spLocks noGrp="1"/>
          </p:cNvSpPr>
          <p:nvPr>
            <p:ph sz="quarter" idx="1"/>
          </p:nvPr>
        </p:nvSpPr>
        <p:spPr>
          <a:xfrm>
            <a:off x="395536" y="980728"/>
            <a:ext cx="8183880" cy="5400600"/>
          </a:xfrm>
        </p:spPr>
        <p:txBody>
          <a:bodyPr>
            <a:normAutofit fontScale="25000" lnSpcReduction="20000"/>
          </a:bodyPr>
          <a:lstStyle/>
          <a:p>
            <a:pPr>
              <a:buNone/>
            </a:pPr>
            <a:r>
              <a:rPr lang="en-US" sz="8000" b="1" dirty="0" smtClean="0"/>
              <a:t>Model </a:t>
            </a:r>
            <a:r>
              <a:rPr lang="en-US" sz="8000" b="1" dirty="0" smtClean="0"/>
              <a:t>evaluation</a:t>
            </a:r>
            <a:r>
              <a:rPr lang="en-US" sz="8000" b="1" dirty="0" smtClean="0"/>
              <a:t>:</a:t>
            </a:r>
          </a:p>
          <a:p>
            <a:pPr>
              <a:buNone/>
            </a:pPr>
            <a:endParaRPr lang="en-GB" sz="8000" dirty="0" smtClean="0"/>
          </a:p>
          <a:p>
            <a:pPr>
              <a:buNone/>
            </a:pPr>
            <a:r>
              <a:rPr lang="en-US" sz="8000" b="1" u="sng" dirty="0" smtClean="0"/>
              <a:t>Comments:</a:t>
            </a:r>
          </a:p>
          <a:p>
            <a:pPr>
              <a:buNone/>
            </a:pPr>
            <a:endParaRPr lang="en-GB" sz="8000" b="1" u="sng" dirty="0" smtClean="0"/>
          </a:p>
          <a:p>
            <a:r>
              <a:rPr lang="en-US" sz="8000" dirty="0" smtClean="0"/>
              <a:t>The accuracy , Precision and recall are still almost the same as the neural network model . </a:t>
            </a:r>
            <a:endParaRPr lang="en-GB" sz="8000" dirty="0" smtClean="0"/>
          </a:p>
          <a:p>
            <a:pPr>
              <a:buNone/>
            </a:pPr>
            <a:endParaRPr lang="en-GB" sz="8000" u="sng" dirty="0" smtClean="0"/>
          </a:p>
          <a:p>
            <a:endParaRPr lang="en-US" sz="8000" dirty="0" smtClean="0"/>
          </a:p>
          <a:p>
            <a:pPr>
              <a:buNone/>
            </a:pPr>
            <a:r>
              <a:rPr lang="en-US" sz="8000" dirty="0" smtClean="0"/>
              <a:t> </a:t>
            </a:r>
            <a:endParaRPr lang="en-GB" sz="8000" dirty="0" smtClean="0"/>
          </a:p>
          <a:p>
            <a:pPr>
              <a:buNone/>
            </a:pPr>
            <a:endParaRPr lang="en-US" sz="6400" dirty="0" smtClean="0"/>
          </a:p>
          <a:p>
            <a:pPr>
              <a:buNone/>
            </a:pPr>
            <a:endParaRPr lang="en-GB" sz="6400" dirty="0" smtClean="0"/>
          </a:p>
          <a:p>
            <a:pPr>
              <a:buNone/>
            </a:pPr>
            <a:endParaRPr lang="en-GB" sz="8000" i="1" u="sng" dirty="0" smtClean="0"/>
          </a:p>
          <a:p>
            <a:pPr>
              <a:buNone/>
            </a:pPr>
            <a:endParaRPr lang="en-GB" sz="5000" dirty="0" smtClean="0"/>
          </a:p>
          <a:p>
            <a:pPr>
              <a:buNone/>
            </a:pPr>
            <a:endParaRPr lang="en-GB" sz="20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US" sz="1800" dirty="0" smtClean="0"/>
          </a:p>
          <a:p>
            <a:pPr>
              <a:buNone/>
            </a:pPr>
            <a:r>
              <a:rPr lang="en-US" sz="1800" dirty="0" smtClean="0"/>
              <a:t> </a:t>
            </a:r>
            <a:endParaRPr lang="en-US" sz="1800" dirty="0" smtClean="0"/>
          </a:p>
          <a:p>
            <a:pPr>
              <a:buNone/>
            </a:pPr>
            <a:endParaRPr lang="en-GB" sz="1800" dirty="0" smtClean="0"/>
          </a:p>
          <a:p>
            <a:pPr>
              <a:buNone/>
            </a:pPr>
            <a:endParaRPr lang="en-GB"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References</a:t>
            </a:r>
            <a:r>
              <a:rPr lang="en-US" dirty="0" smtClean="0"/>
              <a:t> </a:t>
            </a:r>
            <a:endParaRPr lang="en-GB" dirty="0"/>
          </a:p>
        </p:txBody>
      </p:sp>
      <p:sp>
        <p:nvSpPr>
          <p:cNvPr id="3" name="Content Placeholder 2"/>
          <p:cNvSpPr>
            <a:spLocks noGrp="1"/>
          </p:cNvSpPr>
          <p:nvPr>
            <p:ph sz="quarter" idx="1"/>
          </p:nvPr>
        </p:nvSpPr>
        <p:spPr/>
        <p:txBody>
          <a:bodyPr/>
          <a:lstStyle/>
          <a:p>
            <a:r>
              <a:rPr lang="en-US" sz="2000" dirty="0" smtClean="0"/>
              <a:t>Dataset</a:t>
            </a:r>
            <a:r>
              <a:rPr lang="en-US" sz="2000" dirty="0" smtClean="0"/>
              <a:t>:</a:t>
            </a:r>
            <a:endParaRPr lang="en-GB" sz="2000" dirty="0" smtClean="0"/>
          </a:p>
          <a:p>
            <a:pPr>
              <a:buNone/>
            </a:pPr>
            <a:r>
              <a:rPr lang="en-US" sz="2000" u="sng" dirty="0" smtClean="0">
                <a:hlinkClick r:id="rId2"/>
              </a:rPr>
              <a:t>	https</a:t>
            </a:r>
            <a:r>
              <a:rPr lang="en-US" sz="2000" u="sng" dirty="0" smtClean="0">
                <a:hlinkClick r:id="rId2"/>
              </a:rPr>
              <a:t>://www.kaggle.com/daveianhickey/2000-16-traffic-flow-england-scotland-wales?fbclid=IwAR0dGYRO__sdeIfxN0T-2pLgnHB2wYj1A3IY23ix5siPDjMO4-GvUYDP5QU</a:t>
            </a:r>
            <a:endParaRPr lang="en-GB" sz="2000" u="sng" dirty="0" smtClean="0"/>
          </a:p>
          <a:p>
            <a:pPr>
              <a:buNone/>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pic>
        <p:nvPicPr>
          <p:cNvPr id="4" name="Content Placeholder 3" descr="A close up of a logo&#10;&#10;Description automatically generated"/>
          <p:cNvPicPr>
            <a:picLocks noGrp="1"/>
          </p:cNvPicPr>
          <p:nvPr>
            <p:ph sz="quarter" idx="1"/>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9552" y="1124744"/>
            <a:ext cx="3960440" cy="3816424"/>
          </a:xfrm>
          <a:prstGeom prst="rect">
            <a:avLst/>
          </a:prstGeom>
        </p:spPr>
      </p:pic>
      <p:sp>
        <p:nvSpPr>
          <p:cNvPr id="6" name="TextBox 5"/>
          <p:cNvSpPr txBox="1"/>
          <p:nvPr/>
        </p:nvSpPr>
        <p:spPr>
          <a:xfrm>
            <a:off x="1187624" y="5013176"/>
            <a:ext cx="2448272" cy="646331"/>
          </a:xfrm>
          <a:prstGeom prst="rect">
            <a:avLst/>
          </a:prstGeom>
          <a:noFill/>
        </p:spPr>
        <p:txBody>
          <a:bodyPr wrap="square" rtlCol="0">
            <a:spAutoFit/>
          </a:bodyPr>
          <a:lstStyle/>
          <a:p>
            <a:pPr algn="ctr"/>
            <a:r>
              <a:rPr lang="en-US" b="1" i="1" dirty="0" smtClean="0">
                <a:latin typeface="Calibri" pitchFamily="34" charset="0"/>
                <a:cs typeface="Calibri" pitchFamily="34" charset="0"/>
              </a:rPr>
              <a:t>Number of accidents in</a:t>
            </a:r>
          </a:p>
          <a:p>
            <a:pPr algn="ctr"/>
            <a:r>
              <a:rPr lang="en-US" b="1" i="1" dirty="0" smtClean="0">
                <a:latin typeface="Calibri" pitchFamily="34" charset="0"/>
                <a:cs typeface="Calibri" pitchFamily="34" charset="0"/>
              </a:rPr>
              <a:t> top 20 districts</a:t>
            </a:r>
            <a:endParaRPr lang="en-GB" b="1" i="1" dirty="0">
              <a:latin typeface="Calibri" pitchFamily="34" charset="0"/>
              <a:cs typeface="Calibri" pitchFamily="34" charset="0"/>
            </a:endParaRPr>
          </a:p>
        </p:txBody>
      </p:sp>
      <p:sp>
        <p:nvSpPr>
          <p:cNvPr id="11" name="Content Placeholder 2"/>
          <p:cNvSpPr txBox="1">
            <a:spLocks/>
          </p:cNvSpPr>
          <p:nvPr/>
        </p:nvSpPr>
        <p:spPr>
          <a:xfrm>
            <a:off x="4788024" y="1124744"/>
            <a:ext cx="3503360" cy="4968552"/>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District 300 has the highest number of accidents, it is almost two times any of the 20 most frequent districts.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most frequent 20 districts must be studied deeper to know the causes of their high number of accidents and try to control this problem.</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12" name="Content Placeholder 2"/>
          <p:cNvSpPr>
            <a:spLocks noGrp="1"/>
          </p:cNvSpPr>
          <p:nvPr>
            <p:ph sz="quarter" idx="1"/>
          </p:nvPr>
        </p:nvSpPr>
        <p:spPr>
          <a:xfrm>
            <a:off x="4932040" y="1052736"/>
            <a:ext cx="3647376" cy="4968552"/>
          </a:xfrm>
        </p:spPr>
        <p:txBody>
          <a:bodyPr>
            <a:normAutofit/>
          </a:bodyPr>
          <a:lstStyle/>
          <a:p>
            <a:r>
              <a:rPr lang="en-US" sz="2000" dirty="0" smtClean="0"/>
              <a:t>By investigating over years, it is seen that district 300 had very high number of accidents till 2007 then the number started to decrease since then, then it became stable, so obviously there was a problem that was solved by 2007.</a:t>
            </a:r>
            <a:endParaRPr lang="en-GB" sz="2000" dirty="0" smtClean="0"/>
          </a:p>
          <a:p>
            <a:endParaRPr lang="en-US" sz="2000" dirty="0" smtClean="0"/>
          </a:p>
          <a:p>
            <a:endParaRPr lang="en-US" sz="2000" dirty="0" smtClean="0"/>
          </a:p>
          <a:p>
            <a:r>
              <a:rPr lang="en-US" sz="2000" dirty="0" smtClean="0"/>
              <a:t>By </a:t>
            </a:r>
            <a:r>
              <a:rPr lang="en-US" sz="2000" dirty="0" smtClean="0"/>
              <a:t>observing the most frequent 5 districts over year, most of the districts had a peak in 2012</a:t>
            </a:r>
            <a:r>
              <a:rPr lang="en-US" sz="2000" dirty="0" smtClean="0"/>
              <a:t>.</a:t>
            </a:r>
          </a:p>
          <a:p>
            <a:endParaRPr lang="en-US" sz="2000" dirty="0" smtClean="0"/>
          </a:p>
          <a:p>
            <a:endParaRPr lang="en-GB" sz="2000" dirty="0" smtClean="0"/>
          </a:p>
          <a:p>
            <a:pPr>
              <a:buNone/>
            </a:pPr>
            <a:endParaRPr lang="en-US" sz="2000" dirty="0" smtClean="0"/>
          </a:p>
        </p:txBody>
      </p:sp>
      <p:pic>
        <p:nvPicPr>
          <p:cNvPr id="5" name="Picture 4" descr="A close up of a map&#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9552" y="1340768"/>
            <a:ext cx="4392488" cy="3528392"/>
          </a:xfrm>
          <a:prstGeom prst="rect">
            <a:avLst/>
          </a:prstGeom>
        </p:spPr>
      </p:pic>
      <p:sp>
        <p:nvSpPr>
          <p:cNvPr id="7" name="TextBox 6"/>
          <p:cNvSpPr txBox="1"/>
          <p:nvPr/>
        </p:nvSpPr>
        <p:spPr>
          <a:xfrm>
            <a:off x="395536" y="5013176"/>
            <a:ext cx="4602512" cy="646331"/>
          </a:xfrm>
          <a:prstGeom prst="rect">
            <a:avLst/>
          </a:prstGeom>
          <a:noFill/>
        </p:spPr>
        <p:txBody>
          <a:bodyPr wrap="square" rtlCol="0">
            <a:spAutoFit/>
          </a:bodyPr>
          <a:lstStyle/>
          <a:p>
            <a:pPr algn="ctr"/>
            <a:r>
              <a:rPr lang="en-US" b="1" i="1" dirty="0">
                <a:latin typeface="Calibri" pitchFamily="34" charset="0"/>
                <a:cs typeface="Calibri" pitchFamily="34" charset="0"/>
              </a:rPr>
              <a:t>Number of accidents in top </a:t>
            </a:r>
            <a:endParaRPr lang="en-US" b="1" i="1" dirty="0" smtClean="0">
              <a:latin typeface="Calibri" pitchFamily="34" charset="0"/>
              <a:cs typeface="Calibri" pitchFamily="34" charset="0"/>
            </a:endParaRPr>
          </a:p>
          <a:p>
            <a:pPr algn="ctr"/>
            <a:r>
              <a:rPr lang="en-US" b="1" i="1" dirty="0" smtClean="0">
                <a:latin typeface="Calibri" pitchFamily="34" charset="0"/>
                <a:cs typeface="Calibri" pitchFamily="34" charset="0"/>
              </a:rPr>
              <a:t>5 </a:t>
            </a:r>
            <a:r>
              <a:rPr lang="en-US" b="1" i="1" dirty="0">
                <a:latin typeface="Calibri" pitchFamily="34" charset="0"/>
                <a:cs typeface="Calibri" pitchFamily="34" charset="0"/>
              </a:rPr>
              <a:t>districts over years</a:t>
            </a:r>
            <a:endParaRPr lang="en-GB" b="1" i="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13" name="Content Placeholder 2"/>
          <p:cNvSpPr>
            <a:spLocks noGrp="1"/>
          </p:cNvSpPr>
          <p:nvPr>
            <p:ph sz="quarter" idx="1"/>
          </p:nvPr>
        </p:nvSpPr>
        <p:spPr>
          <a:xfrm>
            <a:off x="4895528" y="1340768"/>
            <a:ext cx="3852936" cy="4824536"/>
          </a:xfrm>
        </p:spPr>
        <p:txBody>
          <a:bodyPr>
            <a:normAutofit/>
          </a:bodyPr>
          <a:lstStyle/>
          <a:p>
            <a:pPr>
              <a:buNone/>
            </a:pPr>
            <a:endParaRPr lang="en-US" sz="2000" dirty="0" smtClean="0"/>
          </a:p>
          <a:p>
            <a:r>
              <a:rPr lang="en-US" sz="2000" dirty="0" smtClean="0"/>
              <a:t>Top 10 frequent locations have to be maintained quickly to stop accidents from happening again there, for example the first one had about 70 accidents which is a suspicious number, so it may have infrastructure problems</a:t>
            </a:r>
            <a:r>
              <a:rPr lang="en-US" sz="2000" dirty="0" smtClean="0"/>
              <a:t>.</a:t>
            </a:r>
          </a:p>
          <a:p>
            <a:pPr>
              <a:buNone/>
            </a:pPr>
            <a:endParaRPr lang="en-GB" sz="2000" dirty="0" smtClean="0"/>
          </a:p>
          <a:p>
            <a:endParaRPr lang="en-GB" sz="2000" dirty="0" smtClean="0"/>
          </a:p>
          <a:p>
            <a:endParaRPr lang="en-US" sz="2000" dirty="0" smtClean="0"/>
          </a:p>
        </p:txBody>
      </p:sp>
      <p:sp>
        <p:nvSpPr>
          <p:cNvPr id="7" name="TextBox 6"/>
          <p:cNvSpPr txBox="1"/>
          <p:nvPr/>
        </p:nvSpPr>
        <p:spPr>
          <a:xfrm>
            <a:off x="179512" y="5013176"/>
            <a:ext cx="4788024" cy="369332"/>
          </a:xfrm>
          <a:prstGeom prst="rect">
            <a:avLst/>
          </a:prstGeom>
          <a:noFill/>
        </p:spPr>
        <p:txBody>
          <a:bodyPr wrap="square" rtlCol="0">
            <a:spAutoFit/>
          </a:bodyPr>
          <a:lstStyle/>
          <a:p>
            <a:pPr algn="ctr"/>
            <a:r>
              <a:rPr lang="en-US" b="1" i="1" dirty="0">
                <a:latin typeface="Calibri" pitchFamily="34" charset="0"/>
                <a:cs typeface="Calibri" pitchFamily="34" charset="0"/>
              </a:rPr>
              <a:t>Top 10 frequent locations</a:t>
            </a:r>
            <a:endParaRPr lang="en-GB" b="1" i="1" dirty="0">
              <a:latin typeface="Calibri" pitchFamily="34" charset="0"/>
              <a:cs typeface="Calibri" pitchFamily="34" charset="0"/>
            </a:endParaRPr>
          </a:p>
        </p:txBody>
      </p:sp>
      <p:pic>
        <p:nvPicPr>
          <p:cNvPr id="10" name="Picture 9"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11560" y="1340768"/>
            <a:ext cx="4320480" cy="3600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183880" cy="1051560"/>
          </a:xfrm>
        </p:spPr>
        <p:txBody>
          <a:bodyPr>
            <a:noAutofit/>
          </a:bodyPr>
          <a:lstStyle/>
          <a:p>
            <a:r>
              <a:rPr lang="en-US" b="1" dirty="0" smtClean="0"/>
              <a:t>Data </a:t>
            </a:r>
            <a:r>
              <a:rPr lang="en-US" b="1" dirty="0" smtClean="0"/>
              <a:t>visualization and insights</a:t>
            </a:r>
            <a:endParaRPr lang="en-GB" b="1" dirty="0"/>
          </a:p>
        </p:txBody>
      </p:sp>
      <p:sp>
        <p:nvSpPr>
          <p:cNvPr id="8" name="Content Placeholder 2"/>
          <p:cNvSpPr>
            <a:spLocks noGrp="1"/>
          </p:cNvSpPr>
          <p:nvPr>
            <p:ph sz="quarter" idx="1"/>
          </p:nvPr>
        </p:nvSpPr>
        <p:spPr>
          <a:xfrm>
            <a:off x="5183560" y="620688"/>
            <a:ext cx="3132856" cy="4824536"/>
          </a:xfrm>
        </p:spPr>
        <p:txBody>
          <a:bodyPr>
            <a:normAutofit/>
          </a:bodyPr>
          <a:lstStyle/>
          <a:p>
            <a:pPr>
              <a:buNone/>
            </a:pPr>
            <a:endParaRPr lang="en-GB" sz="2000" dirty="0" smtClean="0"/>
          </a:p>
          <a:p>
            <a:pPr>
              <a:buNone/>
            </a:pPr>
            <a:endParaRPr lang="en-GB" sz="2000" dirty="0" smtClean="0"/>
          </a:p>
          <a:p>
            <a:r>
              <a:rPr lang="en-US" sz="2000" dirty="0" smtClean="0"/>
              <a:t>Local </a:t>
            </a:r>
            <a:r>
              <a:rPr lang="en-US" sz="2000" dirty="0" smtClean="0"/>
              <a:t>Authority (Highway) is the council responsible of maintaining and protecting public rights of way. The shown most frequent 20 authorities must be asked for maintaining those roads.</a:t>
            </a:r>
            <a:endParaRPr lang="en-GB" sz="2000" dirty="0" smtClean="0"/>
          </a:p>
          <a:p>
            <a:endParaRPr lang="en-GB" sz="2000" dirty="0" smtClean="0"/>
          </a:p>
          <a:p>
            <a:endParaRPr lang="en-US" sz="2000" dirty="0" smtClean="0"/>
          </a:p>
        </p:txBody>
      </p:sp>
      <p:pic>
        <p:nvPicPr>
          <p:cNvPr id="6" name="Picture 5" descr="A screenshot of a cell phone&#10;&#10;Description automatically generated"/>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67544" y="1124744"/>
            <a:ext cx="4824536" cy="3600400"/>
          </a:xfrm>
          <a:prstGeom prst="rect">
            <a:avLst/>
          </a:prstGeom>
        </p:spPr>
      </p:pic>
      <p:sp>
        <p:nvSpPr>
          <p:cNvPr id="7" name="TextBox 6"/>
          <p:cNvSpPr txBox="1"/>
          <p:nvPr/>
        </p:nvSpPr>
        <p:spPr>
          <a:xfrm>
            <a:off x="471471" y="4748951"/>
            <a:ext cx="4736817" cy="1200329"/>
          </a:xfrm>
          <a:prstGeom prst="rect">
            <a:avLst/>
          </a:prstGeom>
          <a:noFill/>
        </p:spPr>
        <p:txBody>
          <a:bodyPr wrap="square" rtlCol="0">
            <a:spAutoFit/>
          </a:bodyPr>
          <a:lstStyle/>
          <a:p>
            <a:pPr algn="ctr"/>
            <a:r>
              <a:rPr lang="en-US" b="1" i="1" dirty="0">
                <a:latin typeface="Calibri" pitchFamily="34" charset="0"/>
                <a:cs typeface="Calibri" pitchFamily="34" charset="0"/>
              </a:rPr>
              <a:t>Number of accidents of each local authority(Highway) that have the duty of maintaining the roads “Showing only the most frequent 20”</a:t>
            </a:r>
            <a:endParaRPr lang="en-GB" b="1" i="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1157</TotalTime>
  <Words>1725</Words>
  <Application>Microsoft Office PowerPoint</Application>
  <PresentationFormat>On-screen Show (4:3)</PresentationFormat>
  <Paragraphs>1172</Paragraphs>
  <Slides>53</Slides>
  <Notes>23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Equity</vt:lpstr>
      <vt:lpstr>Data Mining, Big Data and Data Analytics Project Presentation  - UK Traffic Accidents (2005-2014) </vt:lpstr>
      <vt:lpstr>Agenda</vt:lpstr>
      <vt:lpstr>Introduction</vt:lpstr>
      <vt:lpstr>Applications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 visualization and insights</vt:lpstr>
      <vt:lpstr>Dataset</vt:lpstr>
      <vt:lpstr>Data pre-processing</vt:lpstr>
      <vt:lpstr>Data pre-processing</vt:lpstr>
      <vt:lpstr>Data pre-processing</vt:lpstr>
      <vt:lpstr>Data pre-processing</vt:lpstr>
      <vt:lpstr>Data pre-processing</vt:lpstr>
      <vt:lpstr>Time series model</vt:lpstr>
      <vt:lpstr>Time series model</vt:lpstr>
      <vt:lpstr>Time series model</vt:lpstr>
      <vt:lpstr>Time series model</vt:lpstr>
      <vt:lpstr>Time series model</vt:lpstr>
      <vt:lpstr>Time series model</vt:lpstr>
      <vt:lpstr>Time series model</vt:lpstr>
      <vt:lpstr>Time series model</vt:lpstr>
      <vt:lpstr>Time series model</vt:lpstr>
      <vt:lpstr>Time series model</vt:lpstr>
      <vt:lpstr>Time series model</vt:lpstr>
      <vt:lpstr>Time series model</vt:lpstr>
      <vt:lpstr>Time series model</vt:lpstr>
      <vt:lpstr>Severity prediction model</vt:lpstr>
      <vt:lpstr>Severity prediction model</vt:lpstr>
      <vt:lpstr>Severity prediction model</vt:lpstr>
      <vt:lpstr>Severity prediction model</vt:lpstr>
      <vt:lpstr>Severity prediction model</vt:lpstr>
      <vt:lpstr>Severity prediction model</vt:lpstr>
      <vt:lpstr>Severity prediction model</vt:lpstr>
      <vt:lpstr>Severity prediction model</vt:lpstr>
      <vt:lpstr>Severity prediction model</vt:lpstr>
      <vt:lpstr>Severity prediction model</vt:lpstr>
      <vt:lpstr>Severity prediction model</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Big Data and Data Analytics Project Presentation   - UK Traffic Accidents (2005-2014)</dc:title>
  <dc:creator>Nariman Reda</dc:creator>
  <cp:lastModifiedBy>Nariman Reda</cp:lastModifiedBy>
  <cp:revision>85</cp:revision>
  <dcterms:created xsi:type="dcterms:W3CDTF">2020-05-01T02:04:54Z</dcterms:created>
  <dcterms:modified xsi:type="dcterms:W3CDTF">2020-05-01T21:22:39Z</dcterms:modified>
</cp:coreProperties>
</file>