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07" r:id="rId4"/>
    <p:sldId id="257" r:id="rId5"/>
    <p:sldId id="260" r:id="rId6"/>
    <p:sldId id="309" r:id="rId7"/>
    <p:sldId id="310" r:id="rId8"/>
    <p:sldId id="308" r:id="rId9"/>
    <p:sldId id="312" r:id="rId10"/>
    <p:sldId id="314" r:id="rId11"/>
    <p:sldId id="311" r:id="rId12"/>
    <p:sldId id="313" r:id="rId13"/>
    <p:sldId id="280" r:id="rId14"/>
    <p:sldId id="262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5628" autoAdjust="0"/>
  </p:normalViewPr>
  <p:slideViewPr>
    <p:cSldViewPr>
      <p:cViewPr>
        <p:scale>
          <a:sx n="93" d="100"/>
          <a:sy n="93" d="100"/>
        </p:scale>
        <p:origin x="1336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34BC-DBE1-469E-923A-77656C0680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002D87-6E92-498A-A03F-6ADD03CF0497}">
      <dgm:prSet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The final dataset for inference consisted of</a:t>
          </a:r>
        </a:p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* 51 rows of data </a:t>
          </a:r>
        </a:p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 *15 different columns</a:t>
          </a:r>
        </a:p>
      </dgm:t>
    </dgm:pt>
    <dgm:pt modelId="{F0F26263-42E0-4ED6-970E-F417EF986840}" type="parTrans" cxnId="{F743B784-C598-4BAD-86AB-DCC44B0E5906}">
      <dgm:prSet/>
      <dgm:spPr/>
      <dgm:t>
        <a:bodyPr/>
        <a:lstStyle/>
        <a:p>
          <a:endParaRPr lang="en-US"/>
        </a:p>
      </dgm:t>
    </dgm:pt>
    <dgm:pt modelId="{D32C6010-A554-41D7-982B-C15E7DBA6E22}" type="sibTrans" cxnId="{F743B784-C598-4BAD-86AB-DCC44B0E5906}">
      <dgm:prSet/>
      <dgm:spPr/>
      <dgm:t>
        <a:bodyPr/>
        <a:lstStyle/>
        <a:p>
          <a:endParaRPr lang="en-US"/>
        </a:p>
      </dgm:t>
    </dgm:pt>
    <dgm:pt modelId="{02516910-7AEA-4E9A-9D41-60DF66FF2B93}">
      <dgm:prSet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1 row per state</a:t>
          </a:r>
        </a:p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1 row for federal facilities</a:t>
          </a:r>
        </a:p>
      </dgm:t>
    </dgm:pt>
    <dgm:pt modelId="{79C9D23B-CCD5-4411-BCAB-F7E1B3BFF153}" type="parTrans" cxnId="{E0534E4E-0396-4F6C-A7D6-03B1B2F1F407}">
      <dgm:prSet/>
      <dgm:spPr/>
      <dgm:t>
        <a:bodyPr/>
        <a:lstStyle/>
        <a:p>
          <a:endParaRPr lang="en-US"/>
        </a:p>
      </dgm:t>
    </dgm:pt>
    <dgm:pt modelId="{F90C666A-8B5E-41C2-82B3-81C46E8C9C53}" type="sibTrans" cxnId="{E0534E4E-0396-4F6C-A7D6-03B1B2F1F407}">
      <dgm:prSet/>
      <dgm:spPr/>
      <dgm:t>
        <a:bodyPr/>
        <a:lstStyle/>
        <a:p>
          <a:endParaRPr lang="en-US"/>
        </a:p>
      </dgm:t>
    </dgm:pt>
    <dgm:pt modelId="{1E8E9BF5-035B-4268-8953-C51BB7805499}">
      <dgm:prSet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Columns added </a:t>
          </a:r>
        </a:p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*maximum inmate population, *maximum staff populations, *region of the country</a:t>
          </a:r>
        </a:p>
      </dgm:t>
    </dgm:pt>
    <dgm:pt modelId="{20AE627E-7581-4F29-8282-8FC43CABB821}" type="parTrans" cxnId="{B323ACF0-2DD9-4781-91C8-C33C309340B9}">
      <dgm:prSet/>
      <dgm:spPr/>
      <dgm:t>
        <a:bodyPr/>
        <a:lstStyle/>
        <a:p>
          <a:endParaRPr lang="en-US"/>
        </a:p>
      </dgm:t>
    </dgm:pt>
    <dgm:pt modelId="{4BE1B2B9-465D-469F-BC77-E1DFB5ED81D0}" type="sibTrans" cxnId="{B323ACF0-2DD9-4781-91C8-C33C309340B9}">
      <dgm:prSet/>
      <dgm:spPr/>
      <dgm:t>
        <a:bodyPr/>
        <a:lstStyle/>
        <a:p>
          <a:endParaRPr lang="en-US"/>
        </a:p>
      </dgm:t>
    </dgm:pt>
    <dgm:pt modelId="{9FD5450C-D1B8-7A41-85FB-D05DF0E23E20}" type="pres">
      <dgm:prSet presAssocID="{F9CA34BC-DBE1-469E-923A-77656C06809B}" presName="linear" presStyleCnt="0">
        <dgm:presLayoutVars>
          <dgm:animLvl val="lvl"/>
          <dgm:resizeHandles val="exact"/>
        </dgm:presLayoutVars>
      </dgm:prSet>
      <dgm:spPr/>
    </dgm:pt>
    <dgm:pt modelId="{DAC3FA3A-19ED-F546-B77C-F96956C75299}" type="pres">
      <dgm:prSet presAssocID="{B1002D87-6E92-498A-A03F-6ADD03CF04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C84760-377E-4D4E-AD22-F0142A493966}" type="pres">
      <dgm:prSet presAssocID="{D32C6010-A554-41D7-982B-C15E7DBA6E22}" presName="spacer" presStyleCnt="0"/>
      <dgm:spPr/>
    </dgm:pt>
    <dgm:pt modelId="{2717FFAD-59A8-1D4B-9CF9-752E43EC693C}" type="pres">
      <dgm:prSet presAssocID="{02516910-7AEA-4E9A-9D41-60DF66FF2B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2CD7C7-3F9F-734C-B95E-5A67673EEE4D}" type="pres">
      <dgm:prSet presAssocID="{F90C666A-8B5E-41C2-82B3-81C46E8C9C53}" presName="spacer" presStyleCnt="0"/>
      <dgm:spPr/>
    </dgm:pt>
    <dgm:pt modelId="{5051D835-557D-D348-BDD3-34BD4B203097}" type="pres">
      <dgm:prSet presAssocID="{1E8E9BF5-035B-4268-8953-C51BB78054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72F349-4CB6-A743-84D5-1930B0B88B3D}" type="presOf" srcId="{B1002D87-6E92-498A-A03F-6ADD03CF0497}" destId="{DAC3FA3A-19ED-F546-B77C-F96956C75299}" srcOrd="0" destOrd="0" presId="urn:microsoft.com/office/officeart/2005/8/layout/vList2"/>
    <dgm:cxn modelId="{E0534E4E-0396-4F6C-A7D6-03B1B2F1F407}" srcId="{F9CA34BC-DBE1-469E-923A-77656C06809B}" destId="{02516910-7AEA-4E9A-9D41-60DF66FF2B93}" srcOrd="1" destOrd="0" parTransId="{79C9D23B-CCD5-4411-BCAB-F7E1B3BFF153}" sibTransId="{F90C666A-8B5E-41C2-82B3-81C46E8C9C53}"/>
    <dgm:cxn modelId="{8D3FDA59-5576-014C-B501-CF1685EBB3B8}" type="presOf" srcId="{1E8E9BF5-035B-4268-8953-C51BB7805499}" destId="{5051D835-557D-D348-BDD3-34BD4B203097}" srcOrd="0" destOrd="0" presId="urn:microsoft.com/office/officeart/2005/8/layout/vList2"/>
    <dgm:cxn modelId="{F743B784-C598-4BAD-86AB-DCC44B0E5906}" srcId="{F9CA34BC-DBE1-469E-923A-77656C06809B}" destId="{B1002D87-6E92-498A-A03F-6ADD03CF0497}" srcOrd="0" destOrd="0" parTransId="{F0F26263-42E0-4ED6-970E-F417EF986840}" sibTransId="{D32C6010-A554-41D7-982B-C15E7DBA6E22}"/>
    <dgm:cxn modelId="{D0D9568F-6659-C64E-8459-550B66F0D7F5}" type="presOf" srcId="{02516910-7AEA-4E9A-9D41-60DF66FF2B93}" destId="{2717FFAD-59A8-1D4B-9CF9-752E43EC693C}" srcOrd="0" destOrd="0" presId="urn:microsoft.com/office/officeart/2005/8/layout/vList2"/>
    <dgm:cxn modelId="{EDA5D3CF-D92D-8949-9AA7-063E94934293}" type="presOf" srcId="{F9CA34BC-DBE1-469E-923A-77656C06809B}" destId="{9FD5450C-D1B8-7A41-85FB-D05DF0E23E20}" srcOrd="0" destOrd="0" presId="urn:microsoft.com/office/officeart/2005/8/layout/vList2"/>
    <dgm:cxn modelId="{B323ACF0-2DD9-4781-91C8-C33C309340B9}" srcId="{F9CA34BC-DBE1-469E-923A-77656C06809B}" destId="{1E8E9BF5-035B-4268-8953-C51BB7805499}" srcOrd="2" destOrd="0" parTransId="{20AE627E-7581-4F29-8282-8FC43CABB821}" sibTransId="{4BE1B2B9-465D-469F-BC77-E1DFB5ED81D0}"/>
    <dgm:cxn modelId="{DBB7CF79-D0E8-4440-AE17-4F8B5BE8D16F}" type="presParOf" srcId="{9FD5450C-D1B8-7A41-85FB-D05DF0E23E20}" destId="{DAC3FA3A-19ED-F546-B77C-F96956C75299}" srcOrd="0" destOrd="0" presId="urn:microsoft.com/office/officeart/2005/8/layout/vList2"/>
    <dgm:cxn modelId="{CF4A20C7-C67E-EC4D-A90B-B47BD5E08152}" type="presParOf" srcId="{9FD5450C-D1B8-7A41-85FB-D05DF0E23E20}" destId="{23C84760-377E-4D4E-AD22-F0142A493966}" srcOrd="1" destOrd="0" presId="urn:microsoft.com/office/officeart/2005/8/layout/vList2"/>
    <dgm:cxn modelId="{DC7812BB-469A-4E4F-8D17-69908055B350}" type="presParOf" srcId="{9FD5450C-D1B8-7A41-85FB-D05DF0E23E20}" destId="{2717FFAD-59A8-1D4B-9CF9-752E43EC693C}" srcOrd="2" destOrd="0" presId="urn:microsoft.com/office/officeart/2005/8/layout/vList2"/>
    <dgm:cxn modelId="{89753DEA-1D3D-7D40-8F30-6ECE9766DC8C}" type="presParOf" srcId="{9FD5450C-D1B8-7A41-85FB-D05DF0E23E20}" destId="{D52CD7C7-3F9F-734C-B95E-5A67673EEE4D}" srcOrd="3" destOrd="0" presId="urn:microsoft.com/office/officeart/2005/8/layout/vList2"/>
    <dgm:cxn modelId="{4FA6BB10-2D34-B841-81A8-64578D3FD39F}" type="presParOf" srcId="{9FD5450C-D1B8-7A41-85FB-D05DF0E23E20}" destId="{5051D835-557D-D348-BDD3-34BD4B2030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3FA3A-19ED-F546-B77C-F96956C75299}">
      <dsp:nvSpPr>
        <dsp:cNvPr id="0" name=""/>
        <dsp:cNvSpPr/>
      </dsp:nvSpPr>
      <dsp:spPr>
        <a:xfrm>
          <a:off x="0" y="22013"/>
          <a:ext cx="4697730" cy="177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The final dataset for inference consisted of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* 51 rows of data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 *15 different columns</a:t>
          </a:r>
        </a:p>
      </dsp:txBody>
      <dsp:txXfrm>
        <a:off x="86700" y="108713"/>
        <a:ext cx="4524330" cy="1602660"/>
      </dsp:txXfrm>
    </dsp:sp>
    <dsp:sp modelId="{2717FFAD-59A8-1D4B-9CF9-752E43EC693C}">
      <dsp:nvSpPr>
        <dsp:cNvPr id="0" name=""/>
        <dsp:cNvSpPr/>
      </dsp:nvSpPr>
      <dsp:spPr>
        <a:xfrm>
          <a:off x="0" y="1864313"/>
          <a:ext cx="4697730" cy="1776060"/>
        </a:xfrm>
        <a:prstGeom prst="roundRect">
          <a:avLst/>
        </a:prstGeom>
        <a:solidFill>
          <a:schemeClr val="accent5">
            <a:hueOff val="-264487"/>
            <a:satOff val="95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1 row per state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1 row for federal facilities</a:t>
          </a:r>
        </a:p>
      </dsp:txBody>
      <dsp:txXfrm>
        <a:off x="86700" y="1951013"/>
        <a:ext cx="4524330" cy="1602660"/>
      </dsp:txXfrm>
    </dsp:sp>
    <dsp:sp modelId="{5051D835-557D-D348-BDD3-34BD4B203097}">
      <dsp:nvSpPr>
        <dsp:cNvPr id="0" name=""/>
        <dsp:cNvSpPr/>
      </dsp:nvSpPr>
      <dsp:spPr>
        <a:xfrm>
          <a:off x="0" y="3706614"/>
          <a:ext cx="4697730" cy="1776060"/>
        </a:xfrm>
        <a:prstGeom prst="roundRect">
          <a:avLst/>
        </a:prstGeom>
        <a:solidFill>
          <a:schemeClr val="accent5">
            <a:hueOff val="-528973"/>
            <a:satOff val="189"/>
            <a:lumOff val="-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Columns added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</a:rPr>
            <a:t>*maximum inmate population, *maximum staff populations, *region of the country</a:t>
          </a:r>
        </a:p>
      </dsp:txBody>
      <dsp:txXfrm>
        <a:off x="86700" y="3793314"/>
        <a:ext cx="4524330" cy="160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C0BC518-D929-564E-BF1B-E0EE0F4D22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FAAD0E3-D53F-0D4E-B97B-8CE45CF57D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4FD2F40-463F-3444-A33B-A14470A4493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6A15A866-0CF9-6545-BDC2-1519957595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F1A0C73-F30D-A34B-AE0F-084E2D0F8B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BE258AFC-3917-2F41-BF18-BA55FD429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D0C27F-176C-2646-AE48-6121514DD4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A57A73-5A39-7B48-806B-3C512973E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961A2-7BC0-C642-AAAB-4778EE5B6FF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82C17E4-B4FD-8D45-8CAC-2FAD0236BD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402F3DD-2986-2948-A2C8-66DFAE666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CDEF0F-B20C-D14F-ADE4-820D5DE2C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87328-887B-B943-AC32-0B82920A5A2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0F11BDA-0EF5-AC4C-8298-0A3489FEF1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E98CC20-FB3E-8644-9460-03A40E7B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CDEF0F-B20C-D14F-ADE4-820D5DE2C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87328-887B-B943-AC32-0B82920A5A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0F11BDA-0EF5-AC4C-8298-0A3489FEF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E98CC20-FB3E-8644-9460-03A40E7B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412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2F2D2D-18AB-A44C-A485-73EF43F5E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37318-7FD4-8B4A-BA91-297A0B45BE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DEF8F84-E61C-F249-9E52-4E83045937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2C8C47F-C0AC-9540-A40D-0A51DB7D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799B06-4B5F-F742-BF5F-7A34FB504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63E0-779F-EA43-B54D-3C07C73A6EB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0521A32-2433-1B42-B0A6-5F5D7CB8DF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4D10300-FF42-5E41-9ADA-7A384D56D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A5370E-A068-5345-B7DC-527278B2E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08A56-6B64-C14E-B086-1417AA41A7A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3249304-4D01-B747-9BEA-1BAD995846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A15ED25-A14B-724F-83CD-30791B823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FA8B7E-9370-3B41-8739-B21EC1735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B31B1-0C2D-CE43-9E7E-BB02B35A4D3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8C70268-C133-F24A-BE51-EC8CDE27FB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623192D-BCF9-2548-B20B-7A8FD463A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6D3DDC-0E65-884D-8825-34E0B3F68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6325" y="352425"/>
            <a:ext cx="69342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596BC7-0C25-604A-AFEB-ECCC1B87A4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6325" y="1057275"/>
            <a:ext cx="6934200" cy="4857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B41B-9DB2-E54E-8F64-4A46CB56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18BB-8961-F54B-A888-35F382B1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2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4653B-5A24-D244-97BE-A9009A46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78E59-1D14-FE4B-8D0D-61A928AC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350" y="3810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02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9D62A-5391-0142-B86F-3FA6F2836A8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3350" y="381000"/>
            <a:ext cx="83058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7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DF2-1476-B641-BB91-331F9B33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B4ED-93C8-BE4D-BD3C-51184E79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24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CB9F-F6E9-7641-9B08-3AF708E3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A708-C239-D54E-B140-EBC9BFBA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4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98F-3C35-2741-97DC-D038ED07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55AA-D636-C445-A3E7-07A067ED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550" y="1752600"/>
            <a:ext cx="3581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0CE9-5F33-4E48-B4E8-348B46AB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5350" y="1752600"/>
            <a:ext cx="3581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0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8427-623A-F64F-9445-7E89B262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DC21-AB1E-844C-B814-47C8922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71715-4F81-1547-8970-36B1E184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7DFD0-3B20-B847-90AD-26CB2029D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52A2C-52BE-2341-9EFE-149670DF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48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8DC8-8DF4-7943-851C-AE66F139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1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94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B518-CC25-EC4E-BAAA-AEA53451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396B-527E-7646-A8F0-F6E3C2DD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2F18-B3C0-C946-996E-0F35FB01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375-0F85-8B43-887A-A98F80AA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D861-5C70-CB46-9E64-0EDD0BC98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3B75-D6A1-2D45-82CC-18E1DB6C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8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8CD97A-40DA-7B40-ACF0-A3DBA0179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381000"/>
            <a:ext cx="8305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F04A9D0-853C-7242-B4D5-79B51006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752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isonstudies.org/highest-to-lowest/prison-population-total" TargetMode="External"/><Relationship Id="rId4" Type="http://schemas.openxmlformats.org/officeDocument/2006/relationships/hyperlink" Target="http://www.census.gov/popcloc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B7FA603C-3E1C-804C-A212-15BA33068F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 incarceration facilities</a:t>
            </a:r>
          </a:p>
          <a:p>
            <a:endParaRPr lang="en-US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399382C-2DDC-454B-980C-4C8820EB72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COVID-19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DF56-5BA6-C940-B955-67AB7B0C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247" y="642594"/>
            <a:ext cx="2799183" cy="1702952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Prisoner Case Percentage by Region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23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051" y="438538"/>
            <a:ext cx="5032638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650014"/>
            <a:ext cx="2525413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834E12-3F9A-4B43-A4A0-131E4B33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5" y="1286044"/>
            <a:ext cx="2283522" cy="19950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650014"/>
            <a:ext cx="2074319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06F8149-9E9E-B54F-8756-98FC5F8B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2" y="931899"/>
            <a:ext cx="1825754" cy="157054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4088215"/>
            <a:ext cx="2525413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29A7531-A323-6D48-B186-548D7FA1A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0" y="4279769"/>
            <a:ext cx="2100891" cy="17620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2947051"/>
            <a:ext cx="2074319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EB4ACB5-5539-694C-8600-D906DB929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622" y="3762355"/>
            <a:ext cx="1825754" cy="1624528"/>
          </a:xfrm>
          <a:prstGeom prst="rect">
            <a:avLst/>
          </a:prstGeom>
        </p:spPr>
      </p:pic>
      <p:sp>
        <p:nvSpPr>
          <p:cNvPr id="30" name="Content Placeholder 14">
            <a:extLst>
              <a:ext uri="{FF2B5EF4-FFF2-40B4-BE49-F238E27FC236}">
                <a16:creationId xmlns:a16="http://schemas.microsoft.com/office/drawing/2014/main" id="{5E87F0F1-68D6-4437-8092-EA861507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246" y="2947051"/>
            <a:ext cx="2799184" cy="32660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Mean by region</a:t>
            </a:r>
          </a:p>
          <a:p>
            <a:r>
              <a:rPr lang="en-US" sz="2400" dirty="0"/>
              <a:t>NE - 0.264822 </a:t>
            </a:r>
          </a:p>
          <a:p>
            <a:r>
              <a:rPr lang="en-US" sz="2400" dirty="0"/>
              <a:t>South- 0.280709 </a:t>
            </a:r>
          </a:p>
          <a:p>
            <a:r>
              <a:rPr lang="en-US" sz="2400" dirty="0"/>
              <a:t>MW- 0.410695 </a:t>
            </a:r>
          </a:p>
          <a:p>
            <a:r>
              <a:rPr lang="en-US" sz="2400" dirty="0"/>
              <a:t>West- 0.409354 </a:t>
            </a:r>
          </a:p>
        </p:txBody>
      </p:sp>
    </p:spTree>
    <p:extLst>
      <p:ext uri="{BB962C8B-B14F-4D97-AF65-F5344CB8AC3E}">
        <p14:creationId xmlns:p14="http://schemas.microsoft.com/office/powerpoint/2010/main" val="12444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009-8E8B-854B-8EF9-9DEDDBF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CB7D-DC73-044B-9214-D7049505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Clustering analysis to determine if the facilities could be grouped in other ways to offer insight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Kmeans</a:t>
            </a:r>
            <a:r>
              <a:rPr lang="en-US" dirty="0"/>
              <a:t>, k = 2, score = .45</a:t>
            </a:r>
          </a:p>
          <a:p>
            <a:r>
              <a:rPr lang="en-US" dirty="0" err="1"/>
              <a:t>DBScan</a:t>
            </a:r>
            <a:r>
              <a:rPr lang="en-US" dirty="0"/>
              <a:t> score = .45</a:t>
            </a:r>
          </a:p>
        </p:txBody>
      </p:sp>
    </p:spTree>
    <p:extLst>
      <p:ext uri="{BB962C8B-B14F-4D97-AF65-F5344CB8AC3E}">
        <p14:creationId xmlns:p14="http://schemas.microsoft.com/office/powerpoint/2010/main" val="26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F62B6-5F86-3440-ACFC-FDD5AC4A5BCE}"/>
              </a:ext>
            </a:extLst>
          </p:cNvPr>
          <p:cNvSpPr txBox="1"/>
          <p:nvPr/>
        </p:nvSpPr>
        <p:spPr>
          <a:xfrm>
            <a:off x="409763" y="433545"/>
            <a:ext cx="8354890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and Clusters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6E8687F-80FA-2741-9A20-3412062D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5" y="2814436"/>
            <a:ext cx="4091938" cy="322240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EA3727-7C13-2E48-B6F1-3FA09C20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2814437"/>
            <a:ext cx="4091938" cy="32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35" name="AutoShape 111">
            <a:extLst>
              <a:ext uri="{FF2B5EF4-FFF2-40B4-BE49-F238E27FC236}">
                <a16:creationId xmlns:a16="http://schemas.microsoft.com/office/drawing/2014/main" id="{A4C5372C-2742-0546-BA2A-919D6EAF2E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96100" y="3200400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C6AB2-7B4D-E345-957B-FBB13E8609FF}"/>
              </a:ext>
            </a:extLst>
          </p:cNvPr>
          <p:cNvSpPr txBox="1"/>
          <p:nvPr/>
        </p:nvSpPr>
        <p:spPr>
          <a:xfrm>
            <a:off x="228600" y="381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E4B4-2DE5-4E44-80DD-83C02C242F1C}"/>
              </a:ext>
            </a:extLst>
          </p:cNvPr>
          <p:cNvSpPr txBox="1"/>
          <p:nvPr/>
        </p:nvSpPr>
        <p:spPr>
          <a:xfrm>
            <a:off x="152400" y="12192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*Clustering results did no shot much difference in how incarceration facilities were able to control the spread of the disease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*The factors that distinguished facilities the most were their maximum populations and total number of cases. Other factors were similar among both groups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5" name="AutoShape 27">
            <a:extLst>
              <a:ext uri="{FF2B5EF4-FFF2-40B4-BE49-F238E27FC236}">
                <a16:creationId xmlns:a16="http://schemas.microsoft.com/office/drawing/2014/main" id="{4611DB67-22C8-0C49-B7DA-6DD860FABD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14825" y="3771900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en-US" altLang="ko-KR" sz="1800" b="1">
              <a:ea typeface="굴림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021FE-884E-2142-9E43-955C9B931BB4}"/>
              </a:ext>
            </a:extLst>
          </p:cNvPr>
          <p:cNvSpPr txBox="1"/>
          <p:nvPr/>
        </p:nvSpPr>
        <p:spPr>
          <a:xfrm>
            <a:off x="76201" y="381001"/>
            <a:ext cx="3490912" cy="46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834E6-39CA-3C4A-8594-F3548FDE6915}"/>
              </a:ext>
            </a:extLst>
          </p:cNvPr>
          <p:cNvSpPr txBox="1"/>
          <p:nvPr/>
        </p:nvSpPr>
        <p:spPr>
          <a:xfrm>
            <a:off x="381000" y="1752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Future Analysis: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  Include information of square footage of facilities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Hypothesis testing based on region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Hypothesis testing based on maximum population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Get data on other factors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Time series each state and hypothesis test the rates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D4FE4CE-66BA-4F4D-8C94-F3FA8C9C7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935E2D5-6E48-4149-9D50-F9415EFA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4" y="2501977"/>
            <a:ext cx="5419311" cy="4257457"/>
          </a:xfrm>
          <a:prstGeom prst="rect">
            <a:avLst/>
          </a:prstGeom>
        </p:spPr>
      </p:pic>
      <p:sp>
        <p:nvSpPr>
          <p:cNvPr id="60419" name="Rectangle 3">
            <a:extLst>
              <a:ext uri="{FF2B5EF4-FFF2-40B4-BE49-F238E27FC236}">
                <a16:creationId xmlns:a16="http://schemas.microsoft.com/office/drawing/2014/main" id="{74960AB6-B19E-2B4A-99A7-97B73BD8C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767106"/>
            <a:ext cx="6858000" cy="4765136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61757-76B2-F84B-AB11-AEF6BD8DF64A}"/>
              </a:ext>
            </a:extLst>
          </p:cNvPr>
          <p:cNvSpPr txBox="1"/>
          <p:nvPr/>
        </p:nvSpPr>
        <p:spPr>
          <a:xfrm>
            <a:off x="3371854" y="392368"/>
            <a:ext cx="54292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Although the US makes up about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percent</a:t>
            </a:r>
            <a:r>
              <a:rPr lang="en-US" sz="1800" dirty="0"/>
              <a:t> of the world's population, it accounts for 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 percent</a:t>
            </a:r>
            <a:r>
              <a:rPr lang="en-US" sz="1800" dirty="0"/>
              <a:t> of the world's prison population.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 2020 the total prison population in the US was over </a:t>
            </a:r>
            <a:r>
              <a:rPr lang="en-US" sz="1800" b="1" u="sng" dirty="0"/>
              <a:t>1.8 million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D4FE4CE-66BA-4F4D-8C94-F3FA8C9C7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br>
              <a:rPr lang="en-US" alt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alt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D88F4B-6EED-9E4D-8F2D-C307B35E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179" y="304800"/>
            <a:ext cx="5448495" cy="6248400"/>
          </a:xfrm>
        </p:spPr>
        <p:txBody>
          <a:bodyPr/>
          <a:lstStyle/>
          <a:p>
            <a:r>
              <a:rPr lang="en-US" sz="2800" dirty="0"/>
              <a:t>In the United States there have been nearly </a:t>
            </a:r>
            <a:r>
              <a:rPr lang="en-US" sz="2800" b="1" dirty="0"/>
              <a:t>34,000,000 cases</a:t>
            </a:r>
            <a:r>
              <a:rPr lang="en-US" sz="2800" dirty="0"/>
              <a:t> of Covid-19 and over </a:t>
            </a:r>
            <a:r>
              <a:rPr lang="en-US" sz="2800" b="1" dirty="0"/>
              <a:t>600,000 deaths</a:t>
            </a:r>
            <a:r>
              <a:rPr lang="en-US" sz="2800" dirty="0"/>
              <a:t> due to the virus</a:t>
            </a:r>
          </a:p>
          <a:p>
            <a:endParaRPr lang="en-US" sz="2800" dirty="0"/>
          </a:p>
          <a:p>
            <a:r>
              <a:rPr lang="en-US" sz="2800" dirty="0"/>
              <a:t>As of June 2021 there were nearly </a:t>
            </a:r>
            <a:r>
              <a:rPr lang="en-US" sz="2800" b="1" dirty="0"/>
              <a:t>400,000 cases</a:t>
            </a:r>
            <a:r>
              <a:rPr lang="en-US" sz="2800" dirty="0"/>
              <a:t> of Covid-19 reported among prisoners and just over </a:t>
            </a:r>
            <a:r>
              <a:rPr lang="en-US" sz="2800" b="1" dirty="0"/>
              <a:t>2700 deaths</a:t>
            </a:r>
          </a:p>
          <a:p>
            <a:endParaRPr lang="en-US" sz="2800" dirty="0"/>
          </a:p>
          <a:p>
            <a:r>
              <a:rPr lang="en-US" sz="2800" dirty="0"/>
              <a:t>Prisoners tested positive for </a:t>
            </a:r>
            <a:r>
              <a:rPr lang="en-US" sz="2800" dirty="0" err="1"/>
              <a:t>covid</a:t>
            </a:r>
            <a:r>
              <a:rPr lang="en-US" sz="2800" dirty="0"/>
              <a:t> at a rate over </a:t>
            </a:r>
            <a:r>
              <a:rPr lang="en-US" sz="2800" b="1" dirty="0"/>
              <a:t>4 times higher </a:t>
            </a:r>
            <a:r>
              <a:rPr lang="en-US" sz="2800" dirty="0"/>
              <a:t>than the general population.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2"/>
            <a:ext cx="5293730" cy="1964266"/>
          </a:xfrm>
          <a:prstGeom prst="rect">
            <a:avLst/>
          </a:prstGeom>
          <a:solidFill>
            <a:srgbClr val="44556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8FDE5FD-E1B2-1C44-9A7C-8DBC82214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91260"/>
            <a:ext cx="4945641" cy="162521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The Problem:</a:t>
            </a:r>
            <a:endParaRPr lang="ru-RU" altLang="en-US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12E94A3-9E32-044D-9EA4-0843E1EE5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3" r="13503" b="2"/>
          <a:stretch/>
        </p:blipFill>
        <p:spPr>
          <a:xfrm>
            <a:off x="245660" y="2454903"/>
            <a:ext cx="5293729" cy="4080254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731" y="321732"/>
            <a:ext cx="323497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947D4F9-383A-6344-812F-B48F9E84F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FFFFFF"/>
                </a:solidFill>
              </a:rPr>
              <a:t>The goal of this project was to examine if there were any trends in the ways that different states were affected by COVID-19 and draw insights into what could be causing those trends.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3" name="Rectangle 13">
            <a:extLst>
              <a:ext uri="{FF2B5EF4-FFF2-40B4-BE49-F238E27FC236}">
                <a16:creationId xmlns:a16="http://schemas.microsoft.com/office/drawing/2014/main" id="{7417C2A2-4E4B-2747-862D-4828E576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3584575"/>
            <a:ext cx="5370512" cy="36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100" baseline="-25000"/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7CF94AC4-AC8E-1842-9D06-045F532E4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101975"/>
            <a:ext cx="517525" cy="51752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6969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>
              <a:solidFill>
                <a:srgbClr val="FFFF00"/>
              </a:solidFill>
            </a:endParaRP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E74F6EE4-F3AF-C644-B076-9012A508A6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3250" y="31083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2000" b="1">
              <a:solidFill>
                <a:schemeClr val="bg1"/>
              </a:solidFill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0624DDA1-DB8C-8F42-8B84-0BEA59EF9E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52600" y="30575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1800" b="1" dirty="0">
                <a:solidFill>
                  <a:schemeClr val="bg1"/>
                </a:solidFill>
              </a:rPr>
              <a:t>1</a:t>
            </a:r>
            <a:endParaRPr kumimoji="1" lang="en-US" altLang="ko-KR" sz="1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>
            <a:extLst>
              <a:ext uri="{FF2B5EF4-FFF2-40B4-BE49-F238E27FC236}">
                <a16:creationId xmlns:a16="http://schemas.microsoft.com/office/drawing/2014/main" id="{4993FF74-E86C-5046-AA93-95DFE9FF82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00300" y="30575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en-US" altLang="ko-KR" sz="1800" b="1" dirty="0">
                <a:ea typeface="굴림" panose="020B0600000101010101" pitchFamily="34" charset="-127"/>
              </a:rPr>
              <a:t>Cases = Cases collected weekly Mar 20 – June 21</a:t>
            </a:r>
          </a:p>
        </p:txBody>
      </p:sp>
      <p:sp>
        <p:nvSpPr>
          <p:cNvPr id="40979" name="AutoShape 19">
            <a:extLst>
              <a:ext uri="{FF2B5EF4-FFF2-40B4-BE49-F238E27FC236}">
                <a16:creationId xmlns:a16="http://schemas.microsoft.com/office/drawing/2014/main" id="{3F52B55D-A585-954B-84B8-55E65DE78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71725" y="38846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en-US" altLang="ko-KR" sz="1800" b="1" dirty="0">
                <a:ea typeface="굴림" panose="020B0600000101010101" pitchFamily="34" charset="-127"/>
              </a:rPr>
              <a:t>Rates = Overall total numbers, percentages and rates</a:t>
            </a:r>
          </a:p>
        </p:txBody>
      </p:sp>
      <p:sp>
        <p:nvSpPr>
          <p:cNvPr id="40980" name="AutoShape 20">
            <a:extLst>
              <a:ext uri="{FF2B5EF4-FFF2-40B4-BE49-F238E27FC236}">
                <a16:creationId xmlns:a16="http://schemas.microsoft.com/office/drawing/2014/main" id="{B6D3DC17-35D8-484B-B768-96482D9405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71725" y="47117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en-US" altLang="ko-KR" sz="1800" b="1" dirty="0">
                <a:ea typeface="굴림" panose="020B0600000101010101" pitchFamily="34" charset="-127"/>
              </a:rPr>
              <a:t>Inmate populations collected monthly</a:t>
            </a:r>
          </a:p>
        </p:txBody>
      </p:sp>
      <p:sp>
        <p:nvSpPr>
          <p:cNvPr id="40981" name="AutoShape 21">
            <a:extLst>
              <a:ext uri="{FF2B5EF4-FFF2-40B4-BE49-F238E27FC236}">
                <a16:creationId xmlns:a16="http://schemas.microsoft.com/office/drawing/2014/main" id="{CEE740F3-C153-1F42-A2ED-770660D3B1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81250" y="5538788"/>
            <a:ext cx="4854575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en-US" altLang="ko-KR" sz="1800" b="1" dirty="0">
                <a:ea typeface="굴림" panose="020B0600000101010101" pitchFamily="34" charset="-127"/>
              </a:rPr>
              <a:t>Staff populations collected monthly</a:t>
            </a: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0970FD19-291B-F449-BB02-7184FF98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6069013"/>
            <a:ext cx="5370512" cy="365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100" baseline="-25000"/>
          </a:p>
        </p:txBody>
      </p:sp>
      <p:sp>
        <p:nvSpPr>
          <p:cNvPr id="41009" name="AutoShape 49">
            <a:extLst>
              <a:ext uri="{FF2B5EF4-FFF2-40B4-BE49-F238E27FC236}">
                <a16:creationId xmlns:a16="http://schemas.microsoft.com/office/drawing/2014/main" id="{85FCC8D2-CD2A-A74F-A384-331A56FF95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6400" y="1411287"/>
            <a:ext cx="5788901" cy="157480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lang="en-US" altLang="ko-KR" sz="4000" dirty="0">
                <a:ea typeface="굴림" panose="020B0600000101010101" pitchFamily="34" charset="-127"/>
              </a:rPr>
              <a:t>THE DATA</a:t>
            </a:r>
          </a:p>
        </p:txBody>
      </p:sp>
      <p:sp>
        <p:nvSpPr>
          <p:cNvPr id="41016" name="Rectangle 56">
            <a:extLst>
              <a:ext uri="{FF2B5EF4-FFF2-40B4-BE49-F238E27FC236}">
                <a16:creationId xmlns:a16="http://schemas.microsoft.com/office/drawing/2014/main" id="{E27B8E51-893D-5844-95FE-319762F0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410075"/>
            <a:ext cx="5370512" cy="3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100" baseline="-25000"/>
          </a:p>
        </p:txBody>
      </p:sp>
      <p:sp>
        <p:nvSpPr>
          <p:cNvPr id="41017" name="Rectangle 57">
            <a:extLst>
              <a:ext uri="{FF2B5EF4-FFF2-40B4-BE49-F238E27FC236}">
                <a16:creationId xmlns:a16="http://schemas.microsoft.com/office/drawing/2014/main" id="{5ED6D260-CAC0-5346-8A50-99593AE8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5238750"/>
            <a:ext cx="5370512" cy="365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100" baseline="-25000"/>
          </a:p>
        </p:txBody>
      </p:sp>
      <p:sp>
        <p:nvSpPr>
          <p:cNvPr id="41018" name="Oval 58">
            <a:extLst>
              <a:ext uri="{FF2B5EF4-FFF2-40B4-BE49-F238E27FC236}">
                <a16:creationId xmlns:a16="http://schemas.microsoft.com/office/drawing/2014/main" id="{856425F2-5C53-D248-9073-E6B4458A2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9306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9" name="Oval 59">
            <a:extLst>
              <a:ext uri="{FF2B5EF4-FFF2-40B4-BE49-F238E27FC236}">
                <a16:creationId xmlns:a16="http://schemas.microsoft.com/office/drawing/2014/main" id="{60AB70C1-89E2-2B42-991D-158AFCA26B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0075" y="39385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2000" b="1">
              <a:solidFill>
                <a:schemeClr val="bg1"/>
              </a:solidFill>
            </a:endParaRPr>
          </a:p>
        </p:txBody>
      </p:sp>
      <p:sp>
        <p:nvSpPr>
          <p:cNvPr id="41020" name="AutoShape 60">
            <a:extLst>
              <a:ext uri="{FF2B5EF4-FFF2-40B4-BE49-F238E27FC236}">
                <a16:creationId xmlns:a16="http://schemas.microsoft.com/office/drawing/2014/main" id="{1CC63DDA-BB43-5A45-8CFF-5E45EE9A88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60538" y="38989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1800" b="1">
                <a:solidFill>
                  <a:schemeClr val="bg1"/>
                </a:solidFill>
              </a:rPr>
              <a:t>2</a:t>
            </a:r>
            <a:endParaRPr kumimoji="1" lang="en-US" altLang="ko-KR" sz="1800" b="1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1" name="Oval 61">
            <a:extLst>
              <a:ext uri="{FF2B5EF4-FFF2-40B4-BE49-F238E27FC236}">
                <a16:creationId xmlns:a16="http://schemas.microsoft.com/office/drawing/2014/main" id="{9028DD2D-429C-7344-B428-59A42D92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561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2" name="Oval 62">
            <a:extLst>
              <a:ext uri="{FF2B5EF4-FFF2-40B4-BE49-F238E27FC236}">
                <a16:creationId xmlns:a16="http://schemas.microsoft.com/office/drawing/2014/main" id="{258DC560-510A-8944-AB9F-D116240EDB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0075" y="47640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2000" b="1">
              <a:solidFill>
                <a:schemeClr val="bg1"/>
              </a:solidFill>
            </a:endParaRPr>
          </a:p>
        </p:txBody>
      </p:sp>
      <p:sp>
        <p:nvSpPr>
          <p:cNvPr id="41023" name="AutoShape 63">
            <a:extLst>
              <a:ext uri="{FF2B5EF4-FFF2-40B4-BE49-F238E27FC236}">
                <a16:creationId xmlns:a16="http://schemas.microsoft.com/office/drawing/2014/main" id="{C6E5B244-0548-8343-A70C-6AD2A1E9C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60538" y="47244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1800" b="1">
                <a:solidFill>
                  <a:schemeClr val="bg1"/>
                </a:solidFill>
              </a:rPr>
              <a:t>3</a:t>
            </a:r>
            <a:endParaRPr kumimoji="1" lang="en-US" altLang="ko-KR" sz="1800" b="1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4" name="Oval 64">
            <a:extLst>
              <a:ext uri="{FF2B5EF4-FFF2-40B4-BE49-F238E27FC236}">
                <a16:creationId xmlns:a16="http://schemas.microsoft.com/office/drawing/2014/main" id="{83122A17-8BB2-2F4D-8678-ECA123B0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5848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Oval 65">
            <a:extLst>
              <a:ext uri="{FF2B5EF4-FFF2-40B4-BE49-F238E27FC236}">
                <a16:creationId xmlns:a16="http://schemas.microsoft.com/office/drawing/2014/main" id="{505A829E-6D6E-D442-8A2F-DBAFBE1927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0075" y="55927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en-US" sz="2000" b="1">
              <a:solidFill>
                <a:schemeClr val="bg1"/>
              </a:solidFill>
            </a:endParaRPr>
          </a:p>
        </p:txBody>
      </p:sp>
      <p:sp>
        <p:nvSpPr>
          <p:cNvPr id="41026" name="AutoShape 66">
            <a:extLst>
              <a:ext uri="{FF2B5EF4-FFF2-40B4-BE49-F238E27FC236}">
                <a16:creationId xmlns:a16="http://schemas.microsoft.com/office/drawing/2014/main" id="{6BCCF434-428A-014D-A50A-813881C184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60538" y="55530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1800" b="1">
                <a:solidFill>
                  <a:schemeClr val="bg1"/>
                </a:solidFill>
              </a:rPr>
              <a:t>4</a:t>
            </a:r>
            <a:endParaRPr kumimoji="1" lang="en-US" altLang="ko-KR" sz="1800" b="1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A51E5-B833-F041-8FD6-23D9E6C4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000"/>
              <a:t>Feature engineering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AB6F3A42-026A-479D-8758-97D7E2C76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86897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79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B8B2ACC-6074-1348-9C54-1E5954D1A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39888"/>
            <a:ext cx="8178799" cy="3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A51E5-B833-F041-8FD6-23D9E6C4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Initial findings (inmates) 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Chart, histogram&#10;&#10;Description automatically generated">
            <a:extLst>
              <a:ext uri="{FF2B5EF4-FFF2-40B4-BE49-F238E27FC236}">
                <a16:creationId xmlns:a16="http://schemas.microsoft.com/office/drawing/2014/main" id="{04DA97D5-F295-694B-B6EA-060EBAA23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28" y="2426818"/>
            <a:ext cx="3667831" cy="3997637"/>
          </a:xfrm>
          <a:prstGeom prst="rect">
            <a:avLst/>
          </a:prstGeom>
        </p:spPr>
      </p:pic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92FA66D-C99B-B145-8B6A-532F6880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66" y="2426818"/>
            <a:ext cx="36978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7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A51E5-B833-F041-8FD6-23D9E6C4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Initial findings (staff)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7EF2048-6AEB-B342-9552-E23A9F53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9" y="307731"/>
            <a:ext cx="3757778" cy="3997637"/>
          </a:xfrm>
          <a:prstGeom prst="rect">
            <a:avLst/>
          </a:prstGeom>
        </p:spPr>
      </p:pic>
      <p:pic>
        <p:nvPicPr>
          <p:cNvPr id="11" name="Content Placeholder 10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1A0DC1B6-0C9B-B349-A009-93980E53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032" y="383134"/>
            <a:ext cx="4091938" cy="4250412"/>
          </a:xfrm>
          <a:prstGeom prst="rect">
            <a:avLst/>
          </a:prstGeom>
        </p:spPr>
      </p:pic>
      <p:cxnSp>
        <p:nvCxnSpPr>
          <p:cNvPr id="88" name="Straight Connector 7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027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5D8DAB"/>
      </a:lt2>
      <a:accent1>
        <a:srgbClr val="688BA8"/>
      </a:accent1>
      <a:accent2>
        <a:srgbClr val="A0BACA"/>
      </a:accent2>
      <a:accent3>
        <a:srgbClr val="FFFFFF"/>
      </a:accent3>
      <a:accent4>
        <a:srgbClr val="404040"/>
      </a:accent4>
      <a:accent5>
        <a:srgbClr val="B9C4D1"/>
      </a:accent5>
      <a:accent6>
        <a:srgbClr val="91A8B7"/>
      </a:accent6>
      <a:hlink>
        <a:srgbClr val="B7CCD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188D7"/>
        </a:lt2>
        <a:accent1>
          <a:srgbClr val="4C9CD2"/>
        </a:accent1>
        <a:accent2>
          <a:srgbClr val="84BEE6"/>
        </a:accent2>
        <a:accent3>
          <a:srgbClr val="FFFFFF"/>
        </a:accent3>
        <a:accent4>
          <a:srgbClr val="404040"/>
        </a:accent4>
        <a:accent5>
          <a:srgbClr val="B2CBE5"/>
        </a:accent5>
        <a:accent6>
          <a:srgbClr val="77ACD0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90F1"/>
        </a:lt2>
        <a:accent1>
          <a:srgbClr val="1FA4FF"/>
        </a:accent1>
        <a:accent2>
          <a:srgbClr val="21C5FF"/>
        </a:accent2>
        <a:accent3>
          <a:srgbClr val="FFFFFF"/>
        </a:accent3>
        <a:accent4>
          <a:srgbClr val="404040"/>
        </a:accent4>
        <a:accent5>
          <a:srgbClr val="ABCFFF"/>
        </a:accent5>
        <a:accent6>
          <a:srgbClr val="1DB2E7"/>
        </a:accent6>
        <a:hlink>
          <a:srgbClr val="21D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5BE2"/>
        </a:lt2>
        <a:accent1>
          <a:srgbClr val="1F84FF"/>
        </a:accent1>
        <a:accent2>
          <a:srgbClr val="21AAFF"/>
        </a:accent2>
        <a:accent3>
          <a:srgbClr val="FFFFFF"/>
        </a:accent3>
        <a:accent4>
          <a:srgbClr val="404040"/>
        </a:accent4>
        <a:accent5>
          <a:srgbClr val="ABC2FF"/>
        </a:accent5>
        <a:accent6>
          <a:srgbClr val="1D9AE7"/>
        </a:accent6>
        <a:hlink>
          <a:srgbClr val="21C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4A6E8"/>
        </a:lt2>
        <a:accent1>
          <a:srgbClr val="0C84F2"/>
        </a:accent1>
        <a:accent2>
          <a:srgbClr val="086BE2"/>
        </a:accent2>
        <a:accent3>
          <a:srgbClr val="FFFFFF"/>
        </a:accent3>
        <a:accent4>
          <a:srgbClr val="404040"/>
        </a:accent4>
        <a:accent5>
          <a:srgbClr val="AAC2F7"/>
        </a:accent5>
        <a:accent6>
          <a:srgbClr val="0660CD"/>
        </a:accent6>
        <a:hlink>
          <a:srgbClr val="0454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4BDE8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ED1313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FFCF01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4D8EBB"/>
        </a:lt2>
        <a:accent1>
          <a:srgbClr val="5893B8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4C8D8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5D8DAB"/>
        </a:lt2>
        <a:accent1>
          <a:srgbClr val="688BA8"/>
        </a:accent1>
        <a:accent2>
          <a:srgbClr val="A0BACA"/>
        </a:accent2>
        <a:accent3>
          <a:srgbClr val="FFFFFF"/>
        </a:accent3>
        <a:accent4>
          <a:srgbClr val="404040"/>
        </a:accent4>
        <a:accent5>
          <a:srgbClr val="B9C4D1"/>
        </a:accent5>
        <a:accent6>
          <a:srgbClr val="91A8B7"/>
        </a:accent6>
        <a:hlink>
          <a:srgbClr val="B7CC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376</Words>
  <Application>Microsoft Macintosh PowerPoint</Application>
  <PresentationFormat>On-screen Show (4:3)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Microsoft Sans Serif</vt:lpstr>
      <vt:lpstr>Verdana</vt:lpstr>
      <vt:lpstr>굴림</vt:lpstr>
      <vt:lpstr>Times New Roman</vt:lpstr>
      <vt:lpstr>powerpoint-template-24</vt:lpstr>
      <vt:lpstr>COVID-19 </vt:lpstr>
      <vt:lpstr>Background:</vt:lpstr>
      <vt:lpstr>Background contd:</vt:lpstr>
      <vt:lpstr>The Problem:</vt:lpstr>
      <vt:lpstr>PowerPoint Presentation</vt:lpstr>
      <vt:lpstr>Feature engineering</vt:lpstr>
      <vt:lpstr>PowerPoint Presentation</vt:lpstr>
      <vt:lpstr>Initial findings (inmates) </vt:lpstr>
      <vt:lpstr>Initial findings (staff)</vt:lpstr>
      <vt:lpstr>Prisoner Case Percentage by Region</vt:lpstr>
      <vt:lpstr>Drawing inferences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</dc:title>
  <dc:creator>Yasmine Hays</dc:creator>
  <cp:lastModifiedBy>Yasmine Hays</cp:lastModifiedBy>
  <cp:revision>3</cp:revision>
  <dcterms:created xsi:type="dcterms:W3CDTF">2021-07-21T21:25:54Z</dcterms:created>
  <dcterms:modified xsi:type="dcterms:W3CDTF">2021-07-21T22:53:41Z</dcterms:modified>
</cp:coreProperties>
</file>