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</p:sldIdLst>
  <p:sldSz cx="12192000" cy="6858000"/>
  <p:notesSz cx="6858000" cy="9144000"/>
  <p:defaultTextStyle>
    <a:defPPr algn="r" rtl="1">
      <a:defRPr lang="ar-SA"/>
    </a:defPPr>
    <a:lvl1pPr marL="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4572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05" autoAdjust="0"/>
    <p:restoredTop sz="96400" autoAdjust="0"/>
  </p:normalViewPr>
  <p:slideViewPr>
    <p:cSldViewPr snapToGrid="0">
      <p:cViewPr varScale="1">
        <p:scale>
          <a:sx n="69" d="100"/>
          <a:sy n="69" d="100"/>
        </p:scale>
        <p:origin x="-56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7B5285FB-A987-4BBA-89DC-7053C289F1C9}" type="uaqdatetime1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26/09/1446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تذييل الصفحة 3"/>
          <p:cNvSpPr>
            <a:spLocks noGrp="1"/>
          </p:cNvSpPr>
          <p:nvPr>
            <p:ph type="ftr" sz="quarter" idx="2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BA95AB33-FDED-42FB-BC2C-CF65D390CCCC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‹#›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08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 flipH="1"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 flipH="1">
            <a:off x="1587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F37FB973-296F-49CA-BB9C-061079F847F7}" type="uaqdatetime1">
              <a:rPr lang="ar-SA" smtClean="0"/>
              <a:pPr/>
              <a:t>26/09/1446</a:t>
            </a:fld>
            <a:endParaRPr lang="ar-SA" dirty="0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noProof="0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 flipH="1"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 flipH="1"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 flipH="1">
            <a:off x="1587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>
              <a:defRPr sz="12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D3BEC92D-C8E2-4A8F-BF2D-75109D630128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804819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Tahoma" panose="020B0604030504040204" pitchFamily="34" charset="0"/>
        <a:ea typeface="Tahoma" panose="020B0604030504040204" pitchFamily="34" charset="0"/>
        <a:cs typeface="Tahoma" panose="020B0604030504040204" pitchFamily="34" charset="0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 rtlCol="1"/>
          <a:lstStyle/>
          <a:p>
            <a:pPr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0"/>
          </p:nvPr>
        </p:nvSpPr>
        <p:spPr/>
        <p:txBody>
          <a:bodyPr rtlCol="1"/>
          <a:lstStyle/>
          <a:p>
            <a:pPr algn="l" rtl="1"/>
            <a:fld id="{D3BEC92D-C8E2-4A8F-BF2D-75109D630128}" type="slidenum">
              <a:rPr lang="ar-SA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l" rtl="1"/>
              <a:t>1</a:t>
            </a:fld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541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 flipH="1">
            <a:off x="316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>
            <a:normAutofit/>
          </a:bodyPr>
          <a:lstStyle>
            <a:lvl1pPr algn="r" rtl="1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 flipH="1">
            <a:off x="1033549" y="4455620"/>
            <a:ext cx="10058400" cy="1143000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ctr" rtl="1">
              <a:buNone/>
              <a:defRPr sz="2400"/>
            </a:lvl2pPr>
            <a:lvl3pPr marL="914400" indent="0" algn="ctr" rtl="1">
              <a:buNone/>
              <a:defRPr sz="2400"/>
            </a:lvl3pPr>
            <a:lvl4pPr marL="1371600" indent="0" algn="ctr" rtl="1">
              <a:buNone/>
              <a:defRPr sz="2000"/>
            </a:lvl4pPr>
            <a:lvl5pPr marL="1828800" indent="0" algn="ctr" rtl="1">
              <a:buNone/>
              <a:defRPr sz="2000"/>
            </a:lvl5pPr>
            <a:lvl6pPr marL="2286000" indent="0" algn="ctr" rtl="1">
              <a:buNone/>
              <a:defRPr sz="2000"/>
            </a:lvl6pPr>
            <a:lvl7pPr marL="2743200" indent="0" algn="ctr" rtl="1">
              <a:buNone/>
              <a:defRPr sz="2000"/>
            </a:lvl7pPr>
            <a:lvl8pPr marL="3200400" indent="0" algn="ctr" rtl="1">
              <a:buNone/>
              <a:defRPr sz="2000"/>
            </a:lvl8pPr>
            <a:lvl9pPr marL="3657600" indent="0" algn="ctr" rtl="1">
              <a:buNone/>
              <a:defRPr sz="2000"/>
            </a:lvl9pPr>
          </a:lstStyle>
          <a:p>
            <a:pPr rtl="1"/>
            <a:r>
              <a:rPr lang="en-US" noProof="0"/>
              <a:t>Click to edit Master subtitle style</a:t>
            </a:r>
            <a:endParaRPr lang="ar-SA" noProof="0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CB1CB1A1-889A-43ED-A734-8C558224DA3B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5" name="عنصر نائب لتذييل الصفحة 4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4FAB73BC-B049-4115-A692-8D63A059BFB8}" type="slidenum">
              <a:rPr lang="ar-SA" smtClean="0"/>
              <a:pPr algn="l"/>
              <a:t>‹#›</a:t>
            </a:fld>
            <a:endParaRPr lang="ar-SA" dirty="0"/>
          </a:p>
        </p:txBody>
      </p:sp>
      <p:cxnSp>
        <p:nvCxnSpPr>
          <p:cNvPr id="9" name="رابط مستقيم 8"/>
          <p:cNvCxnSpPr>
            <a:cxnSpLocks/>
          </p:cNvCxnSpPr>
          <p:nvPr/>
        </p:nvCxnSpPr>
        <p:spPr>
          <a:xfrm flipH="1">
            <a:off x="1108822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flipH="1" flipV="1">
            <a:off x="1036320" y="1845734"/>
            <a:ext cx="10058400" cy="4023360"/>
          </a:xfrm>
        </p:spPr>
        <p:txBody>
          <a:bodyPr vert="eaVert" lIns="45720" tIns="0" rIns="45720" bIns="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 noProof="0"/>
              <a:t>Click to edit Master text styles</a:t>
            </a:r>
          </a:p>
          <a:p>
            <a:pPr lvl="1" rtl="1"/>
            <a:r>
              <a:rPr lang="en-US" noProof="0"/>
              <a:t>Second level</a:t>
            </a:r>
          </a:p>
          <a:p>
            <a:pPr lvl="2" rtl="1"/>
            <a:r>
              <a:rPr lang="en-US" noProof="0"/>
              <a:t>Third level</a:t>
            </a:r>
          </a:p>
          <a:p>
            <a:pPr lvl="3" rtl="1"/>
            <a:r>
              <a:rPr lang="en-US" noProof="0"/>
              <a:t>Fourth level</a:t>
            </a:r>
          </a:p>
          <a:p>
            <a:pPr lvl="4" rtl="1"/>
            <a:r>
              <a:rPr lang="en-US" noProof="0"/>
              <a:t>Fifth level</a:t>
            </a:r>
            <a:endParaRPr lang="ar-SA" noProof="0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3912124A-1A8D-4632-ADBF-EEB94000847A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5" name="عنصر نائب لتذييل الصفحة 4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4FAB73BC-B049-4115-A692-8D63A059BFB8}" type="slidenum">
              <a:rPr lang="ar-SA" smtClean="0"/>
              <a:pPr algn="l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 flipH="1">
            <a:off x="316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 flipH="1" flipV="1">
            <a:off x="838200" y="414778"/>
            <a:ext cx="2628900" cy="5757421"/>
          </a:xfrm>
        </p:spPr>
        <p:txBody>
          <a:bodyPr vert="eaVert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 flipH="1" flipV="1">
            <a:off x="3619500" y="414778"/>
            <a:ext cx="7734300" cy="5757422"/>
          </a:xfrm>
        </p:spPr>
        <p:txBody>
          <a:bodyPr vert="eaVert" lIns="45720" tIns="0" rIns="45720" bIns="0"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 noProof="0"/>
              <a:t>Click to edit Master text styles</a:t>
            </a:r>
          </a:p>
          <a:p>
            <a:pPr lvl="1" rtl="1"/>
            <a:r>
              <a:rPr lang="en-US" noProof="0"/>
              <a:t>Second level</a:t>
            </a:r>
          </a:p>
          <a:p>
            <a:pPr lvl="2" rtl="1"/>
            <a:r>
              <a:rPr lang="en-US" noProof="0"/>
              <a:t>Third level</a:t>
            </a:r>
          </a:p>
          <a:p>
            <a:pPr lvl="3" rtl="1"/>
            <a:r>
              <a:rPr lang="en-US" noProof="0"/>
              <a:t>Fourth level</a:t>
            </a:r>
          </a:p>
          <a:p>
            <a:pPr lvl="4" rtl="1"/>
            <a:r>
              <a:rPr lang="en-US" noProof="0"/>
              <a:t>Fifth level</a:t>
            </a:r>
            <a:endParaRPr lang="ar-SA" noProof="0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5329DEE-0654-4946-A249-B3AC125D920A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5" name="عنصر نائب لتذييل الصفحة 4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marL="0"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1036320" y="1845734"/>
            <a:ext cx="10058400" cy="40233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 noProof="0"/>
              <a:t>Click to edit Master text styles</a:t>
            </a:r>
          </a:p>
          <a:p>
            <a:pPr lvl="1" rtl="1"/>
            <a:r>
              <a:rPr lang="en-US" noProof="0"/>
              <a:t>Second level</a:t>
            </a:r>
          </a:p>
          <a:p>
            <a:pPr lvl="2" rtl="1"/>
            <a:r>
              <a:rPr lang="en-US" noProof="0"/>
              <a:t>Third level</a:t>
            </a:r>
          </a:p>
          <a:p>
            <a:pPr lvl="3" rtl="1"/>
            <a:r>
              <a:rPr lang="en-US" noProof="0"/>
              <a:t>Fourth level</a:t>
            </a:r>
          </a:p>
          <a:p>
            <a:pPr lvl="4" rtl="1"/>
            <a:r>
              <a:rPr lang="en-US" noProof="0"/>
              <a:t>Fifth level</a:t>
            </a:r>
            <a:endParaRPr lang="ar-SA" noProof="0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ECD22F3D-06D4-43F7-83EB-F1A5B23DA45E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5" name="عنصر نائب لتذييل الصفحة 4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113E31D-E2AB-40D1-8B51-AFA5AFEF393A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مستطيل 7"/>
          <p:cNvSpPr/>
          <p:nvPr/>
        </p:nvSpPr>
        <p:spPr>
          <a:xfrm flipH="1">
            <a:off x="316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36320" y="758952"/>
            <a:ext cx="10058400" cy="3566160"/>
          </a:xfrm>
        </p:spPr>
        <p:txBody>
          <a:bodyPr rtlCol="1" anchor="b" anchorCtr="0">
            <a:normAutofit/>
          </a:bodyPr>
          <a:lstStyle>
            <a:lvl1pPr algn="r" rtl="1"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1036320" y="4453128"/>
            <a:ext cx="10058400" cy="1143000"/>
          </a:xfrm>
        </p:spPr>
        <p:txBody>
          <a:bodyPr lIns="91440" rIns="91440" rtlCol="1" anchor="t" anchorCtr="0">
            <a:normAutofit/>
          </a:bodyPr>
          <a:lstStyle>
            <a:lvl1pPr marL="0" indent="0" algn="r" rtl="1">
              <a:buNone/>
              <a:defRPr sz="2400" cap="all" spc="200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r" rtl="1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r" rtl="1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en-US" noProof="0"/>
              <a:t>Click to edit Master text styles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99384108-2483-4EB0-A73A-455C48C1239A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5" name="عنصر نائب لتذييل الصفحة 4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4FAB73BC-B049-4115-A692-8D63A059BFB8}" type="slidenum">
              <a:rPr lang="ar-SA" smtClean="0"/>
              <a:pPr algn="l"/>
              <a:t>‹#›</a:t>
            </a:fld>
            <a:endParaRPr lang="ar-SA" dirty="0"/>
          </a:p>
        </p:txBody>
      </p:sp>
      <p:cxnSp>
        <p:nvCxnSpPr>
          <p:cNvPr id="9" name="رابط مستقيم 8"/>
          <p:cNvCxnSpPr>
            <a:cxnSpLocks/>
          </p:cNvCxnSpPr>
          <p:nvPr/>
        </p:nvCxnSpPr>
        <p:spPr>
          <a:xfrm flipH="1">
            <a:off x="1108822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ى ثنائ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عنوان 7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 flipH="1">
            <a:off x="6156961" y="1845734"/>
            <a:ext cx="4937760" cy="40233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 noProof="0"/>
              <a:t>Click to edit Master text styles</a:t>
            </a:r>
          </a:p>
          <a:p>
            <a:pPr lvl="1" rtl="1"/>
            <a:r>
              <a:rPr lang="en-US" noProof="0"/>
              <a:t>Second level</a:t>
            </a:r>
          </a:p>
          <a:p>
            <a:pPr lvl="2" rtl="1"/>
            <a:r>
              <a:rPr lang="en-US" noProof="0"/>
              <a:t>Third level</a:t>
            </a:r>
          </a:p>
          <a:p>
            <a:pPr lvl="3" rtl="1"/>
            <a:r>
              <a:rPr lang="en-US" noProof="0"/>
              <a:t>Fourth level</a:t>
            </a:r>
          </a:p>
          <a:p>
            <a:pPr lvl="4" rtl="1"/>
            <a:r>
              <a:rPr lang="en-US" noProof="0"/>
              <a:t>Fifth level</a:t>
            </a:r>
            <a:endParaRPr lang="ar-SA" noProof="0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1036320" y="1845735"/>
            <a:ext cx="4937760" cy="402336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 noProof="0"/>
              <a:t>Click to edit Master text styles</a:t>
            </a:r>
          </a:p>
          <a:p>
            <a:pPr lvl="1" rtl="1"/>
            <a:r>
              <a:rPr lang="en-US" noProof="0"/>
              <a:t>Second level</a:t>
            </a:r>
          </a:p>
          <a:p>
            <a:pPr lvl="2" rtl="1"/>
            <a:r>
              <a:rPr lang="en-US" noProof="0"/>
              <a:t>Third level</a:t>
            </a:r>
          </a:p>
          <a:p>
            <a:pPr lvl="3" rtl="1"/>
            <a:r>
              <a:rPr lang="en-US" noProof="0"/>
              <a:t>Fourth level</a:t>
            </a:r>
          </a:p>
          <a:p>
            <a:pPr lvl="4" rtl="1"/>
            <a:r>
              <a:rPr lang="en-US" noProof="0"/>
              <a:t>Fifth level</a:t>
            </a:r>
            <a:endParaRPr lang="ar-SA" noProof="0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219292B-3272-4E37-A78F-56E811FA63AB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العنوان 9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6156960" y="1846052"/>
            <a:ext cx="4937760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en-US" noProof="0"/>
              <a:t>Click to edit Master text styles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 flipH="1">
            <a:off x="6156960" y="2582334"/>
            <a:ext cx="4937760" cy="3378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 noProof="0"/>
              <a:t>Click to edit Master text styles</a:t>
            </a:r>
          </a:p>
          <a:p>
            <a:pPr lvl="1" rtl="1"/>
            <a:r>
              <a:rPr lang="en-US" noProof="0"/>
              <a:t>Second level</a:t>
            </a:r>
          </a:p>
          <a:p>
            <a:pPr lvl="2" rtl="1"/>
            <a:r>
              <a:rPr lang="en-US" noProof="0"/>
              <a:t>Third level</a:t>
            </a:r>
          </a:p>
          <a:p>
            <a:pPr lvl="3" rtl="1"/>
            <a:r>
              <a:rPr lang="en-US" noProof="0"/>
              <a:t>Fourth level</a:t>
            </a:r>
          </a:p>
          <a:p>
            <a:pPr lvl="4" rtl="1"/>
            <a:r>
              <a:rPr lang="en-US" noProof="0"/>
              <a:t>Fifth level</a:t>
            </a:r>
            <a:endParaRPr lang="ar-SA" noProof="0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 flipH="1">
            <a:off x="1036320" y="1846052"/>
            <a:ext cx="4937760" cy="736282"/>
          </a:xfrm>
        </p:spPr>
        <p:txBody>
          <a:bodyPr lIns="91440" rIns="91440" rtlCol="1" anchor="ctr">
            <a:normAutofit/>
          </a:bodyPr>
          <a:lstStyle>
            <a:lvl1pPr marL="0" indent="0" algn="r" rtl="1">
              <a:buNone/>
              <a:defRPr sz="2000" b="0" cap="all" baseline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000" b="1"/>
            </a:lvl2pPr>
            <a:lvl3pPr marL="914400" indent="0" algn="r" rtl="1">
              <a:buNone/>
              <a:defRPr sz="1800" b="1"/>
            </a:lvl3pPr>
            <a:lvl4pPr marL="1371600" indent="0" algn="r" rtl="1">
              <a:buNone/>
              <a:defRPr sz="1600" b="1"/>
            </a:lvl4pPr>
            <a:lvl5pPr marL="1828800" indent="0" algn="r" rtl="1">
              <a:buNone/>
              <a:defRPr sz="1600" b="1"/>
            </a:lvl5pPr>
            <a:lvl6pPr marL="2286000" indent="0" algn="r" rtl="1">
              <a:buNone/>
              <a:defRPr sz="1600" b="1"/>
            </a:lvl6pPr>
            <a:lvl7pPr marL="2743200" indent="0" algn="r" rtl="1">
              <a:buNone/>
              <a:defRPr sz="1600" b="1"/>
            </a:lvl7pPr>
            <a:lvl8pPr marL="3200400" indent="0" algn="r" rtl="1">
              <a:buNone/>
              <a:defRPr sz="1600" b="1"/>
            </a:lvl8pPr>
            <a:lvl9pPr marL="3657600" indent="0" algn="r" rtl="1">
              <a:buNone/>
              <a:defRPr sz="1600" b="1"/>
            </a:lvl9pPr>
          </a:lstStyle>
          <a:p>
            <a:pPr lvl="0" rtl="1"/>
            <a:r>
              <a:rPr lang="en-US" noProof="0"/>
              <a:t>Click to edit Master text styles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 flipH="1">
            <a:off x="1036320" y="2582334"/>
            <a:ext cx="4937760" cy="33782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 noProof="0"/>
              <a:t>Click to edit Master text styles</a:t>
            </a:r>
          </a:p>
          <a:p>
            <a:pPr lvl="1" rtl="1"/>
            <a:r>
              <a:rPr lang="en-US" noProof="0"/>
              <a:t>Second level</a:t>
            </a:r>
          </a:p>
          <a:p>
            <a:pPr lvl="2" rtl="1"/>
            <a:r>
              <a:rPr lang="en-US" noProof="0"/>
              <a:t>Third level</a:t>
            </a:r>
          </a:p>
          <a:p>
            <a:pPr lvl="3" rtl="1"/>
            <a:r>
              <a:rPr lang="en-US" noProof="0"/>
              <a:t>Fourth level</a:t>
            </a:r>
          </a:p>
          <a:p>
            <a:pPr lvl="4" rtl="1"/>
            <a:r>
              <a:rPr lang="en-US" noProof="0"/>
              <a:t>Fifth level</a:t>
            </a:r>
            <a:endParaRPr lang="ar-SA" noProof="0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ED280A5-E5E0-40C2-B9B2-44C2273E4B48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algn="l"/>
            <a:fld id="{4FAB73BC-B049-4115-A692-8D63A059BFB8}" type="slidenum">
              <a:rPr lang="ar-SA" smtClean="0"/>
              <a:pPr algn="l"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E3379AD-2B0A-4F10-A258-68E0D27843EC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4" name="عنصر نائب لتذييل الصفحة 3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ستطيل 4"/>
          <p:cNvSpPr/>
          <p:nvPr/>
        </p:nvSpPr>
        <p:spPr>
          <a:xfrm flipH="1">
            <a:off x="0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مستطيل 5"/>
          <p:cNvSpPr/>
          <p:nvPr/>
        </p:nvSpPr>
        <p:spPr>
          <a:xfrm flipH="1">
            <a:off x="3160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2DB4601-367C-4611-B310-BF61AD065620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مستطيل 7"/>
          <p:cNvSpPr/>
          <p:nvPr/>
        </p:nvSpPr>
        <p:spPr>
          <a:xfrm flipH="1">
            <a:off x="8141193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مستطيل 8"/>
          <p:cNvSpPr/>
          <p:nvPr/>
        </p:nvSpPr>
        <p:spPr>
          <a:xfrm flipH="1">
            <a:off x="808792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8534400" y="594359"/>
            <a:ext cx="3200400" cy="2286000"/>
          </a:xfrm>
        </p:spPr>
        <p:txBody>
          <a:bodyPr rtlCol="1" anchor="b">
            <a:normAutofit/>
          </a:bodyPr>
          <a:lstStyle>
            <a:lvl1pPr algn="r" rtl="1">
              <a:defRPr sz="3600" b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 flipH="1">
            <a:off x="899160" y="731520"/>
            <a:ext cx="6492240" cy="5257800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 rtl="1"/>
            <a:r>
              <a:rPr lang="en-US" noProof="0"/>
              <a:t>Click to edit Master text styles</a:t>
            </a:r>
          </a:p>
          <a:p>
            <a:pPr lvl="1" rtl="1"/>
            <a:r>
              <a:rPr lang="en-US" noProof="0"/>
              <a:t>Second level</a:t>
            </a:r>
          </a:p>
          <a:p>
            <a:pPr lvl="2" rtl="1"/>
            <a:r>
              <a:rPr lang="en-US" noProof="0"/>
              <a:t>Third level</a:t>
            </a:r>
          </a:p>
          <a:p>
            <a:pPr lvl="3" rtl="1"/>
            <a:r>
              <a:rPr lang="en-US" noProof="0"/>
              <a:t>Fourth level</a:t>
            </a:r>
          </a:p>
          <a:p>
            <a:pPr lvl="4" rtl="1"/>
            <a:r>
              <a:rPr lang="en-US" noProof="0"/>
              <a:t>Fifth level</a:t>
            </a:r>
            <a:endParaRPr lang="ar-SA" noProof="0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8534400" y="2926080"/>
            <a:ext cx="3200400" cy="3379124"/>
          </a:xfrm>
        </p:spPr>
        <p:txBody>
          <a:bodyPr lIns="91440" rIns="91440" rtlCol="1">
            <a:normAutofit/>
          </a:bodyPr>
          <a:lstStyle>
            <a:lvl1pPr marL="0" indent="0" algn="r" rtl="1">
              <a:buNone/>
              <a:defRPr sz="15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 noProof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9107978" y="6459785"/>
            <a:ext cx="2618510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A9430896-38EB-4BCC-BE14-1B536F66E17B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2743200" y="6459785"/>
            <a:ext cx="4648200" cy="365125"/>
          </a:xfrm>
        </p:spPr>
        <p:txBody>
          <a:bodyPr rtlCol="1"/>
          <a:lstStyle>
            <a:lvl1pPr algn="r" rtl="1"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l" rtl="1">
              <a:defRPr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ar-SA" smtClean="0"/>
              <a:pPr/>
              <a:t>‹#›</a:t>
            </a:fld>
            <a:endParaRPr lang="ar-SA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المستطيل 7"/>
          <p:cNvSpPr/>
          <p:nvPr/>
        </p:nvSpPr>
        <p:spPr>
          <a:xfrm flipH="1">
            <a:off x="3175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مستطيل 8"/>
          <p:cNvSpPr/>
          <p:nvPr/>
        </p:nvSpPr>
        <p:spPr>
          <a:xfrm flipH="1">
            <a:off x="3160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noProof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 flipH="1">
            <a:off x="981456" y="5074920"/>
            <a:ext cx="10113264" cy="822960"/>
          </a:xfrm>
        </p:spPr>
        <p:txBody>
          <a:bodyPr lIns="91440" tIns="0" rIns="91440" bIns="0" rtlCol="1" anchor="b">
            <a:noAutofit/>
          </a:bodyPr>
          <a:lstStyle>
            <a:lvl1pPr algn="r" rtl="1">
              <a:defRPr sz="3600" b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rtl="1"/>
            <a:r>
              <a:rPr lang="en-US" noProof="0"/>
              <a:t>Click to edit Master title style</a:t>
            </a:r>
            <a:endParaRPr lang="ar-SA" noProof="0" dirty="0"/>
          </a:p>
        </p:txBody>
      </p:sp>
      <p:sp>
        <p:nvSpPr>
          <p:cNvPr id="3" name="عنصر نائب للصورة 2"/>
          <p:cNvSpPr>
            <a:spLocks noGrp="1" noChangeAspect="1"/>
          </p:cNvSpPr>
          <p:nvPr>
            <p:ph type="pic" idx="1" hasCustomPrompt="1"/>
          </p:nvPr>
        </p:nvSpPr>
        <p:spPr>
          <a:xfrm flipH="1">
            <a:off x="0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rtlCol="1" anchor="t"/>
          <a:lstStyle>
            <a:lvl1pPr marL="0" indent="0" algn="r" rtl="1">
              <a:buNone/>
              <a:defRPr sz="3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2800"/>
            </a:lvl2pPr>
            <a:lvl3pPr marL="914400" indent="0" algn="r" rtl="1">
              <a:buNone/>
              <a:defRPr sz="2400"/>
            </a:lvl3pPr>
            <a:lvl4pPr marL="1371600" indent="0" algn="r" rtl="1">
              <a:buNone/>
              <a:defRPr sz="2000"/>
            </a:lvl4pPr>
            <a:lvl5pPr marL="1828800" indent="0" algn="r" rtl="1">
              <a:buNone/>
              <a:defRPr sz="2000"/>
            </a:lvl5pPr>
            <a:lvl6pPr marL="2286000" indent="0" algn="r" rtl="1">
              <a:buNone/>
              <a:defRPr sz="2000"/>
            </a:lvl6pPr>
            <a:lvl7pPr marL="2743200" indent="0" algn="r" rtl="1">
              <a:buNone/>
              <a:defRPr sz="2000"/>
            </a:lvl7pPr>
            <a:lvl8pPr marL="3200400" indent="0" algn="r" rtl="1">
              <a:buNone/>
              <a:defRPr sz="2000"/>
            </a:lvl8pPr>
            <a:lvl9pPr marL="3657600" indent="0" algn="r" rtl="1">
              <a:buNone/>
              <a:defRPr sz="2000"/>
            </a:lvl9pPr>
          </a:lstStyle>
          <a:p>
            <a:pPr rtl="1"/>
            <a:r>
              <a:rPr lang="ar-SA" noProof="0" dirty="0"/>
              <a:t>   انقر فوق الأيقونة لإضافة صورة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 flipH="1">
            <a:off x="981456" y="5907023"/>
            <a:ext cx="10113264" cy="594360"/>
          </a:xfrm>
        </p:spPr>
        <p:txBody>
          <a:bodyPr lIns="91440" tIns="0" rIns="91440" bIns="0" rtlCol="1">
            <a:normAutofit/>
          </a:bodyPr>
          <a:lstStyle>
            <a:lvl1pPr marL="0" indent="0" algn="r" rtl="1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457200" indent="0" algn="r" rtl="1">
              <a:buNone/>
              <a:defRPr sz="1200"/>
            </a:lvl2pPr>
            <a:lvl3pPr marL="914400" indent="0" algn="r" rtl="1">
              <a:buNone/>
              <a:defRPr sz="1000"/>
            </a:lvl3pPr>
            <a:lvl4pPr marL="1371600" indent="0" algn="r" rtl="1">
              <a:buNone/>
              <a:defRPr sz="900"/>
            </a:lvl4pPr>
            <a:lvl5pPr marL="1828800" indent="0" algn="r" rtl="1">
              <a:buNone/>
              <a:defRPr sz="900"/>
            </a:lvl5pPr>
            <a:lvl6pPr marL="2286000" indent="0" algn="r" rtl="1">
              <a:buNone/>
              <a:defRPr sz="900"/>
            </a:lvl6pPr>
            <a:lvl7pPr marL="2743200" indent="0" algn="r" rtl="1">
              <a:buNone/>
              <a:defRPr sz="900"/>
            </a:lvl7pPr>
            <a:lvl8pPr marL="3200400" indent="0" algn="r" rtl="1">
              <a:buNone/>
              <a:defRPr sz="900"/>
            </a:lvl8pPr>
            <a:lvl9pPr marL="3657600" indent="0" algn="r" rtl="1">
              <a:buNone/>
              <a:defRPr sz="900"/>
            </a:lvl9pPr>
          </a:lstStyle>
          <a:p>
            <a:pPr lvl="0" rtl="1"/>
            <a:r>
              <a:rPr lang="en-US" noProof="0"/>
              <a:t>Click to edit Master text styles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>
          <a:xfrm flipH="1">
            <a:off x="8622449" y="6459785"/>
            <a:ext cx="2472271" cy="365125"/>
          </a:xfrm>
        </p:spPr>
        <p:txBody>
          <a:bodyPr rtlCol="1"/>
          <a:lstStyle>
            <a:lvl1pPr algn="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1981C169-A0D2-4386-B139-559B6E774E73}" type="datetime1">
              <a:rPr lang="ar-SA" noProof="0" smtClean="0"/>
              <a:t>25/11/1446</a:t>
            </a:fld>
            <a:endParaRPr lang="ar-SA" noProof="0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>
          <a:xfrm flipH="1">
            <a:off x="3683011" y="6459785"/>
            <a:ext cx="4822804" cy="365125"/>
          </a:xfrm>
        </p:spPr>
        <p:txBody>
          <a:bodyPr rtlCol="1"/>
          <a:lstStyle>
            <a:lvl1pPr algn="ctr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noProof="0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>
          <a:xfrm flipH="1">
            <a:off x="979517" y="6459785"/>
            <a:ext cx="1312025" cy="365125"/>
          </a:xfrm>
        </p:spPr>
        <p:txBody>
          <a:bodyPr rtlCol="1"/>
          <a:lstStyle>
            <a:lvl1pPr algn="l" rtl="1">
              <a:defRPr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ar-SA" noProof="0" smtClean="0"/>
              <a:pPr/>
              <a:t>‹#›</a:t>
            </a:fld>
            <a:endParaRPr lang="ar-SA" noProof="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 flipH="1">
            <a:off x="-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مستطيل 8"/>
          <p:cNvSpPr/>
          <p:nvPr/>
        </p:nvSpPr>
        <p:spPr>
          <a:xfrm flipH="1">
            <a:off x="-1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 flipH="1">
            <a:off x="103632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/>
          <a:p>
            <a:pPr rtl="1"/>
            <a:r>
              <a:rPr lang="ar-SA" noProof="0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 flipH="1">
            <a:off x="103632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1">
            <a:normAutofit/>
          </a:bodyPr>
          <a:lstStyle/>
          <a:p>
            <a:pPr lvl="0" rtl="1"/>
            <a:r>
              <a:rPr lang="ar-SA" noProof="0" dirty="0"/>
              <a:t>انقر لتحرير أنماط النص الرئيسي</a:t>
            </a:r>
          </a:p>
          <a:p>
            <a:pPr lvl="1" rtl="1"/>
            <a:r>
              <a:rPr lang="ar-SA" noProof="0" dirty="0"/>
              <a:t>المستوى الثاني</a:t>
            </a:r>
          </a:p>
          <a:p>
            <a:pPr lvl="2" rtl="1"/>
            <a:r>
              <a:rPr lang="ar-SA" noProof="0" dirty="0"/>
              <a:t>المستوى الثالث</a:t>
            </a:r>
          </a:p>
          <a:p>
            <a:pPr lvl="3" rtl="1"/>
            <a:r>
              <a:rPr lang="ar-SA" noProof="0" dirty="0"/>
              <a:t>المستوى الرابع</a:t>
            </a:r>
          </a:p>
          <a:p>
            <a:pPr lvl="4" rtl="1"/>
            <a:r>
              <a:rPr lang="ar-SA" noProof="0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 flipH="1">
            <a:off x="8622449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 rtl="1">
              <a:defRPr sz="90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2AF8257E-2947-4BDD-B002-62145DE46C66}" type="datetime1">
              <a:rPr lang="ar-SA" smtClean="0"/>
              <a:t>25/11/1446</a:t>
            </a:fld>
            <a:endParaRPr lang="ar-SA" dirty="0"/>
          </a:p>
        </p:txBody>
      </p:sp>
      <p:sp>
        <p:nvSpPr>
          <p:cNvPr id="5" name="عنصر نائب لتذييل الصفحة 4"/>
          <p:cNvSpPr>
            <a:spLocks noGrp="1"/>
          </p:cNvSpPr>
          <p:nvPr>
            <p:ph type="ftr" sz="quarter" idx="3"/>
          </p:nvPr>
        </p:nvSpPr>
        <p:spPr>
          <a:xfrm flipH="1">
            <a:off x="3683011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 rtl="1">
              <a:defRPr sz="900" cap="all" baseline="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 flipH="1">
            <a:off x="979517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 rtl="1">
              <a:defRPr sz="1050"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4FAB73BC-B049-4115-A692-8D63A059BFB8}" type="slidenum">
              <a:rPr lang="ar-SA" smtClean="0"/>
              <a:pPr/>
              <a:t>‹#›</a:t>
            </a:fld>
            <a:endParaRPr lang="ar-SA" dirty="0"/>
          </a:p>
        </p:txBody>
      </p:sp>
      <p:cxnSp>
        <p:nvCxnSpPr>
          <p:cNvPr id="10" name="رابط مستقيم 9"/>
          <p:cNvCxnSpPr>
            <a:cxnSpLocks/>
          </p:cNvCxnSpPr>
          <p:nvPr/>
        </p:nvCxnSpPr>
        <p:spPr>
          <a:xfrm flipH="1">
            <a:off x="1031508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yedbaqarx/iea-hydrogen-production-projects-database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الصورة 4" descr="صورة تحتوي على تمويه">
            <a:extLst>
              <a:ext uri="{FF2B5EF4-FFF2-40B4-BE49-F238E27FC236}">
                <a16:creationId xmlns="" xmlns:a16="http://schemas.microsoft.com/office/drawing/2014/main" id="{ECC95573-2971-40CA-8931-174ACDF3E94F}"/>
              </a:ext>
              <a:ext uri="{C183D7F6-B498-43B3-948B-1728B52AA6E4}">
                <adec:decorative xmlns=""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9378"/>
          <a:stretch/>
        </p:blipFill>
        <p:spPr>
          <a:xfrm flipH="1">
            <a:off x="1" y="18482"/>
            <a:ext cx="12192031" cy="4915066"/>
          </a:xfrm>
          <a:prstGeom prst="rect">
            <a:avLst/>
          </a:prstGeom>
        </p:spPr>
      </p:pic>
      <p:sp>
        <p:nvSpPr>
          <p:cNvPr id="22" name="مستطيل 21">
            <a:extLst>
              <a:ext uri="{FF2B5EF4-FFF2-40B4-BE49-F238E27FC236}">
                <a16:creationId xmlns="" xmlns:a16="http://schemas.microsoft.com/office/drawing/2014/main" id="{B76D919A-FC3E-4B4E-BAF0-ED6CFB8DC4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white">
          <a:xfrm flipH="1">
            <a:off x="1541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العنوان 1">
            <a:extLst>
              <a:ext uri="{FF2B5EF4-FFF2-40B4-BE49-F238E27FC236}">
                <a16:creationId xmlns=""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1068403" y="5120640"/>
            <a:ext cx="10058400" cy="822960"/>
          </a:xfrm>
        </p:spPr>
        <p:txBody>
          <a:bodyPr rtlCol="1">
            <a:normAutofit/>
          </a:bodyPr>
          <a:lstStyle/>
          <a:p>
            <a:pPr algn="ctr"/>
            <a:r>
              <a:rPr lang="en-US" sz="1050" dirty="0"/>
              <a:t/>
            </a:r>
            <a:br>
              <a:rPr lang="en-US" sz="1050" dirty="0"/>
            </a:br>
            <a:r>
              <a:rPr lang="en-US" sz="3100" dirty="0">
                <a:solidFill>
                  <a:schemeClr val="bg1"/>
                </a:solidFill>
              </a:rPr>
              <a:t>IEA Hydrogen Production Projects Database</a:t>
            </a:r>
            <a:endParaRPr lang="ar-SA" sz="31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مستطيل 23">
            <a:extLst>
              <a:ext uri="{FF2B5EF4-FFF2-40B4-BE49-F238E27FC236}">
                <a16:creationId xmlns="" xmlns:a16="http://schemas.microsoft.com/office/drawing/2014/main" id="{8F66ACBD-1C82-4782-AA7C-05504DD7DE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ChangeAspect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flipH="1">
            <a:off x="1541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/>
          <a:lstStyle/>
          <a:p>
            <a:pPr algn="r" rtl="1"/>
            <a:endParaRPr lang="ar-SA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15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72C372-9765-73A9-4FE5-C6F8CB15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purpose of this dataset is: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DCA762A-B86C-1F5A-EC06-1D61C878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endParaRPr lang="ar-EG" dirty="0"/>
          </a:p>
          <a:p>
            <a:pPr algn="l" rtl="0"/>
            <a:r>
              <a:rPr lang="en-US" dirty="0"/>
              <a:t>.This dataset provides a comprehensive overview of global hydrogen production projects.</a:t>
            </a:r>
            <a:endParaRPr lang="ar-EG" dirty="0"/>
          </a:p>
          <a:p>
            <a:pPr algn="l" rtl="0"/>
            <a:r>
              <a:rPr lang="en-US" dirty="0"/>
              <a:t>.It helps analyze patterns and trends in hydrogen production.</a:t>
            </a:r>
            <a:endParaRPr lang="ar-EG" dirty="0"/>
          </a:p>
          <a:p>
            <a:pPr algn="l" rtl="0"/>
            <a:r>
              <a:rPr lang="en-US" dirty="0"/>
              <a:t>.It supports clean energy policies and strategies.</a:t>
            </a:r>
            <a:endParaRPr lang="ar-EG" dirty="0"/>
          </a:p>
          <a:p>
            <a:pPr algn="l" rtl="0"/>
            <a:r>
              <a:rPr lang="en-US" dirty="0"/>
              <a:t>.It enables the study of the environmental and economic impact of hydrogen projects.</a:t>
            </a:r>
            <a:endParaRPr lang="ar-EG" dirty="0"/>
          </a:p>
          <a:p>
            <a:pPr algn="l" rtl="0"/>
            <a:r>
              <a:rPr lang="en-US" dirty="0"/>
              <a:t>.It includes all projects commissioned globally since 2000.</a:t>
            </a:r>
            <a:endParaRPr lang="ar-EG" dirty="0"/>
          </a:p>
          <a:p>
            <a:pPr algn="l" rtl="0"/>
            <a:r>
              <a:rPr lang="en-US" dirty="0"/>
              <a:t>.It aims to reduce emissions associated with hydrogen production and promote its use as an energy source.</a:t>
            </a:r>
            <a:endParaRPr lang="ar-EG" dirty="0"/>
          </a:p>
          <a:p>
            <a:pPr algn="l" rtl="0"/>
            <a:r>
              <a:rPr lang="en-US" dirty="0"/>
              <a:t>.Send </a:t>
            </a:r>
            <a:r>
              <a:rPr lang="en-US" dirty="0" err="1"/>
              <a:t>feedbackSide</a:t>
            </a:r>
            <a:r>
              <a:rPr lang="en-US" dirty="0"/>
              <a:t> </a:t>
            </a:r>
            <a:r>
              <a:rPr lang="en-US" dirty="0" err="1"/>
              <a:t>panelsHistorySavedTranslation</a:t>
            </a:r>
            <a:r>
              <a:rPr lang="en-US" dirty="0"/>
              <a:t> results available</a:t>
            </a:r>
            <a:endParaRPr lang="ar-EG" sz="1600" dirty="0"/>
          </a:p>
        </p:txBody>
      </p:sp>
    </p:spTree>
    <p:extLst>
      <p:ext uri="{BB962C8B-B14F-4D97-AF65-F5344CB8AC3E}">
        <p14:creationId xmlns:p14="http://schemas.microsoft.com/office/powerpoint/2010/main" val="1352036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56AA78-19BA-B1A1-49CF-2F6D7D65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589817" y="1360978"/>
            <a:ext cx="3200400" cy="2286000"/>
          </a:xfrm>
        </p:spPr>
        <p:txBody>
          <a:bodyPr/>
          <a:lstStyle/>
          <a:p>
            <a:pPr algn="l"/>
            <a:r>
              <a:rPr lang="en-US" dirty="0"/>
              <a:t>Definition of column in dataset</a:t>
            </a:r>
            <a:endParaRPr lang="ar-EG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="" xmlns:a16="http://schemas.microsoft.com/office/drawing/2014/main" id="{E36C8A66-DB01-052D-9D1B-98B6DA6D8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32724"/>
              </p:ext>
            </p:extLst>
          </p:nvPr>
        </p:nvGraphicFramePr>
        <p:xfrm flipH="1">
          <a:off x="230909" y="0"/>
          <a:ext cx="7656946" cy="64922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954155">
                  <a:extLst>
                    <a:ext uri="{9D8B030D-6E8A-4147-A177-3AD203B41FA5}">
                      <a16:colId xmlns="" xmlns:a16="http://schemas.microsoft.com/office/drawing/2014/main" val="1408387439"/>
                    </a:ext>
                  </a:extLst>
                </a:gridCol>
                <a:gridCol w="2702791">
                  <a:extLst>
                    <a:ext uri="{9D8B030D-6E8A-4147-A177-3AD203B41FA5}">
                      <a16:colId xmlns="" xmlns:a16="http://schemas.microsoft.com/office/drawing/2014/main" val="1470105032"/>
                    </a:ext>
                  </a:extLst>
                </a:gridCol>
              </a:tblGrid>
              <a:tr h="3396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 err="1"/>
                        <a:t>definetion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Name of column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05887965"/>
                  </a:ext>
                </a:extLst>
              </a:tr>
              <a:tr h="3396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 unique identifier for each project record.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133116996"/>
                  </a:ext>
                </a:extLst>
              </a:tr>
              <a:tr h="3396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The official name of the project or plant.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Project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6453697"/>
                  </a:ext>
                </a:extLst>
              </a:tr>
              <a:tr h="5944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The name of the country in which the project is located.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234919429"/>
                  </a:ext>
                </a:extLst>
              </a:tr>
              <a:tr h="3396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The project's commissioning date.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 online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242943053"/>
                  </a:ext>
                </a:extLst>
              </a:tr>
              <a:tr h="5944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The planned or actual date the project will be decommissioned.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Decommission date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61364026"/>
                  </a:ext>
                </a:extLst>
              </a:tr>
              <a:tr h="3396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The current status of the project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10170157"/>
                  </a:ext>
                </a:extLst>
              </a:tr>
              <a:tr h="3396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The primary technology used in the project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Technology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03067826"/>
                  </a:ext>
                </a:extLst>
              </a:tr>
              <a:tr h="5944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Additional details or specifications about the technology used.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Technology_details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50452984"/>
                  </a:ext>
                </a:extLst>
              </a:tr>
              <a:tr h="3396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The electricity source used in the technology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Technology_electricity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400849602"/>
                  </a:ext>
                </a:extLst>
              </a:tr>
              <a:tr h="5944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Additional information about the electricity source used.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Technology_electricity_details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43246989"/>
                  </a:ext>
                </a:extLst>
              </a:tr>
              <a:tr h="3396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The primary product produced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80100085"/>
                  </a:ext>
                </a:extLst>
              </a:tr>
              <a:tr h="33968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Indicates the product's use in refining industries.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EndUse_Refining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71920340"/>
                  </a:ext>
                </a:extLst>
              </a:tr>
              <a:tr h="594440">
                <a:tc>
                  <a:txBody>
                    <a:bodyPr/>
                    <a:lstStyle/>
                    <a:p>
                      <a:pPr algn="ctr" rtl="1"/>
                      <a:r>
                        <a:rPr lang="en-US" dirty="0"/>
                        <a:t>Indicates the product's use in ammonia production.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EndUse_Ammonia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331324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144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EABAFB-8ACD-D281-E028-4412F4EBB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599054" y="1785850"/>
            <a:ext cx="3200400" cy="2286000"/>
          </a:xfrm>
        </p:spPr>
        <p:txBody>
          <a:bodyPr/>
          <a:lstStyle/>
          <a:p>
            <a:pPr algn="l"/>
            <a:r>
              <a:rPr lang="en-US" dirty="0"/>
              <a:t>Definition of column in dataset</a:t>
            </a:r>
            <a:endParaRPr lang="ar-E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3510791D-8F7F-CF0F-5ECD-CEAC7ADF48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9336262"/>
              </p:ext>
            </p:extLst>
          </p:nvPr>
        </p:nvGraphicFramePr>
        <p:xfrm flipH="1">
          <a:off x="114300" y="1"/>
          <a:ext cx="7736608" cy="6377712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05913">
                  <a:extLst>
                    <a:ext uri="{9D8B030D-6E8A-4147-A177-3AD203B41FA5}">
                      <a16:colId xmlns="" xmlns:a16="http://schemas.microsoft.com/office/drawing/2014/main" val="2559424411"/>
                    </a:ext>
                  </a:extLst>
                </a:gridCol>
                <a:gridCol w="2430695">
                  <a:extLst>
                    <a:ext uri="{9D8B030D-6E8A-4147-A177-3AD203B41FA5}">
                      <a16:colId xmlns="" xmlns:a16="http://schemas.microsoft.com/office/drawing/2014/main" val="2404966577"/>
                    </a:ext>
                  </a:extLst>
                </a:gridCol>
              </a:tblGrid>
              <a:tr h="358156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definetion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column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58947689"/>
                  </a:ext>
                </a:extLst>
              </a:tr>
              <a:tr h="536691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use of the product for methanol production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EndUse_Methanol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76349847"/>
                  </a:ext>
                </a:extLst>
              </a:tr>
              <a:tr h="626773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Indicates use of the product in iron and steel manufacturing.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EndUse_Iron&amp;Steel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44450481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the product in other industrial applications.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EndUse_Other</a:t>
                      </a:r>
                      <a:r>
                        <a:rPr lang="en-US" dirty="0"/>
                        <a:t> Ind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380728401"/>
                  </a:ext>
                </a:extLst>
              </a:tr>
              <a:tr h="626773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 of the product in the mobility/transportation sector.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EndUse_Mobility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22707063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 of the product for power generation.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EndUse_Power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46532259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Injection of the product 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EndUse_Grid</a:t>
                      </a:r>
                      <a:r>
                        <a:rPr lang="en-US" dirty="0"/>
                        <a:t> inj.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460123135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in combined heat and power (CHP) systems.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EndUse_CHP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94105504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the product for residential heating.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EndUse_Domestic</a:t>
                      </a:r>
                      <a:r>
                        <a:rPr lang="en-US" dirty="0"/>
                        <a:t> heat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60858935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the product in biofuel production processes.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EndUse_Biofuels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556828257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Use in the production of synthetic fuels.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EndUse_Synfuels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43129569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Injection of methane (CH₄) into the grid.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EndUse_CH4 grid inj.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89589857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of methane (CH₄) for transportation.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EndUse_CH4 mobility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938503792"/>
                  </a:ext>
                </a:extLst>
              </a:tr>
              <a:tr h="537501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Declared scale or size of the project at announcement.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Announced Size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8005746"/>
                  </a:ext>
                </a:extLst>
              </a:tr>
              <a:tr h="358156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Electrical capacity of the project in megawatts (MW).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Capacity_MWel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34256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158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6F5EC8-FDFC-FF80-FE12-9372CCBC0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8608291" y="1591886"/>
            <a:ext cx="3200400" cy="2286000"/>
          </a:xfrm>
        </p:spPr>
        <p:txBody>
          <a:bodyPr/>
          <a:lstStyle/>
          <a:p>
            <a:pPr algn="l"/>
            <a:r>
              <a:rPr lang="en-US" dirty="0"/>
              <a:t>Definition of column in dataset</a:t>
            </a:r>
            <a:endParaRPr lang="ar-E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="" xmlns:a16="http://schemas.microsoft.com/office/drawing/2014/main" id="{D01BB6AB-2E1D-8DC8-9505-27C12948B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6838937"/>
              </p:ext>
            </p:extLst>
          </p:nvPr>
        </p:nvGraphicFramePr>
        <p:xfrm flipH="1">
          <a:off x="187035" y="295564"/>
          <a:ext cx="7673109" cy="6000235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5373053">
                  <a:extLst>
                    <a:ext uri="{9D8B030D-6E8A-4147-A177-3AD203B41FA5}">
                      <a16:colId xmlns="" xmlns:a16="http://schemas.microsoft.com/office/drawing/2014/main" val="56158408"/>
                    </a:ext>
                  </a:extLst>
                </a:gridCol>
                <a:gridCol w="2300056">
                  <a:extLst>
                    <a:ext uri="{9D8B030D-6E8A-4147-A177-3AD203B41FA5}">
                      <a16:colId xmlns="" xmlns:a16="http://schemas.microsoft.com/office/drawing/2014/main" val="3278620752"/>
                    </a:ext>
                  </a:extLst>
                </a:gridCol>
              </a:tblGrid>
              <a:tr h="615725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definetion</a:t>
                      </a:r>
                      <a:endParaRPr lang="ar-EG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 of column</a:t>
                      </a:r>
                      <a:endParaRPr lang="ar-EG" dirty="0"/>
                    </a:p>
                    <a:p>
                      <a:pPr rtl="1"/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32746424"/>
                  </a:ext>
                </a:extLst>
              </a:tr>
              <a:tr h="61572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Hydrogen production capacity in normal cubic meters per hour.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Capacity_Nm³ H₂/h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3247916"/>
                  </a:ext>
                </a:extLst>
              </a:tr>
              <a:tr h="45023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Hydrogen production capacity in kilotons per year.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Capacity_kt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H2/y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2055528"/>
                  </a:ext>
                </a:extLst>
              </a:tr>
              <a:tr h="61572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CO₂ capture capacity in tons per year.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Capacity_t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CO₂ captured/y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56236162"/>
                  </a:ext>
                </a:extLst>
              </a:tr>
              <a:tr h="1143490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IEA’s normalized estimate of zero-carbon hydrogen production capacity.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IEA zero-carbon estimated normalized capacity [Nm³ H₂/hour]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117404994"/>
                  </a:ext>
                </a:extLst>
              </a:tr>
              <a:tr h="45023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Sources or documentation supporting project data.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References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11986917"/>
                  </a:ext>
                </a:extLst>
              </a:tr>
              <a:tr h="45023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Geographical latitude of the project’s location.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Latitude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0936621"/>
                  </a:ext>
                </a:extLst>
              </a:tr>
              <a:tr h="45023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Geographical longitude of the project’s location.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Longitude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7427197"/>
                  </a:ext>
                </a:extLst>
              </a:tr>
              <a:tr h="450239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Aggregated information about the technologies used.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Technology_aggregate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7385537"/>
                  </a:ext>
                </a:extLst>
              </a:tr>
              <a:tr h="615725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Indicator or metric related to carbon factor or capacity factor analysis.</a:t>
                      </a:r>
                      <a:endParaRPr lang="ar-E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LOWE_CF</a:t>
                      </a:r>
                      <a:endParaRPr lang="ar-EG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05421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508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7CFE83-8FA7-CA79-97BB-C612CB63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Suggested tables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DC7C42-AF0A-B844-9CD8-38AF85317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marL="0" indent="0" algn="l" rtl="0">
              <a:buNone/>
            </a:pPr>
            <a:r>
              <a:rPr lang="en-US" dirty="0"/>
              <a:t> 1-Projects Table</a:t>
            </a:r>
          </a:p>
          <a:p>
            <a:pPr algn="l" rtl="0"/>
            <a:r>
              <a:rPr lang="en-US" dirty="0"/>
              <a:t>2-Countries Table</a:t>
            </a:r>
          </a:p>
          <a:p>
            <a:pPr algn="l" rtl="0"/>
            <a:r>
              <a:rPr lang="en-US" dirty="0"/>
              <a:t>3-Technologies Table</a:t>
            </a:r>
          </a:p>
          <a:p>
            <a:pPr algn="l" rtl="0"/>
            <a:r>
              <a:rPr lang="en-US" dirty="0"/>
              <a:t>4-Production </a:t>
            </a:r>
            <a:r>
              <a:rPr lang="en-US" dirty="0" smtClean="0"/>
              <a:t>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497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169967-C1D7-D247-DABA-693738772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Relationships between tables</a:t>
            </a:r>
            <a:endParaRPr lang="ar-E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042604-F3B9-E40A-A63F-6881DE910011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2"/>
            <a:tile tx="0" ty="0" sx="100000" sy="100000" flip="none" algn="tl"/>
          </a:blipFill>
        </p:spPr>
        <p:txBody>
          <a:bodyPr/>
          <a:lstStyle/>
          <a:p>
            <a:pPr algn="l" rtl="0"/>
            <a:endParaRPr lang="en-US" dirty="0"/>
          </a:p>
          <a:p>
            <a:pPr algn="l" rtl="0"/>
            <a:r>
              <a:rPr lang="en-US" dirty="0"/>
              <a:t>- A one-to-many relationship between Countries and Projects, where each country can contain multiple projects.</a:t>
            </a:r>
          </a:p>
          <a:p>
            <a:pPr algn="l" rtl="0"/>
            <a:r>
              <a:rPr lang="en-US" dirty="0"/>
              <a:t>- A many-to-many relationship between Technologies and Projects, where multiple projects can use the same technology.</a:t>
            </a:r>
          </a:p>
          <a:p>
            <a:pPr algn="l" rtl="0"/>
            <a:r>
              <a:rPr lang="en-US" dirty="0"/>
              <a:t>- A one-to-one relationship between Projects and Production, where each project has a single record in the production table.</a:t>
            </a:r>
          </a:p>
          <a:p>
            <a:pPr algn="l" rtl="0"/>
            <a:r>
              <a:rPr lang="en-US" dirty="0" smtClean="0"/>
              <a:t>.</a:t>
            </a:r>
            <a:endParaRPr lang="en-US" dirty="0"/>
          </a:p>
          <a:p>
            <a:pPr algn="l" rtl="0"/>
            <a:endParaRPr lang="en-US" dirty="0"/>
          </a:p>
          <a:p>
            <a:pPr marL="0" indent="0" algn="l" rtl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1509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FC0DEB-4931-6899-74FC-9E89C7407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hlinkClick r:id="rId2"/>
              </a:rPr>
              <a:t>https://www.kaggle.com/datasets/syedbaqarx/iea-hydrogen-production-projects-database</a:t>
            </a:r>
            <a:endParaRPr lang="ar-EG" sz="4000" dirty="0"/>
          </a:p>
        </p:txBody>
      </p:sp>
    </p:spTree>
    <p:extLst>
      <p:ext uri="{BB962C8B-B14F-4D97-AF65-F5344CB8AC3E}">
        <p14:creationId xmlns:p14="http://schemas.microsoft.com/office/powerpoint/2010/main" val="14564801"/>
      </p:ext>
    </p:extLst>
  </p:cSld>
  <p:clrMapOvr>
    <a:masterClrMapping/>
  </p:clrMapOvr>
</p:sld>
</file>

<file path=ppt/theme/theme1.xml><?xml version="1.0" encoding="utf-8"?>
<a:theme xmlns:a="http://schemas.openxmlformats.org/drawingml/2006/main" name="أثر رجعي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_36803825_TF22581678.potx" id="{0BFCAE25-5347-417D-8E82-6AE9EEA4E12B}" vid="{62170CCA-07A2-4133-AB8C-5C8021998BEC}"/>
    </a:ext>
  </a:extLst>
</a:theme>
</file>

<file path=ppt/theme/theme2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26911E-AE6C-4963-864C-FEDEB2DC77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5550B3-F1C0-4D73-82FC-DDABEC8F095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6451C01-71EB-4236-9458-377C31D5C0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تصميم قديم</Template>
  <TotalTime>172</TotalTime>
  <Words>500</Words>
  <Application>Microsoft Office PowerPoint</Application>
  <PresentationFormat>Custom</PresentationFormat>
  <Paragraphs>105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أثر رجعي</vt:lpstr>
      <vt:lpstr> IEA Hydrogen Production Projects Database</vt:lpstr>
      <vt:lpstr>The purpose of this dataset is:</vt:lpstr>
      <vt:lpstr>Definition of column in dataset</vt:lpstr>
      <vt:lpstr>Definition of column in dataset</vt:lpstr>
      <vt:lpstr>Definition of column in dataset</vt:lpstr>
      <vt:lpstr>Suggested tables</vt:lpstr>
      <vt:lpstr>Relationships between tables</vt:lpstr>
      <vt:lpstr>https://www.kaggle.com/datasets/syedbaqarx/iea-hydrogen-production-projects-database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IEA Hydrogen Production Projects Database</dc:title>
  <dc:creator>Manar Ahmed</dc:creator>
  <cp:lastModifiedBy>ALL IN ONE</cp:lastModifiedBy>
  <cp:revision>7</cp:revision>
  <dcterms:created xsi:type="dcterms:W3CDTF">2025-03-25T20:30:50Z</dcterms:created>
  <dcterms:modified xsi:type="dcterms:W3CDTF">2025-05-22T16:31:23Z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