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328A-66C5-4F3D-8797-37120AADCA3D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64F833-A31B-4274-B136-EA0B3A7D2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0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328A-66C5-4F3D-8797-37120AADCA3D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64F833-A31B-4274-B136-EA0B3A7D2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4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328A-66C5-4F3D-8797-37120AADCA3D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64F833-A31B-4274-B136-EA0B3A7D2D0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69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328A-66C5-4F3D-8797-37120AADCA3D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64F833-A31B-4274-B136-EA0B3A7D2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41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328A-66C5-4F3D-8797-37120AADCA3D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64F833-A31B-4274-B136-EA0B3A7D2D0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035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328A-66C5-4F3D-8797-37120AADCA3D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64F833-A31B-4274-B136-EA0B3A7D2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2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328A-66C5-4F3D-8797-37120AADCA3D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F833-A31B-4274-B136-EA0B3A7D2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118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328A-66C5-4F3D-8797-37120AADCA3D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F833-A31B-4274-B136-EA0B3A7D2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08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328A-66C5-4F3D-8797-37120AADCA3D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F833-A31B-4274-B136-EA0B3A7D2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7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328A-66C5-4F3D-8797-37120AADCA3D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64F833-A31B-4274-B136-EA0B3A7D2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88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328A-66C5-4F3D-8797-37120AADCA3D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64F833-A31B-4274-B136-EA0B3A7D2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80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328A-66C5-4F3D-8797-37120AADCA3D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64F833-A31B-4274-B136-EA0B3A7D2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54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328A-66C5-4F3D-8797-37120AADCA3D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F833-A31B-4274-B136-EA0B3A7D2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328A-66C5-4F3D-8797-37120AADCA3D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F833-A31B-4274-B136-EA0B3A7D2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14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328A-66C5-4F3D-8797-37120AADCA3D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F833-A31B-4274-B136-EA0B3A7D2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01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328A-66C5-4F3D-8797-37120AADCA3D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64F833-A31B-4274-B136-EA0B3A7D2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44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328A-66C5-4F3D-8797-37120AADCA3D}" type="datetimeFigureOut">
              <a:rPr lang="fr-FR" smtClean="0"/>
              <a:t>10/03/2022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64F833-A31B-4274-B136-EA0B3A7D2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45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datamanagement/definition/relational-database" TargetMode="External"/><Relationship Id="rId2" Type="http://schemas.openxmlformats.org/officeDocument/2006/relationships/hyperlink" Target="https://www.techtarget.com/searchdatamanagement/definition/data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rchsqlserver.techtarget.com/definition/SQ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901300-8B3C-47BA-9ABC-FFCF119D74C9}"/>
              </a:ext>
            </a:extLst>
          </p:cNvPr>
          <p:cNvSpPr/>
          <p:nvPr/>
        </p:nvSpPr>
        <p:spPr>
          <a:xfrm>
            <a:off x="2120347" y="2052935"/>
            <a:ext cx="826935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i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Relational</a:t>
            </a:r>
            <a:r>
              <a:rPr lang="fr-FR" sz="54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 </a:t>
            </a:r>
            <a:r>
              <a:rPr lang="fr-FR" sz="5400" i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database</a:t>
            </a:r>
            <a:r>
              <a:rPr lang="fr-FR" sz="54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</a:rPr>
              <a:t> management system</a:t>
            </a:r>
            <a:endParaRPr lang="fr-FR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76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DEB05-5F38-4EF1-A429-41219D02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fr-FR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05DC68-CB8A-46D5-891C-2E9334E6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</a:rPr>
              <a:t>A relational </a:t>
            </a:r>
            <a:r>
              <a:rPr lang="en-US" sz="2400" b="0" i="0" u="sng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 management system (RDBMS) is a collection of programs and capabilities that enable IT teams and others to create, update, administer and otherwise interact with a </a:t>
            </a:r>
            <a:r>
              <a:rPr lang="en-US" sz="2400" b="0" i="0" u="sng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relational database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. </a:t>
            </a:r>
            <a:r>
              <a:rPr lang="en-US" sz="2400" b="0" i="0" dirty="0" err="1">
                <a:solidFill>
                  <a:schemeClr val="tx1"/>
                </a:solidFill>
                <a:effectLst/>
              </a:rPr>
              <a:t>RDBMSes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store data in the form of tables, with most commercial relational database management systems using </a:t>
            </a:r>
            <a:r>
              <a:rPr lang="en-US" sz="2400" b="0" i="0" u="sng" dirty="0">
                <a:solidFill>
                  <a:schemeClr val="tx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Structured Query Language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 (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</a:rPr>
              <a:t>SQL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) to access the database. However, since SQL was invented after the initial development of the relational model, it is not necessary for RDBMS use.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6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519EE-6FEF-4B4A-BD3E-262EF0DF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Some examples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99912B-8072-48F2-A014-859F9134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</a:rPr>
              <a:t>IBM</a:t>
            </a:r>
          </a:p>
          <a:p>
            <a:r>
              <a:rPr lang="en-US" sz="2400" b="1" i="0" dirty="0">
                <a:solidFill>
                  <a:srgbClr val="202124"/>
                </a:solidFill>
                <a:effectLst/>
              </a:rPr>
              <a:t> Oracle</a:t>
            </a:r>
          </a:p>
          <a:p>
            <a:r>
              <a:rPr lang="en-US" sz="2400" b="1" i="0" dirty="0">
                <a:solidFill>
                  <a:srgbClr val="202124"/>
                </a:solidFill>
                <a:effectLst/>
              </a:rPr>
              <a:t>MySQL</a:t>
            </a:r>
          </a:p>
          <a:p>
            <a:r>
              <a:rPr lang="en-US" sz="2400" b="1" i="0" dirty="0">
                <a:solidFill>
                  <a:srgbClr val="202124"/>
                </a:solidFill>
                <a:effectLst/>
              </a:rPr>
              <a:t>Microsoft </a:t>
            </a:r>
            <a:r>
              <a:rPr lang="en-US" sz="2400" b="1" i="0" dirty="0" err="1">
                <a:solidFill>
                  <a:srgbClr val="202124"/>
                </a:solidFill>
                <a:effectLst/>
              </a:rPr>
              <a:t>SQLServer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 </a:t>
            </a:r>
          </a:p>
          <a:p>
            <a:r>
              <a:rPr lang="en-US" sz="2400" b="1" i="0" dirty="0">
                <a:solidFill>
                  <a:srgbClr val="202124"/>
                </a:solidFill>
                <a:effectLst/>
              </a:rPr>
              <a:t> PostgreSQL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3040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A7705-725A-4B49-B316-4A338782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3DE36-7536-4D8D-90A9-B5FAEA5C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MySQL is a relational database management system based on SQL – Structured Query Language. The application is used for a wide range of purposes, including 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data warehousing, e-commerce, and logging applications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. The most common use for MySQL however, is for the purpose of a web database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20B3C5-C698-43AF-9735-BEB5CEF13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44" y="4886707"/>
            <a:ext cx="263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8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E5D42-A1E5-43B9-BD03-F88B7AF3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04579-F85A-4192-A4DC-BC08F4A4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1324"/>
            <a:ext cx="8915400" cy="3777622"/>
          </a:xfrm>
        </p:spPr>
        <p:txBody>
          <a:bodyPr/>
          <a:lstStyle/>
          <a:p>
            <a:r>
              <a:rPr lang="fr-FR" sz="2400" b="0" i="0" dirty="0">
                <a:solidFill>
                  <a:srgbClr val="202124"/>
                </a:solidFill>
                <a:effectLst/>
              </a:rPr>
              <a:t>PostgreSQL  </a:t>
            </a:r>
            <a:r>
              <a:rPr lang="fr-FR" sz="2400" b="0" i="0" dirty="0" err="1">
                <a:solidFill>
                  <a:srgbClr val="202124"/>
                </a:solidFill>
                <a:effectLst/>
              </a:rPr>
              <a:t>also</a:t>
            </a:r>
            <a:r>
              <a:rPr lang="fr-FR" sz="2400" b="0" i="0" dirty="0">
                <a:solidFill>
                  <a:srgbClr val="202124"/>
                </a:solidFill>
                <a:effectLst/>
              </a:rPr>
              <a:t> </a:t>
            </a:r>
            <a:r>
              <a:rPr lang="fr-FR" sz="2400" b="0" i="0" dirty="0" err="1">
                <a:solidFill>
                  <a:srgbClr val="202124"/>
                </a:solidFill>
                <a:effectLst/>
              </a:rPr>
              <a:t>known</a:t>
            </a:r>
            <a:r>
              <a:rPr lang="fr-FR" sz="2400" b="0" i="0" dirty="0">
                <a:solidFill>
                  <a:srgbClr val="202124"/>
                </a:solidFill>
                <a:effectLst/>
              </a:rPr>
              <a:t> as </a:t>
            </a:r>
            <a:r>
              <a:rPr lang="fr-FR" sz="2400" b="0" i="0" dirty="0" err="1">
                <a:solidFill>
                  <a:srgbClr val="202124"/>
                </a:solidFill>
                <a:effectLst/>
              </a:rPr>
              <a:t>Postgres</a:t>
            </a:r>
            <a:r>
              <a:rPr lang="fr-FR" sz="2400" b="0" i="0" dirty="0">
                <a:solidFill>
                  <a:srgbClr val="202124"/>
                </a:solidFill>
                <a:effectLst/>
              </a:rPr>
              <a:t>, </a:t>
            </a:r>
            <a:r>
              <a:rPr lang="fr-FR" sz="2400" b="0" i="0" dirty="0" err="1">
                <a:solidFill>
                  <a:srgbClr val="202124"/>
                </a:solidFill>
                <a:effectLst/>
              </a:rPr>
              <a:t>is</a:t>
            </a:r>
            <a:r>
              <a:rPr lang="fr-FR" sz="2400" b="0" i="0" dirty="0">
                <a:solidFill>
                  <a:srgbClr val="202124"/>
                </a:solidFill>
                <a:effectLst/>
              </a:rPr>
              <a:t> </a:t>
            </a:r>
            <a:r>
              <a:rPr lang="fr-FR" sz="2400" b="1" i="0" dirty="0">
                <a:solidFill>
                  <a:srgbClr val="202124"/>
                </a:solidFill>
                <a:effectLst/>
              </a:rPr>
              <a:t>a free and open-source </a:t>
            </a:r>
            <a:r>
              <a:rPr lang="fr-FR" sz="2400" b="1" i="0" dirty="0" err="1">
                <a:solidFill>
                  <a:srgbClr val="202124"/>
                </a:solidFill>
                <a:effectLst/>
              </a:rPr>
              <a:t>relational</a:t>
            </a:r>
            <a:r>
              <a:rPr lang="fr-FR" sz="2400" b="1" i="0" dirty="0">
                <a:solidFill>
                  <a:srgbClr val="202124"/>
                </a:solidFill>
                <a:effectLst/>
              </a:rPr>
              <a:t> </a:t>
            </a:r>
            <a:r>
              <a:rPr lang="fr-FR" sz="2400" b="1" i="0" dirty="0" err="1">
                <a:solidFill>
                  <a:srgbClr val="202124"/>
                </a:solidFill>
                <a:effectLst/>
              </a:rPr>
              <a:t>database</a:t>
            </a:r>
            <a:r>
              <a:rPr lang="fr-FR" sz="2400" b="1" i="0" dirty="0">
                <a:solidFill>
                  <a:srgbClr val="202124"/>
                </a:solidFill>
                <a:effectLst/>
              </a:rPr>
              <a:t> management system</a:t>
            </a:r>
            <a:r>
              <a:rPr lang="fr-FR" sz="2400" b="0" i="0" dirty="0">
                <a:solidFill>
                  <a:srgbClr val="202124"/>
                </a:solidFill>
                <a:effectLst/>
              </a:rPr>
              <a:t> (RDBMS) </a:t>
            </a:r>
            <a:r>
              <a:rPr lang="fr-FR" sz="2400" b="0" i="0" dirty="0" err="1">
                <a:solidFill>
                  <a:srgbClr val="202124"/>
                </a:solidFill>
                <a:effectLst/>
              </a:rPr>
              <a:t>emphasizing</a:t>
            </a:r>
            <a:r>
              <a:rPr lang="fr-FR" sz="2400" b="0" i="0" dirty="0">
                <a:solidFill>
                  <a:srgbClr val="202124"/>
                </a:solidFill>
                <a:effectLst/>
              </a:rPr>
              <a:t> </a:t>
            </a:r>
            <a:r>
              <a:rPr lang="fr-FR" sz="2400" b="0" i="0" dirty="0" err="1">
                <a:solidFill>
                  <a:srgbClr val="202124"/>
                </a:solidFill>
                <a:effectLst/>
              </a:rPr>
              <a:t>extensibility</a:t>
            </a:r>
            <a:r>
              <a:rPr lang="fr-FR" sz="2400" b="0" i="0" dirty="0">
                <a:solidFill>
                  <a:srgbClr val="202124"/>
                </a:solidFill>
                <a:effectLst/>
              </a:rPr>
              <a:t> and SQL compliance</a:t>
            </a:r>
          </a:p>
          <a:p>
            <a:r>
              <a:rPr lang="fr-FR" altLang="fr-FR" sz="2400" dirty="0">
                <a:solidFill>
                  <a:schemeClr val="tx1"/>
                </a:solidFill>
              </a:rPr>
              <a:t>PostgreSQL </a:t>
            </a:r>
            <a:r>
              <a:rPr lang="fr-FR" altLang="fr-FR" sz="2400" dirty="0" err="1">
                <a:solidFill>
                  <a:schemeClr val="tx1"/>
                </a:solidFill>
              </a:rPr>
              <a:t>works</a:t>
            </a:r>
            <a:r>
              <a:rPr lang="fr-FR" altLang="fr-FR" sz="2400" dirty="0">
                <a:solidFill>
                  <a:schemeClr val="tx1"/>
                </a:solidFill>
              </a:rPr>
              <a:t> </a:t>
            </a:r>
            <a:r>
              <a:rPr lang="fr-FR" altLang="fr-FR" sz="2400" dirty="0" err="1">
                <a:solidFill>
                  <a:schemeClr val="tx1"/>
                </a:solidFill>
              </a:rPr>
              <a:t>according</a:t>
            </a:r>
            <a:r>
              <a:rPr lang="fr-FR" altLang="fr-FR" sz="2400" dirty="0">
                <a:solidFill>
                  <a:schemeClr val="tx1"/>
                </a:solidFill>
              </a:rPr>
              <a:t> to a client/server architecture, </a:t>
            </a:r>
            <a:r>
              <a:rPr lang="fr-FR" altLang="fr-FR" sz="2400" dirty="0" err="1">
                <a:solidFill>
                  <a:schemeClr val="tx1"/>
                </a:solidFill>
              </a:rPr>
              <a:t>it</a:t>
            </a:r>
            <a:r>
              <a:rPr lang="fr-FR" altLang="fr-FR" sz="2400" dirty="0">
                <a:solidFill>
                  <a:schemeClr val="tx1"/>
                </a:solidFill>
              </a:rPr>
              <a:t> </a:t>
            </a:r>
            <a:r>
              <a:rPr lang="fr-FR" altLang="fr-FR" sz="2400" dirty="0" err="1">
                <a:solidFill>
                  <a:schemeClr val="tx1"/>
                </a:solidFill>
              </a:rPr>
              <a:t>is</a:t>
            </a:r>
            <a:r>
              <a:rPr lang="fr-FR" altLang="fr-FR" sz="2400" dirty="0">
                <a:solidFill>
                  <a:schemeClr val="tx1"/>
                </a:solidFill>
              </a:rPr>
              <a:t> </a:t>
            </a:r>
            <a:r>
              <a:rPr lang="fr-FR" altLang="fr-FR" sz="2400" dirty="0" err="1">
                <a:solidFill>
                  <a:schemeClr val="tx1"/>
                </a:solidFill>
              </a:rPr>
              <a:t>thus</a:t>
            </a:r>
            <a:r>
              <a:rPr lang="fr-FR" altLang="fr-FR" sz="2400" dirty="0">
                <a:solidFill>
                  <a:schemeClr val="tx1"/>
                </a:solidFill>
              </a:rPr>
              <a:t> </a:t>
            </a:r>
            <a:r>
              <a:rPr lang="fr-FR" altLang="fr-FR" sz="2400" dirty="0" err="1">
                <a:solidFill>
                  <a:schemeClr val="tx1"/>
                </a:solidFill>
              </a:rPr>
              <a:t>constituted</a:t>
            </a:r>
            <a:r>
              <a:rPr lang="fr-FR" altLang="fr-FR" sz="2400" dirty="0">
                <a:solidFill>
                  <a:schemeClr val="tx1"/>
                </a:solidFill>
              </a:rPr>
              <a:t> </a:t>
            </a:r>
          </a:p>
          <a:p>
            <a:r>
              <a:rPr lang="fr-FR" altLang="fr-FR" sz="2400" dirty="0">
                <a:solidFill>
                  <a:schemeClr val="tx1"/>
                </a:solidFill>
              </a:rPr>
              <a:t>PostgreSQL has </a:t>
            </a:r>
            <a:r>
              <a:rPr lang="fr-FR" altLang="fr-FR" sz="2400" dirty="0" err="1">
                <a:solidFill>
                  <a:schemeClr val="tx1"/>
                </a:solidFill>
              </a:rPr>
              <a:t>many</a:t>
            </a:r>
            <a:r>
              <a:rPr lang="fr-FR" altLang="fr-FR" sz="2400" dirty="0">
                <a:solidFill>
                  <a:schemeClr val="tx1"/>
                </a:solidFill>
              </a:rPr>
              <a:t> </a:t>
            </a:r>
            <a:r>
              <a:rPr lang="fr-FR" altLang="fr-FR" sz="2400" dirty="0" err="1">
                <a:solidFill>
                  <a:schemeClr val="tx1"/>
                </a:solidFill>
              </a:rPr>
              <a:t>features</a:t>
            </a:r>
            <a:r>
              <a:rPr lang="fr-FR" altLang="fr-FR" sz="2400" dirty="0">
                <a:solidFill>
                  <a:schemeClr val="tx1"/>
                </a:solidFill>
              </a:rPr>
              <a:t> </a:t>
            </a:r>
            <a:r>
              <a:rPr lang="fr-FR" altLang="fr-FR" sz="2400" dirty="0" err="1">
                <a:solidFill>
                  <a:schemeClr val="tx1"/>
                </a:solidFill>
              </a:rPr>
              <a:t>making</a:t>
            </a:r>
            <a:r>
              <a:rPr lang="fr-FR" altLang="fr-FR" sz="2400" dirty="0">
                <a:solidFill>
                  <a:schemeClr val="tx1"/>
                </a:solidFill>
              </a:rPr>
              <a:t> </a:t>
            </a:r>
            <a:r>
              <a:rPr lang="fr-FR" altLang="fr-FR" sz="2400" dirty="0" err="1">
                <a:solidFill>
                  <a:schemeClr val="tx1"/>
                </a:solidFill>
              </a:rPr>
              <a:t>it</a:t>
            </a:r>
            <a:r>
              <a:rPr lang="fr-FR" altLang="fr-FR" sz="2400" dirty="0">
                <a:solidFill>
                  <a:schemeClr val="tx1"/>
                </a:solidFill>
              </a:rPr>
              <a:t> a </a:t>
            </a:r>
            <a:r>
              <a:rPr lang="fr-FR" altLang="fr-FR" sz="2400" dirty="0" err="1">
                <a:solidFill>
                  <a:schemeClr val="tx1"/>
                </a:solidFill>
              </a:rPr>
              <a:t>robust</a:t>
            </a:r>
            <a:r>
              <a:rPr lang="fr-FR" altLang="fr-FR" sz="2400" dirty="0">
                <a:solidFill>
                  <a:schemeClr val="tx1"/>
                </a:solidFill>
              </a:rPr>
              <a:t> and </a:t>
            </a:r>
            <a:r>
              <a:rPr lang="fr-FR" altLang="fr-FR" sz="2400" dirty="0" err="1">
                <a:solidFill>
                  <a:schemeClr val="tx1"/>
                </a:solidFill>
              </a:rPr>
              <a:t>powerful</a:t>
            </a:r>
            <a:r>
              <a:rPr lang="fr-FR" altLang="fr-FR" sz="2400" dirty="0">
                <a:solidFill>
                  <a:schemeClr val="tx1"/>
                </a:solidFill>
              </a:rPr>
              <a:t> RDBMS </a:t>
            </a:r>
            <a:r>
              <a:rPr lang="fr-FR" altLang="fr-FR" sz="2400" dirty="0" err="1">
                <a:solidFill>
                  <a:schemeClr val="tx1"/>
                </a:solidFill>
              </a:rPr>
              <a:t>worthy</a:t>
            </a:r>
            <a:r>
              <a:rPr lang="fr-FR" altLang="fr-FR" sz="2400" dirty="0">
                <a:solidFill>
                  <a:schemeClr val="tx1"/>
                </a:solidFill>
              </a:rPr>
              <a:t> of commercial </a:t>
            </a:r>
            <a:r>
              <a:rPr lang="fr-FR" altLang="fr-FR" sz="2400" dirty="0" err="1">
                <a:solidFill>
                  <a:schemeClr val="tx1"/>
                </a:solidFill>
              </a:rPr>
              <a:t>DBMSs</a:t>
            </a:r>
            <a:r>
              <a:rPr lang="fr-FR" altLang="fr-FR" sz="2400" dirty="0">
                <a:solidFill>
                  <a:schemeClr val="tx1"/>
                </a:solidFill>
              </a:rPr>
              <a:t>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F4DA8C-4245-4616-B916-D0264BA88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15" y="5135270"/>
            <a:ext cx="2596971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8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2E52A-4580-4CC1-9A1C-3A5C7702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SERVER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2F6E27-828E-47E8-B9EA-E4081B161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</a:rPr>
              <a:t>Microsoft SQL Server is 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a relational database management system (RDBMS) that supports a wide variety of transaction processing, business intelligence and analytics applications in corporate IT environments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.</a:t>
            </a:r>
          </a:p>
          <a:p>
            <a:r>
              <a:rPr lang="fr-FR" altLang="fr-FR" sz="2400" dirty="0">
                <a:solidFill>
                  <a:schemeClr val="tx1"/>
                </a:solidFill>
              </a:rPr>
              <a:t>SQL Server Express </a:t>
            </a:r>
            <a:r>
              <a:rPr lang="fr-FR" altLang="fr-FR" sz="2400" dirty="0" err="1">
                <a:solidFill>
                  <a:schemeClr val="tx1"/>
                </a:solidFill>
              </a:rPr>
              <a:t>is</a:t>
            </a:r>
            <a:r>
              <a:rPr lang="fr-FR" altLang="fr-FR" sz="2400" dirty="0">
                <a:solidFill>
                  <a:schemeClr val="tx1"/>
                </a:solidFill>
              </a:rPr>
              <a:t> a free, entry-</a:t>
            </a:r>
            <a:r>
              <a:rPr lang="fr-FR" altLang="fr-FR" sz="2400" dirty="0" err="1">
                <a:solidFill>
                  <a:schemeClr val="tx1"/>
                </a:solidFill>
              </a:rPr>
              <a:t>level</a:t>
            </a:r>
            <a:r>
              <a:rPr lang="fr-FR" altLang="fr-FR" sz="2400" dirty="0">
                <a:solidFill>
                  <a:schemeClr val="tx1"/>
                </a:solidFill>
              </a:rPr>
              <a:t> version of the </a:t>
            </a:r>
            <a:r>
              <a:rPr lang="fr-FR" altLang="fr-FR" sz="2400" dirty="0" err="1">
                <a:solidFill>
                  <a:schemeClr val="tx1"/>
                </a:solidFill>
              </a:rPr>
              <a:t>database</a:t>
            </a:r>
            <a:r>
              <a:rPr lang="fr-FR" altLang="fr-FR" sz="2400" dirty="0">
                <a:solidFill>
                  <a:schemeClr val="tx1"/>
                </a:solidFill>
              </a:rPr>
              <a:t>, </a:t>
            </a:r>
            <a:r>
              <a:rPr lang="fr-FR" altLang="fr-FR" sz="2400" dirty="0" err="1">
                <a:solidFill>
                  <a:schemeClr val="tx1"/>
                </a:solidFill>
              </a:rPr>
              <a:t>ideal</a:t>
            </a:r>
            <a:r>
              <a:rPr lang="fr-FR" altLang="fr-FR" sz="2400" dirty="0">
                <a:solidFill>
                  <a:schemeClr val="tx1"/>
                </a:solidFill>
              </a:rPr>
              <a:t> for </a:t>
            </a:r>
            <a:r>
              <a:rPr lang="fr-FR" altLang="fr-FR" sz="2400" dirty="0" err="1">
                <a:solidFill>
                  <a:schemeClr val="tx1"/>
                </a:solidFill>
              </a:rPr>
              <a:t>learning</a:t>
            </a:r>
            <a:r>
              <a:rPr lang="fr-FR" altLang="fr-FR" sz="2400" dirty="0">
                <a:solidFill>
                  <a:schemeClr val="tx1"/>
                </a:solidFill>
              </a:rPr>
              <a:t>, as </a:t>
            </a:r>
            <a:r>
              <a:rPr lang="fr-FR" altLang="fr-FR" sz="2400" dirty="0" err="1">
                <a:solidFill>
                  <a:schemeClr val="tx1"/>
                </a:solidFill>
              </a:rPr>
              <a:t>well</a:t>
            </a:r>
            <a:r>
              <a:rPr lang="fr-FR" altLang="fr-FR" sz="2400" dirty="0">
                <a:solidFill>
                  <a:schemeClr val="tx1"/>
                </a:solidFill>
              </a:rPr>
              <a:t> as for building desktop applications and </a:t>
            </a:r>
            <a:r>
              <a:rPr lang="fr-FR" altLang="fr-FR" sz="2400" dirty="0" err="1">
                <a:solidFill>
                  <a:schemeClr val="tx1"/>
                </a:solidFill>
              </a:rPr>
              <a:t>small</a:t>
            </a:r>
            <a:r>
              <a:rPr lang="fr-FR" altLang="fr-FR" sz="2400" dirty="0">
                <a:solidFill>
                  <a:schemeClr val="tx1"/>
                </a:solidFill>
              </a:rPr>
              <a:t> servers up to 10 GB of data.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4508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56368-DA5F-41DE-BCA8-0049CAC9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between the three RDBMS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AEFAD39-E278-448F-AF89-EC801DF35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94" r="20194" b="-14794"/>
          <a:stretch/>
        </p:blipFill>
        <p:spPr>
          <a:xfrm>
            <a:off x="2410496" y="734096"/>
            <a:ext cx="8588062" cy="5499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978316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279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Arial</vt:lpstr>
      <vt:lpstr>Century Gothic</vt:lpstr>
      <vt:lpstr>Wingdings 3</vt:lpstr>
      <vt:lpstr>Brin</vt:lpstr>
      <vt:lpstr>Présentation PowerPoint</vt:lpstr>
      <vt:lpstr>Definition </vt:lpstr>
      <vt:lpstr>Some examples</vt:lpstr>
      <vt:lpstr>MySQL</vt:lpstr>
      <vt:lpstr>PostgreSQL</vt:lpstr>
      <vt:lpstr>SQL SERVER</vt:lpstr>
      <vt:lpstr>Comparison between the three RDBMS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ghofrane mk</dc:creator>
  <cp:lastModifiedBy>ghofrane mk</cp:lastModifiedBy>
  <cp:revision>2</cp:revision>
  <dcterms:created xsi:type="dcterms:W3CDTF">2022-03-11T09:00:55Z</dcterms:created>
  <dcterms:modified xsi:type="dcterms:W3CDTF">2022-03-11T09:57:09Z</dcterms:modified>
</cp:coreProperties>
</file>