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9" r:id="rId3"/>
    <p:sldId id="257" r:id="rId4"/>
    <p:sldId id="260" r:id="rId5"/>
    <p:sldId id="261" r:id="rId6"/>
    <p:sldId id="263" r:id="rId7"/>
    <p:sldId id="267" r:id="rId8"/>
    <p:sldId id="262"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C764DE79-268F-4C1A-8933-263129D2AF90}" type="datetimeFigureOut">
              <a:rPr lang="en-US" dirty="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C764DE79-268F-4C1A-8933-263129D2AF90}" type="datetimeFigureOut">
              <a:rPr lang="en-US" dirty="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C764DE79-268F-4C1A-8933-263129D2AF90}" type="datetimeFigureOut">
              <a:rPr lang="en-US" dirty="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C764DE79-268F-4C1A-8933-263129D2AF90}" type="datetimeFigureOut">
              <a:rPr lang="en-US" dirty="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C764DE79-268F-4C1A-8933-263129D2AF90}" type="datetimeFigureOut">
              <a:rPr lang="en-US" dirty="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jpeg"/></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hyperlink" Target="https://creativecommons.org/licenses/by-nc-nd/3.0/" TargetMode="External"/><Relationship Id="rId2" Type="http://schemas.openxmlformats.org/officeDocument/2006/relationships/hyperlink" Target="https://edtech4beginners.com/2016/09/25/guest-blog-post-how-to-choose-the-perfect-app-for-your-child/" TargetMode="External"/><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hyperlink" Target="https://creativecommons.org/licenses/by-nc-nd/3.0/" TargetMode="External"/><Relationship Id="rId2" Type="http://schemas.openxmlformats.org/officeDocument/2006/relationships/hyperlink" Target="https://edtech4beginners.com/2016/09/25/guest-blog-post-how-to-choose-the-perfect-app-for-your-child/" TargetMode="External"/><Relationship Id="rId1" Type="http://schemas.openxmlformats.org/officeDocument/2006/relationships/image" Target="../media/image2.jpeg"/></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hyperlink" Target="https://creativecommons.org/licenses/by-nc-nd/3.0/" TargetMode="External"/><Relationship Id="rId2" Type="http://schemas.openxmlformats.org/officeDocument/2006/relationships/hyperlink" Target="http://www.finsmes.com/2018/07/how-tech-will-shape-the-future-of-healthcare-in-the-near-future.html" TargetMode="External"/><Relationship Id="rId1" Type="http://schemas.openxmlformats.org/officeDocument/2006/relationships/image" Target="../media/image3.jpeg"/></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hyperlink" Target="https://creativecommons.org/licenses/by-nc-sa/3.0/" TargetMode="External"/><Relationship Id="rId2" Type="http://schemas.openxmlformats.org/officeDocument/2006/relationships/hyperlink" Target="https://www.peoplematters.in/article/technology/technology-and-the-changing-face-of-the-banking-industry-18807" TargetMode="External"/><Relationship Id="rId1" Type="http://schemas.openxmlformats.org/officeDocument/2006/relationships/image" Target="../media/image4.jpe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hyperlink" Target="https://creativecommons.org/licenses/by-nc-nd/3.0/" TargetMode="External"/><Relationship Id="rId2" Type="http://schemas.openxmlformats.org/officeDocument/2006/relationships/hyperlink" Target="http://www.finsmes.com/2018/07/how-tech-will-shape-the-future-of-healthcare-in-the-near-future.html" TargetMode="External"/><Relationship Id="rId1" Type="http://schemas.openxmlformats.org/officeDocument/2006/relationships/image" Target="../media/image3.jpe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hyperlink" Target="https://creativecommons.org/licenses/by/3.0/" TargetMode="External"/><Relationship Id="rId2" Type="http://schemas.openxmlformats.org/officeDocument/2006/relationships/hyperlink" Target="https://www.deviantart.com/prophotostock/art/World-Technology-and-Business-424996906" TargetMode="External"/><Relationship Id="rId1" Type="http://schemas.openxmlformats.org/officeDocument/2006/relationships/image" Target="../media/image7.jpeg"/></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hyperlink" Target="https://creativecommons.org/licenses/by/3.0/" TargetMode="External"/><Relationship Id="rId2" Type="http://schemas.openxmlformats.org/officeDocument/2006/relationships/hyperlink" Target="https://blog.trustico.com/tech/beam-technology-computers-fast-light.php" TargetMode="External"/><Relationship Id="rId1"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9"/>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descr="A picture containing text, person, person, posing&#10;&#10;Description automatically generated"/>
          <p:cNvPicPr>
            <a:picLocks noChangeAspect="1"/>
          </p:cNvPicPr>
          <p:nvPr/>
        </p:nvPicPr>
        <p:blipFill rotWithShape="1">
          <a:blip r:embed="rId1"/>
          <a:srcRect t="9091" r="24448" b="1"/>
          <a:stretch>
            <a:fillRect/>
          </a:stretch>
        </p:blipFill>
        <p:spPr>
          <a:xfrm>
            <a:off x="3566620" y="10"/>
            <a:ext cx="8668512" cy="6857990"/>
          </a:xfrm>
          <a:prstGeom prst="rect">
            <a:avLst/>
          </a:prstGeom>
        </p:spPr>
      </p:pic>
      <p:sp>
        <p:nvSpPr>
          <p:cNvPr id="28" name="Rectangle 31"/>
          <p:cNvSpPr>
            <a:spLocks noGrp="1" noRot="1" noChangeAspect="1" noMove="1" noResize="1" noEditPoints="1" noAdjustHandles="1" noChangeArrowheads="1" noChangeShapeType="1" noTextEdit="1"/>
          </p:cNvSpPr>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itle 15"/>
          <p:cNvSpPr>
            <a:spLocks noGrp="1"/>
          </p:cNvSpPr>
          <p:nvPr>
            <p:ph type="ctrTitle"/>
          </p:nvPr>
        </p:nvSpPr>
        <p:spPr>
          <a:xfrm>
            <a:off x="477981" y="1122363"/>
            <a:ext cx="4023360" cy="3204134"/>
          </a:xfrm>
        </p:spPr>
        <p:txBody>
          <a:bodyPr anchor="b">
            <a:normAutofit/>
          </a:bodyPr>
          <a:lstStyle/>
          <a:p>
            <a:pPr algn="l"/>
            <a:r>
              <a:rPr lang="en-US" sz="4800" b="1"/>
              <a:t>Phone Book Management System</a:t>
            </a:r>
            <a:endParaRPr lang="en-US" sz="4800" b="1"/>
          </a:p>
        </p:txBody>
      </p:sp>
      <p:sp>
        <p:nvSpPr>
          <p:cNvPr id="29" name="Rectangle 33"/>
          <p:cNvSpPr>
            <a:spLocks noGrp="1" noRot="1" noChangeAspect="1" noMove="1" noResize="1" noEditPoints="1" noAdjustHandles="1" noChangeArrowheads="1" noChangeShapeType="1" noTextEdit="1"/>
          </p:cNvSpPr>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1" name="Rectangle 35"/>
          <p:cNvSpPr>
            <a:spLocks noGrp="1" noRot="1" noChangeAspect="1" noMove="1" noResize="1" noEditPoints="1" noAdjustHandles="1" noChangeArrowheads="1" noChangeShapeType="1" noTextEdit="1"/>
          </p:cNvSpPr>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8"/>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Technology 2020 Free Stock Photo - Public Domain Pictures"/>
          <p:cNvPicPr>
            <a:picLocks noChangeAspect="1"/>
          </p:cNvPicPr>
          <p:nvPr/>
        </p:nvPicPr>
        <p:blipFill rotWithShape="1">
          <a:blip r:embed="rId1"/>
          <a:srcRect l="170" r="18392" b="3489"/>
          <a:stretch>
            <a:fillRect/>
          </a:stretch>
        </p:blipFill>
        <p:spPr>
          <a:xfrm>
            <a:off x="3522468" y="10"/>
            <a:ext cx="8669532" cy="6857990"/>
          </a:xfrm>
          <a:prstGeom prst="rect">
            <a:avLst/>
          </a:prstGeom>
        </p:spPr>
      </p:pic>
      <p:sp>
        <p:nvSpPr>
          <p:cNvPr id="8" name="Rectangle 10"/>
          <p:cNvSpPr>
            <a:spLocks noGrp="1" noRot="1" noChangeAspect="1" noMove="1" noResize="1" noEditPoints="1" noAdjustHandles="1" noChangeArrowheads="1" noChangeShapeType="1" noTextEdit="1"/>
          </p:cNvSpPr>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316665" y="725859"/>
            <a:ext cx="3438144" cy="1301604"/>
          </a:xfrm>
        </p:spPr>
        <p:txBody>
          <a:bodyPr anchor="b">
            <a:normAutofit/>
          </a:bodyPr>
          <a:lstStyle/>
          <a:p>
            <a:r>
              <a:rPr lang="en-US" sz="2800" b="1" i="1">
                <a:latin typeface="Franklin Gothic Medium" panose="020B0603020102020204"/>
                <a:ea typeface="+mj-lt"/>
                <a:cs typeface="+mj-lt"/>
              </a:rPr>
              <a:t>FUTURE WORK OF MY PROJECT:-</a:t>
            </a:r>
            <a:endParaRPr lang="en-US" sz="2800" b="1" i="1">
              <a:latin typeface="Franklin Gothic Medium" panose="020B0603020102020204"/>
              <a:cs typeface="Calibri Light" panose="020F0302020204030204"/>
            </a:endParaRPr>
          </a:p>
        </p:txBody>
      </p:sp>
      <p:sp>
        <p:nvSpPr>
          <p:cNvPr id="13" name="Rectangle 12"/>
          <p:cNvSpPr>
            <a:spLocks noGrp="1" noRot="1" noChangeAspect="1" noMove="1" noResize="1" noEditPoints="1" noAdjustHandles="1" noChangeArrowheads="1" noChangeShapeType="1" noTextEdit="1"/>
          </p:cNvSpPr>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p:cNvSpPr>
            <a:spLocks noGrp="1" noRot="1" noChangeAspect="1" noMove="1" noResize="1" noEditPoints="1" noAdjustHandles="1" noChangeArrowheads="1" noChangeShapeType="1" noTextEdit="1"/>
          </p:cNvSpPr>
          <p:nvPr/>
        </p:nvSpPr>
        <p:spPr>
          <a:xfrm>
            <a:off x="428244" y="2443480"/>
            <a:ext cx="3300984"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p:cNvSpPr>
            <a:spLocks noGrp="1"/>
          </p:cNvSpPr>
          <p:nvPr>
            <p:ph idx="1"/>
          </p:nvPr>
        </p:nvSpPr>
        <p:spPr>
          <a:xfrm>
            <a:off x="166986" y="2663626"/>
            <a:ext cx="5194227" cy="3737936"/>
          </a:xfrm>
        </p:spPr>
        <p:txBody>
          <a:bodyPr vert="horz" lIns="91440" tIns="45720" rIns="91440" bIns="45720" rtlCol="0" anchor="t">
            <a:normAutofit fontScale="92500" lnSpcReduction="10000"/>
          </a:bodyPr>
          <a:lstStyle/>
          <a:p>
            <a:r>
              <a:rPr lang="en-US" sz="2400" b="1" dirty="0">
                <a:ea typeface="+mn-lt"/>
                <a:cs typeface="+mn-lt"/>
              </a:rPr>
              <a:t>It is not possible to develop a system that makes all the requirements of the users. User  requirement keep changing as system is being used . Some of the Future enhancements that can be done of this system are:</a:t>
            </a:r>
            <a:endParaRPr lang="en-US" sz="2400" b="1">
              <a:cs typeface="Calibri" panose="020F0502020204030204"/>
            </a:endParaRPr>
          </a:p>
          <a:p>
            <a:r>
              <a:rPr lang="en-US" sz="2400" b="1" dirty="0">
                <a:ea typeface="+mn-lt"/>
                <a:cs typeface="+mn-lt"/>
              </a:rPr>
              <a:t> It is possible to upgrade the system and can be online.     </a:t>
            </a:r>
            <a:endParaRPr lang="en-US" sz="2400" b="1">
              <a:cs typeface="Calibri" panose="020F0502020204030204"/>
            </a:endParaRPr>
          </a:p>
          <a:p>
            <a:r>
              <a:rPr lang="en-US" sz="2400" b="1" dirty="0">
                <a:ea typeface="+mn-lt"/>
                <a:cs typeface="+mn-lt"/>
              </a:rPr>
              <a:t> Because it is based on SQL , any further changes can be      easily adaptable.   </a:t>
            </a:r>
            <a:endParaRPr lang="en-US" sz="2400" b="1">
              <a:cs typeface="Calibri" panose="020F0502020204030204"/>
            </a:endParaRPr>
          </a:p>
          <a:p>
            <a:r>
              <a:rPr lang="en-US" sz="2400" b="1" dirty="0">
                <a:ea typeface="+mn-lt"/>
                <a:cs typeface="+mn-lt"/>
              </a:rPr>
              <a:t> Online with OFFLINE mode.</a:t>
            </a:r>
            <a:endParaRPr lang="en-US" sz="2400" b="1">
              <a:cs typeface="Calibri" panose="020F0502020204030204"/>
            </a:endParaRPr>
          </a:p>
          <a:p>
            <a:endParaRPr lang="en-US" sz="2400" dirty="0">
              <a:cs typeface="Calibri" panose="020F0502020204030204"/>
            </a:endParaRPr>
          </a:p>
        </p:txBody>
      </p:sp>
    </p:spTree>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 name="Rectangle 60"/>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1" descr="A picture containing text, indoor, computer, computer&#10;&#10;Description automatically generated"/>
          <p:cNvPicPr>
            <a:picLocks noChangeAspect="1"/>
          </p:cNvPicPr>
          <p:nvPr/>
        </p:nvPicPr>
        <p:blipFill rotWithShape="1">
          <a:blip r:embed="rId1"/>
          <a:srcRect t="4355" r="10649" b="4737"/>
          <a:stretch>
            <a:fillRect/>
          </a:stretch>
        </p:blipFill>
        <p:spPr>
          <a:xfrm>
            <a:off x="3522468" y="10"/>
            <a:ext cx="8669532" cy="6857990"/>
          </a:xfrm>
          <a:prstGeom prst="rect">
            <a:avLst/>
          </a:prstGeom>
        </p:spPr>
      </p:pic>
      <p:sp>
        <p:nvSpPr>
          <p:cNvPr id="63" name="Rectangle 62"/>
          <p:cNvSpPr>
            <a:spLocks noGrp="1" noRot="1" noChangeAspect="1" noMove="1" noResize="1" noEditPoints="1" noAdjustHandles="1" noChangeArrowheads="1" noChangeShapeType="1" noTextEdit="1"/>
          </p:cNvSpPr>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371094" y="1161288"/>
            <a:ext cx="4975751" cy="1124712"/>
          </a:xfrm>
          <a:prstGeom prst="rect">
            <a:avLst/>
          </a:prstGeom>
        </p:spPr>
        <p:txBody>
          <a:bodyPr rot="0" spcFirstLastPara="0" vertOverflow="overflow" horzOverflow="overflow" vert="horz" lIns="91440" tIns="45720" rIns="91440" bIns="45720" numCol="1" spcCol="0" rtlCol="0" fromWordArt="0" anchor="b" anchorCtr="0" forceAA="0" compatLnSpc="1">
            <a:normAutofit/>
          </a:bodyPr>
          <a:lstStyle/>
          <a:p>
            <a:pPr>
              <a:lnSpc>
                <a:spcPct val="90000"/>
              </a:lnSpc>
              <a:spcBef>
                <a:spcPct val="0"/>
              </a:spcBef>
              <a:spcAft>
                <a:spcPts val="600"/>
              </a:spcAft>
            </a:pPr>
            <a:r>
              <a:rPr lang="en-US" sz="2400" i="1" u="sng" dirty="0">
                <a:solidFill>
                  <a:schemeClr val="accent6"/>
                </a:solidFill>
                <a:latin typeface="Arial Black" panose="020B0A04020102020204"/>
                <a:ea typeface="+mj-ea"/>
                <a:cs typeface="+mj-cs"/>
              </a:rPr>
              <a:t>Introduction to Phone </a:t>
            </a:r>
            <a:endParaRPr lang="en-US" dirty="0">
              <a:solidFill>
                <a:schemeClr val="accent6"/>
              </a:solidFill>
            </a:endParaRPr>
          </a:p>
          <a:p>
            <a:pPr>
              <a:lnSpc>
                <a:spcPct val="90000"/>
              </a:lnSpc>
              <a:spcBef>
                <a:spcPct val="0"/>
              </a:spcBef>
              <a:spcAft>
                <a:spcPts val="600"/>
              </a:spcAft>
            </a:pPr>
            <a:r>
              <a:rPr lang="en-US" sz="2400" i="1" u="sng" dirty="0">
                <a:solidFill>
                  <a:schemeClr val="accent6"/>
                </a:solidFill>
                <a:latin typeface="Arial Black" panose="020B0A04020102020204"/>
                <a:ea typeface="+mj-ea"/>
                <a:cs typeface="+mj-cs"/>
              </a:rPr>
              <a:t>Book Management System:</a:t>
            </a:r>
            <a:endParaRPr lang="en-US" dirty="0">
              <a:solidFill>
                <a:schemeClr val="accent6"/>
              </a:solidFill>
              <a:ea typeface="+mj-ea"/>
              <a:cs typeface="+mj-cs"/>
            </a:endParaRPr>
          </a:p>
        </p:txBody>
      </p:sp>
      <p:sp>
        <p:nvSpPr>
          <p:cNvPr id="65" name="Rectangle 64"/>
          <p:cNvSpPr>
            <a:spLocks noGrp="1" noRot="1" noChangeAspect="1" noMove="1" noResize="1" noEditPoints="1" noAdjustHandles="1" noChangeArrowheads="1" noChangeShapeType="1" noTextEdit="1"/>
          </p:cNvSpPr>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67" name="Rectangle 66"/>
          <p:cNvSpPr>
            <a:spLocks noGrp="1" noRot="1" noChangeAspect="1" noMove="1" noResize="1" noEditPoints="1" noAdjustHandles="1" noChangeArrowheads="1" noChangeShapeType="1" noTextEdit="1"/>
          </p:cNvSpPr>
          <p:nvPr/>
        </p:nvSpPr>
        <p:spPr>
          <a:xfrm>
            <a:off x="428244" y="2443480"/>
            <a:ext cx="3300984"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TextBox 9"/>
          <p:cNvSpPr txBox="1"/>
          <p:nvPr/>
        </p:nvSpPr>
        <p:spPr>
          <a:xfrm>
            <a:off x="371094" y="2718054"/>
            <a:ext cx="6486905" cy="3493008"/>
          </a:xfrm>
          <a:prstGeom prst="rect">
            <a:avLst/>
          </a:prstGeom>
        </p:spPr>
        <p:txBody>
          <a:bodyPr rot="0" spcFirstLastPara="0" vertOverflow="overflow" horzOverflow="overflow" vert="horz" lIns="91440" tIns="45720" rIns="91440" bIns="45720" numCol="1" spcCol="0" rtlCol="0" fromWordArt="0" anchor="t" anchorCtr="0" forceAA="0" compatLnSpc="1">
            <a:noAutofit/>
          </a:bodyPr>
          <a:lstStyle/>
          <a:p>
            <a:pPr indent="-228600">
              <a:lnSpc>
                <a:spcPct val="90000"/>
              </a:lnSpc>
              <a:spcAft>
                <a:spcPts val="600"/>
              </a:spcAft>
              <a:buFont typeface="Arial" panose="020B0604020202020204" pitchFamily="34" charset="0"/>
              <a:buChar char="•"/>
            </a:pPr>
            <a:r>
              <a:rPr lang="en-US" sz="2000" b="1" i="1" dirty="0"/>
              <a:t>Phone Book is a project that is enables users to easily store and find contact information , such as name, Address ,phone number etc. This technical assignment help to us in that we get a simple SQL, html, Database based solution to store our contact. It will help user to easily Search and manage contact ,email using this system.</a:t>
            </a:r>
            <a:endParaRPr lang="en-US" sz="2000" b="1" i="1" dirty="0">
              <a:cs typeface="Calibri" panose="020F0502020204030204"/>
            </a:endParaRPr>
          </a:p>
          <a:p>
            <a:pPr indent="-228600">
              <a:lnSpc>
                <a:spcPct val="90000"/>
              </a:lnSpc>
              <a:spcAft>
                <a:spcPts val="600"/>
              </a:spcAft>
              <a:buFont typeface="Arial" panose="020B0604020202020204" pitchFamily="34" charset="0"/>
              <a:buChar char="•"/>
            </a:pPr>
            <a:endParaRPr lang="en-US" sz="2000" b="1" i="1" dirty="0">
              <a:cs typeface="Calibri" panose="020F0502020204030204"/>
            </a:endParaRPr>
          </a:p>
          <a:p>
            <a:pPr indent="-228600">
              <a:lnSpc>
                <a:spcPct val="90000"/>
              </a:lnSpc>
              <a:spcAft>
                <a:spcPts val="600"/>
              </a:spcAft>
              <a:buFont typeface="Arial" panose="020B0604020202020204" pitchFamily="34" charset="0"/>
              <a:buChar char="•"/>
            </a:pPr>
            <a:r>
              <a:rPr lang="en-US" sz="2000" b="1" i="1" dirty="0"/>
              <a:t>The objective of my project phone Book is to record the details various activities of user. The user of the directory will only have the Authority to search any Particular record and listing details of all available records.</a:t>
            </a:r>
            <a:endParaRPr lang="en-US" sz="2000" b="1" i="1" dirty="0">
              <a:cs typeface="Calibri" panose="020F0502020204030204"/>
            </a:endParaRPr>
          </a:p>
        </p:txBody>
      </p:sp>
      <p:sp>
        <p:nvSpPr>
          <p:cNvPr id="12" name="TextBox 11"/>
          <p:cNvSpPr txBox="1"/>
          <p:nvPr/>
        </p:nvSpPr>
        <p:spPr>
          <a:xfrm>
            <a:off x="9718246" y="6657945"/>
            <a:ext cx="2473754" cy="200055"/>
          </a:xfrm>
          <a:prstGeom prst="rect">
            <a:avLst/>
          </a:prstGeom>
          <a:solidFill>
            <a:srgbClr val="000000"/>
          </a:solidFill>
        </p:spPr>
        <p:txBody>
          <a:bodyPr wrap="none">
            <a:spAutoFit/>
          </a:bodyPr>
          <a:lstStyle/>
          <a:p>
            <a:pPr algn="r">
              <a:spcAft>
                <a:spcPts val="600"/>
              </a:spcAft>
            </a:pPr>
            <a:r>
              <a:rPr lang="en-US" sz="700">
                <a:solidFill>
                  <a:srgbClr val="FFFFFF"/>
                </a:solidFill>
                <a:hlinkClick r:id="rId2"/>
              </a:rPr>
              <a:t>This Photo</a:t>
            </a:r>
            <a:r>
              <a:rPr lang="en-US" sz="700">
                <a:solidFill>
                  <a:srgbClr val="FFFFFF"/>
                </a:solidFill>
              </a:rPr>
              <a:t> by Unknown author is licensed under </a:t>
            </a:r>
            <a:r>
              <a:rPr lang="en-US" sz="700">
                <a:solidFill>
                  <a:srgbClr val="FFFFFF"/>
                </a:solidFill>
                <a:hlinkClick r:id="rId3"/>
              </a:rPr>
              <a:t>CC BY-NC-ND</a:t>
            </a:r>
            <a:r>
              <a:rPr lang="en-US" sz="700">
                <a:solidFill>
                  <a:srgbClr val="FFFFFF"/>
                </a:solidFill>
              </a:rPr>
              <a:t>.</a:t>
            </a:r>
            <a:endParaRPr lang="en-US" sz="700">
              <a:solidFill>
                <a:srgbClr val="FFFFFF"/>
              </a:solidFill>
            </a:endParaRPr>
          </a:p>
        </p:txBody>
      </p:sp>
    </p:spTree>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7"/>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picture containing text, indoor, computer, computer&#10;&#10;Description automatically generated"/>
          <p:cNvPicPr>
            <a:picLocks noChangeAspect="1"/>
          </p:cNvPicPr>
          <p:nvPr/>
        </p:nvPicPr>
        <p:blipFill rotWithShape="1">
          <a:blip r:embed="rId1"/>
          <a:srcRect t="4355" r="10649" b="4737"/>
          <a:stretch>
            <a:fillRect/>
          </a:stretch>
        </p:blipFill>
        <p:spPr>
          <a:xfrm>
            <a:off x="3522468" y="10"/>
            <a:ext cx="8669532" cy="6857990"/>
          </a:xfrm>
          <a:prstGeom prst="rect">
            <a:avLst/>
          </a:prstGeom>
        </p:spPr>
      </p:pic>
      <p:sp>
        <p:nvSpPr>
          <p:cNvPr id="39" name="Rectangle 39"/>
          <p:cNvSpPr>
            <a:spLocks noGrp="1" noRot="1" noChangeAspect="1" noMove="1" noResize="1" noEditPoints="1" noAdjustHandles="1" noChangeArrowheads="1" noChangeShapeType="1" noTextEdit="1"/>
          </p:cNvSpPr>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71094" y="1161288"/>
            <a:ext cx="6608608" cy="1124712"/>
          </a:xfrm>
        </p:spPr>
        <p:txBody>
          <a:bodyPr anchor="b">
            <a:noAutofit/>
          </a:bodyPr>
          <a:lstStyle/>
          <a:p>
            <a:r>
              <a:rPr lang="en-US" sz="4000" b="1" i="1" u="sng">
                <a:solidFill>
                  <a:schemeClr val="accent6"/>
                </a:solidFill>
                <a:cs typeface="Calibri Light" panose="020F0302020204030204"/>
              </a:rPr>
              <a:t>Most objective of this project are Following:</a:t>
            </a:r>
            <a:endParaRPr lang="en-US" sz="4000" b="1" i="1" u="sng">
              <a:solidFill>
                <a:schemeClr val="accent6"/>
              </a:solidFill>
              <a:cs typeface="Calibri Light" panose="020F0302020204030204"/>
            </a:endParaRPr>
          </a:p>
        </p:txBody>
      </p:sp>
      <p:sp>
        <p:nvSpPr>
          <p:cNvPr id="42" name="Rectangle 41"/>
          <p:cNvSpPr>
            <a:spLocks noGrp="1" noRot="1" noChangeAspect="1" noMove="1" noResize="1" noEditPoints="1" noAdjustHandles="1" noChangeArrowheads="1" noChangeShapeType="1" noTextEdit="1"/>
          </p:cNvSpPr>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4" name="Rectangle 43"/>
          <p:cNvSpPr>
            <a:spLocks noGrp="1" noRot="1" noChangeAspect="1" noMove="1" noResize="1" noEditPoints="1" noAdjustHandles="1" noChangeArrowheads="1" noChangeShapeType="1" noTextEdit="1"/>
          </p:cNvSpPr>
          <p:nvPr/>
        </p:nvSpPr>
        <p:spPr>
          <a:xfrm>
            <a:off x="428244" y="2443480"/>
            <a:ext cx="3300984"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p:cNvSpPr>
            <a:spLocks noGrp="1"/>
          </p:cNvSpPr>
          <p:nvPr>
            <p:ph idx="1"/>
          </p:nvPr>
        </p:nvSpPr>
        <p:spPr>
          <a:xfrm>
            <a:off x="371094" y="2718054"/>
            <a:ext cx="5942619" cy="3207258"/>
          </a:xfrm>
        </p:spPr>
        <p:txBody>
          <a:bodyPr vert="horz" lIns="91440" tIns="45720" rIns="91440" bIns="45720" rtlCol="0" anchor="t">
            <a:noAutofit/>
          </a:bodyPr>
          <a:lstStyle/>
          <a:p>
            <a:r>
              <a:rPr lang="en-US" sz="2000" b="1" i="1" dirty="0">
                <a:cs typeface="Calibri" panose="020F0502020204030204"/>
              </a:rPr>
              <a:t>First speed Data Processing.</a:t>
            </a:r>
            <a:endParaRPr lang="en-US" sz="2000" b="1" i="1" dirty="0">
              <a:cs typeface="Calibri" panose="020F0502020204030204"/>
            </a:endParaRPr>
          </a:p>
          <a:p>
            <a:r>
              <a:rPr lang="en-US" sz="2000" b="1" i="1" dirty="0">
                <a:cs typeface="Calibri" panose="020F0502020204030204"/>
              </a:rPr>
              <a:t>To record the details various activities of user.</a:t>
            </a:r>
            <a:endParaRPr lang="en-US" sz="2000" b="1" i="1" dirty="0">
              <a:cs typeface="Calibri" panose="020F0502020204030204"/>
            </a:endParaRPr>
          </a:p>
          <a:p>
            <a:r>
              <a:rPr lang="en-US" sz="2000" b="1" i="1" dirty="0">
                <a:cs typeface="Calibri" panose="020F0502020204030204"/>
              </a:rPr>
              <a:t>The system is very User friendly.</a:t>
            </a:r>
            <a:endParaRPr lang="en-US" sz="2000" b="1" i="1" dirty="0">
              <a:cs typeface="Calibri" panose="020F0502020204030204"/>
            </a:endParaRPr>
          </a:p>
          <a:p>
            <a:r>
              <a:rPr lang="en-US" sz="2000" b="1" i="1" dirty="0">
                <a:cs typeface="Calibri" panose="020F0502020204030204"/>
              </a:rPr>
              <a:t>Easily accessed By administrators , Students , Applicants.</a:t>
            </a:r>
            <a:endParaRPr lang="en-US" sz="2000" b="1" i="1" dirty="0">
              <a:cs typeface="Calibri" panose="020F0502020204030204"/>
            </a:endParaRPr>
          </a:p>
          <a:p>
            <a:r>
              <a:rPr lang="en-US" sz="2000" b="1" i="1" dirty="0">
                <a:cs typeface="Calibri" panose="020F0502020204030204"/>
              </a:rPr>
              <a:t>Initialization of project is setup in such a way that multiple number of administrator users can access it with name and password.</a:t>
            </a:r>
            <a:endParaRPr lang="en-US" sz="2000" b="1" i="1" dirty="0">
              <a:cs typeface="Calibri" panose="020F0502020204030204"/>
            </a:endParaRPr>
          </a:p>
          <a:p>
            <a:r>
              <a:rPr lang="en-US" sz="2000" b="1" i="1" dirty="0">
                <a:cs typeface="Calibri" panose="020F0502020204030204"/>
              </a:rPr>
              <a:t>All contacts and its information is saved in database in the parent Directory.</a:t>
            </a:r>
            <a:endParaRPr lang="en-US" sz="2000" b="1" i="1" dirty="0">
              <a:cs typeface="Calibri" panose="020F0502020204030204"/>
            </a:endParaRPr>
          </a:p>
        </p:txBody>
      </p:sp>
      <p:sp>
        <p:nvSpPr>
          <p:cNvPr id="5" name="TextBox 4"/>
          <p:cNvSpPr txBox="1"/>
          <p:nvPr/>
        </p:nvSpPr>
        <p:spPr>
          <a:xfrm>
            <a:off x="9718246" y="6657945"/>
            <a:ext cx="2473754" cy="200055"/>
          </a:xfrm>
          <a:prstGeom prst="rect">
            <a:avLst/>
          </a:prstGeom>
          <a:solidFill>
            <a:srgbClr val="000000"/>
          </a:solidFill>
        </p:spPr>
        <p:txBody>
          <a:bodyPr wrap="none">
            <a:spAutoFit/>
          </a:bodyPr>
          <a:lstStyle/>
          <a:p>
            <a:pPr algn="r">
              <a:spcAft>
                <a:spcPts val="600"/>
              </a:spcAft>
            </a:pPr>
            <a:r>
              <a:rPr lang="en-US" sz="700">
                <a:solidFill>
                  <a:srgbClr val="FFFFFF"/>
                </a:solidFill>
                <a:hlinkClick r:id="rId2"/>
              </a:rPr>
              <a:t>This Photo</a:t>
            </a:r>
            <a:r>
              <a:rPr lang="en-US" sz="700">
                <a:solidFill>
                  <a:srgbClr val="FFFFFF"/>
                </a:solidFill>
              </a:rPr>
              <a:t> by Unknown author is licensed under </a:t>
            </a:r>
            <a:r>
              <a:rPr lang="en-US" sz="700">
                <a:solidFill>
                  <a:srgbClr val="FFFFFF"/>
                </a:solidFill>
                <a:hlinkClick r:id="rId3"/>
              </a:rPr>
              <a:t>CC BY-NC-ND</a:t>
            </a:r>
            <a:r>
              <a:rPr lang="en-US" sz="700">
                <a:solidFill>
                  <a:srgbClr val="FFFFFF"/>
                </a:solidFill>
              </a:rPr>
              <a:t>.</a:t>
            </a:r>
            <a:endParaRPr lang="en-US" sz="700">
              <a:solidFill>
                <a:srgbClr val="FFFFFF"/>
              </a:solidFill>
            </a:endParaRPr>
          </a:p>
        </p:txBody>
      </p:sp>
    </p:spTree>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picture containing blue, clear&#10;&#10;Description automatically generated"/>
          <p:cNvPicPr>
            <a:picLocks noChangeAspect="1"/>
          </p:cNvPicPr>
          <p:nvPr/>
        </p:nvPicPr>
        <p:blipFill rotWithShape="1">
          <a:blip r:embed="rId1"/>
          <a:srcRect t="9091" r="23289"/>
          <a:stretch>
            <a:fillRect/>
          </a:stretch>
        </p:blipFill>
        <p:spPr>
          <a:xfrm>
            <a:off x="3522468" y="10"/>
            <a:ext cx="8669532" cy="6857990"/>
          </a:xfrm>
          <a:prstGeom prst="rect">
            <a:avLst/>
          </a:prstGeom>
        </p:spPr>
      </p:pic>
      <p:sp>
        <p:nvSpPr>
          <p:cNvPr id="12" name="Rectangle 11"/>
          <p:cNvSpPr>
            <a:spLocks noGrp="1" noRot="1" noChangeAspect="1" noMove="1" noResize="1" noEditPoints="1" noAdjustHandles="1" noChangeArrowheads="1" noChangeShapeType="1" noTextEdit="1"/>
          </p:cNvSpPr>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16666" y="766681"/>
            <a:ext cx="5506429" cy="1124712"/>
          </a:xfrm>
        </p:spPr>
        <p:txBody>
          <a:bodyPr anchor="b">
            <a:normAutofit fontScale="90000"/>
          </a:bodyPr>
          <a:lstStyle/>
          <a:p>
            <a:r>
              <a:rPr lang="en-US" b="1" i="1" u="sng">
                <a:solidFill>
                  <a:srgbClr val="002060"/>
                </a:solidFill>
                <a:latin typeface="Comic Sans MS" panose="030F0702030302020204"/>
                <a:cs typeface="Calibri Light" panose="020F0302020204030204"/>
              </a:rPr>
              <a:t>Project Methodology</a:t>
            </a:r>
            <a:endParaRPr lang="en-US" b="1" i="1" u="sng">
              <a:solidFill>
                <a:srgbClr val="002060"/>
              </a:solidFill>
              <a:latin typeface="Comic Sans MS" panose="030F0702030302020204"/>
              <a:cs typeface="Calibri Light" panose="020F0302020204030204"/>
            </a:endParaRPr>
          </a:p>
        </p:txBody>
      </p:sp>
      <p:sp>
        <p:nvSpPr>
          <p:cNvPr id="14" name="Rectangle 13"/>
          <p:cNvSpPr>
            <a:spLocks noGrp="1" noRot="1" noChangeAspect="1" noMove="1" noResize="1" noEditPoints="1" noAdjustHandles="1" noChangeArrowheads="1" noChangeShapeType="1" noTextEdit="1"/>
          </p:cNvSpPr>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 name="Rectangle 15"/>
          <p:cNvSpPr>
            <a:spLocks noGrp="1" noRot="1" noChangeAspect="1" noMove="1" noResize="1" noEditPoints="1" noAdjustHandles="1" noChangeArrowheads="1" noChangeShapeType="1" noTextEdit="1"/>
          </p:cNvSpPr>
          <p:nvPr/>
        </p:nvSpPr>
        <p:spPr>
          <a:xfrm>
            <a:off x="428244" y="2443480"/>
            <a:ext cx="3300984"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p:cNvSpPr>
            <a:spLocks noGrp="1"/>
          </p:cNvSpPr>
          <p:nvPr>
            <p:ph idx="1"/>
          </p:nvPr>
        </p:nvSpPr>
        <p:spPr>
          <a:xfrm>
            <a:off x="371094" y="2718054"/>
            <a:ext cx="6473298" cy="3207258"/>
          </a:xfrm>
        </p:spPr>
        <p:txBody>
          <a:bodyPr vert="horz" lIns="91440" tIns="45720" rIns="91440" bIns="45720" rtlCol="0" anchor="t">
            <a:noAutofit/>
          </a:bodyPr>
          <a:lstStyle/>
          <a:p>
            <a:r>
              <a:rPr lang="en-US" sz="2400" b="1" i="1" dirty="0">
                <a:cs typeface="Calibri" panose="020F0502020204030204"/>
              </a:rPr>
              <a:t>The program will be created the help of Database , Php, Html. This project can be developed  via use of Database Structure. Under this project all the functionality has been added to meet the user's requirements in just few seconds. To provide the desired result on time, it is also using with SQL servers.</a:t>
            </a:r>
            <a:endParaRPr lang="en-US" sz="2400" b="1" i="1" dirty="0">
              <a:cs typeface="Calibri" panose="020F0502020204030204"/>
            </a:endParaRPr>
          </a:p>
          <a:p>
            <a:r>
              <a:rPr lang="en-US" sz="2400" b="1" i="1" dirty="0">
                <a:cs typeface="Calibri" panose="020F0502020204030204"/>
              </a:rPr>
              <a:t>If users will make any mistake while entering, they will be given a warning along with correction, which is required to be made. </a:t>
            </a:r>
            <a:endParaRPr lang="en-US" sz="2400" b="1" i="1" dirty="0">
              <a:cs typeface="Calibri" panose="020F0502020204030204"/>
            </a:endParaRPr>
          </a:p>
        </p:txBody>
      </p:sp>
      <p:sp>
        <p:nvSpPr>
          <p:cNvPr id="5" name="TextBox 4"/>
          <p:cNvSpPr txBox="1"/>
          <p:nvPr/>
        </p:nvSpPr>
        <p:spPr>
          <a:xfrm>
            <a:off x="9718246" y="6657945"/>
            <a:ext cx="2473754" cy="200055"/>
          </a:xfrm>
          <a:prstGeom prst="rect">
            <a:avLst/>
          </a:prstGeom>
          <a:solidFill>
            <a:srgbClr val="000000"/>
          </a:solidFill>
        </p:spPr>
        <p:txBody>
          <a:bodyPr wrap="none">
            <a:spAutoFit/>
          </a:bodyPr>
          <a:lstStyle/>
          <a:p>
            <a:pPr algn="r">
              <a:spcAft>
                <a:spcPts val="600"/>
              </a:spcAft>
            </a:pPr>
            <a:r>
              <a:rPr lang="en-US" sz="700">
                <a:solidFill>
                  <a:srgbClr val="FFFFFF"/>
                </a:solidFill>
                <a:hlinkClick r:id="rId2"/>
              </a:rPr>
              <a:t>This Photo</a:t>
            </a:r>
            <a:r>
              <a:rPr lang="en-US" sz="700">
                <a:solidFill>
                  <a:srgbClr val="FFFFFF"/>
                </a:solidFill>
              </a:rPr>
              <a:t> by Unknown author is licensed under </a:t>
            </a:r>
            <a:r>
              <a:rPr lang="en-US" sz="700">
                <a:solidFill>
                  <a:srgbClr val="FFFFFF"/>
                </a:solidFill>
                <a:hlinkClick r:id="rId3"/>
              </a:rPr>
              <a:t>CC BY-NC-ND</a:t>
            </a:r>
            <a:r>
              <a:rPr lang="en-US" sz="700">
                <a:solidFill>
                  <a:srgbClr val="FFFFFF"/>
                </a:solidFill>
              </a:rPr>
              <a:t>.</a:t>
            </a:r>
            <a:endParaRPr lang="en-US" sz="700">
              <a:solidFill>
                <a:srgbClr val="FFFFFF"/>
              </a:solidFill>
            </a:endParaRPr>
          </a:p>
        </p:txBody>
      </p:sp>
    </p:spTree>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9"/>
          <p:cNvSpPr>
            <a:spLocks noGrp="1" noRot="1" noChangeAspect="1" noMove="1" noResize="1" noEditPoints="1" noAdjustHandles="1" noChangeArrowheads="1" noChangeShapeType="1" noTextEdit="1"/>
          </p:cNvSpPr>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p:cNvPicPr>
            <a:picLocks noChangeAspect="1"/>
          </p:cNvPicPr>
          <p:nvPr/>
        </p:nvPicPr>
        <p:blipFill rotWithShape="1">
          <a:blip r:embed="rId1"/>
          <a:srcRect l="9630" r="11058"/>
          <a:stretch>
            <a:fillRect/>
          </a:stretch>
        </p:blipFill>
        <p:spPr>
          <a:xfrm>
            <a:off x="2522356" y="10"/>
            <a:ext cx="9669642" cy="6857990"/>
          </a:xfrm>
          <a:prstGeom prst="rect">
            <a:avLst/>
          </a:prstGeom>
        </p:spPr>
      </p:pic>
      <p:sp>
        <p:nvSpPr>
          <p:cNvPr id="8" name="Rectangle 11"/>
          <p:cNvSpPr>
            <a:spLocks noGrp="1" noRot="1" noChangeAspect="1" noMove="1" noResize="1" noEditPoints="1" noAdjustHandles="1" noChangeArrowheads="1" noChangeShapeType="1" noTextEdit="1"/>
          </p:cNvSpPr>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838200" y="365125"/>
            <a:ext cx="3822189" cy="1899912"/>
          </a:xfrm>
        </p:spPr>
        <p:txBody>
          <a:bodyPr>
            <a:normAutofit/>
          </a:bodyPr>
          <a:lstStyle/>
          <a:p>
            <a:r>
              <a:rPr lang="en-US" sz="4000" b="1" i="1">
                <a:solidFill>
                  <a:srgbClr val="0070C0"/>
                </a:solidFill>
                <a:latin typeface="Arial Black" panose="020B0A04020102020204"/>
                <a:cs typeface="Calibri Light" panose="020F0302020204030204"/>
              </a:rPr>
              <a:t>About My Project Now:</a:t>
            </a:r>
            <a:endParaRPr lang="en-US" sz="4000" b="1" i="1">
              <a:solidFill>
                <a:srgbClr val="0070C0"/>
              </a:solidFill>
              <a:latin typeface="Arial Black" panose="020B0A04020102020204"/>
              <a:cs typeface="Calibri Light" panose="020F0302020204030204"/>
            </a:endParaRPr>
          </a:p>
        </p:txBody>
      </p:sp>
      <p:sp>
        <p:nvSpPr>
          <p:cNvPr id="3" name="Content Placeholder 2"/>
          <p:cNvSpPr>
            <a:spLocks noGrp="1"/>
          </p:cNvSpPr>
          <p:nvPr>
            <p:ph idx="1"/>
          </p:nvPr>
        </p:nvSpPr>
        <p:spPr>
          <a:xfrm>
            <a:off x="838200" y="2434201"/>
            <a:ext cx="6461974" cy="3742762"/>
          </a:xfrm>
        </p:spPr>
        <p:txBody>
          <a:bodyPr vert="horz" lIns="91440" tIns="45720" rIns="91440" bIns="45720" rtlCol="0" anchor="t">
            <a:noAutofit/>
          </a:bodyPr>
          <a:lstStyle/>
          <a:p>
            <a:r>
              <a:rPr lang="en-US" sz="2400" b="1" i="1" dirty="0">
                <a:cs typeface="Calibri" panose="020F0502020204030204"/>
              </a:rPr>
              <a:t>My project is Phon Book Management System.</a:t>
            </a:r>
            <a:endParaRPr lang="en-US" sz="2400" b="1" i="1" dirty="0">
              <a:cs typeface="Calibri" panose="020F0502020204030204"/>
            </a:endParaRPr>
          </a:p>
          <a:p>
            <a:r>
              <a:rPr lang="en-US" sz="2400" b="1" i="1" dirty="0">
                <a:cs typeface="Calibri" panose="020F0502020204030204"/>
              </a:rPr>
              <a:t>It is a Multiple Administrative Program.</a:t>
            </a:r>
            <a:endParaRPr lang="en-US" sz="2400" b="1" i="1" dirty="0">
              <a:cs typeface="Calibri" panose="020F0502020204030204"/>
            </a:endParaRPr>
          </a:p>
          <a:p>
            <a:r>
              <a:rPr lang="en-US" sz="2400" b="1" i="1" dirty="0">
                <a:cs typeface="Calibri" panose="020F0502020204030204"/>
              </a:rPr>
              <a:t>Administrative requires a name, contact number , email , address to access their account.</a:t>
            </a:r>
            <a:endParaRPr lang="en-US" sz="2400" b="1" i="1" dirty="0">
              <a:cs typeface="Calibri" panose="020F0502020204030204"/>
            </a:endParaRPr>
          </a:p>
          <a:p>
            <a:r>
              <a:rPr lang="en-US" sz="2400" b="1" i="1" dirty="0">
                <a:cs typeface="Calibri" panose="020F0502020204030204"/>
              </a:rPr>
              <a:t>After execution the Login screen Appears. After login successfully you reach Welcome Screen where options of Add contact, view contact , All contacts email, address, phone number are available.</a:t>
            </a:r>
            <a:endParaRPr lang="en-US" sz="2400" b="1" i="1" dirty="0">
              <a:cs typeface="Calibri" panose="020F0502020204030204"/>
            </a:endParaRPr>
          </a:p>
        </p:txBody>
      </p:sp>
      <p:sp>
        <p:nvSpPr>
          <p:cNvPr id="5" name="TextBox 4"/>
          <p:cNvSpPr txBox="1"/>
          <p:nvPr/>
        </p:nvSpPr>
        <p:spPr>
          <a:xfrm>
            <a:off x="9737480" y="6657945"/>
            <a:ext cx="2454518" cy="200055"/>
          </a:xfrm>
          <a:prstGeom prst="rect">
            <a:avLst/>
          </a:prstGeom>
          <a:solidFill>
            <a:srgbClr val="000000"/>
          </a:solidFill>
        </p:spPr>
        <p:txBody>
          <a:bodyPr wrap="none">
            <a:spAutoFit/>
          </a:bodyPr>
          <a:lstStyle/>
          <a:p>
            <a:pPr algn="r">
              <a:spcAft>
                <a:spcPts val="600"/>
              </a:spcAft>
            </a:pPr>
            <a:r>
              <a:rPr lang="en-US" sz="700">
                <a:solidFill>
                  <a:srgbClr val="FFFFFF"/>
                </a:solidFill>
                <a:hlinkClick r:id="rId2"/>
              </a:rPr>
              <a:t>This Photo</a:t>
            </a:r>
            <a:r>
              <a:rPr lang="en-US" sz="700">
                <a:solidFill>
                  <a:srgbClr val="FFFFFF"/>
                </a:solidFill>
              </a:rPr>
              <a:t> by Unknown author is licensed under </a:t>
            </a:r>
            <a:r>
              <a:rPr lang="en-US" sz="700">
                <a:solidFill>
                  <a:srgbClr val="FFFFFF"/>
                </a:solidFill>
                <a:hlinkClick r:id="rId3"/>
              </a:rPr>
              <a:t>CC BY-SA-NC</a:t>
            </a:r>
            <a:r>
              <a:rPr lang="en-US" sz="700">
                <a:solidFill>
                  <a:srgbClr val="FFFFFF"/>
                </a:solidFill>
              </a:rPr>
              <a:t>.</a:t>
            </a:r>
            <a:endParaRPr lang="en-US" sz="700">
              <a:solidFill>
                <a:srgbClr val="FFFFF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6" name="Rectangle 65"/>
          <p:cNvSpPr>
            <a:spLocks noGrp="1" noRot="1" noChangeAspect="1" noMove="1" noResize="1" noEditPoints="1" noAdjustHandles="1" noChangeArrowheads="1" noChangeShapeType="1" noTextEdit="1"/>
          </p:cNvSpPr>
          <p:nvPr/>
        </p:nvSpPr>
        <p:spPr>
          <a:xfrm>
            <a:off x="14285"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8" name="Group 67"/>
          <p:cNvGrpSpPr>
            <a:grpSpLocks noGrp="1" noRot="1" noChangeAspect="1" noMove="1" noResize="1" noUngrp="1"/>
          </p:cNvGrpSpPr>
          <p:nvPr/>
        </p:nvGrpSpPr>
        <p:grpSpPr>
          <a:xfrm>
            <a:off x="0" y="0"/>
            <a:ext cx="12199030" cy="1576446"/>
            <a:chOff x="0" y="0"/>
            <a:chExt cx="12192002" cy="1576446"/>
          </a:xfrm>
        </p:grpSpPr>
        <p:sp>
          <p:nvSpPr>
            <p:cNvPr id="69" name="Rectangle 68"/>
            <p:cNvSpPr/>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rot="16200000">
              <a:off x="5307778" y="-5307778"/>
              <a:ext cx="1576446" cy="12192002"/>
            </a:xfrm>
            <a:prstGeom prst="rect">
              <a:avLst/>
            </a:prstGeom>
            <a:gradFill>
              <a:gsLst>
                <a:gs pos="45000">
                  <a:schemeClr val="accent1">
                    <a:alpha val="0"/>
                  </a:schemeClr>
                </a:gs>
                <a:gs pos="99000">
                  <a:srgbClr val="000000">
                    <a:alpha val="74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Rectangle 70"/>
            <p:cNvSpPr/>
            <p:nvPr/>
          </p:nvSpPr>
          <p:spPr>
            <a:xfrm>
              <a:off x="3825434" y="0"/>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p:cNvSpPr>
            <a:spLocks noGrp="1"/>
          </p:cNvSpPr>
          <p:nvPr>
            <p:ph type="title"/>
          </p:nvPr>
        </p:nvSpPr>
        <p:spPr>
          <a:xfrm>
            <a:off x="1371598" y="319314"/>
            <a:ext cx="9477377" cy="1030515"/>
          </a:xfrm>
        </p:spPr>
        <p:txBody>
          <a:bodyPr anchor="ctr">
            <a:normAutofit/>
          </a:bodyPr>
          <a:lstStyle/>
          <a:p>
            <a:r>
              <a:rPr lang="en-US" sz="4000" b="1" i="1">
                <a:solidFill>
                  <a:srgbClr val="FFFFFF"/>
                </a:solidFill>
                <a:latin typeface="Arial Black" panose="020B0A04020102020204"/>
                <a:cs typeface="Calibri Light" panose="020F0302020204030204"/>
              </a:rPr>
              <a:t>My Project Now:-</a:t>
            </a:r>
            <a:endParaRPr lang="en-US" sz="4000" b="1" i="1">
              <a:solidFill>
                <a:srgbClr val="FFFFFF"/>
              </a:solidFill>
              <a:latin typeface="Arial Black" panose="020B0A04020102020204"/>
              <a:cs typeface="Calibri Light" panose="020F0302020204030204"/>
            </a:endParaRPr>
          </a:p>
        </p:txBody>
      </p:sp>
      <p:pic>
        <p:nvPicPr>
          <p:cNvPr id="8" name="Picture 8"/>
          <p:cNvPicPr>
            <a:picLocks noChangeAspect="1"/>
          </p:cNvPicPr>
          <p:nvPr/>
        </p:nvPicPr>
        <p:blipFill rotWithShape="1">
          <a:blip r:embed="rId1"/>
          <a:srcRect l="146" r="4356" b="2"/>
          <a:stretch>
            <a:fillRect/>
          </a:stretch>
        </p:blipFill>
        <p:spPr>
          <a:xfrm>
            <a:off x="73931" y="1711929"/>
            <a:ext cx="5721806" cy="5100919"/>
          </a:xfrm>
          <a:prstGeom prst="rect">
            <a:avLst/>
          </a:prstGeom>
        </p:spPr>
      </p:pic>
      <p:pic>
        <p:nvPicPr>
          <p:cNvPr id="7" name="Picture 7" descr="Graphical user interface, text&#10;&#10;Description automatically generated"/>
          <p:cNvPicPr>
            <a:picLocks noChangeAspect="1"/>
          </p:cNvPicPr>
          <p:nvPr/>
        </p:nvPicPr>
        <p:blipFill rotWithShape="1">
          <a:blip r:embed="rId2"/>
          <a:srcRect l="3536" r="-5" b="-5"/>
          <a:stretch>
            <a:fillRect/>
          </a:stretch>
        </p:blipFill>
        <p:spPr>
          <a:xfrm>
            <a:off x="5985448" y="1707241"/>
            <a:ext cx="6202357" cy="515736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4" descr="A picture containing blue, clear&#10;&#10;Description automatically generated"/>
          <p:cNvPicPr>
            <a:picLocks noChangeAspect="1"/>
          </p:cNvPicPr>
          <p:nvPr/>
        </p:nvPicPr>
        <p:blipFill rotWithShape="1">
          <a:blip r:embed="rId1"/>
          <a:srcRect t="15730"/>
          <a:stretch>
            <a:fillRect/>
          </a:stretch>
        </p:blipFill>
        <p:spPr>
          <a:xfrm>
            <a:off x="-1" y="-27204"/>
            <a:ext cx="12192000" cy="6857990"/>
          </a:xfrm>
          <a:prstGeom prst="rect">
            <a:avLst/>
          </a:prstGeom>
        </p:spPr>
      </p:pic>
      <p:sp>
        <p:nvSpPr>
          <p:cNvPr id="15" name="Freeform 5"/>
          <p:cNvSpPr>
            <a:spLocks noGrp="1" noRot="1" noChangeAspect="1" noMove="1" noResize="1" noEditPoints="1" noAdjustHandles="1" noChangeArrowheads="1" noChangeShapeType="1" noTextEdit="1"/>
          </p:cNvSpPr>
          <p:nvPr/>
        </p:nvSpPr>
        <p:spPr bwMode="grayWhite">
          <a:xfrm flipH="1">
            <a:off x="0" y="998175"/>
            <a:ext cx="6017172" cy="5859825"/>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5000"/>
            </a:schemeClr>
          </a:solidFill>
          <a:ln w="50800" cap="sq" cmpd="dbl">
            <a:noFill/>
            <a:miter lim="800000"/>
          </a:ln>
          <a:effectLst/>
        </p:spPr>
        <p:txBody>
          <a:bodyPr vert="horz" lIns="91440" tIns="45720" rIns="91440" bIns="45720" rtlCol="0" anchor="t">
            <a:normAutofit/>
          </a:bodyPr>
          <a:lstStyle/>
          <a:p>
            <a:pPr algn="ctr">
              <a:spcAft>
                <a:spcPts val="1000"/>
              </a:spcAft>
              <a:buClr>
                <a:schemeClr val="tx1"/>
              </a:buClr>
              <a:buSzPct val="100000"/>
              <a:buFont typeface="Arial" panose="020B0604020202020204"/>
              <a:buNone/>
            </a:pPr>
            <a:endParaRPr lang="en-US" sz="1600" cap="all"/>
          </a:p>
        </p:txBody>
      </p:sp>
      <p:sp>
        <p:nvSpPr>
          <p:cNvPr id="2" name="Title 1"/>
          <p:cNvSpPr>
            <a:spLocks noGrp="1"/>
          </p:cNvSpPr>
          <p:nvPr>
            <p:ph type="title"/>
          </p:nvPr>
        </p:nvSpPr>
        <p:spPr>
          <a:xfrm>
            <a:off x="655019" y="1043093"/>
            <a:ext cx="4204137" cy="1342754"/>
          </a:xfrm>
        </p:spPr>
        <p:txBody>
          <a:bodyPr>
            <a:normAutofit/>
          </a:bodyPr>
          <a:lstStyle/>
          <a:p>
            <a:pPr algn="ctr"/>
            <a:r>
              <a:rPr lang="en-US" sz="3600" b="1" i="1" u="sng">
                <a:latin typeface="Cambria" panose="02040503050406030204"/>
                <a:ea typeface="Cambria" panose="02040503050406030204"/>
                <a:cs typeface="Calibri Light" panose="020F0302020204030204"/>
              </a:rPr>
              <a:t>Learning From Project</a:t>
            </a:r>
            <a:endParaRPr lang="en-US" sz="3600" b="1" i="1" u="sng">
              <a:latin typeface="Cambria" panose="02040503050406030204"/>
              <a:ea typeface="Cambria" panose="02040503050406030204"/>
              <a:cs typeface="Calibri Light" panose="020F0302020204030204"/>
            </a:endParaRPr>
          </a:p>
        </p:txBody>
      </p:sp>
      <p:cxnSp>
        <p:nvCxnSpPr>
          <p:cNvPr id="17" name="Straight Connector 16"/>
          <p:cNvCxnSpPr>
            <a:cxnSpLocks noGrp="1" noRot="1" noChangeAspect="1" noMove="1" noResize="1" noEditPoints="1" noAdjustHandles="1" noChangeArrowheads="1" noChangeShapeType="1"/>
          </p:cNvCxnSpPr>
          <p:nvPr/>
        </p:nvCxnSpPr>
        <p:spPr>
          <a:xfrm>
            <a:off x="2287051" y="3337139"/>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443873" y="2424252"/>
            <a:ext cx="4974021" cy="3245767"/>
          </a:xfrm>
        </p:spPr>
        <p:txBody>
          <a:bodyPr vert="horz" lIns="91440" tIns="45720" rIns="91440" bIns="45720" rtlCol="0" anchor="ctr">
            <a:noAutofit/>
          </a:bodyPr>
          <a:lstStyle/>
          <a:p>
            <a:pPr marL="0" indent="0">
              <a:buNone/>
            </a:pPr>
            <a:r>
              <a:rPr lang="en-US" sz="2000" b="1" i="1">
                <a:latin typeface="Cambria" panose="02040503050406030204"/>
                <a:ea typeface="Cambria" panose="02040503050406030204"/>
                <a:cs typeface="Calibri" panose="020F0502020204030204"/>
              </a:rPr>
              <a:t>Learning Which I develop from this Project is:</a:t>
            </a:r>
            <a:endParaRPr lang="en-US" sz="2000" b="1" i="1">
              <a:latin typeface="Cambria" panose="02040503050406030204"/>
              <a:ea typeface="Cambria" panose="02040503050406030204"/>
              <a:cs typeface="Calibri" panose="020F0502020204030204"/>
            </a:endParaRPr>
          </a:p>
          <a:p>
            <a:r>
              <a:rPr lang="en-US" sz="2000" b="1" i="1">
                <a:latin typeface="Cambria" panose="02040503050406030204"/>
                <a:ea typeface="Cambria" panose="02040503050406030204"/>
                <a:cs typeface="Calibri" panose="020F0502020204030204"/>
              </a:rPr>
              <a:t>Basics of File handling.</a:t>
            </a:r>
            <a:endParaRPr lang="en-US" sz="2000" b="1" i="1">
              <a:latin typeface="Cambria" panose="02040503050406030204"/>
              <a:ea typeface="Cambria" panose="02040503050406030204"/>
              <a:cs typeface="Calibri" panose="020F0502020204030204"/>
            </a:endParaRPr>
          </a:p>
          <a:p>
            <a:r>
              <a:rPr lang="en-US" sz="2000" b="1" i="1">
                <a:latin typeface="Cambria" panose="02040503050406030204"/>
                <a:ea typeface="Cambria" panose="02040503050406030204"/>
                <a:cs typeface="Calibri" panose="020F0502020204030204"/>
              </a:rPr>
              <a:t>Many statements and codes are predefined Functions Which I had not used before are practically used in this project which help me to study them in detail.</a:t>
            </a:r>
            <a:endParaRPr lang="en-US" sz="2000" b="1" i="1">
              <a:latin typeface="Cambria" panose="02040503050406030204"/>
              <a:ea typeface="Cambria" panose="02040503050406030204"/>
              <a:cs typeface="Calibri" panose="020F0502020204030204"/>
            </a:endParaRPr>
          </a:p>
          <a:p>
            <a:r>
              <a:rPr lang="en-US" sz="2000" b="1" i="1">
                <a:latin typeface="Cambria" panose="02040503050406030204"/>
                <a:ea typeface="Cambria" panose="02040503050406030204"/>
                <a:cs typeface="Calibri" panose="020F0502020204030204"/>
              </a:rPr>
              <a:t>I had learned is how to restrict the users throughout the program in different areas of input.</a:t>
            </a:r>
            <a:endParaRPr lang="en-US" sz="2000" b="1" i="1">
              <a:latin typeface="Cambria" panose="02040503050406030204"/>
              <a:ea typeface="Cambria" panose="02040503050406030204"/>
              <a:cs typeface="Calibri" panose="020F0502020204030204"/>
            </a:endParaRPr>
          </a:p>
        </p:txBody>
      </p:sp>
      <p:sp>
        <p:nvSpPr>
          <p:cNvPr id="5" name="TextBox 4"/>
          <p:cNvSpPr txBox="1"/>
          <p:nvPr/>
        </p:nvSpPr>
        <p:spPr>
          <a:xfrm>
            <a:off x="9718246" y="6657945"/>
            <a:ext cx="2473754" cy="200055"/>
          </a:xfrm>
          <a:prstGeom prst="rect">
            <a:avLst/>
          </a:prstGeom>
          <a:solidFill>
            <a:srgbClr val="000000"/>
          </a:solidFill>
        </p:spPr>
        <p:txBody>
          <a:bodyPr wrap="none">
            <a:spAutoFit/>
          </a:bodyPr>
          <a:lstStyle/>
          <a:p>
            <a:pPr algn="r">
              <a:spcAft>
                <a:spcPts val="600"/>
              </a:spcAft>
            </a:pPr>
            <a:r>
              <a:rPr lang="en-US" sz="700">
                <a:solidFill>
                  <a:srgbClr val="FFFFFF"/>
                </a:solidFill>
                <a:hlinkClick r:id="rId2"/>
              </a:rPr>
              <a:t>This Photo</a:t>
            </a:r>
            <a:r>
              <a:rPr lang="en-US" sz="700">
                <a:solidFill>
                  <a:srgbClr val="FFFFFF"/>
                </a:solidFill>
              </a:rPr>
              <a:t> by Unknown author is licensed under </a:t>
            </a:r>
            <a:r>
              <a:rPr lang="en-US" sz="700">
                <a:solidFill>
                  <a:srgbClr val="FFFFFF"/>
                </a:solidFill>
                <a:hlinkClick r:id="rId3"/>
              </a:rPr>
              <a:t>CC BY-NC-ND</a:t>
            </a:r>
            <a:r>
              <a:rPr lang="en-US" sz="700">
                <a:solidFill>
                  <a:srgbClr val="FFFFFF"/>
                </a:solidFill>
              </a:rPr>
              <a:t>.</a:t>
            </a:r>
            <a:endParaRPr lang="en-US" sz="700">
              <a:solidFill>
                <a:srgbClr val="FFFFFF"/>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p:cNvSpPr>
            <a:spLocks noGrp="1" noRot="1" noChangeAspect="1" noMove="1" noResize="1" noEditPoints="1" noAdjustHandles="1" noChangeArrowheads="1" noChangeShapeType="1" noTextEdit="1"/>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84415" y="147411"/>
            <a:ext cx="5251316" cy="1807305"/>
          </a:xfrm>
        </p:spPr>
        <p:txBody>
          <a:bodyPr>
            <a:normAutofit/>
          </a:bodyPr>
          <a:lstStyle/>
          <a:p>
            <a:r>
              <a:rPr lang="en-US" sz="4000" b="1" i="1" u="sng">
                <a:solidFill>
                  <a:schemeClr val="accent5">
                    <a:lumMod val="75000"/>
                  </a:schemeClr>
                </a:solidFill>
                <a:latin typeface="Arial Black" panose="020B0A04020102020204"/>
                <a:cs typeface="Calibri Light" panose="020F0302020204030204"/>
              </a:rPr>
              <a:t>Results And Discussion:</a:t>
            </a:r>
            <a:endParaRPr lang="en-US" sz="4000" b="1" i="1" u="sng">
              <a:solidFill>
                <a:schemeClr val="accent5">
                  <a:lumMod val="75000"/>
                </a:schemeClr>
              </a:solidFill>
              <a:latin typeface="Arial Black" panose="020B0A04020102020204"/>
              <a:cs typeface="Calibri Light" panose="020F0302020204030204"/>
            </a:endParaRPr>
          </a:p>
        </p:txBody>
      </p:sp>
      <p:sp>
        <p:nvSpPr>
          <p:cNvPr id="3" name="Content Placeholder 2"/>
          <p:cNvSpPr>
            <a:spLocks noGrp="1"/>
          </p:cNvSpPr>
          <p:nvPr>
            <p:ph idx="1"/>
          </p:nvPr>
        </p:nvSpPr>
        <p:spPr>
          <a:xfrm>
            <a:off x="171450" y="1911475"/>
            <a:ext cx="6442977" cy="4524022"/>
          </a:xfrm>
        </p:spPr>
        <p:txBody>
          <a:bodyPr vert="horz" lIns="91440" tIns="45720" rIns="91440" bIns="45720" rtlCol="0" anchor="t">
            <a:noAutofit/>
          </a:bodyPr>
          <a:lstStyle/>
          <a:p>
            <a:r>
              <a:rPr lang="en-US" sz="1800" b="1" i="1" dirty="0">
                <a:cs typeface="Calibri" panose="020F0502020204030204"/>
              </a:rPr>
              <a:t>Phon Book is a project that is provide by technical assignment help to us in that we get a simple SQL, Database solution to store our contacts. We can use it to replace our hard phonebook or even use it as an office wide phone directory. It is not only contains local codes but also ISD codes. The names are present in user-sated formats like alphabetical order. So that user also can easily find the required person along with their address and contact number are use search option. This system is developed using the general need required by the user while using the phone directory. The users of the directory will only have the authority to search any particular record and listing details of all available records. The background processing system will take care of all processing task and maintain data integrity in order to reduce the redundancy of data.</a:t>
            </a:r>
            <a:endParaRPr lang="en-US" sz="1800" b="1" i="1" dirty="0">
              <a:cs typeface="Calibri" panose="020F0502020204030204"/>
            </a:endParaRPr>
          </a:p>
          <a:p>
            <a:r>
              <a:rPr lang="en-US" sz="1800" b="1" i="1" dirty="0">
                <a:cs typeface="Calibri" panose="020F0502020204030204"/>
              </a:rPr>
              <a:t>For searching operations, users will able to get any particular record using their contact or phone number but  the only condition is that, customers record must be available within the file system.</a:t>
            </a:r>
            <a:endParaRPr lang="en-US" sz="1800" b="1" i="1" dirty="0">
              <a:cs typeface="Calibri" panose="020F0502020204030204"/>
            </a:endParaRPr>
          </a:p>
        </p:txBody>
      </p:sp>
      <p:pic>
        <p:nvPicPr>
          <p:cNvPr id="11" name="Picture 11" descr="A picture containing light, dark, night, bright&#10;&#10;Description automatically generated"/>
          <p:cNvPicPr>
            <a:picLocks noChangeAspect="1"/>
          </p:cNvPicPr>
          <p:nvPr/>
        </p:nvPicPr>
        <p:blipFill rotWithShape="1">
          <a:blip r:embed="rId1"/>
          <a:srcRect l="9967" r="28083" b="-1"/>
          <a:stretch>
            <a:fillRect/>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
        <p:nvSpPr>
          <p:cNvPr id="12" name="TextBox 11"/>
          <p:cNvSpPr txBox="1"/>
          <p:nvPr/>
        </p:nvSpPr>
        <p:spPr>
          <a:xfrm>
            <a:off x="9990756" y="6657945"/>
            <a:ext cx="2201244" cy="200055"/>
          </a:xfrm>
          <a:prstGeom prst="rect">
            <a:avLst/>
          </a:prstGeom>
          <a:solidFill>
            <a:srgbClr val="000000"/>
          </a:solidFill>
        </p:spPr>
        <p:txBody>
          <a:bodyPr wrap="none">
            <a:spAutoFit/>
          </a:bodyPr>
          <a:lstStyle/>
          <a:p>
            <a:pPr algn="r">
              <a:spcAft>
                <a:spcPts val="600"/>
              </a:spcAft>
            </a:pPr>
            <a:r>
              <a:rPr lang="en-US" sz="700">
                <a:solidFill>
                  <a:srgbClr val="FFFFFF"/>
                </a:solidFill>
                <a:hlinkClick r:id="rId2"/>
              </a:rPr>
              <a:t>This Photo</a:t>
            </a:r>
            <a:r>
              <a:rPr lang="en-US" sz="700">
                <a:solidFill>
                  <a:srgbClr val="FFFFFF"/>
                </a:solidFill>
              </a:rPr>
              <a:t> by Unknown author is licensed under </a:t>
            </a:r>
            <a:r>
              <a:rPr lang="en-US" sz="700">
                <a:solidFill>
                  <a:srgbClr val="FFFFFF"/>
                </a:solidFill>
                <a:hlinkClick r:id="rId3"/>
              </a:rPr>
              <a:t>CC BY</a:t>
            </a:r>
            <a:r>
              <a:rPr lang="en-US" sz="700">
                <a:solidFill>
                  <a:srgbClr val="FFFFFF"/>
                </a:solidFill>
              </a:rPr>
              <a:t>.</a:t>
            </a:r>
            <a:endParaRPr lang="en-US" sz="700">
              <a:solidFill>
                <a:srgbClr val="FFFFFF"/>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5" name="Picture 35" descr="A picture containing indoor, blue, computer&#10;&#10;Description automatically generated"/>
          <p:cNvPicPr>
            <a:picLocks noChangeAspect="1"/>
          </p:cNvPicPr>
          <p:nvPr/>
        </p:nvPicPr>
        <p:blipFill rotWithShape="1">
          <a:blip r:embed="rId1"/>
          <a:srcRect t="8144" b="7586"/>
          <a:stretch>
            <a:fillRect/>
          </a:stretch>
        </p:blipFill>
        <p:spPr>
          <a:xfrm>
            <a:off x="-1" y="10"/>
            <a:ext cx="12192000" cy="6857990"/>
          </a:xfrm>
          <a:prstGeom prst="rect">
            <a:avLst/>
          </a:prstGeom>
        </p:spPr>
      </p:pic>
      <p:sp>
        <p:nvSpPr>
          <p:cNvPr id="39" name="Freeform 5"/>
          <p:cNvSpPr>
            <a:spLocks noGrp="1" noRot="1" noChangeAspect="1" noMove="1" noResize="1" noEditPoints="1" noAdjustHandles="1" noChangeArrowheads="1" noChangeShapeType="1" noTextEdit="1"/>
          </p:cNvSpPr>
          <p:nvPr/>
        </p:nvSpPr>
        <p:spPr bwMode="grayWhite">
          <a:xfrm flipH="1">
            <a:off x="0" y="998175"/>
            <a:ext cx="6017172" cy="5859825"/>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5000"/>
            </a:schemeClr>
          </a:solidFill>
          <a:ln w="50800" cap="sq" cmpd="dbl">
            <a:noFill/>
            <a:miter lim="800000"/>
          </a:ln>
          <a:effectLst/>
        </p:spPr>
        <p:txBody>
          <a:bodyPr vert="horz" lIns="91440" tIns="45720" rIns="91440" bIns="45720" rtlCol="0" anchor="t">
            <a:normAutofit/>
          </a:bodyPr>
          <a:lstStyle/>
          <a:p>
            <a:pPr algn="ctr">
              <a:spcAft>
                <a:spcPts val="1000"/>
              </a:spcAft>
              <a:buClr>
                <a:schemeClr val="tx1"/>
              </a:buClr>
              <a:buSzPct val="100000"/>
              <a:buFont typeface="Arial" panose="020B0604020202020204"/>
              <a:buNone/>
            </a:pPr>
            <a:endParaRPr lang="en-US" sz="1600" cap="all"/>
          </a:p>
        </p:txBody>
      </p:sp>
      <p:sp>
        <p:nvSpPr>
          <p:cNvPr id="2" name="Title 1"/>
          <p:cNvSpPr>
            <a:spLocks noGrp="1"/>
          </p:cNvSpPr>
          <p:nvPr>
            <p:ph type="title"/>
          </p:nvPr>
        </p:nvSpPr>
        <p:spPr>
          <a:xfrm>
            <a:off x="709448" y="1913950"/>
            <a:ext cx="4204137" cy="1342754"/>
          </a:xfrm>
        </p:spPr>
        <p:txBody>
          <a:bodyPr>
            <a:normAutofit/>
          </a:bodyPr>
          <a:lstStyle/>
          <a:p>
            <a:pPr algn="ctr"/>
            <a:r>
              <a:rPr lang="en-US" sz="4000" b="1" i="1">
                <a:latin typeface="Arial Black" panose="020B0A04020102020204"/>
                <a:cs typeface="Calibri Light" panose="020F0302020204030204"/>
              </a:rPr>
              <a:t>Conclusion:-</a:t>
            </a:r>
            <a:endParaRPr lang="en-US" sz="4000" b="1" i="1">
              <a:latin typeface="Arial Black" panose="020B0A04020102020204"/>
              <a:cs typeface="Calibri Light" panose="020F0302020204030204"/>
            </a:endParaRPr>
          </a:p>
        </p:txBody>
      </p:sp>
      <p:cxnSp>
        <p:nvCxnSpPr>
          <p:cNvPr id="40" name="Straight Connector 42"/>
          <p:cNvCxnSpPr>
            <a:cxnSpLocks noGrp="1" noRot="1" noChangeAspect="1" noMove="1" noResize="1" noEditPoints="1" noAdjustHandles="1" noChangeArrowheads="1" noChangeShapeType="1"/>
          </p:cNvCxnSpPr>
          <p:nvPr/>
        </p:nvCxnSpPr>
        <p:spPr>
          <a:xfrm>
            <a:off x="2287051" y="3337139"/>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525516" y="3417573"/>
            <a:ext cx="4593021" cy="2619839"/>
          </a:xfrm>
        </p:spPr>
        <p:txBody>
          <a:bodyPr vert="horz" lIns="91440" tIns="45720" rIns="91440" bIns="45720" rtlCol="0" anchor="ctr">
            <a:normAutofit/>
          </a:bodyPr>
          <a:lstStyle/>
          <a:p>
            <a:r>
              <a:rPr lang="en-US" sz="2000" b="1" i="1">
                <a:cs typeface="Calibri" panose="020F0502020204030204"/>
              </a:rPr>
              <a:t>The aim of this project was to build an phone directory through which allowed to search  Name, contact Number ,Address , Email of individual and access to SQL Database.</a:t>
            </a:r>
            <a:endParaRPr lang="en-US" sz="2000" b="1" i="1">
              <a:cs typeface="Calibri" panose="020F0502020204030204"/>
            </a:endParaRPr>
          </a:p>
          <a:p>
            <a:r>
              <a:rPr lang="en-US" sz="2000" b="1" i="1">
                <a:cs typeface="Calibri" panose="020F0502020204030204"/>
              </a:rPr>
              <a:t>This project will help user to easily search and manage contacts using this system.</a:t>
            </a:r>
            <a:endParaRPr lang="en-US" sz="2000" b="1" i="1">
              <a:cs typeface="Calibri" panose="020F0502020204030204"/>
            </a:endParaRPr>
          </a:p>
        </p:txBody>
      </p:sp>
      <p:sp>
        <p:nvSpPr>
          <p:cNvPr id="36" name="TextBox 35"/>
          <p:cNvSpPr txBox="1"/>
          <p:nvPr/>
        </p:nvSpPr>
        <p:spPr>
          <a:xfrm>
            <a:off x="9990755" y="6657945"/>
            <a:ext cx="2201244" cy="200055"/>
          </a:xfrm>
          <a:prstGeom prst="rect">
            <a:avLst/>
          </a:prstGeom>
          <a:solidFill>
            <a:srgbClr val="000000"/>
          </a:solidFill>
        </p:spPr>
        <p:txBody>
          <a:bodyPr wrap="none">
            <a:spAutoFit/>
          </a:bodyPr>
          <a:lstStyle/>
          <a:p>
            <a:pPr algn="r">
              <a:spcAft>
                <a:spcPts val="600"/>
              </a:spcAft>
            </a:pPr>
            <a:r>
              <a:rPr lang="en-US" sz="700">
                <a:solidFill>
                  <a:srgbClr val="FFFFFF"/>
                </a:solidFill>
                <a:hlinkClick r:id="rId2"/>
              </a:rPr>
              <a:t>This Photo</a:t>
            </a:r>
            <a:r>
              <a:rPr lang="en-US" sz="700">
                <a:solidFill>
                  <a:srgbClr val="FFFFFF"/>
                </a:solidFill>
              </a:rPr>
              <a:t> by Unknown author is licensed under </a:t>
            </a:r>
            <a:r>
              <a:rPr lang="en-US" sz="700">
                <a:solidFill>
                  <a:srgbClr val="FFFFFF"/>
                </a:solidFill>
                <a:hlinkClick r:id="rId3"/>
              </a:rPr>
              <a:t>CC BY</a:t>
            </a:r>
            <a:r>
              <a:rPr lang="en-US" sz="700">
                <a:solidFill>
                  <a:srgbClr val="FFFFFF"/>
                </a:solidFill>
              </a:rPr>
              <a:t>.</a:t>
            </a:r>
            <a:endParaRPr lang="en-US" sz="700">
              <a:solidFill>
                <a:srgbClr val="FFFFFF"/>
              </a:solidFill>
            </a:endParaRPr>
          </a:p>
        </p:txBody>
      </p:sp>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4396</Words>
  <Application>WPS Presentation</Application>
  <PresentationFormat>Widescreen</PresentationFormat>
  <Paragraphs>71</Paragraphs>
  <Slides>10</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10</vt:i4>
      </vt:variant>
    </vt:vector>
  </HeadingPairs>
  <TitlesOfParts>
    <vt:vector size="24" baseType="lpstr">
      <vt:lpstr>Arial</vt:lpstr>
      <vt:lpstr>SimSun</vt:lpstr>
      <vt:lpstr>Wingdings</vt:lpstr>
      <vt:lpstr>Calibri</vt:lpstr>
      <vt:lpstr>Arial Black</vt:lpstr>
      <vt:lpstr>Calibri Light</vt:lpstr>
      <vt:lpstr>Comic Sans MS</vt:lpstr>
      <vt:lpstr>Arial</vt:lpstr>
      <vt:lpstr>Cambria</vt:lpstr>
      <vt:lpstr>Franklin Gothic Medium</vt:lpstr>
      <vt:lpstr>Microsoft YaHei</vt:lpstr>
      <vt:lpstr>Arial Unicode MS</vt:lpstr>
      <vt:lpstr>Calibri</vt:lpstr>
      <vt:lpstr>Office Theme</vt:lpstr>
      <vt:lpstr>Phone Book Management System</vt:lpstr>
      <vt:lpstr>PowerPoint 演示文稿</vt:lpstr>
      <vt:lpstr>Most objective of this project are Following:</vt:lpstr>
      <vt:lpstr>Project Methodology</vt:lpstr>
      <vt:lpstr>About My Project Now:</vt:lpstr>
      <vt:lpstr>My Project Now:-</vt:lpstr>
      <vt:lpstr>Learning From Project</vt:lpstr>
      <vt:lpstr>Results And Discussion:</vt:lpstr>
      <vt:lpstr>Conclusion:-</vt:lpstr>
      <vt:lpstr>FUTURE WORK OF MY PROJECT:-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Epsha</cp:lastModifiedBy>
  <cp:revision>537</cp:revision>
  <dcterms:created xsi:type="dcterms:W3CDTF">2021-07-09T11:48:00Z</dcterms:created>
  <dcterms:modified xsi:type="dcterms:W3CDTF">2021-07-13T07:33:04Z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1033-11.2.0.10200</vt:lpwstr>
  </property>
</Properties>
</file>