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8" r:id="rId9"/>
    <p:sldId id="273" r:id="rId10"/>
    <p:sldId id="269" r:id="rId11"/>
    <p:sldId id="270" r:id="rId12"/>
    <p:sldId id="263" r:id="rId13"/>
    <p:sldId id="264" r:id="rId14"/>
    <p:sldId id="271" r:id="rId15"/>
    <p:sldId id="262" r:id="rId16"/>
    <p:sldId id="274" r:id="rId17"/>
    <p:sldId id="267" r:id="rId18"/>
    <p:sldId id="275" r:id="rId19"/>
    <p:sldId id="26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nchor="b" anchorCtr="0"/>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52399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762000" y="3048000"/>
            <a:ext cx="10668000" cy="3048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523999"/>
            <a:ext cx="2705100" cy="45720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2000" y="1524000"/>
            <a:ext cx="7620000" cy="4572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263649"/>
          </a:xfrm>
        </p:spPr>
        <p:txBody>
          <a:bodyPr/>
          <a:lstStyle/>
          <a:p>
            <a:r>
              <a:rPr lang="en-US"/>
              <a:t>Click to edit Master title style</a:t>
            </a:r>
            <a:endParaRPr lang="en-US"/>
          </a:p>
        </p:txBody>
      </p:sp>
      <p:sp>
        <p:nvSpPr>
          <p:cNvPr id="3" name="Content Placeholder 2"/>
          <p:cNvSpPr>
            <a:spLocks noGrp="1"/>
          </p:cNvSpPr>
          <p:nvPr>
            <p:ph sz="half" idx="1"/>
          </p:nvPr>
        </p:nvSpPr>
        <p:spPr>
          <a:xfrm>
            <a:off x="762000" y="3048000"/>
            <a:ext cx="4572000"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858000" y="3048000"/>
            <a:ext cx="4572000"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7048"/>
            <a:ext cx="10668000" cy="758952"/>
          </a:xfrm>
        </p:spPr>
        <p:txBody>
          <a:bodyPr/>
          <a:lstStyle/>
          <a:p>
            <a:r>
              <a:rPr lang="en-US"/>
              <a:t>Click to edit Master title style</a:t>
            </a:r>
            <a:endParaRPr lang="en-US"/>
          </a:p>
        </p:txBody>
      </p:sp>
      <p:sp>
        <p:nvSpPr>
          <p:cNvPr id="3" name="Text Placeholder 2"/>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62001" y="3059113"/>
            <a:ext cx="4572000" cy="30368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858000" y="3059113"/>
            <a:ext cx="4571998" cy="30368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4D57BDD-E64A-4D27-8978-82FFCA18A12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3810000"/>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4D57BDD-E64A-4D27-8978-82FFCA18A12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524000"/>
            <a:ext cx="3810000" cy="15240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a:p>
        </p:txBody>
      </p:sp>
      <p:sp>
        <p:nvSpPr>
          <p:cNvPr id="3" name="Text Placeholder 2"/>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fld>
            <a:endParaRPr lang="en-US"/>
          </a:p>
        </p:txBody>
      </p:sp>
      <p:sp>
        <p:nvSpPr>
          <p:cNvPr id="5" name="Footer Placeholder 4"/>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creativecommons.org/licenses/by-nc-nd/3.0/" TargetMode="External"/><Relationship Id="rId2" Type="http://schemas.openxmlformats.org/officeDocument/2006/relationships/hyperlink" Target="http://www.finsmes.com/2018/07/how-tech-will-shape-the-future-of-healthcare-in-the-near-future.html" TargetMode="Externa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creativecommons.org/licenses/by-nc-nd/3.0/" TargetMode="External"/><Relationship Id="rId2" Type="http://schemas.openxmlformats.org/officeDocument/2006/relationships/hyperlink" Target="http://www.finsmes.com/2018/07/how-tech-will-shape-the-future-of-healthcare-in-the-near-future.html" TargetMode="Externa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nc-nd/3.0/" TargetMode="External"/><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1"/>
          <a:srcRect t="15726" r="1" b="1"/>
          <a:stretch>
            <a:fillRect/>
          </a:stretch>
        </p:blipFill>
        <p:spPr>
          <a:xfrm>
            <a:off x="20" y="10"/>
            <a:ext cx="12191435" cy="6857989"/>
          </a:xfrm>
          <a:prstGeom prst="rect">
            <a:avLst/>
          </a:prstGeom>
        </p:spPr>
      </p:pic>
      <p:sp>
        <p:nvSpPr>
          <p:cNvPr id="63" name="Rectangle 62"/>
          <p:cNvSpPr>
            <a:spLocks noGrp="1" noRot="1" noChangeAspect="1" noMove="1" noResize="1" noEditPoints="1" noAdjustHandles="1" noChangeArrowheads="1" noChangeShapeType="1" noTextEdit="1"/>
          </p:cNvSpPr>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7019" y="-1"/>
            <a:ext cx="10668000" cy="1985963"/>
          </a:xfrm>
        </p:spPr>
        <p:txBody>
          <a:bodyPr vert="horz" lIns="91440" tIns="45720" rIns="91440" bIns="45720" rtlCol="0" anchorCtr="0">
            <a:noAutofit/>
          </a:bodyPr>
          <a:lstStyle/>
          <a:p>
            <a:r>
              <a:rPr lang="en-US" sz="6600" b="1" dirty="0">
                <a:solidFill>
                  <a:schemeClr val="bg1">
                    <a:lumMod val="95000"/>
                    <a:lumOff val="5000"/>
                  </a:schemeClr>
                </a:solidFill>
                <a:latin typeface="Modern Love"/>
              </a:rPr>
              <a:t>Research</a:t>
            </a:r>
            <a:r>
              <a:rPr lang="en-US" sz="6600" b="1" kern="1200" dirty="0">
                <a:solidFill>
                  <a:schemeClr val="bg1">
                    <a:lumMod val="95000"/>
                    <a:lumOff val="5000"/>
                  </a:schemeClr>
                </a:solidFill>
                <a:latin typeface="Modern Love"/>
              </a:rPr>
              <a:t> Paper Presentation</a:t>
            </a:r>
            <a:endParaRPr lang="en-US" sz="6600" b="1" kern="1200" dirty="0">
              <a:solidFill>
                <a:schemeClr val="bg1">
                  <a:lumMod val="95000"/>
                  <a:lumOff val="5000"/>
                </a:schemeClr>
              </a:solidFill>
              <a:latin typeface="Modern Love"/>
            </a:endParaRPr>
          </a:p>
        </p:txBody>
      </p:sp>
      <p:sp>
        <p:nvSpPr>
          <p:cNvPr id="3" name="Subtitle 2"/>
          <p:cNvSpPr>
            <a:spLocks noGrp="1"/>
          </p:cNvSpPr>
          <p:nvPr>
            <p:ph type="subTitle" idx="1"/>
          </p:nvPr>
        </p:nvSpPr>
        <p:spPr>
          <a:xfrm>
            <a:off x="474453" y="2889848"/>
            <a:ext cx="10653623" cy="3294302"/>
          </a:xfrm>
        </p:spPr>
        <p:txBody>
          <a:bodyPr vert="horz" lIns="91440" tIns="45720" rIns="91440" bIns="45720" rtlCol="0" anchor="t">
            <a:noAutofit/>
          </a:bodyPr>
          <a:lstStyle/>
          <a:p>
            <a:pPr algn="l"/>
            <a:r>
              <a:rPr lang="en-US" sz="4400" dirty="0">
                <a:solidFill>
                  <a:schemeClr val="bg1"/>
                </a:solidFill>
              </a:rPr>
              <a:t>Supervised by                  Submitted by</a:t>
            </a:r>
            <a:endParaRPr lang="en-US" sz="4400" dirty="0">
              <a:solidFill>
                <a:schemeClr val="bg1"/>
              </a:solidFill>
            </a:endParaRPr>
          </a:p>
          <a:p>
            <a:pPr algn="l"/>
            <a:r>
              <a:rPr lang="en-US" sz="2800" dirty="0">
                <a:solidFill>
                  <a:schemeClr val="bg1"/>
                </a:solidFill>
                <a:latin typeface="Modern Love"/>
              </a:rPr>
              <a:t>Khan MD.Hasib					Yeasmin Akter </a:t>
            </a:r>
            <a:endParaRPr lang="en-US" sz="2800" dirty="0">
              <a:solidFill>
                <a:schemeClr val="bg1"/>
              </a:solidFill>
              <a:latin typeface="Modern Love"/>
            </a:endParaRPr>
          </a:p>
          <a:p>
            <a:pPr algn="l"/>
            <a:r>
              <a:rPr lang="en-US" dirty="0">
                <a:solidFill>
                  <a:schemeClr val="bg1"/>
                </a:solidFill>
                <a:latin typeface="Modern Love"/>
              </a:rPr>
              <a:t>Lecturer,						UG02-48-18-013</a:t>
            </a:r>
            <a:endParaRPr lang="en-US" dirty="0">
              <a:solidFill>
                <a:schemeClr val="bg1"/>
              </a:solidFill>
              <a:latin typeface="Modern Love"/>
            </a:endParaRPr>
          </a:p>
          <a:p>
            <a:pPr algn="l"/>
            <a:r>
              <a:rPr lang="en-US" dirty="0">
                <a:solidFill>
                  <a:schemeClr val="bg1"/>
                </a:solidFill>
                <a:latin typeface="Modern Love"/>
              </a:rPr>
              <a:t>Dept. of CSE						Taskir Rahman Tasin</a:t>
            </a:r>
            <a:endParaRPr lang="en-US" dirty="0">
              <a:solidFill>
                <a:schemeClr val="bg1"/>
              </a:solidFill>
              <a:latin typeface="Modern Love"/>
            </a:endParaRPr>
          </a:p>
          <a:p>
            <a:pPr algn="l"/>
            <a:r>
              <a:rPr lang="en-US" dirty="0">
                <a:solidFill>
                  <a:schemeClr val="bg1"/>
                </a:solidFill>
                <a:latin typeface="Modern Love"/>
              </a:rPr>
              <a:t>							UG02-48-18-007</a:t>
            </a:r>
            <a:endParaRPr lang="en-US" dirty="0">
              <a:solidFill>
                <a:schemeClr val="bg1"/>
              </a:solidFill>
              <a:latin typeface="Modern Lov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762000" y="239888"/>
            <a:ext cx="10668000" cy="5856112"/>
          </a:xfrm>
        </p:spPr>
        <p:txBody>
          <a:bodyPr vert="horz" lIns="91440" tIns="45720" rIns="91440" bIns="45720" rtlCol="0" anchor="t">
            <a:normAutofit/>
          </a:bodyPr>
          <a:lstStyle/>
          <a:p>
            <a:pPr marL="0" indent="0">
              <a:buNone/>
            </a:pPr>
            <a:r>
              <a:rPr lang="en-US" dirty="0">
                <a:ea typeface="+mn-lt"/>
                <a:cs typeface="+mn-lt"/>
              </a:rPr>
              <a:t>3. </a:t>
            </a:r>
            <a:r>
              <a:rPr lang="en-US" u="sng" dirty="0">
                <a:ea typeface="+mn-lt"/>
                <a:cs typeface="+mn-lt"/>
              </a:rPr>
              <a:t>Fitting Models, Validating Results :</a:t>
            </a:r>
            <a:endParaRPr lang="en-US" u="sng" dirty="0">
              <a:ea typeface="+mn-lt"/>
              <a:cs typeface="+mn-lt"/>
            </a:endParaRPr>
          </a:p>
          <a:p>
            <a:pPr marL="0" indent="0">
              <a:buNone/>
            </a:pPr>
            <a:endParaRPr lang="en-US" dirty="0"/>
          </a:p>
          <a:p>
            <a:pPr marL="0" indent="0">
              <a:buNone/>
            </a:pPr>
            <a:r>
              <a:rPr lang="en-US" dirty="0">
                <a:ea typeface="+mn-lt"/>
                <a:cs typeface="+mn-lt"/>
              </a:rPr>
              <a:t>Representative features (roots) from all disjoint sets are found by running DSU until the list of r-based connections (edges) is exhausted. With this output, we manually transfer the feature-sets to Tensor Flow for predictive analysis. The higher the tolerance for r Spearman, the more the features. We first set a benchmark accuracy  and incrementally improve on this by tuning the r-threshold 5 times. For results free of bias, specifications are kept the same for all cross validation.  The features have been scaled via normalization for a smooth convergence of Gradient Descent (GD).</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193676"/>
            <a:ext cx="6095998" cy="676274"/>
          </a:xfrm>
        </p:spPr>
        <p:txBody>
          <a:bodyPr anchor="b">
            <a:normAutofit fontScale="90000"/>
          </a:bodyPr>
          <a:lstStyle/>
          <a:p>
            <a:r>
              <a:rPr lang="en-US" u="sng" dirty="0"/>
              <a:t>Advantages:</a:t>
            </a:r>
            <a:endParaRPr lang="en-US" u="sng" dirty="0"/>
          </a:p>
        </p:txBody>
      </p:sp>
      <p:pic>
        <p:nvPicPr>
          <p:cNvPr id="3" name="Picture 4" descr="A picture containing blue, clear&#10;&#10;Description automatically generated"/>
          <p:cNvPicPr>
            <a:picLocks noChangeAspect="1"/>
          </p:cNvPicPr>
          <p:nvPr/>
        </p:nvPicPr>
        <p:blipFill rotWithShape="1">
          <a:blip r:embed="rId1"/>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165101" y="1231899"/>
            <a:ext cx="6692898" cy="5207001"/>
          </a:xfrm>
        </p:spPr>
        <p:txBody>
          <a:bodyPr vert="horz" lIns="91440" tIns="45720" rIns="91440" bIns="45720" rtlCol="0" anchor="t">
            <a:normAutofit/>
          </a:bodyPr>
          <a:lstStyle/>
          <a:p>
            <a:pPr>
              <a:buFont typeface="Wingdings" panose="05000000000000000000" pitchFamily="34" charset="0"/>
              <a:buChar char="Ø"/>
            </a:pPr>
            <a:r>
              <a:rPr lang="en-US" sz="2400">
                <a:ea typeface="+mn-lt"/>
                <a:cs typeface="+mn-lt"/>
              </a:rPr>
              <a:t>The paper precisely done on linear data correlation and firmly defines the principle variables influences on Parkinson disease. </a:t>
            </a:r>
            <a:endParaRPr lang="en-US" sz="2400"/>
          </a:p>
          <a:p>
            <a:pPr>
              <a:buFont typeface="Wingdings" panose="05000000000000000000" pitchFamily="34" charset="0"/>
              <a:buChar char="Ø"/>
            </a:pPr>
            <a:r>
              <a:rPr lang="en-US" sz="2400">
                <a:ea typeface="+mn-lt"/>
                <a:cs typeface="+mn-lt"/>
              </a:rPr>
              <a:t>This paper Helps to remove data redundancy and compress the dataset precisely.</a:t>
            </a:r>
            <a:endParaRPr lang="en-US" sz="2400" dirty="0">
              <a:ea typeface="+mn-lt"/>
              <a:cs typeface="+mn-lt"/>
            </a:endParaRPr>
          </a:p>
          <a:p>
            <a:pPr>
              <a:buFont typeface="Wingdings" panose="05000000000000000000" pitchFamily="34" charset="0"/>
              <a:buChar char="Ø"/>
            </a:pPr>
            <a:r>
              <a:rPr lang="en-US" sz="2400">
                <a:ea typeface="+mn-lt"/>
                <a:cs typeface="+mn-lt"/>
              </a:rPr>
              <a:t> In this paper, using so many graph and table so, the reader read easily and understood properly. </a:t>
            </a:r>
            <a:endParaRPr lang="en-US" sz="2400" dirty="0">
              <a:ea typeface="+mn-lt"/>
              <a:cs typeface="+mn-lt"/>
            </a:endParaRPr>
          </a:p>
          <a:p>
            <a:pPr marL="0" indent="0">
              <a:buNone/>
            </a:pPr>
            <a:r>
              <a:rPr lang="en-US" sz="2400" dirty="0">
                <a:ea typeface="+mn-lt"/>
                <a:cs typeface="+mn-lt"/>
              </a:rPr>
              <a:t>  </a:t>
            </a:r>
            <a:endParaRPr lang="en-US" sz="2400" dirty="0"/>
          </a:p>
        </p:txBody>
      </p:sp>
      <p:sp>
        <p:nvSpPr>
          <p:cNvPr id="25" name="Freeform: Shape 24"/>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1" y="71394"/>
            <a:ext cx="6095999" cy="798555"/>
          </a:xfrm>
        </p:spPr>
        <p:txBody>
          <a:bodyPr anchor="b">
            <a:normAutofit/>
          </a:bodyPr>
          <a:lstStyle/>
          <a:p>
            <a:r>
              <a:rPr lang="en-US" u="sng" dirty="0"/>
              <a:t>Disadvantages:</a:t>
            </a:r>
            <a:endParaRPr lang="en-US" u="sng" dirty="0"/>
          </a:p>
        </p:txBody>
      </p:sp>
      <p:pic>
        <p:nvPicPr>
          <p:cNvPr id="3"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660900" y="1066800"/>
            <a:ext cx="7124700" cy="5790565"/>
          </a:xfrm>
        </p:spPr>
        <p:txBody>
          <a:bodyPr vert="horz" lIns="91440" tIns="45720" rIns="91440" bIns="45720" rtlCol="0" anchor="t">
            <a:normAutofit/>
          </a:bodyPr>
          <a:lstStyle/>
          <a:p>
            <a:pPr>
              <a:buFont typeface="Wingdings" panose="05000000000000000000" pitchFamily="34" charset="0"/>
              <a:buChar char="Ø"/>
            </a:pPr>
            <a:r>
              <a:rPr lang="en-US" sz="2400" dirty="0">
                <a:ea typeface="+mn-lt"/>
                <a:cs typeface="+mn-lt"/>
              </a:rPr>
              <a:t>The research didn’t consider Generalized Discriminant Analysis (GDA) which certainly reject some random variables might influence predicted variable in Parkinson Disease. </a:t>
            </a:r>
            <a:endParaRPr lang="en-US" sz="2400" dirty="0">
              <a:ea typeface="+mn-lt"/>
              <a:cs typeface="+mn-lt"/>
            </a:endParaRPr>
          </a:p>
          <a:p>
            <a:pPr>
              <a:buFont typeface="Wingdings" panose="05000000000000000000" pitchFamily="34" charset="0"/>
              <a:buChar char="Ø"/>
            </a:pPr>
            <a:r>
              <a:rPr lang="en-US" sz="2400" dirty="0">
                <a:ea typeface="+mn-lt"/>
                <a:cs typeface="+mn-lt"/>
              </a:rPr>
              <a:t>The PCA &amp; LDA solely focused on linear correlation among the control and predicted variables mentioned in the paper are quite undesirable to presume the optimum number of control variables. </a:t>
            </a:r>
            <a:endParaRPr lang="en-US" sz="2400" dirty="0"/>
          </a:p>
          <a:p>
            <a:pPr>
              <a:buFont typeface="Wingdings" panose="05000000000000000000" pitchFamily="34" charset="0"/>
              <a:buChar char="Ø"/>
            </a:pPr>
            <a:r>
              <a:rPr lang="en-US" sz="2400" dirty="0">
                <a:ea typeface="+mn-lt"/>
                <a:cs typeface="+mn-lt"/>
              </a:rPr>
              <a:t> Higher possibility of data loss, mean and covariance might not enough to define dataset precisely. </a:t>
            </a:r>
            <a:endParaRPr lang="en-US" sz="2400" dirty="0">
              <a:ea typeface="+mn-lt"/>
              <a:cs typeface="+mn-lt"/>
            </a:endParaRPr>
          </a:p>
          <a:p>
            <a:pPr>
              <a:buFont typeface="Wingdings" panose="05000000000000000000" pitchFamily="34" charset="0"/>
              <a:buChar char="Ø"/>
            </a:pPr>
            <a:r>
              <a:rPr lang="en-US" sz="2400" dirty="0"/>
              <a:t>PCA shows a ‘black box’ tendency by not clarifying which features have contributed the most/least to the final projections.</a:t>
            </a:r>
            <a:endParaRPr lang="en-US" sz="2400" dirty="0"/>
          </a:p>
          <a:p>
            <a:pPr>
              <a:buFont typeface="Wingdings" panose="05000000000000000000" pitchFamily="34" charset="0"/>
              <a:buChar char="Ø"/>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9572" y="946205"/>
            <a:ext cx="9955033" cy="1079829"/>
          </a:xfrm>
        </p:spPr>
        <p:txBody>
          <a:bodyPr anchor="ctr">
            <a:normAutofit/>
          </a:bodyPr>
          <a:lstStyle/>
          <a:p>
            <a:r>
              <a:rPr lang="en-US" u="sng">
                <a:ea typeface="+mj-lt"/>
                <a:cs typeface="+mj-lt"/>
              </a:rPr>
              <a:t>Every terminology of the paper used:</a:t>
            </a:r>
            <a:endParaRPr lang="en-US" u="sng"/>
          </a:p>
        </p:txBody>
      </p:sp>
      <p:sp>
        <p:nvSpPr>
          <p:cNvPr id="3" name="Content Placeholder 2"/>
          <p:cNvSpPr>
            <a:spLocks noGrp="1"/>
          </p:cNvSpPr>
          <p:nvPr>
            <p:ph idx="1"/>
          </p:nvPr>
        </p:nvSpPr>
        <p:spPr>
          <a:xfrm>
            <a:off x="1057522" y="3339548"/>
            <a:ext cx="7816134" cy="2943899"/>
          </a:xfrm>
        </p:spPr>
        <p:txBody>
          <a:bodyPr vert="horz" lIns="91440" tIns="45720" rIns="91440" bIns="45720" rtlCol="0" anchor="t">
            <a:normAutofit/>
          </a:bodyPr>
          <a:lstStyle/>
          <a:p>
            <a:pPr marL="0" indent="0">
              <a:buNone/>
            </a:pPr>
            <a:r>
              <a:rPr lang="en-US" dirty="0">
                <a:ea typeface="+mn-lt"/>
                <a:cs typeface="+mn-lt"/>
              </a:rPr>
              <a:t>Disjoint set union, dimensionality reduction, Spearman’s r, Pearson’s r, Parkinson’s disease, statistical inference.</a:t>
            </a:r>
            <a:endParaRPr lang="en-US" dirty="0"/>
          </a:p>
        </p:txBody>
      </p:sp>
      <p:grpSp>
        <p:nvGrpSpPr>
          <p:cNvPr id="10" name="Group 9"/>
          <p:cNvGrpSpPr>
            <a:grpSpLocks noGrp="1" noRot="1" noChangeAspect="1" noMove="1" noResize="1" noUngrp="1"/>
          </p:cNvGrpSpPr>
          <p:nvPr/>
        </p:nvGrpSpPr>
        <p:grpSpPr>
          <a:xfrm flipV="1">
            <a:off x="544" y="2244769"/>
            <a:ext cx="12191456" cy="2651760"/>
            <a:chOff x="476" y="-3923156"/>
            <a:chExt cx="10667524" cy="2493728"/>
          </a:xfrm>
        </p:grpSpPr>
        <p:sp>
          <p:nvSpPr>
            <p:cNvPr id="11" name="Freeform: Shape 10"/>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1">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40301" y="566694"/>
            <a:ext cx="6095999" cy="557255"/>
          </a:xfrm>
        </p:spPr>
        <p:txBody>
          <a:bodyPr anchor="b">
            <a:normAutofit fontScale="90000"/>
          </a:bodyPr>
          <a:lstStyle/>
          <a:p>
            <a:r>
              <a:rPr lang="en-US" sz="4000" u="sng" dirty="0"/>
              <a:t>Why This Paper is unique:</a:t>
            </a:r>
            <a:endParaRPr lang="en-US" sz="4000" u="sng" dirty="0"/>
          </a:p>
        </p:txBody>
      </p:sp>
      <p:pic>
        <p:nvPicPr>
          <p:cNvPr id="3"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762501" y="1447799"/>
            <a:ext cx="7086599" cy="5473701"/>
          </a:xfrm>
        </p:spPr>
        <p:txBody>
          <a:bodyPr vert="horz" lIns="91440" tIns="45720" rIns="91440" bIns="45720" rtlCol="0" anchor="t">
            <a:noAutofit/>
          </a:bodyPr>
          <a:lstStyle/>
          <a:p>
            <a:pPr>
              <a:buFont typeface="Wingdings" panose="05000000000000000000" pitchFamily="34" charset="0"/>
              <a:buChar char="Ø"/>
            </a:pPr>
            <a:r>
              <a:rPr lang="en-US" sz="2400" dirty="0">
                <a:latin typeface="Franklin Gothic Medium" panose="020B0603020102020204"/>
                <a:ea typeface="+mn-lt"/>
                <a:cs typeface="+mn-lt"/>
              </a:rPr>
              <a:t>This paper has introduced a novel feature-exclusion method based on the application of DSU, an algorithm belonging to computational graph theory.</a:t>
            </a:r>
            <a:endParaRPr lang="en-US" sz="2400" dirty="0">
              <a:latin typeface="Franklin Gothic Medium" panose="020B0603020102020204"/>
            </a:endParaRPr>
          </a:p>
          <a:p>
            <a:pPr>
              <a:buFont typeface="Wingdings" panose="05000000000000000000" pitchFamily="34" charset="0"/>
              <a:buChar char="Ø"/>
            </a:pPr>
            <a:r>
              <a:rPr lang="en-US" sz="2400" dirty="0">
                <a:latin typeface="Franklin Gothic Medium" panose="020B0603020102020204"/>
                <a:ea typeface="+mn-lt"/>
                <a:cs typeface="+mn-lt"/>
              </a:rPr>
              <a:t>The research proposes a means to construct network graphs from features using strong linear correlations, promoting the use of Spearman’s r in a current world exalting Pearson’s r.</a:t>
            </a:r>
            <a:endParaRPr lang="en-US" sz="2400" dirty="0">
              <a:latin typeface="Franklin Gothic Medium" panose="020B0603020102020204"/>
            </a:endParaRPr>
          </a:p>
          <a:p>
            <a:pPr>
              <a:buFont typeface="Wingdings" panose="05000000000000000000" pitchFamily="34" charset="0"/>
              <a:buChar char="Ø"/>
            </a:pPr>
            <a:r>
              <a:rPr lang="en-US" sz="2400" dirty="0">
                <a:latin typeface="Franklin Gothic Medium" panose="020B0603020102020204"/>
                <a:ea typeface="+mn-lt"/>
                <a:cs typeface="+mn-lt"/>
              </a:rPr>
              <a:t>In order to optimize computational costs regarding calculation and DSU, the study seeks to make the network graphs unidirectional and reduces the corresponding matrix to an upper triangular form.</a:t>
            </a:r>
            <a:endParaRPr lang="en-US" sz="2400" dirty="0">
              <a:latin typeface="Franklin Gothic Medium" panose="020B0603020102020204"/>
            </a:endParaRPr>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357" y="516467"/>
            <a:ext cx="5283806" cy="5752470"/>
          </a:xfrm>
        </p:spPr>
        <p:txBody>
          <a:bodyPr vert="horz" lIns="91440" tIns="45720" rIns="91440" bIns="45720" rtlCol="0" anchor="b">
            <a:normAutofit/>
          </a:bodyPr>
          <a:lstStyle/>
          <a:p>
            <a:br>
              <a:rPr lang="en-US" sz="2100" dirty="0"/>
            </a:br>
            <a:br>
              <a:rPr lang="en-US" sz="2100" dirty="0"/>
            </a:br>
            <a:r>
              <a:rPr lang="en-US" sz="2100" dirty="0"/>
              <a:t>Dimensionality reduction with PCA does not reveal what features it projected onto another dimension, but DSU can reveal what features have been unified under a root till a timestamp.</a:t>
            </a:r>
            <a:br>
              <a:rPr lang="en-US" sz="2100" dirty="0"/>
            </a:br>
            <a:br>
              <a:rPr lang="en-US" sz="2100" dirty="0"/>
            </a:br>
            <a:r>
              <a:rPr lang="en-US" sz="2100" dirty="0"/>
              <a:t>The solution has shown to improve performance through statistical inference on completely randomized, evenly sized k-fold (k = 10) datasets, for each decrement r.</a:t>
            </a:r>
            <a:br>
              <a:rPr lang="en-US" sz="2100" dirty="0"/>
            </a:br>
            <a:endParaRPr lang="en-US" sz="2100"/>
          </a:p>
        </p:txBody>
      </p:sp>
      <p:pic>
        <p:nvPicPr>
          <p:cNvPr id="3" name="Picture 3" descr="A picture containing blue, clear&#10;&#10;Description automatically generated"/>
          <p:cNvPicPr>
            <a:picLocks noChangeAspect="1"/>
          </p:cNvPicPr>
          <p:nvPr/>
        </p:nvPicPr>
        <p:blipFill rotWithShape="1">
          <a:blip r:embed="rId1"/>
          <a:srcRect l="13282" r="2868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
        <p:nvSpPr>
          <p:cNvPr id="6" name="TextBox 5"/>
          <p:cNvSpPr txBox="1"/>
          <p:nvPr/>
        </p:nvSpPr>
        <p:spPr>
          <a:xfrm>
            <a:off x="660401" y="1027288"/>
            <a:ext cx="5184421"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u="sng" dirty="0">
                <a:ea typeface="+mn-lt"/>
                <a:cs typeface="+mn-lt"/>
              </a:rPr>
              <a:t>Why This Paper is unique:</a:t>
            </a:r>
            <a:endParaRPr lang="en-US" sz="3200">
              <a:ea typeface="+mn-lt"/>
              <a:cs typeface="+mn-lt"/>
            </a:endParaRPr>
          </a:p>
          <a:p>
            <a:pPr algn="l"/>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blue, clear&#10;&#10;Description automatically generated"/>
          <p:cNvPicPr>
            <a:picLocks noChangeAspect="1"/>
          </p:cNvPicPr>
          <p:nvPr/>
        </p:nvPicPr>
        <p:blipFill rotWithShape="1">
          <a:blip r:embed="rId1"/>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2" name="Freeform: Shape 21"/>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p:cNvSpPr>
            <a:spLocks noGrp="1"/>
          </p:cNvSpPr>
          <p:nvPr>
            <p:ph idx="1"/>
          </p:nvPr>
        </p:nvSpPr>
        <p:spPr>
          <a:xfrm>
            <a:off x="139701" y="253999"/>
            <a:ext cx="7200898" cy="6604001"/>
          </a:xfrm>
        </p:spPr>
        <p:txBody>
          <a:bodyPr vert="horz" lIns="91440" tIns="45720" rIns="91440" bIns="45720" rtlCol="0" anchor="t">
            <a:noAutofit/>
          </a:bodyPr>
          <a:lstStyle/>
          <a:p>
            <a:pPr marL="0" indent="0">
              <a:buNone/>
            </a:pPr>
            <a:r>
              <a:rPr lang="en-US" sz="2400" u="sng" dirty="0">
                <a:latin typeface="Arial Black" panose="020B0A04020102020204" pitchFamily="34" charset="0"/>
              </a:rPr>
              <a:t>EXPERIMENTAL RESULTS</a:t>
            </a:r>
            <a:r>
              <a:rPr lang="en-US" sz="2400" u="sng" dirty="0"/>
              <a:t>:</a:t>
            </a:r>
            <a:endParaRPr lang="en-US" sz="2000" dirty="0"/>
          </a:p>
          <a:p>
            <a:pPr marL="0" indent="0">
              <a:buNone/>
            </a:pPr>
            <a:endParaRPr lang="en-US" sz="2400" dirty="0"/>
          </a:p>
          <a:p>
            <a:pPr marL="0" indent="0">
              <a:buNone/>
            </a:pPr>
            <a:r>
              <a:rPr lang="en-US" sz="2400" dirty="0"/>
              <a:t>The documented research attempts to justify the effectiveness of a novel application of graph theory for a reduction in dimensionality. The course of this discussion starts out by demonstrating success, eventually making its way to show the significant positive impact on incrementally increasing accuracies—using statistical inference. The discourse is concluded by comparative studies involving other dimensionality-reducing technologies and related literature. Before putting forth the argument bolstering the supremacy of our method, it is imperative to set a fair field for experimentations with all alterations.</a:t>
            </a:r>
            <a:endParaRPr lang="en-US" sz="2400" dirty="0"/>
          </a:p>
        </p:txBody>
      </p:sp>
      <p:sp>
        <p:nvSpPr>
          <p:cNvPr id="24" name="Freeform: Shape 23"/>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690" y="431800"/>
            <a:ext cx="5693026" cy="5286803"/>
          </a:xfrm>
        </p:spPr>
        <p:txBody>
          <a:bodyPr vert="horz" lIns="91440" tIns="45720" rIns="91440" bIns="45720" rtlCol="0" anchor="b">
            <a:normAutofit/>
          </a:bodyPr>
          <a:lstStyle/>
          <a:p>
            <a:r>
              <a:rPr lang="en-US" sz="2100" dirty="0"/>
              <a:t>​</a:t>
            </a:r>
            <a:r>
              <a:rPr lang="en-US" sz="3200" u="sng" dirty="0"/>
              <a:t>Experimental And Result:</a:t>
            </a:r>
            <a:br>
              <a:rPr lang="en-US" sz="3200" u="sng" dirty="0"/>
            </a:br>
            <a:br>
              <a:rPr lang="en-US" sz="3200" u="sng" dirty="0"/>
            </a:br>
            <a:r>
              <a:rPr lang="en-US" sz="2100" dirty="0"/>
              <a:t>For all alterations, we cross-validate the results k-fold where k = 10, a widely-accepted numeric for validating medical diagnosis. </a:t>
            </a:r>
            <a:br>
              <a:rPr lang="en-US" sz="2100" dirty="0"/>
            </a:br>
            <a:br>
              <a:rPr lang="en-US" sz="2100" dirty="0"/>
            </a:br>
            <a:r>
              <a:rPr lang="en-US" sz="2100" dirty="0"/>
              <a:t>Qualitatively, PCA shows a ‘black box’ tendency by not clarifying which features have contributed the most/least to the final projections; whereas DSU has the capability to reveal features that have flocked up.</a:t>
            </a:r>
            <a:br>
              <a:rPr lang="en-US" sz="2100" dirty="0"/>
            </a:br>
            <a:endParaRPr lang="en-US" sz="2100"/>
          </a:p>
        </p:txBody>
      </p:sp>
      <p:pic>
        <p:nvPicPr>
          <p:cNvPr id="3" name="Picture 3" descr="A picture containing blue, clear&#10;&#10;Description automatically generated"/>
          <p:cNvPicPr>
            <a:picLocks noChangeAspect="1"/>
          </p:cNvPicPr>
          <p:nvPr/>
        </p:nvPicPr>
        <p:blipFill rotWithShape="1">
          <a:blip r:embed="rId1"/>
          <a:srcRect l="13282" r="2868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2"/>
              </a:rPr>
              <a:t>This Photo</a:t>
            </a:r>
            <a:r>
              <a:rPr lang="en-US" sz="700">
                <a:solidFill>
                  <a:srgbClr val="FFFFFF"/>
                </a:solidFill>
              </a:rPr>
              <a:t> by Unknown author is licensed under </a:t>
            </a:r>
            <a:r>
              <a:rPr lang="en-US" sz="700">
                <a:solidFill>
                  <a:srgbClr val="FFFFFF"/>
                </a:solidFill>
                <a:hlinkClick r:id="rId3"/>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72101" y="136524"/>
            <a:ext cx="6095999" cy="1209675"/>
          </a:xfrm>
        </p:spPr>
        <p:txBody>
          <a:bodyPr anchor="t">
            <a:normAutofit fontScale="90000"/>
          </a:bodyPr>
          <a:lstStyle/>
          <a:p>
            <a:r>
              <a:rPr lang="en-US" b="1" u="sng">
                <a:ea typeface="+mj-lt"/>
                <a:cs typeface="+mj-lt"/>
              </a:rPr>
              <a:t>Future Research Indication:</a:t>
            </a:r>
            <a:r>
              <a:rPr lang="en-US" b="1" dirty="0">
                <a:ea typeface="+mj-lt"/>
                <a:cs typeface="+mj-lt"/>
              </a:rPr>
              <a:t> </a:t>
            </a:r>
            <a:endParaRPr lang="en-US" dirty="0"/>
          </a:p>
        </p:txBody>
      </p:sp>
      <p:pic>
        <p:nvPicPr>
          <p:cNvPr id="3"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6" name="Freeform: Shape 25"/>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Content Placeholder 8"/>
          <p:cNvSpPr>
            <a:spLocks noGrp="1"/>
          </p:cNvSpPr>
          <p:nvPr>
            <p:ph idx="1"/>
          </p:nvPr>
        </p:nvSpPr>
        <p:spPr>
          <a:xfrm>
            <a:off x="5372101" y="1887495"/>
            <a:ext cx="6095999" cy="2002118"/>
          </a:xfrm>
        </p:spPr>
        <p:txBody>
          <a:bodyPr anchor="b">
            <a:noAutofit/>
          </a:bodyPr>
          <a:lstStyle/>
          <a:p>
            <a:pPr marL="0" indent="0">
              <a:buNone/>
            </a:pPr>
            <a:r>
              <a:rPr lang="en-US" sz="2400" dirty="0">
                <a:ea typeface="+mn-lt"/>
                <a:cs typeface="+mn-lt"/>
              </a:rPr>
              <a:t>The future research may find out some non-linear correlations and undertake GDA methods to show the random relationships among the considering number of predicted and control variables.    </a:t>
            </a:r>
            <a:endParaRPr lang="en-US" sz="2400" dirty="0"/>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a:blip r:embed="rId1"/>
          <a:stretch>
            <a:fillRect/>
          </a:stretch>
        </p:blipFill>
        <p:spPr>
          <a:xfrm>
            <a:off x="774700" y="1272539"/>
            <a:ext cx="9906000" cy="3690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83100" y="185738"/>
            <a:ext cx="6654800" cy="4049711"/>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r">
              <a:lnSpc>
                <a:spcPct val="90000"/>
              </a:lnSpc>
              <a:spcBef>
                <a:spcPct val="0"/>
              </a:spcBef>
              <a:spcAft>
                <a:spcPts val="600"/>
              </a:spcAft>
            </a:pPr>
            <a:r>
              <a:rPr lang="en-US" sz="4000" b="1">
                <a:latin typeface="+mj-lt"/>
                <a:ea typeface="+mj-ea"/>
                <a:cs typeface="+mj-cs"/>
              </a:rPr>
              <a:t>Graph Theory for Dimensionality Reduction: </a:t>
            </a:r>
            <a:endParaRPr lang="en-US" sz="4000">
              <a:ea typeface="+mj-ea"/>
              <a:cs typeface="+mj-cs"/>
            </a:endParaRPr>
          </a:p>
          <a:p>
            <a:pPr algn="r">
              <a:lnSpc>
                <a:spcPct val="90000"/>
              </a:lnSpc>
              <a:spcBef>
                <a:spcPct val="0"/>
              </a:spcBef>
              <a:spcAft>
                <a:spcPts val="600"/>
              </a:spcAft>
            </a:pPr>
            <a:r>
              <a:rPr lang="en-US" sz="4000" b="1">
                <a:latin typeface="+mj-lt"/>
                <a:ea typeface="+mj-ea"/>
                <a:cs typeface="+mj-cs"/>
              </a:rPr>
              <a:t>A Case Study to Prognosticate Parkinson’s </a:t>
            </a:r>
            <a:endParaRPr lang="en-US" sz="4000" b="1">
              <a:latin typeface="+mj-lt"/>
              <a:ea typeface="+mj-ea"/>
              <a:cs typeface="+mj-cs"/>
            </a:endParaRPr>
          </a:p>
        </p:txBody>
      </p:sp>
      <p:pic>
        <p:nvPicPr>
          <p:cNvPr id="2" name="Picture 2" descr="A picture containing blue, clear&#10;&#10;Description automatically generated"/>
          <p:cNvPicPr>
            <a:picLocks noChangeAspect="1"/>
          </p:cNvPicPr>
          <p:nvPr/>
        </p:nvPicPr>
        <p:blipFill rotWithShape="1">
          <a:blip r:embed="rId1"/>
          <a:srcRect l="20050" r="35449" b="-2"/>
          <a:stretch>
            <a:fillRect/>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87" name="Group 86"/>
          <p:cNvGrpSpPr>
            <a:grpSpLocks noGrp="1" noRot="1" noChangeAspect="1" noMove="1" noResize="1" noUngrp="1"/>
          </p:cNvGrpSpPr>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88" name="Freeform: Shape 87"/>
            <p:cNvSpPr/>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p:cNvSpPr/>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9586" y="157178"/>
            <a:ext cx="4313207" cy="747037"/>
          </a:xfrm>
        </p:spPr>
        <p:txBody>
          <a:bodyPr vert="horz" lIns="91440" tIns="45720" rIns="91440" bIns="45720" rtlCol="0" anchor="b" anchorCtr="0">
            <a:normAutofit/>
          </a:bodyPr>
          <a:lstStyle/>
          <a:p>
            <a:r>
              <a:rPr lang="en-US"/>
              <a:t>OUTLINES</a:t>
            </a:r>
            <a:endParaRPr lang="en-US"/>
          </a:p>
        </p:txBody>
      </p:sp>
      <p:pic>
        <p:nvPicPr>
          <p:cNvPr id="4"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1" name="Freeform: Shape 20"/>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Content Placeholder 15"/>
          <p:cNvSpPr>
            <a:spLocks noGrp="1"/>
          </p:cNvSpPr>
          <p:nvPr>
            <p:ph idx="1"/>
          </p:nvPr>
        </p:nvSpPr>
        <p:spPr>
          <a:xfrm>
            <a:off x="4744530" y="1236452"/>
            <a:ext cx="7217432" cy="3939397"/>
          </a:xfrm>
        </p:spPr>
        <p:txBody>
          <a:bodyPr vert="horz" lIns="91440" tIns="45720" rIns="91440" bIns="45720" rtlCol="0" anchor="t">
            <a:normAutofit lnSpcReduction="10000"/>
          </a:bodyPr>
          <a:lstStyle/>
          <a:p>
            <a:r>
              <a:rPr lang="en-US" dirty="0"/>
              <a:t>Main Summary of the Paper</a:t>
            </a:r>
            <a:endParaRPr lang="en-US" dirty="0"/>
          </a:p>
          <a:p>
            <a:r>
              <a:rPr lang="en-US" dirty="0"/>
              <a:t>Proposed Methodology </a:t>
            </a:r>
            <a:endParaRPr lang="en-US" dirty="0"/>
          </a:p>
          <a:p>
            <a:r>
              <a:rPr lang="en-US" dirty="0"/>
              <a:t>Advantage</a:t>
            </a:r>
            <a:endParaRPr lang="en-US" dirty="0"/>
          </a:p>
          <a:p>
            <a:r>
              <a:rPr lang="en-US" dirty="0"/>
              <a:t>Disadvantage</a:t>
            </a:r>
            <a:endParaRPr lang="en-US" dirty="0"/>
          </a:p>
          <a:p>
            <a:r>
              <a:rPr lang="en-US" dirty="0"/>
              <a:t>Every Terminology of the paper used</a:t>
            </a:r>
            <a:endParaRPr lang="en-US" dirty="0"/>
          </a:p>
          <a:p>
            <a:r>
              <a:rPr lang="en-US" dirty="0"/>
              <a:t>Why this paper is unique</a:t>
            </a:r>
            <a:endParaRPr lang="en-US" dirty="0"/>
          </a:p>
          <a:p>
            <a:r>
              <a:rPr lang="en-US" dirty="0"/>
              <a:t>Experimental Result And Explanation</a:t>
            </a:r>
            <a:endParaRPr lang="en-US" dirty="0"/>
          </a:p>
          <a:p>
            <a:r>
              <a:rPr lang="en-US" dirty="0"/>
              <a:t>Future Work of this paper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444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32" name="Freeform: Shape 31"/>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690745" y="0"/>
            <a:ext cx="7287895" cy="6690995"/>
          </a:xfrm>
        </p:spPr>
        <p:txBody>
          <a:bodyPr vert="horz" lIns="91440" tIns="45720" rIns="91440" bIns="45720" rtlCol="0" anchor="t">
            <a:noAutofit/>
          </a:bodyPr>
          <a:lstStyle/>
          <a:p>
            <a:pPr marL="0" indent="0">
              <a:buNone/>
            </a:pPr>
            <a:endParaRPr lang="en-US" sz="2400" dirty="0">
              <a:ea typeface="+mn-lt"/>
              <a:cs typeface="+mn-lt"/>
            </a:endParaRPr>
          </a:p>
          <a:p>
            <a:pPr marL="0" indent="0">
              <a:buNone/>
            </a:pPr>
            <a:r>
              <a:rPr lang="en-US" sz="2400" dirty="0">
                <a:ea typeface="+mn-lt"/>
                <a:cs typeface="+mn-lt"/>
              </a:rPr>
              <a:t>The study made its inference on the optimum number of features which might help to get the actual variables influence on the dependent variable like </a:t>
            </a:r>
            <a:r>
              <a:rPr lang="en-US" sz="2400" dirty="0"/>
              <a:t>Parkinson’s  Disease (PD) </a:t>
            </a:r>
            <a:r>
              <a:rPr lang="en-US" sz="2400" dirty="0">
                <a:ea typeface="+mn-lt"/>
                <a:cs typeface="+mn-lt"/>
              </a:rPr>
              <a:t>. It’s always been tough to consider multiple regressors as principle and their level of significant correlation to the predicted variable due to the huge dimensionality of the small observations. The study explain its significance by ensuring some methods like Disjoint Set Union (DSU) and dimensionality reduction to show the accurate and precise number of features which are highly explained the predictive variables. For so, the study undertake computational graph theory which tries to define the construction of a formal mathematical model of real system by the proposition of pruning technique with others. </a:t>
            </a:r>
            <a:endParaRPr lang="en-US" sz="2000" dirty="0"/>
          </a:p>
        </p:txBody>
      </p:sp>
      <p:sp>
        <p:nvSpPr>
          <p:cNvPr id="8" name="Scroll: Horizontal 7"/>
          <p:cNvSpPr/>
          <p:nvPr/>
        </p:nvSpPr>
        <p:spPr>
          <a:xfrm>
            <a:off x="119946" y="1656476"/>
            <a:ext cx="3682998" cy="1890888"/>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599116" y="2073669"/>
            <a:ext cx="2949220" cy="94544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6817" y="23713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chemeClr val="bg1">
                    <a:lumMod val="95000"/>
                    <a:lumOff val="5000"/>
                  </a:schemeClr>
                </a:solidFill>
                <a:latin typeface="Arial Black" panose="020B0A04020102020204"/>
              </a:rPr>
              <a:t>Main Summary</a:t>
            </a:r>
            <a:endParaRPr lang="en-US" sz="2400" b="1">
              <a:solidFill>
                <a:schemeClr val="bg1">
                  <a:lumMod val="95000"/>
                  <a:lumOff val="5000"/>
                </a:schemeClr>
              </a:solidFill>
              <a:latin typeface="Arial Black" panose="020B0A04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793877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1"/>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ln>
            <a:solidFill>
              <a:schemeClr val="bg1"/>
            </a:solidFill>
          </a:ln>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822543" y="-85302"/>
            <a:ext cx="7056120" cy="7614991"/>
          </a:xfrm>
        </p:spPr>
        <p:txBody>
          <a:bodyPr vert="horz" lIns="91440" tIns="45720" rIns="91440" bIns="45720" rtlCol="0" anchor="t">
            <a:noAutofit/>
          </a:bodyPr>
          <a:lstStyle/>
          <a:p>
            <a:endParaRPr lang="en-US" sz="900" dirty="0">
              <a:latin typeface="Arial Black" panose="020B0A04020102020204"/>
              <a:ea typeface="+mn-lt"/>
              <a:cs typeface="+mn-lt"/>
            </a:endParaRPr>
          </a:p>
          <a:p>
            <a:pPr marL="0" indent="0">
              <a:buNone/>
            </a:pPr>
            <a:r>
              <a:rPr lang="en-US" sz="2000" dirty="0">
                <a:ea typeface="+mn-lt"/>
                <a:cs typeface="+mn-lt"/>
              </a:rPr>
              <a:t>Along with the research highly focused on dimensionality reduction for reducing the number of random variables under consideration, by reducing high dimensional space to the low dimensional space. Principle Component Analysis (PCA),Linear Discriminant Analysis (LDA) and Generalized Discriminant Analysis (GDA) are the participative methods of Dimensionality reduction. But here the research narrow down its focus on PCA and LDA for approaching the variables to the linear correlation. The PCA and LDA helps to minimize the variance and maximize the distance between control and predicted variables which are mentioned in the study. Ultimately, the study proposes a means to construct network graphs from features using strong linear correlations, promoting the use of Spearman’s r in a current world exalting Pearson’s r. Notwithstanding, it’s also observe that, dimensionality reduction with PCA does not reveal what features it projected onto another dimension, but DSU can reveal what features have been unified under a root till a timestamp. The elucidation has shown to improve performance through statistical inference on completely randomized, evenly sized k-fold (k = 10) datasets, for each decrement of r, but, multiple iterations are needed to tune r optimally for the most representative set.    </a:t>
            </a:r>
            <a:endParaRPr lang="en-US" sz="2000"/>
          </a:p>
          <a:p>
            <a:pPr marL="0" indent="0">
              <a:buNone/>
            </a:pPr>
            <a:endParaRPr lang="en-US" sz="2000" dirty="0">
              <a:ea typeface="Microsoft YaHei" panose="020B0503020204020204" charset="-122"/>
            </a:endParaRPr>
          </a:p>
        </p:txBody>
      </p:sp>
      <p:sp>
        <p:nvSpPr>
          <p:cNvPr id="8" name="Scroll: Horizontal 7"/>
          <p:cNvSpPr/>
          <p:nvPr/>
        </p:nvSpPr>
        <p:spPr>
          <a:xfrm>
            <a:off x="232834" y="2023363"/>
            <a:ext cx="3471331" cy="1707444"/>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627338" y="2398226"/>
            <a:ext cx="2836330" cy="90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7371" y="2695927"/>
            <a:ext cx="24045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solidFill>
                  <a:schemeClr val="bg1">
                    <a:lumMod val="95000"/>
                    <a:lumOff val="5000"/>
                  </a:schemeClr>
                </a:solidFill>
                <a:latin typeface="Arial Black" panose="020B0A04020102020204"/>
              </a:rPr>
              <a:t>Main Summary</a:t>
            </a:r>
            <a:endParaRPr lang="en-US" sz="2000" b="1">
              <a:solidFill>
                <a:schemeClr val="bg1">
                  <a:lumMod val="95000"/>
                  <a:lumOff val="5000"/>
                </a:schemeClr>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589280"/>
            <a:ext cx="12192000" cy="744728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396876"/>
            <a:ext cx="6095998" cy="752474"/>
          </a:xfrm>
        </p:spPr>
        <p:txBody>
          <a:bodyPr anchor="b">
            <a:normAutofit/>
          </a:bodyPr>
          <a:lstStyle/>
          <a:p>
            <a:r>
              <a:rPr lang="en-US" u="sng" dirty="0"/>
              <a:t>Proposed Methodology:</a:t>
            </a:r>
            <a:endParaRPr lang="en-US" u="sng" dirty="0"/>
          </a:p>
        </p:txBody>
      </p:sp>
      <p:pic>
        <p:nvPicPr>
          <p:cNvPr id="3" name="Picture 3" descr="A picture containing blue, clear&#10;&#10;Description automatically generated"/>
          <p:cNvPicPr>
            <a:picLocks noChangeAspect="1"/>
          </p:cNvPicPr>
          <p:nvPr/>
        </p:nvPicPr>
        <p:blipFill rotWithShape="1">
          <a:blip r:embed="rId1"/>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8" name="Freeform: Shape 27"/>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13"/>
          <p:cNvSpPr>
            <a:spLocks noGrp="1"/>
          </p:cNvSpPr>
          <p:nvPr>
            <p:ph idx="1"/>
          </p:nvPr>
        </p:nvSpPr>
        <p:spPr>
          <a:xfrm>
            <a:off x="304800" y="1255395"/>
            <a:ext cx="7264400" cy="5993765"/>
          </a:xfrm>
        </p:spPr>
        <p:txBody>
          <a:bodyPr vert="horz" lIns="91440" tIns="45720" rIns="91440" bIns="45720" rtlCol="0" anchor="t">
            <a:normAutofit fontScale="92500"/>
          </a:bodyPr>
          <a:lstStyle/>
          <a:p>
            <a:pPr marL="0" indent="0">
              <a:buNone/>
            </a:pPr>
            <a:r>
              <a:rPr lang="en-US" sz="2160" dirty="0"/>
              <a:t>Parkinson’s  Disease (PD) is a neurodegenerative old-age complication that affects the motor muscular system. It may cause a subject’s speech to become monotonous, mumbled, hoarse and conversations often drift away from the topic—endorsing speech as a potential detector of the disease. The progressive nature of the disease merits a longitudinal study, sampling an individual after certain intervals. 2015 witnessed 6.2 million people falling victim to PD, resulting in 117,400 deaths worldwide.</a:t>
            </a:r>
            <a:endParaRPr lang="en-US" sz="2160" dirty="0"/>
          </a:p>
          <a:p>
            <a:pPr marL="0" indent="0">
              <a:buNone/>
            </a:pPr>
            <a:r>
              <a:rPr lang="en-US" sz="2160" dirty="0"/>
              <a:t>The dataset we analyze for the proposed identification of Parkinson’s is enriched with features defining 10 perspectives they are baseline , MFCC, intensity , wavelet , formant frequencies  , TQWT, bandwidth , longitudinal study ID , vocal , gender. The study has a longitudinal nature and hence there exists an ID for the ease of tracking, along with different medical metrics.</a:t>
            </a:r>
            <a:endParaRPr lang="en-US" sz="2160" dirty="0"/>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p:txBody>
      </p:sp>
      <p:sp>
        <p:nvSpPr>
          <p:cNvPr id="30" name="Freeform: Shape 29"/>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BY-NC-ND</a:t>
            </a:r>
            <a:r>
              <a:rPr lang="en-US" sz="700">
                <a:solidFill>
                  <a:srgbClr val="FFFFFF"/>
                </a:solidFill>
              </a:rPr>
              <a:t>.</a:t>
            </a:r>
            <a:endParaRPr lang="en-US" sz="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667" y="220719"/>
            <a:ext cx="10668000" cy="6524392"/>
          </a:xfrm>
        </p:spPr>
        <p:txBody>
          <a:bodyPr vert="horz" lIns="91440" tIns="45720" rIns="91440" bIns="45720" rtlCol="0" anchor="t">
            <a:normAutofit/>
          </a:bodyPr>
          <a:lstStyle/>
          <a:p>
            <a:pPr marL="0" indent="0">
              <a:buNone/>
            </a:pPr>
            <a:r>
              <a:rPr lang="en-US" sz="2400" dirty="0">
                <a:ea typeface="+mn-lt"/>
                <a:cs typeface="+mn-lt"/>
              </a:rPr>
              <a:t>1.</a:t>
            </a:r>
            <a:r>
              <a:rPr lang="en-US" sz="2400" u="sng" dirty="0">
                <a:ea typeface="+mn-lt"/>
                <a:cs typeface="+mn-lt"/>
              </a:rPr>
              <a:t>Preparation of Adjacency Matrix:</a:t>
            </a:r>
            <a:endParaRPr lang="en-US" sz="2400" u="sng" dirty="0"/>
          </a:p>
          <a:p>
            <a:pPr marL="0" indent="0">
              <a:buNone/>
            </a:pPr>
            <a:r>
              <a:rPr lang="en-US" sz="2000" dirty="0">
                <a:ea typeface="+mn-lt"/>
                <a:cs typeface="+mn-lt"/>
              </a:rPr>
              <a:t>This paper bundles up multiple features applying DSU on a network graph produced on the basis of Spearman’s rank correlation coefficient (r Spearman).We know,</a:t>
            </a:r>
            <a:endParaRPr lang="en-US" sz="2000" dirty="0"/>
          </a:p>
          <a:p>
            <a:pPr marL="0" indent="0">
              <a:buNone/>
            </a:pPr>
            <a:endParaRPr lang="en-US" sz="2000" dirty="0">
              <a:ea typeface="+mn-lt"/>
              <a:cs typeface="+mn-lt"/>
            </a:endParaRPr>
          </a:p>
          <a:p>
            <a:pPr marL="0" indent="0">
              <a:buNone/>
            </a:pPr>
            <a:endParaRPr lang="en-US" sz="2000" dirty="0">
              <a:ea typeface="+mn-lt"/>
              <a:cs typeface="+mn-lt"/>
            </a:endParaRPr>
          </a:p>
          <a:p>
            <a:pPr marL="0" indent="0" algn="just">
              <a:buNone/>
            </a:pPr>
            <a:r>
              <a:rPr lang="en-US" sz="2000" dirty="0">
                <a:ea typeface="+mn-lt"/>
                <a:cs typeface="+mn-lt"/>
              </a:rPr>
              <a:t>The concept of graph theory has edges linking nodes. Similarly, in this work, we create a network graph that we subsequently represent using a 2D adjacency matrix.</a:t>
            </a:r>
            <a:endParaRPr lang="en-US" sz="2000" dirty="0"/>
          </a:p>
          <a:p>
            <a:pPr marL="0" indent="0">
              <a:buNone/>
            </a:pPr>
            <a:r>
              <a:rPr lang="en-US" sz="2000" dirty="0">
                <a:ea typeface="+mn-lt"/>
                <a:cs typeface="+mn-lt"/>
              </a:rPr>
              <a:t>A legit question may arise, as to why the usage of Spearman’s (in place of Pearson’s) r for defining the edges. It is due to certain advantages of the approach over Pearson’s: robustness to extreme observations, ease of calculation and that the two variables can be ranked separately. We know r person is:</a:t>
            </a:r>
            <a:endParaRPr lang="en-US" sz="2000" dirty="0">
              <a:ea typeface="+mn-lt"/>
              <a:cs typeface="+mn-lt"/>
            </a:endParaRPr>
          </a:p>
          <a:p>
            <a:pPr>
              <a:buFont typeface="Wingdings" panose="05000000000000000000" pitchFamily="34" charset="0"/>
              <a:buChar char="Ø"/>
            </a:pPr>
            <a:endParaRPr lang="en-US" sz="2000" dirty="0">
              <a:ea typeface="+mn-lt"/>
              <a:cs typeface="+mn-lt"/>
            </a:endParaRPr>
          </a:p>
          <a:p>
            <a:pPr>
              <a:buFont typeface="Wingdings" panose="05000000000000000000" pitchFamily="34" charset="0"/>
              <a:buChar char="Ø"/>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However, the concept of correlation is bidirectional in nature and outputs a value within -1 to +1 (inclusive).</a:t>
            </a:r>
            <a:endParaRPr lang="en-US" sz="2000" dirty="0"/>
          </a:p>
        </p:txBody>
      </p:sp>
      <p:pic>
        <p:nvPicPr>
          <p:cNvPr id="4" name="Picture 4" descr="Text, whiteboard&#10;&#10;Description automatically generated"/>
          <p:cNvPicPr>
            <a:picLocks noChangeAspect="1"/>
          </p:cNvPicPr>
          <p:nvPr/>
        </p:nvPicPr>
        <p:blipFill>
          <a:blip r:embed="rId1"/>
          <a:stretch>
            <a:fillRect/>
          </a:stretch>
        </p:blipFill>
        <p:spPr>
          <a:xfrm>
            <a:off x="4494459" y="4504699"/>
            <a:ext cx="2791078" cy="1212050"/>
          </a:xfrm>
          <a:prstGeom prst="rect">
            <a:avLst/>
          </a:prstGeom>
        </p:spPr>
      </p:pic>
      <p:pic>
        <p:nvPicPr>
          <p:cNvPr id="6" name="Picture 6"/>
          <p:cNvPicPr>
            <a:picLocks noChangeAspect="1"/>
          </p:cNvPicPr>
          <p:nvPr/>
        </p:nvPicPr>
        <p:blipFill>
          <a:blip r:embed="rId2"/>
          <a:stretch>
            <a:fillRect/>
          </a:stretch>
        </p:blipFill>
        <p:spPr>
          <a:xfrm>
            <a:off x="4529596" y="1408219"/>
            <a:ext cx="2268667" cy="7729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28048"/>
            <a:ext cx="9144000" cy="4681182"/>
          </a:xfrm>
        </p:spPr>
        <p:txBody>
          <a:bodyPr>
            <a:normAutofit/>
          </a:bodyPr>
          <a:lstStyle/>
          <a:p>
            <a:br>
              <a:rPr lang="en-US" sz="2700" dirty="0">
                <a:latin typeface="+mn-lt"/>
              </a:rPr>
            </a:br>
            <a:br>
              <a:rPr lang="en-US" sz="2700" dirty="0">
                <a:latin typeface="+mn-lt"/>
              </a:rPr>
            </a:br>
            <a:r>
              <a:rPr lang="en-US" sz="2700" dirty="0">
                <a:latin typeface="+mn-lt"/>
              </a:rPr>
              <a:t>Firstly demolish boundaries 10 features. Then set a tolerable threshold for spearman’s r and calculate Spearman’s r for each features against all other features. After calculate consider absolute values of r Spearman. Then prepare a unidirectional network graph basis Pearson’s r. Prepare an upper triangular matrix of Spearman’s r. The output count of connections</a:t>
            </a:r>
            <a:r>
              <a:rPr lang="en-US" sz="2700" dirty="0"/>
              <a:t>.  </a:t>
            </a:r>
            <a:br>
              <a:rPr lang="en-US" sz="2700" dirty="0"/>
            </a:br>
            <a:endParaRPr lang="en-US"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7555"/>
            <a:ext cx="10668000" cy="6533445"/>
          </a:xfrm>
        </p:spPr>
        <p:txBody>
          <a:bodyPr vert="horz" lIns="91440" tIns="45720" rIns="91440" bIns="45720" rtlCol="0" anchor="t">
            <a:normAutofit/>
          </a:bodyPr>
          <a:lstStyle/>
          <a:p>
            <a:pPr marL="0" indent="0">
              <a:buNone/>
            </a:pPr>
            <a:r>
              <a:rPr lang="en-US" u="sng" dirty="0">
                <a:ea typeface="+mn-lt"/>
                <a:cs typeface="+mn-lt"/>
              </a:rPr>
              <a:t>2.Performing DSU on Features : </a:t>
            </a:r>
            <a:r>
              <a:rPr lang="en-US" dirty="0">
                <a:ea typeface="+mn-lt"/>
                <a:cs typeface="+mn-lt"/>
              </a:rPr>
              <a:t> </a:t>
            </a:r>
            <a:endParaRPr lang="en-US" dirty="0"/>
          </a:p>
          <a:p>
            <a:pPr marL="0" indent="0">
              <a:buNone/>
            </a:pPr>
            <a:endParaRPr lang="en-US" dirty="0"/>
          </a:p>
          <a:p>
            <a:pPr marL="0" indent="0">
              <a:buNone/>
            </a:pPr>
            <a:r>
              <a:rPr lang="en-US" dirty="0">
                <a:ea typeface="+mn-lt"/>
                <a:cs typeface="+mn-lt"/>
              </a:rPr>
              <a:t>We assume a connection to be there between any two features if they are highly correlated. The threshold of the said high correlation is alterable and its tuning leads to different counts of features in the final feature-sets. From Preparation of Adjacency Matrix the connections induct features and initialize features to their own roots. Then input the edges from the adjacency matrix. From disjoint sets until the list of edges is exhausted. After exhausted extract out the final roots. And lastly finalize the set of roots as a constructed feature set.</a:t>
            </a:r>
            <a:endParaRPr lang="en-US" dirty="0"/>
          </a:p>
        </p:txBody>
      </p:sp>
    </p:spTree>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9528</Words>
  <Application>WPS Presentation</Application>
  <PresentationFormat>Widescreen</PresentationFormat>
  <Paragraphs>117</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Modern Love</vt:lpstr>
      <vt:lpstr>Segoe Print</vt:lpstr>
      <vt:lpstr>Arial Black</vt:lpstr>
      <vt:lpstr>Microsoft YaHei</vt:lpstr>
      <vt:lpstr>Wingdings</vt:lpstr>
      <vt:lpstr>Franklin Gothic Medium</vt:lpstr>
      <vt:lpstr>Arial Black</vt:lpstr>
      <vt:lpstr>Verdana Pro</vt:lpstr>
      <vt:lpstr>Verdana</vt:lpstr>
      <vt:lpstr>Arial Unicode MS</vt:lpstr>
      <vt:lpstr>Verdana Pro Cond SemiBold</vt:lpstr>
      <vt:lpstr>Calibri</vt:lpstr>
      <vt:lpstr>TornVTI</vt:lpstr>
      <vt:lpstr>Research Paper Presentation</vt:lpstr>
      <vt:lpstr>PowerPoint 演示文稿</vt:lpstr>
      <vt:lpstr>OUTLINES</vt:lpstr>
      <vt:lpstr>PowerPoint 演示文稿</vt:lpstr>
      <vt:lpstr>PowerPoint 演示文稿</vt:lpstr>
      <vt:lpstr>Proposed Methodology:</vt:lpstr>
      <vt:lpstr>PowerPoint 演示文稿</vt:lpstr>
      <vt:lpstr>  Firstly demolish boundaries 10 features. Then set a tolerable threshold for spearman’s r and calculate Spearman’s r for each features against all other features. After calculate consider absolute values of r Spearman. Then prepare a unidirectional network graph basis Pearson’s r. Prepare an upper triangular matrix of Spearman’s r. The output count of connections.   </vt:lpstr>
      <vt:lpstr>PowerPoint 演示文稿</vt:lpstr>
      <vt:lpstr>PowerPoint 演示文稿</vt:lpstr>
      <vt:lpstr>Advantages:</vt:lpstr>
      <vt:lpstr>Disadvantages:</vt:lpstr>
      <vt:lpstr>Every terminology of the paper used:</vt:lpstr>
      <vt:lpstr>Why This Paper is unique:</vt:lpstr>
      <vt:lpstr>  Dimensionality reduction with PCA does not reveal what features it projected onto another dimension, but DSU can reveal what features have been unified under a root till a timestamp.  The solution has shown to improve performance through statistical inference on completely randomized, evenly sized k-fold (k = 10) datasets, for each decrement r. </vt:lpstr>
      <vt:lpstr>PowerPoint 演示文稿</vt:lpstr>
      <vt:lpstr>​Experimental And Result:  For all alterations, we cross-validate the results k-fold where k = 10, a widely-accepted numeric for validating medical diagnosis.   Qualitatively, PCA shows a ‘black box’ tendency by not clarifying which features have contributed the most/least to the final projections; whereas DSU has the capability to reveal features that have flocked up. </vt:lpstr>
      <vt:lpstr>Future Research Indication: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Epsha</cp:lastModifiedBy>
  <cp:revision>451</cp:revision>
  <dcterms:created xsi:type="dcterms:W3CDTF">2021-07-27T14:20:00Z</dcterms:created>
  <dcterms:modified xsi:type="dcterms:W3CDTF">2021-08-01T19:22:25Z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