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94" r:id="rId7"/>
    <p:sldId id="293" r:id="rId8"/>
    <p:sldId id="263" r:id="rId9"/>
    <p:sldId id="264" r:id="rId10"/>
    <p:sldId id="287" r:id="rId11"/>
    <p:sldId id="285" r:id="rId12"/>
    <p:sldId id="271" r:id="rId13"/>
    <p:sldId id="286" r:id="rId14"/>
    <p:sldId id="276" r:id="rId15"/>
    <p:sldId id="288" r:id="rId16"/>
    <p:sldId id="289" r:id="rId17"/>
    <p:sldId id="291" r:id="rId18"/>
    <p:sldId id="290" r:id="rId19"/>
    <p:sldId id="280" r:id="rId20"/>
    <p:sldId id="292" r:id="rId21"/>
    <p:sldId id="282" r:id="rId2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B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9668F-9E4B-443A-A04C-9601EA205A3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D13F4-BE14-4479-9FDA-F2F074D9A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0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D13F4-BE14-4479-9FDA-F2F074D9A5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20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5075" y="459428"/>
            <a:ext cx="4211320" cy="1153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EE6C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Medical</a:t>
            </a:r>
            <a:r>
              <a:rPr spc="-5" dirty="0"/>
              <a:t> </a:t>
            </a:r>
            <a:r>
              <a:rPr dirty="0"/>
              <a:t>Cost</a:t>
            </a:r>
            <a:r>
              <a:rPr spc="-5" dirty="0"/>
              <a:t> </a:t>
            </a:r>
            <a:r>
              <a:rPr dirty="0"/>
              <a:t>Personal</a:t>
            </a:r>
            <a:r>
              <a:rPr spc="-5" dirty="0"/>
              <a:t> </a:t>
            </a:r>
            <a:r>
              <a:rPr spc="-120" dirty="0"/>
              <a:t>-</a:t>
            </a:r>
            <a:r>
              <a:rPr spc="-5" dirty="0"/>
              <a:t> </a:t>
            </a:r>
            <a:r>
              <a:rPr spc="-25" dirty="0"/>
              <a:t>Predict</a:t>
            </a:r>
            <a:r>
              <a:rPr spc="-10" dirty="0"/>
              <a:t> Insurance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Kelompok</a:t>
            </a:r>
            <a:r>
              <a:rPr spc="-45" dirty="0"/>
              <a:t> </a:t>
            </a:r>
            <a:r>
              <a:rPr dirty="0"/>
              <a:t>3</a:t>
            </a:r>
            <a:r>
              <a:rPr spc="-40" dirty="0"/>
              <a:t> </a:t>
            </a:r>
            <a:r>
              <a:rPr spc="-120" dirty="0"/>
              <a:t>-</a:t>
            </a:r>
            <a:r>
              <a:rPr spc="-40" dirty="0"/>
              <a:t> </a:t>
            </a:r>
            <a:r>
              <a:rPr dirty="0"/>
              <a:t>Batch</a:t>
            </a:r>
            <a:r>
              <a:rPr spc="-40" dirty="0"/>
              <a:t> </a:t>
            </a:r>
            <a:r>
              <a:rPr spc="-25" dirty="0"/>
              <a:t>11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E6C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Medical</a:t>
            </a:r>
            <a:r>
              <a:rPr spc="-5" dirty="0"/>
              <a:t> </a:t>
            </a:r>
            <a:r>
              <a:rPr dirty="0"/>
              <a:t>Cost</a:t>
            </a:r>
            <a:r>
              <a:rPr spc="-5" dirty="0"/>
              <a:t> </a:t>
            </a:r>
            <a:r>
              <a:rPr dirty="0"/>
              <a:t>Personal</a:t>
            </a:r>
            <a:r>
              <a:rPr spc="-5" dirty="0"/>
              <a:t> </a:t>
            </a:r>
            <a:r>
              <a:rPr spc="-120" dirty="0"/>
              <a:t>-</a:t>
            </a:r>
            <a:r>
              <a:rPr spc="-5" dirty="0"/>
              <a:t> </a:t>
            </a:r>
            <a:r>
              <a:rPr spc="-25" dirty="0"/>
              <a:t>Predict</a:t>
            </a:r>
            <a:r>
              <a:rPr spc="-10" dirty="0"/>
              <a:t> Insurance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Kelompok</a:t>
            </a:r>
            <a:r>
              <a:rPr spc="-45" dirty="0"/>
              <a:t> </a:t>
            </a:r>
            <a:r>
              <a:rPr dirty="0"/>
              <a:t>3</a:t>
            </a:r>
            <a:r>
              <a:rPr spc="-40" dirty="0"/>
              <a:t> </a:t>
            </a:r>
            <a:r>
              <a:rPr spc="-120" dirty="0"/>
              <a:t>-</a:t>
            </a:r>
            <a:r>
              <a:rPr spc="-40" dirty="0"/>
              <a:t> </a:t>
            </a:r>
            <a:r>
              <a:rPr dirty="0"/>
              <a:t>Batch</a:t>
            </a:r>
            <a:r>
              <a:rPr spc="-40" dirty="0"/>
              <a:t> </a:t>
            </a:r>
            <a:r>
              <a:rPr spc="-25" dirty="0"/>
              <a:t>11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875" y="217625"/>
            <a:ext cx="1904725" cy="5830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E6C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Medical</a:t>
            </a:r>
            <a:r>
              <a:rPr spc="-5" dirty="0"/>
              <a:t> </a:t>
            </a:r>
            <a:r>
              <a:rPr dirty="0"/>
              <a:t>Cost</a:t>
            </a:r>
            <a:r>
              <a:rPr spc="-5" dirty="0"/>
              <a:t> </a:t>
            </a:r>
            <a:r>
              <a:rPr dirty="0"/>
              <a:t>Personal</a:t>
            </a:r>
            <a:r>
              <a:rPr spc="-5" dirty="0"/>
              <a:t> </a:t>
            </a:r>
            <a:r>
              <a:rPr spc="-120" dirty="0"/>
              <a:t>-</a:t>
            </a:r>
            <a:r>
              <a:rPr spc="-5" dirty="0"/>
              <a:t> </a:t>
            </a:r>
            <a:r>
              <a:rPr spc="-25" dirty="0"/>
              <a:t>Predict</a:t>
            </a:r>
            <a:r>
              <a:rPr spc="-10" dirty="0"/>
              <a:t> Insurance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Kelompok</a:t>
            </a:r>
            <a:r>
              <a:rPr spc="-45" dirty="0"/>
              <a:t> </a:t>
            </a:r>
            <a:r>
              <a:rPr dirty="0"/>
              <a:t>3</a:t>
            </a:r>
            <a:r>
              <a:rPr spc="-40" dirty="0"/>
              <a:t> </a:t>
            </a:r>
            <a:r>
              <a:rPr spc="-120" dirty="0"/>
              <a:t>-</a:t>
            </a:r>
            <a:r>
              <a:rPr spc="-40" dirty="0"/>
              <a:t> </a:t>
            </a:r>
            <a:r>
              <a:rPr dirty="0"/>
              <a:t>Batch</a:t>
            </a:r>
            <a:r>
              <a:rPr spc="-40" dirty="0"/>
              <a:t> </a:t>
            </a:r>
            <a:r>
              <a:rPr spc="-25" dirty="0"/>
              <a:t>11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875" y="217625"/>
            <a:ext cx="1904725" cy="5830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E6C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Medical</a:t>
            </a:r>
            <a:r>
              <a:rPr spc="-5" dirty="0"/>
              <a:t> </a:t>
            </a:r>
            <a:r>
              <a:rPr dirty="0"/>
              <a:t>Cost</a:t>
            </a:r>
            <a:r>
              <a:rPr spc="-5" dirty="0"/>
              <a:t> </a:t>
            </a:r>
            <a:r>
              <a:rPr dirty="0"/>
              <a:t>Personal</a:t>
            </a:r>
            <a:r>
              <a:rPr spc="-5" dirty="0"/>
              <a:t> </a:t>
            </a:r>
            <a:r>
              <a:rPr spc="-120" dirty="0"/>
              <a:t>-</a:t>
            </a:r>
            <a:r>
              <a:rPr spc="-5" dirty="0"/>
              <a:t> </a:t>
            </a:r>
            <a:r>
              <a:rPr spc="-25" dirty="0"/>
              <a:t>Predict</a:t>
            </a:r>
            <a:r>
              <a:rPr spc="-10" dirty="0"/>
              <a:t> Insurance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Kelompok</a:t>
            </a:r>
            <a:r>
              <a:rPr spc="-45" dirty="0"/>
              <a:t> </a:t>
            </a:r>
            <a:r>
              <a:rPr dirty="0"/>
              <a:t>3</a:t>
            </a:r>
            <a:r>
              <a:rPr spc="-40" dirty="0"/>
              <a:t> </a:t>
            </a:r>
            <a:r>
              <a:rPr spc="-120" dirty="0"/>
              <a:t>-</a:t>
            </a:r>
            <a:r>
              <a:rPr spc="-40" dirty="0"/>
              <a:t> </a:t>
            </a:r>
            <a:r>
              <a:rPr dirty="0"/>
              <a:t>Batch</a:t>
            </a:r>
            <a:r>
              <a:rPr spc="-40" dirty="0"/>
              <a:t> </a:t>
            </a:r>
            <a:r>
              <a:rPr spc="-25" dirty="0"/>
              <a:t>11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29574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Medical</a:t>
            </a:r>
            <a:r>
              <a:rPr spc="-5" dirty="0"/>
              <a:t> </a:t>
            </a:r>
            <a:r>
              <a:rPr dirty="0"/>
              <a:t>Cost</a:t>
            </a:r>
            <a:r>
              <a:rPr spc="-5" dirty="0"/>
              <a:t> </a:t>
            </a:r>
            <a:r>
              <a:rPr dirty="0"/>
              <a:t>Personal</a:t>
            </a:r>
            <a:r>
              <a:rPr spc="-5" dirty="0"/>
              <a:t> </a:t>
            </a:r>
            <a:r>
              <a:rPr spc="-120" dirty="0"/>
              <a:t>-</a:t>
            </a:r>
            <a:r>
              <a:rPr spc="-5" dirty="0"/>
              <a:t> </a:t>
            </a:r>
            <a:r>
              <a:rPr spc="-25" dirty="0"/>
              <a:t>Predict</a:t>
            </a:r>
            <a:r>
              <a:rPr spc="-10" dirty="0"/>
              <a:t> Insurance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Kelompok</a:t>
            </a:r>
            <a:r>
              <a:rPr spc="-45" dirty="0"/>
              <a:t> </a:t>
            </a:r>
            <a:r>
              <a:rPr dirty="0"/>
              <a:t>3</a:t>
            </a:r>
            <a:r>
              <a:rPr spc="-40" dirty="0"/>
              <a:t> </a:t>
            </a:r>
            <a:r>
              <a:rPr spc="-120" dirty="0"/>
              <a:t>-</a:t>
            </a:r>
            <a:r>
              <a:rPr spc="-40" dirty="0"/>
              <a:t> </a:t>
            </a:r>
            <a:r>
              <a:rPr dirty="0"/>
              <a:t>Batch</a:t>
            </a:r>
            <a:r>
              <a:rPr spc="-40" dirty="0"/>
              <a:t> </a:t>
            </a:r>
            <a:r>
              <a:rPr spc="-25" dirty="0"/>
              <a:t>11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625" y="114172"/>
            <a:ext cx="8723630" cy="6006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EE6C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4932" y="1524849"/>
            <a:ext cx="6747509" cy="220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1430" y="4811867"/>
            <a:ext cx="2842260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Medical</a:t>
            </a:r>
            <a:r>
              <a:rPr spc="-5" dirty="0"/>
              <a:t> </a:t>
            </a:r>
            <a:r>
              <a:rPr dirty="0"/>
              <a:t>Cost</a:t>
            </a:r>
            <a:r>
              <a:rPr spc="-5" dirty="0"/>
              <a:t> </a:t>
            </a:r>
            <a:r>
              <a:rPr dirty="0"/>
              <a:t>Personal</a:t>
            </a:r>
            <a:r>
              <a:rPr spc="-5" dirty="0"/>
              <a:t> </a:t>
            </a:r>
            <a:r>
              <a:rPr spc="-120" dirty="0"/>
              <a:t>-</a:t>
            </a:r>
            <a:r>
              <a:rPr spc="-5" dirty="0"/>
              <a:t> </a:t>
            </a:r>
            <a:r>
              <a:rPr spc="-25" dirty="0"/>
              <a:t>Predict</a:t>
            </a:r>
            <a:r>
              <a:rPr spc="-10" dirty="0"/>
              <a:t> Insurance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70238" y="4811867"/>
            <a:ext cx="1544954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Kelompok</a:t>
            </a:r>
            <a:r>
              <a:rPr spc="-45" dirty="0"/>
              <a:t> </a:t>
            </a:r>
            <a:r>
              <a:rPr dirty="0"/>
              <a:t>3</a:t>
            </a:r>
            <a:r>
              <a:rPr spc="-40" dirty="0"/>
              <a:t> </a:t>
            </a:r>
            <a:r>
              <a:rPr spc="-120" dirty="0"/>
              <a:t>-</a:t>
            </a:r>
            <a:r>
              <a:rPr spc="-40" dirty="0"/>
              <a:t> </a:t>
            </a:r>
            <a:r>
              <a:rPr dirty="0"/>
              <a:t>Batch</a:t>
            </a:r>
            <a:r>
              <a:rPr spc="-40" dirty="0"/>
              <a:t> </a:t>
            </a:r>
            <a:r>
              <a:rPr spc="-25" dirty="0"/>
              <a:t>11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rive.google.com/file/d/10nToJbDU_tpNWc8-dwtm6EXFL7PUhi6f/view?usp=share_lin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kaggle.com/datasets/shawkyelgendy/furniture-price-predi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45075" y="459428"/>
            <a:ext cx="4211320" cy="11515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3700" spc="-305" dirty="0">
                <a:latin typeface="Trebuchet MS"/>
                <a:cs typeface="Trebuchet MS"/>
              </a:rPr>
              <a:t>Furniture Price Prediction</a:t>
            </a:r>
            <a:endParaRPr sz="37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2212" y="1699927"/>
            <a:ext cx="2992755" cy="961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185" dirty="0">
                <a:solidFill>
                  <a:srgbClr val="685D46"/>
                </a:solidFill>
                <a:latin typeface="Calibri"/>
                <a:cs typeface="Calibri"/>
              </a:rPr>
              <a:t>Supervised by : Dr/ </a:t>
            </a:r>
            <a:r>
              <a:rPr lang="en-US" sz="2000" b="1" spc="-185" dirty="0" err="1">
                <a:solidFill>
                  <a:srgbClr val="685D46"/>
                </a:solidFill>
                <a:latin typeface="Calibri"/>
                <a:cs typeface="Calibri"/>
              </a:rPr>
              <a:t>Engy</a:t>
            </a:r>
            <a:r>
              <a:rPr lang="en-US" sz="2000" b="1" spc="-185" dirty="0">
                <a:solidFill>
                  <a:srgbClr val="685D46"/>
                </a:solidFill>
                <a:latin typeface="Calibri"/>
                <a:cs typeface="Calibri"/>
              </a:rPr>
              <a:t> </a:t>
            </a:r>
            <a:r>
              <a:rPr lang="en-US" sz="2000" b="1" spc="-185" dirty="0" err="1">
                <a:solidFill>
                  <a:srgbClr val="685D46"/>
                </a:solidFill>
                <a:latin typeface="Calibri"/>
                <a:cs typeface="Calibri"/>
              </a:rPr>
              <a:t>Elshafei</a:t>
            </a:r>
            <a:endParaRPr lang="en-US" sz="2000" b="1" spc="-185" dirty="0">
              <a:solidFill>
                <a:srgbClr val="685D4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185" dirty="0">
                <a:solidFill>
                  <a:srgbClr val="685D46"/>
                </a:solidFill>
                <a:latin typeface="Calibri"/>
                <a:cs typeface="Calibri"/>
              </a:rPr>
              <a:t>Eng / Gomaa </a:t>
            </a:r>
            <a:r>
              <a:rPr lang="en-US" sz="2000" b="1" spc="-185" dirty="0" err="1">
                <a:solidFill>
                  <a:srgbClr val="685D46"/>
                </a:solidFill>
                <a:latin typeface="Calibri"/>
                <a:cs typeface="Calibri"/>
              </a:rPr>
              <a:t>Elmokhtar</a:t>
            </a:r>
            <a:endParaRPr lang="en-US" sz="2000" b="1" spc="-185" dirty="0">
              <a:solidFill>
                <a:srgbClr val="685D4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4287" y="2627128"/>
            <a:ext cx="9172575" cy="2566670"/>
            <a:chOff x="-14287" y="2591409"/>
            <a:chExt cx="9172575" cy="2566670"/>
          </a:xfrm>
        </p:grpSpPr>
        <p:sp>
          <p:nvSpPr>
            <p:cNvPr id="5" name="object 5"/>
            <p:cNvSpPr/>
            <p:nvPr/>
          </p:nvSpPr>
          <p:spPr>
            <a:xfrm>
              <a:off x="0" y="2651418"/>
              <a:ext cx="9144000" cy="2252345"/>
            </a:xfrm>
            <a:custGeom>
              <a:avLst/>
              <a:gdLst/>
              <a:ahLst/>
              <a:cxnLst/>
              <a:rect l="l" t="t" r="r" b="b"/>
              <a:pathLst>
                <a:path w="9144000" h="2252345">
                  <a:moveTo>
                    <a:pt x="0" y="1656434"/>
                  </a:moveTo>
                  <a:lnTo>
                    <a:pt x="504688" y="1878458"/>
                  </a:lnTo>
                  <a:lnTo>
                    <a:pt x="1357864" y="378127"/>
                  </a:lnTo>
                  <a:lnTo>
                    <a:pt x="2212198" y="2252136"/>
                  </a:lnTo>
                  <a:lnTo>
                    <a:pt x="3062959" y="1124404"/>
                  </a:lnTo>
                  <a:lnTo>
                    <a:pt x="3916085" y="1503656"/>
                  </a:lnTo>
                  <a:lnTo>
                    <a:pt x="4766846" y="1129979"/>
                  </a:lnTo>
                  <a:lnTo>
                    <a:pt x="5620022" y="375925"/>
                  </a:lnTo>
                  <a:lnTo>
                    <a:pt x="6474356" y="0"/>
                  </a:lnTo>
                  <a:lnTo>
                    <a:pt x="7326325" y="1128855"/>
                  </a:lnTo>
                  <a:lnTo>
                    <a:pt x="8180659" y="1508107"/>
                  </a:lnTo>
                  <a:lnTo>
                    <a:pt x="9041685" y="751477"/>
                  </a:lnTo>
                  <a:lnTo>
                    <a:pt x="9143999" y="1035448"/>
                  </a:lnTo>
                </a:path>
              </a:pathLst>
            </a:custGeom>
            <a:ln w="28574">
              <a:solidFill>
                <a:srgbClr val="EE6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7502" y="3346846"/>
              <a:ext cx="128327" cy="12143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4834" y="4092854"/>
              <a:ext cx="128327" cy="12143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2131" y="3717501"/>
              <a:ext cx="128327" cy="12143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499" y="2591409"/>
              <a:ext cx="128327" cy="12143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56796" y="2966778"/>
              <a:ext cx="128327" cy="12143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4164" y="3721874"/>
              <a:ext cx="128327" cy="12143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1479" y="4092854"/>
              <a:ext cx="128327" cy="12143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8811" y="3717501"/>
              <a:ext cx="128327" cy="12143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6161" y="4843592"/>
              <a:ext cx="128327" cy="12143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3493" y="2966778"/>
              <a:ext cx="128327" cy="12143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826" y="4468207"/>
              <a:ext cx="128327" cy="12143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0" y="2708989"/>
              <a:ext cx="8917305" cy="2434590"/>
            </a:xfrm>
            <a:custGeom>
              <a:avLst/>
              <a:gdLst/>
              <a:ahLst/>
              <a:cxnLst/>
              <a:rect l="l" t="t" r="r" b="b"/>
              <a:pathLst>
                <a:path w="8917305" h="2434590">
                  <a:moveTo>
                    <a:pt x="0" y="1927810"/>
                  </a:moveTo>
                  <a:lnTo>
                    <a:pt x="576586" y="2434510"/>
                  </a:lnTo>
                </a:path>
                <a:path w="8917305" h="2434590">
                  <a:moveTo>
                    <a:pt x="886184" y="2434510"/>
                  </a:moveTo>
                  <a:lnTo>
                    <a:pt x="1648739" y="752592"/>
                  </a:lnTo>
                  <a:lnTo>
                    <a:pt x="2500726" y="1505509"/>
                  </a:lnTo>
                  <a:lnTo>
                    <a:pt x="3353306" y="0"/>
                  </a:lnTo>
                  <a:lnTo>
                    <a:pt x="5060143" y="2255110"/>
                  </a:lnTo>
                  <a:lnTo>
                    <a:pt x="5909684" y="1879171"/>
                  </a:lnTo>
                  <a:lnTo>
                    <a:pt x="6538916" y="2434510"/>
                  </a:lnTo>
                </a:path>
                <a:path w="8917305" h="2434590">
                  <a:moveTo>
                    <a:pt x="6837795" y="2434510"/>
                  </a:moveTo>
                  <a:lnTo>
                    <a:pt x="7617185" y="378864"/>
                  </a:lnTo>
                  <a:lnTo>
                    <a:pt x="8469381" y="1430"/>
                  </a:lnTo>
                  <a:lnTo>
                    <a:pt x="8916845" y="2434510"/>
                  </a:lnTo>
                </a:path>
              </a:pathLst>
            </a:custGeom>
            <a:ln w="28574">
              <a:solidFill>
                <a:srgbClr val="4DB6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3912" y="3400424"/>
              <a:ext cx="128327" cy="12143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6579" y="4151147"/>
              <a:ext cx="128327" cy="12143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9229" y="2648937"/>
              <a:ext cx="128327" cy="12143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1897" y="3775809"/>
              <a:ext cx="128327" cy="12143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4565" y="4901885"/>
              <a:ext cx="128327" cy="12143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47232" y="4530905"/>
              <a:ext cx="128327" cy="12143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2567" y="3025071"/>
              <a:ext cx="128327" cy="12143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13216" y="2648579"/>
              <a:ext cx="128327" cy="121437"/>
            </a:xfrm>
            <a:prstGeom prst="rect">
              <a:avLst/>
            </a:prstGeom>
          </p:spPr>
        </p:pic>
      </p:grpSp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2754A772-146E-3AA3-AEEC-937111000DC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225" y="953"/>
            <a:ext cx="2393081" cy="23703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4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52400" y="0"/>
            <a:ext cx="9228455" cy="592673"/>
          </a:xfrm>
          <a:prstGeom prst="rect">
            <a:avLst/>
          </a:prstGeom>
        </p:spPr>
        <p:txBody>
          <a:bodyPr vert="horz" wrap="square" lIns="0" tIns="175461" rIns="0" bIns="0" rtlCol="0">
            <a:spAutoFit/>
          </a:bodyPr>
          <a:lstStyle/>
          <a:p>
            <a:pPr marL="6804659">
              <a:lnSpc>
                <a:spcPct val="100000"/>
              </a:lnSpc>
              <a:spcBef>
                <a:spcPts val="100"/>
              </a:spcBef>
            </a:pPr>
            <a:r>
              <a:rPr lang="en-US" sz="2700" spc="-220" dirty="0">
                <a:solidFill>
                  <a:srgbClr val="4DB6AB"/>
                </a:solidFill>
              </a:rPr>
              <a:t>Remove Null Values</a:t>
            </a:r>
            <a:endParaRPr sz="2700" dirty="0">
              <a:solidFill>
                <a:srgbClr val="4DB6AB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01430" y="4811867"/>
            <a:ext cx="2842260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Furniture Price Prediction</a:t>
            </a:r>
            <a:endParaRPr lang="en-US"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7370238" y="4811867"/>
            <a:ext cx="1544954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Machine Learning</a:t>
            </a:r>
            <a:endParaRPr spc="-25" dirty="0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B7A5DF3-7370-042B-B4A2-04A3C01654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0" y="0"/>
            <a:ext cx="1828800" cy="106394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66A9A86-F33A-D84E-E2FA-26F80AE60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76190"/>
            <a:ext cx="6248400" cy="350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9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4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52400" y="40480"/>
            <a:ext cx="9228455" cy="592673"/>
          </a:xfrm>
          <a:prstGeom prst="rect">
            <a:avLst/>
          </a:prstGeom>
        </p:spPr>
        <p:txBody>
          <a:bodyPr vert="horz" wrap="square" lIns="0" tIns="175461" rIns="0" bIns="0" rtlCol="0">
            <a:spAutoFit/>
          </a:bodyPr>
          <a:lstStyle/>
          <a:p>
            <a:pPr marL="6804659">
              <a:lnSpc>
                <a:spcPct val="100000"/>
              </a:lnSpc>
              <a:spcBef>
                <a:spcPts val="100"/>
              </a:spcBef>
            </a:pPr>
            <a:r>
              <a:rPr lang="en-US" sz="2700" spc="-220" dirty="0">
                <a:solidFill>
                  <a:srgbClr val="4DB6AB"/>
                </a:solidFill>
              </a:rPr>
              <a:t>Descriptive  Statistics</a:t>
            </a:r>
            <a:endParaRPr sz="2700" dirty="0">
              <a:solidFill>
                <a:srgbClr val="4DB6AB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01430" y="4811867"/>
            <a:ext cx="2842260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Furniture Price Prediction</a:t>
            </a:r>
            <a:endParaRPr lang="en-US"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7370238" y="4811867"/>
            <a:ext cx="1544954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Machine Learning</a:t>
            </a:r>
            <a:endParaRPr spc="-25" dirty="0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B7A5DF3-7370-042B-B4A2-04A3C01654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2" y="0"/>
            <a:ext cx="1828800" cy="9225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4D4118-51C3-2A76-EEBB-44B8EB9EB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92" y="970470"/>
            <a:ext cx="6477000" cy="340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5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29576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80424" y="2694137"/>
            <a:ext cx="2987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10" dirty="0">
                <a:latin typeface="Trebuchet MS"/>
                <a:cs typeface="Trebuchet MS"/>
              </a:rPr>
              <a:t>Data</a:t>
            </a:r>
            <a:r>
              <a:rPr sz="3600" b="1" spc="-420" dirty="0">
                <a:latin typeface="Trebuchet MS"/>
                <a:cs typeface="Trebuchet MS"/>
              </a:rPr>
              <a:t> </a:t>
            </a:r>
            <a:r>
              <a:rPr sz="3600" b="1" spc="-350" dirty="0">
                <a:latin typeface="Trebuchet MS"/>
                <a:cs typeface="Trebuchet MS"/>
              </a:rPr>
              <a:t>Preparation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29296" y="1347256"/>
            <a:ext cx="117157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1170" dirty="0">
                <a:solidFill>
                  <a:srgbClr val="000000"/>
                </a:solidFill>
                <a:latin typeface="Trebuchet MS"/>
                <a:cs typeface="Trebuchet MS"/>
              </a:rPr>
              <a:t>03</a:t>
            </a:r>
            <a:endParaRPr sz="9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7122530" y="4811867"/>
            <a:ext cx="1792662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Furniture Price Prediction</a:t>
            </a:r>
            <a:endParaRPr spc="-25" dirty="0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88B1AC1A-94A0-DC5F-CC94-926F5B4561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338" y="0"/>
            <a:ext cx="1792662" cy="115044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4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52400" y="0"/>
            <a:ext cx="9228455" cy="592673"/>
          </a:xfrm>
          <a:prstGeom prst="rect">
            <a:avLst/>
          </a:prstGeom>
        </p:spPr>
        <p:txBody>
          <a:bodyPr vert="horz" wrap="square" lIns="0" tIns="175461" rIns="0" bIns="0" rtlCol="0">
            <a:spAutoFit/>
          </a:bodyPr>
          <a:lstStyle/>
          <a:p>
            <a:pPr marL="6804659">
              <a:lnSpc>
                <a:spcPct val="100000"/>
              </a:lnSpc>
              <a:spcBef>
                <a:spcPts val="100"/>
              </a:spcBef>
            </a:pPr>
            <a:r>
              <a:rPr lang="en-US" sz="2700" spc="-220" dirty="0">
                <a:solidFill>
                  <a:srgbClr val="4DB6AB"/>
                </a:solidFill>
              </a:rPr>
              <a:t>Data Preprocessing</a:t>
            </a:r>
            <a:endParaRPr sz="2700" dirty="0">
              <a:solidFill>
                <a:srgbClr val="4DB6AB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01430" y="4811867"/>
            <a:ext cx="2842260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Furniture Price Prediction</a:t>
            </a:r>
            <a:endParaRPr lang="en-US"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7370238" y="4811867"/>
            <a:ext cx="1544954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Machine Learning</a:t>
            </a:r>
            <a:endParaRPr spc="-25" dirty="0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B7A5DF3-7370-042B-B4A2-04A3C01654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2" y="0"/>
            <a:ext cx="1828800" cy="922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1D3960-7707-9DAD-22A2-B391918F401F}"/>
              </a:ext>
            </a:extLst>
          </p:cNvPr>
          <p:cNvSpPr txBox="1"/>
          <p:nvPr/>
        </p:nvSpPr>
        <p:spPr>
          <a:xfrm>
            <a:off x="304800" y="1103679"/>
            <a:ext cx="3124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000000"/>
                </a:solidFill>
                <a:latin typeface="Grandview" panose="020B0502040204020203" pitchFamily="34" charset="0"/>
              </a:rPr>
              <a:t>B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Grandview" panose="020B0502040204020203" pitchFamily="34" charset="0"/>
              </a:rPr>
              <a:t>asically there are lot of unique variables for names and types of furniture. As I suggested, they are not fit for Label Encoder. 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Grandview" panose="020B0502040204020203" pitchFamily="34" charset="0"/>
              </a:rPr>
              <a:t>Hence, I decided to leave these features behind.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Grandview" panose="020B0502040204020203" pitchFamily="34" charset="0"/>
              </a:rPr>
              <a:t>The only features I find fit enough for training models are: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Grandview" panose="020B0502040204020203" pitchFamily="34" charset="0"/>
              </a:rPr>
              <a:t>rate delivery sale However, sale and rate features need additional pre-processing. We need to remove "%" sign from sale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Grandview" panose="020B0502040204020203" pitchFamily="34" charset="0"/>
              </a:rPr>
              <a:t>featuer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Grandview" panose="020B0502040204020203" pitchFamily="34" charset="0"/>
              </a:rPr>
              <a:t> and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Grandview" panose="020B0502040204020203" pitchFamily="34" charset="0"/>
              </a:rPr>
              <a:t>replce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Grandview" panose="020B0502040204020203" pitchFamily="34" charset="0"/>
              </a:rPr>
              <a:t> the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Grandview" panose="020B0502040204020203" pitchFamily="34" charset="0"/>
              </a:rPr>
              <a:t>retes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Grandview" panose="020B0502040204020203" pitchFamily="34" charset="0"/>
              </a:rPr>
              <a:t> of zeroes with the average rate</a:t>
            </a:r>
          </a:p>
          <a:p>
            <a:endParaRPr lang="en-US" sz="1400" dirty="0">
              <a:latin typeface="Grandview" panose="020B0502040204020203" pitchFamily="34" charset="0"/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4BE9102E-8432-0B94-FBE3-CFED73702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374" y="1072974"/>
            <a:ext cx="4968671" cy="317316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E2D43F-1E4F-74D5-8CCD-47F0F51D7617}"/>
              </a:ext>
            </a:extLst>
          </p:cNvPr>
          <p:cNvCxnSpPr/>
          <p:nvPr/>
        </p:nvCxnSpPr>
        <p:spPr>
          <a:xfrm>
            <a:off x="3657600" y="1200150"/>
            <a:ext cx="0" cy="28194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86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424" y="0"/>
            <a:ext cx="4629574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1630" y="1145906"/>
            <a:ext cx="12299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925" dirty="0">
                <a:solidFill>
                  <a:srgbClr val="000000"/>
                </a:solidFill>
                <a:latin typeface="Trebuchet MS"/>
                <a:cs typeface="Trebuchet MS"/>
              </a:rPr>
              <a:t>04</a:t>
            </a:r>
            <a:endParaRPr sz="9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4700" y="2521362"/>
            <a:ext cx="2145030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b="1" spc="-270" dirty="0">
                <a:latin typeface="Trebuchet MS"/>
                <a:cs typeface="Trebuchet MS"/>
              </a:rPr>
              <a:t>Modelling</a:t>
            </a:r>
            <a:r>
              <a:rPr sz="3600" b="1" spc="-395" dirty="0">
                <a:latin typeface="Trebuchet MS"/>
                <a:cs typeface="Trebuchet MS"/>
              </a:rPr>
              <a:t> </a:t>
            </a:r>
            <a:r>
              <a:rPr sz="3600" b="1" spc="-305" dirty="0">
                <a:latin typeface="Trebuchet MS"/>
                <a:cs typeface="Trebuchet MS"/>
              </a:rPr>
              <a:t>&amp; </a:t>
            </a:r>
            <a:r>
              <a:rPr sz="3600" b="1" spc="-345" dirty="0">
                <a:latin typeface="Trebuchet MS"/>
                <a:cs typeface="Trebuchet MS"/>
              </a:rPr>
              <a:t>Evaluation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01430" y="4811867"/>
            <a:ext cx="2842260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Furniture Price Prediction</a:t>
            </a:r>
            <a:endParaRPr lang="en-US" spc="-10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B0A0D5B1-E394-A6BF-DC30-68FF71F2C4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5" y="46923"/>
            <a:ext cx="1828800" cy="100082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4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129560"/>
            <a:ext cx="9228455" cy="592673"/>
          </a:xfrm>
          <a:prstGeom prst="rect">
            <a:avLst/>
          </a:prstGeom>
        </p:spPr>
        <p:txBody>
          <a:bodyPr vert="horz" wrap="square" lIns="0" tIns="175461" rIns="0" bIns="0" rtlCol="0">
            <a:spAutoFit/>
          </a:bodyPr>
          <a:lstStyle/>
          <a:p>
            <a:pPr marL="6804659">
              <a:lnSpc>
                <a:spcPct val="100000"/>
              </a:lnSpc>
              <a:spcBef>
                <a:spcPts val="100"/>
              </a:spcBef>
            </a:pPr>
            <a:r>
              <a:rPr lang="en-US" sz="2700" spc="-220" dirty="0">
                <a:solidFill>
                  <a:srgbClr val="4DB6AB"/>
                </a:solidFill>
              </a:rPr>
              <a:t>Modelling</a:t>
            </a:r>
            <a:endParaRPr sz="2700" dirty="0">
              <a:solidFill>
                <a:srgbClr val="4DB6AB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01430" y="4811867"/>
            <a:ext cx="2842260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Furniture Price Prediction</a:t>
            </a:r>
            <a:endParaRPr lang="en-US"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7370238" y="4811867"/>
            <a:ext cx="1544954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Machine Learning</a:t>
            </a:r>
            <a:endParaRPr spc="-25" dirty="0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B7A5DF3-7370-042B-B4A2-04A3C01654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0" y="0"/>
            <a:ext cx="1828800" cy="1063943"/>
          </a:xfrm>
          <a:prstGeom prst="rect">
            <a:avLst/>
          </a:prstGeo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4ADE08E-E9B8-DEEB-58DA-08AB857A9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32672"/>
            <a:ext cx="7772400" cy="378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66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4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129560"/>
            <a:ext cx="9228455" cy="592673"/>
          </a:xfrm>
          <a:prstGeom prst="rect">
            <a:avLst/>
          </a:prstGeom>
        </p:spPr>
        <p:txBody>
          <a:bodyPr vert="horz" wrap="square" lIns="0" tIns="175461" rIns="0" bIns="0" rtlCol="0">
            <a:spAutoFit/>
          </a:bodyPr>
          <a:lstStyle/>
          <a:p>
            <a:pPr marL="6804659">
              <a:lnSpc>
                <a:spcPct val="100000"/>
              </a:lnSpc>
              <a:spcBef>
                <a:spcPts val="100"/>
              </a:spcBef>
            </a:pPr>
            <a:r>
              <a:rPr lang="en-US" sz="2700" spc="-220" dirty="0">
                <a:solidFill>
                  <a:srgbClr val="4DB6AB"/>
                </a:solidFill>
              </a:rPr>
              <a:t>Evaluation</a:t>
            </a:r>
            <a:endParaRPr sz="2700" dirty="0">
              <a:solidFill>
                <a:srgbClr val="4DB6AB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01430" y="4811867"/>
            <a:ext cx="2842260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Furniture Price Prediction</a:t>
            </a:r>
            <a:endParaRPr lang="en-US"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7370238" y="4811867"/>
            <a:ext cx="1544954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Machine Learning</a:t>
            </a:r>
            <a:endParaRPr spc="-25" dirty="0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B7A5DF3-7370-042B-B4A2-04A3C01654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0" y="0"/>
            <a:ext cx="1828800" cy="1063943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ABAD80E-702E-FEBE-1B3C-56F57A949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2" y="1063943"/>
            <a:ext cx="7559695" cy="318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3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4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685800" y="145685"/>
            <a:ext cx="11514455" cy="592673"/>
          </a:xfrm>
          <a:prstGeom prst="rect">
            <a:avLst/>
          </a:prstGeom>
        </p:spPr>
        <p:txBody>
          <a:bodyPr vert="horz" wrap="square" lIns="0" tIns="175461" rIns="0" bIns="0" rtlCol="0">
            <a:spAutoFit/>
          </a:bodyPr>
          <a:lstStyle/>
          <a:p>
            <a:pPr marL="6804659">
              <a:lnSpc>
                <a:spcPct val="100000"/>
              </a:lnSpc>
              <a:spcBef>
                <a:spcPts val="100"/>
              </a:spcBef>
            </a:pPr>
            <a:r>
              <a:rPr lang="en-US" sz="2700" spc="-220" dirty="0">
                <a:solidFill>
                  <a:srgbClr val="4DB6AB"/>
                </a:solidFill>
              </a:rPr>
              <a:t>Evaluate Trained Models</a:t>
            </a:r>
            <a:endParaRPr lang="en-US" sz="2700" dirty="0">
              <a:solidFill>
                <a:srgbClr val="4DB6AB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01430" y="4811867"/>
            <a:ext cx="2842260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Furniture Price Prediction</a:t>
            </a:r>
            <a:endParaRPr lang="en-US"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7370238" y="4811867"/>
            <a:ext cx="1544954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Machine Learning</a:t>
            </a:r>
            <a:endParaRPr spc="-25" dirty="0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B7A5DF3-7370-042B-B4A2-04A3C01654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0" y="0"/>
            <a:ext cx="1828800" cy="1063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6AB398-F53D-1B4A-6511-CC44200E8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06457"/>
            <a:ext cx="8305800" cy="382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23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4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447800" y="129560"/>
            <a:ext cx="11514455" cy="1008171"/>
          </a:xfrm>
          <a:prstGeom prst="rect">
            <a:avLst/>
          </a:prstGeom>
        </p:spPr>
        <p:txBody>
          <a:bodyPr vert="horz" wrap="square" lIns="0" tIns="175461" rIns="0" bIns="0" rtlCol="0">
            <a:spAutoFit/>
          </a:bodyPr>
          <a:lstStyle/>
          <a:p>
            <a:pPr marL="6804659">
              <a:lnSpc>
                <a:spcPct val="100000"/>
              </a:lnSpc>
              <a:spcBef>
                <a:spcPts val="100"/>
              </a:spcBef>
            </a:pPr>
            <a:r>
              <a:rPr lang="en-US" sz="2700" spc="-220" dirty="0">
                <a:solidFill>
                  <a:srgbClr val="4DB6AB"/>
                </a:solidFill>
              </a:rPr>
              <a:t>Models Performance Overview</a:t>
            </a:r>
            <a:br>
              <a:rPr lang="en-US" sz="2700" spc="-220" dirty="0">
                <a:solidFill>
                  <a:srgbClr val="4DB6AB"/>
                </a:solidFill>
              </a:rPr>
            </a:br>
            <a:endParaRPr lang="en-US" sz="2700" dirty="0">
              <a:solidFill>
                <a:srgbClr val="4DB6AB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01430" y="4811867"/>
            <a:ext cx="2842260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Furniture Price Prediction</a:t>
            </a:r>
            <a:endParaRPr lang="en-US"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7370238" y="4811867"/>
            <a:ext cx="1544954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Machine Learning</a:t>
            </a:r>
            <a:endParaRPr spc="-25" dirty="0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B7A5DF3-7370-042B-B4A2-04A3C01654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828800" cy="1063943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FAB795C-A21A-BC55-28D4-118FB6013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230" y="1148410"/>
            <a:ext cx="4827770" cy="350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16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7320" y="1347256"/>
            <a:ext cx="120713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1040" dirty="0">
                <a:latin typeface="Trebuchet MS"/>
                <a:cs typeface="Trebuchet MS"/>
              </a:rPr>
              <a:t>05</a:t>
            </a:r>
            <a:endParaRPr sz="9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0424" y="2694137"/>
            <a:ext cx="3084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385" dirty="0">
                <a:latin typeface="Trebuchet MS"/>
                <a:cs typeface="Trebuchet MS"/>
              </a:rPr>
              <a:t>Conclusion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7017698" y="4811867"/>
            <a:ext cx="1897494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Furniture Price Prediction</a:t>
            </a:r>
            <a:endParaRPr spc="-25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80BEEDEA-1AB4-5A1E-466E-59F179BC6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698" y="7599"/>
            <a:ext cx="2126302" cy="12370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9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28650" y="556811"/>
            <a:ext cx="2974847" cy="4178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12700" marR="5080" indent="220979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spc="-59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u r  </a:t>
            </a:r>
            <a:r>
              <a:rPr lang="en-US" sz="4400" kern="1200" spc="-59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</a:t>
            </a:r>
            <a:r>
              <a:rPr lang="en-US" sz="4400" kern="1200" spc="-59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 m  :</a:t>
            </a:r>
            <a:br>
              <a:rPr lang="en-US" sz="4400" kern="1200" spc="-59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spc="-590" dirty="0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          </a:t>
            </a:r>
            <a:r>
              <a:rPr lang="en-US" sz="3300" b="0" kern="1200" spc="-590" dirty="0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Alaa     Emad</a:t>
            </a:r>
            <a:br>
              <a:rPr lang="en-US" sz="3300" b="0" kern="1200" spc="-590" dirty="0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</a:br>
            <a:r>
              <a:rPr lang="en-US" sz="3300" b="0" kern="1200" spc="-590" dirty="0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          D </a:t>
            </a:r>
            <a:r>
              <a:rPr lang="en-US" sz="3300" b="0" kern="1200" spc="-590" dirty="0" err="1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i</a:t>
            </a:r>
            <a:r>
              <a:rPr lang="en-US" sz="3300" b="0" kern="1200" spc="-590" dirty="0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  </a:t>
            </a:r>
            <a:r>
              <a:rPr lang="en-US" sz="3300" b="0" kern="1200" spc="-590" dirty="0" err="1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na</a:t>
            </a:r>
            <a:r>
              <a:rPr lang="en-US" sz="3300" b="0" kern="1200" spc="-590" dirty="0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     Al  s </a:t>
            </a:r>
            <a:r>
              <a:rPr lang="en-US" sz="3300" b="0" kern="1200" spc="-590" dirty="0" err="1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hazly</a:t>
            </a:r>
            <a:br>
              <a:rPr lang="en-US" sz="3300" b="0" kern="1200" spc="-590" dirty="0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</a:br>
            <a:r>
              <a:rPr lang="en-US" sz="3300" b="0" kern="1200" spc="-590" dirty="0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         </a:t>
            </a:r>
            <a:r>
              <a:rPr lang="en-US" sz="3300" b="0" kern="1200" spc="-590" dirty="0" err="1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Zahraa</a:t>
            </a:r>
            <a:r>
              <a:rPr lang="en-US" sz="3300" b="0" kern="1200" spc="-590" dirty="0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     Ahmed</a:t>
            </a:r>
            <a:br>
              <a:rPr lang="en-US" sz="3300" b="0" kern="1200" spc="-590" dirty="0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</a:br>
            <a:r>
              <a:rPr lang="en-US" sz="3300" b="0" kern="1200" spc="-590" dirty="0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         </a:t>
            </a:r>
            <a:r>
              <a:rPr lang="en-US" sz="3300" b="0" kern="1200" spc="-590" dirty="0" err="1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hagar</a:t>
            </a:r>
            <a:r>
              <a:rPr lang="en-US" sz="3300" b="0" kern="1200" spc="-590" dirty="0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     Mohamed</a:t>
            </a:r>
            <a:br>
              <a:rPr lang="en-US" sz="3300" b="0" kern="1200" spc="-590" dirty="0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</a:br>
            <a:r>
              <a:rPr lang="en-US" sz="3300" b="0" kern="1200" spc="-590" dirty="0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          </a:t>
            </a:r>
            <a:r>
              <a:rPr lang="en-US" sz="3300" b="0" kern="1200" spc="-590" dirty="0" err="1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Yasm</a:t>
            </a:r>
            <a:r>
              <a:rPr lang="en-US" sz="3300" b="0" kern="1200" spc="-590" dirty="0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  I  ne     Sam  </a:t>
            </a:r>
            <a:r>
              <a:rPr lang="en-US" sz="3300" b="0" kern="1200" spc="-590" dirty="0" err="1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i</a:t>
            </a:r>
            <a:r>
              <a:rPr lang="en-US" sz="3300" b="0" kern="1200" spc="-590" dirty="0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  r</a:t>
            </a:r>
            <a:br>
              <a:rPr lang="en-US" sz="3300" b="0" kern="1200" spc="-590" dirty="0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</a:br>
            <a:r>
              <a:rPr lang="en-US" sz="3300" b="0" kern="1200" spc="-590" dirty="0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           </a:t>
            </a:r>
            <a:r>
              <a:rPr lang="en-US" sz="3300" b="0" kern="1200" spc="-590" dirty="0" err="1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Yasm</a:t>
            </a:r>
            <a:r>
              <a:rPr lang="en-US" sz="3300" b="0" kern="1200" spc="-590" dirty="0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  I  ne      </a:t>
            </a:r>
            <a:r>
              <a:rPr lang="en-US" sz="3300" b="0" kern="1200" spc="-590" dirty="0" err="1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sam</a:t>
            </a:r>
            <a:r>
              <a:rPr lang="en-US" sz="3300" b="0" kern="1200" spc="-590" dirty="0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  </a:t>
            </a:r>
            <a:r>
              <a:rPr lang="en-US" sz="3300" b="0" kern="1200" spc="-590" dirty="0" err="1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i</a:t>
            </a:r>
            <a:br>
              <a:rPr lang="en-US" sz="3300" b="0" kern="1200" spc="-590" dirty="0">
                <a:solidFill>
                  <a:schemeClr val="tx1"/>
                </a:solidFill>
                <a:latin typeface="Algerian" panose="04020705040A02060702" pitchFamily="82" charset="0"/>
                <a:cs typeface="Aharoni" panose="02010803020104030203" pitchFamily="2" charset="-79"/>
              </a:rPr>
            </a:br>
            <a:br>
              <a:rPr lang="en-US" sz="3300" kern="1200" spc="-59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D0469D16-FCE5-4F75-28BE-430FF7967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013" y="540142"/>
            <a:ext cx="4478726" cy="418826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628650" y="476726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ts val="10"/>
              </a:spcBef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Machine Learning</a:t>
            </a:r>
            <a:endParaRPr lang="en-US" kern="1200" spc="-25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3028950" y="4767262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ts val="10"/>
              </a:spcBef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Furniture Price Prediction</a:t>
            </a:r>
          </a:p>
        </p:txBody>
      </p:sp>
      <p:sp>
        <p:nvSpPr>
          <p:cNvPr id="2" name="object 2"/>
          <p:cNvSpPr/>
          <p:nvPr/>
        </p:nvSpPr>
        <p:spPr>
          <a:xfrm>
            <a:off x="-74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4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800" y="146482"/>
            <a:ext cx="9336741" cy="592673"/>
          </a:xfrm>
          <a:prstGeom prst="rect">
            <a:avLst/>
          </a:prstGeom>
        </p:spPr>
        <p:txBody>
          <a:bodyPr vert="horz" wrap="square" lIns="0" tIns="175461" rIns="0" bIns="0" rtlCol="0">
            <a:spAutoFit/>
          </a:bodyPr>
          <a:lstStyle/>
          <a:p>
            <a:pPr marL="6804659">
              <a:lnSpc>
                <a:spcPct val="100000"/>
              </a:lnSpc>
              <a:spcBef>
                <a:spcPts val="100"/>
              </a:spcBef>
            </a:pPr>
            <a:r>
              <a:rPr lang="en-US" sz="2700" spc="-220" dirty="0">
                <a:solidFill>
                  <a:srgbClr val="4DB6AB"/>
                </a:solidFill>
              </a:rPr>
              <a:t>Conclusion</a:t>
            </a:r>
            <a:endParaRPr lang="en-US" sz="2700" dirty="0">
              <a:solidFill>
                <a:srgbClr val="4DB6AB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01430" y="4811867"/>
            <a:ext cx="2842260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Furniture Price Prediction</a:t>
            </a:r>
            <a:endParaRPr lang="en-US"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7370238" y="4811867"/>
            <a:ext cx="1544954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Machine Learning</a:t>
            </a:r>
            <a:endParaRPr spc="-25" dirty="0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B7A5DF3-7370-042B-B4A2-04A3C01654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621"/>
            <a:ext cx="1828800" cy="10639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789037-282B-EC02-1760-28F0E7A1A8BC}"/>
              </a:ext>
            </a:extLst>
          </p:cNvPr>
          <p:cNvSpPr txBox="1"/>
          <p:nvPr/>
        </p:nvSpPr>
        <p:spPr>
          <a:xfrm>
            <a:off x="1447800" y="2048814"/>
            <a:ext cx="7304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The best and most consistent models used are:</a:t>
            </a:r>
          </a:p>
          <a:p>
            <a:pPr algn="l"/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Random Forest Regressor ( </a:t>
            </a:r>
            <a:r>
              <a:rPr lang="en-US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max_depth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= 60 , </a:t>
            </a:r>
            <a:r>
              <a:rPr lang="en-US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n_estimators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= 150 )</a:t>
            </a:r>
          </a:p>
          <a:p>
            <a:pPr algn="l"/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and </a:t>
            </a:r>
            <a:r>
              <a:rPr lang="en-US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KNeighborsRegressor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with K=10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64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1191" y="1836790"/>
            <a:ext cx="2402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45" dirty="0"/>
              <a:t>Thank</a:t>
            </a:r>
            <a:r>
              <a:rPr sz="4800" spc="-330" dirty="0"/>
              <a:t> </a:t>
            </a:r>
            <a:r>
              <a:rPr sz="4800" spc="-484" dirty="0"/>
              <a:t>You!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2819400" y="3105150"/>
            <a:ext cx="4923790" cy="21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lang="en-US" sz="1400" dirty="0">
                <a:latin typeface="Trebuchet MS"/>
                <a:cs typeface="Trebuchet MS"/>
              </a:rPr>
              <a:t>Furniture Price </a:t>
            </a:r>
            <a:r>
              <a:rPr lang="en-US" sz="1400" dirty="0" err="1">
                <a:latin typeface="Trebuchet MS"/>
                <a:cs typeface="Trebuchet MS"/>
              </a:rPr>
              <a:t>Prediction</a:t>
            </a:r>
            <a:r>
              <a:rPr sz="1400" spc="-35" dirty="0" err="1">
                <a:latin typeface="Trebuchet MS"/>
                <a:cs typeface="Trebuchet MS"/>
              </a:rPr>
              <a:t>.ipynb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185" dirty="0">
                <a:latin typeface="Trebuchet MS"/>
                <a:cs typeface="Trebuchet MS"/>
              </a:rPr>
              <a:t>: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b="1" u="heavy" spc="-1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Trebuchet MS"/>
                <a:cs typeface="Trebuchet MS"/>
                <a:hlinkClick r:id="rId2"/>
              </a:rPr>
              <a:t>Click</a:t>
            </a:r>
            <a:r>
              <a:rPr sz="1400" b="1" u="heavy" spc="-5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1400" b="1" u="heavy" spc="-1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Trebuchet MS"/>
                <a:cs typeface="Trebuchet MS"/>
                <a:hlinkClick r:id="rId2"/>
              </a:rPr>
              <a:t>Here!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201430" y="4811867"/>
            <a:ext cx="2842260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Furniture Price Prediction</a:t>
            </a:r>
            <a:endParaRPr lang="en-US"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7370238" y="4811867"/>
            <a:ext cx="1544954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Machine Learning</a:t>
            </a:r>
            <a:endParaRPr lang="en-US" spc="-25" dirty="0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5C1BF018-9414-A772-885E-BB557610E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719"/>
            <a:ext cx="2193904" cy="1276350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9180FF27-A1AC-C5D6-CFC8-511A960F7DBD}"/>
              </a:ext>
            </a:extLst>
          </p:cNvPr>
          <p:cNvSpPr/>
          <p:nvPr/>
        </p:nvSpPr>
        <p:spPr>
          <a:xfrm>
            <a:off x="-74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6498" rIns="0" bIns="0" rtlCol="0">
            <a:spAutoFit/>
          </a:bodyPr>
          <a:lstStyle/>
          <a:p>
            <a:pPr marL="7292340">
              <a:lnSpc>
                <a:spcPct val="100000"/>
              </a:lnSpc>
              <a:spcBef>
                <a:spcPts val="100"/>
              </a:spcBef>
            </a:pPr>
            <a:r>
              <a:rPr sz="2700" spc="-310" dirty="0">
                <a:solidFill>
                  <a:srgbClr val="4DB6AB"/>
                </a:solidFill>
                <a:latin typeface="Trebuchet MS"/>
                <a:cs typeface="Trebuchet MS"/>
              </a:rPr>
              <a:t>Workﬂow</a:t>
            </a:r>
            <a:endParaRPr sz="27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25" y="1346674"/>
            <a:ext cx="1898650" cy="8255"/>
          </a:xfrm>
          <a:custGeom>
            <a:avLst/>
            <a:gdLst/>
            <a:ahLst/>
            <a:cxnLst/>
            <a:rect l="l" t="t" r="r" b="b"/>
            <a:pathLst>
              <a:path w="1898650" h="8255">
                <a:moveTo>
                  <a:pt x="0" y="0"/>
                </a:moveTo>
                <a:lnTo>
                  <a:pt x="1898099" y="7799"/>
                </a:lnTo>
              </a:path>
            </a:pathLst>
          </a:custGeom>
          <a:ln w="38099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5" y="2032699"/>
            <a:ext cx="2817495" cy="13335"/>
          </a:xfrm>
          <a:custGeom>
            <a:avLst/>
            <a:gdLst/>
            <a:ahLst/>
            <a:cxnLst/>
            <a:rect l="l" t="t" r="r" b="b"/>
            <a:pathLst>
              <a:path w="2817495" h="13335">
                <a:moveTo>
                  <a:pt x="0" y="12899"/>
                </a:moveTo>
                <a:lnTo>
                  <a:pt x="2817299" y="0"/>
                </a:lnTo>
              </a:path>
            </a:pathLst>
          </a:custGeom>
          <a:ln w="38099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 flipV="1">
            <a:off x="1124" y="4039428"/>
            <a:ext cx="5256676" cy="45719"/>
          </a:xfrm>
          <a:custGeom>
            <a:avLst/>
            <a:gdLst/>
            <a:ahLst/>
            <a:cxnLst/>
            <a:rect l="l" t="t" r="r" b="b"/>
            <a:pathLst>
              <a:path w="5558790" h="6350">
                <a:moveTo>
                  <a:pt x="0" y="6299"/>
                </a:moveTo>
                <a:lnTo>
                  <a:pt x="5558699" y="0"/>
                </a:lnTo>
              </a:path>
            </a:pathLst>
          </a:custGeom>
          <a:ln w="38099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2250" y="2723950"/>
            <a:ext cx="3729990" cy="3810"/>
          </a:xfrm>
          <a:custGeom>
            <a:avLst/>
            <a:gdLst/>
            <a:ahLst/>
            <a:cxnLst/>
            <a:rect l="l" t="t" r="r" b="b"/>
            <a:pathLst>
              <a:path w="3729990" h="3810">
                <a:moveTo>
                  <a:pt x="0" y="3599"/>
                </a:moveTo>
                <a:lnTo>
                  <a:pt x="3729899" y="0"/>
                </a:lnTo>
              </a:path>
            </a:pathLst>
          </a:custGeom>
          <a:ln w="38099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5" y="3401272"/>
            <a:ext cx="4570875" cy="45719"/>
          </a:xfrm>
          <a:custGeom>
            <a:avLst/>
            <a:gdLst/>
            <a:ahLst/>
            <a:cxnLst/>
            <a:rect l="l" t="t" r="r" b="b"/>
            <a:pathLst>
              <a:path w="4636135" h="15239">
                <a:moveTo>
                  <a:pt x="0" y="14999"/>
                </a:moveTo>
                <a:lnTo>
                  <a:pt x="4635899" y="0"/>
                </a:lnTo>
              </a:path>
            </a:pathLst>
          </a:custGeom>
          <a:ln w="38099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44152" y="839657"/>
            <a:ext cx="6168390" cy="3476593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4500" b="1" spc="-675" baseline="-4629" dirty="0">
                <a:solidFill>
                  <a:srgbClr val="4DB6AB"/>
                </a:solidFill>
                <a:latin typeface="Trebuchet MS"/>
                <a:cs typeface="Trebuchet MS"/>
              </a:rPr>
              <a:t>01</a:t>
            </a:r>
            <a:r>
              <a:rPr sz="4500" b="1" spc="705" baseline="-4629" dirty="0">
                <a:solidFill>
                  <a:srgbClr val="4DB6AB"/>
                </a:solidFill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Business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Understanding</a:t>
            </a:r>
            <a:endParaRPr sz="2400" dirty="0">
              <a:latin typeface="Trebuchet MS"/>
              <a:cs typeface="Trebuchet MS"/>
            </a:endParaRPr>
          </a:p>
          <a:p>
            <a:pPr marR="1542415" algn="ctr">
              <a:lnSpc>
                <a:spcPct val="100000"/>
              </a:lnSpc>
              <a:spcBef>
                <a:spcPts val="1810"/>
              </a:spcBef>
            </a:pPr>
            <a:r>
              <a:rPr sz="4500" b="1" spc="-569" baseline="-3703" dirty="0">
                <a:solidFill>
                  <a:srgbClr val="4DB6AB"/>
                </a:solidFill>
                <a:latin typeface="Trebuchet MS"/>
                <a:cs typeface="Trebuchet MS"/>
              </a:rPr>
              <a:t>02</a:t>
            </a:r>
            <a:r>
              <a:rPr sz="4500" b="1" spc="562" baseline="-3703" dirty="0">
                <a:solidFill>
                  <a:srgbClr val="4DB6AB"/>
                </a:solidFill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Data </a:t>
            </a:r>
            <a:r>
              <a:rPr sz="2400" spc="-100" dirty="0">
                <a:latin typeface="Trebuchet MS"/>
                <a:cs typeface="Trebuchet MS"/>
              </a:rPr>
              <a:t>Understanding</a:t>
            </a:r>
            <a:endParaRPr sz="2400" dirty="0">
              <a:latin typeface="Trebuchet MS"/>
              <a:cs typeface="Trebuchet MS"/>
            </a:endParaRPr>
          </a:p>
          <a:p>
            <a:pPr marR="97155" algn="ctr">
              <a:lnSpc>
                <a:spcPct val="100000"/>
              </a:lnSpc>
              <a:spcBef>
                <a:spcPts val="1785"/>
              </a:spcBef>
            </a:pPr>
            <a:r>
              <a:rPr sz="4500" b="1" spc="-540" baseline="-4629" dirty="0">
                <a:solidFill>
                  <a:srgbClr val="4DB6AB"/>
                </a:solidFill>
                <a:latin typeface="Trebuchet MS"/>
                <a:cs typeface="Trebuchet MS"/>
              </a:rPr>
              <a:t>03</a:t>
            </a:r>
            <a:r>
              <a:rPr sz="4500" b="1" spc="352" baseline="-4629" dirty="0">
                <a:solidFill>
                  <a:srgbClr val="4DB6AB"/>
                </a:solidFill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Data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Preparation</a:t>
            </a:r>
            <a:endParaRPr lang="en-US" sz="2400" dirty="0">
              <a:latin typeface="Trebuchet MS"/>
              <a:cs typeface="Trebuchet MS"/>
            </a:endParaRPr>
          </a:p>
          <a:p>
            <a:pPr marL="2445385" algn="ctr">
              <a:lnSpc>
                <a:spcPct val="100000"/>
              </a:lnSpc>
              <a:spcBef>
                <a:spcPts val="1790"/>
              </a:spcBef>
            </a:pPr>
            <a:r>
              <a:rPr lang="en-US" sz="4500" b="1" spc="-427" baseline="-3703" dirty="0">
                <a:solidFill>
                  <a:srgbClr val="4DB6AB"/>
                </a:solidFill>
                <a:latin typeface="Trebuchet MS"/>
                <a:cs typeface="Trebuchet MS"/>
              </a:rPr>
              <a:t>04</a:t>
            </a:r>
            <a:r>
              <a:rPr lang="en-US" sz="4500" b="1" spc="727" baseline="-3703" dirty="0">
                <a:solidFill>
                  <a:srgbClr val="4DB6AB"/>
                </a:solidFill>
                <a:latin typeface="Trebuchet MS"/>
                <a:cs typeface="Trebuchet MS"/>
              </a:rPr>
              <a:t> </a:t>
            </a:r>
            <a:r>
              <a:rPr lang="en-US" sz="2400" spc="-155" dirty="0">
                <a:latin typeface="Trebuchet MS"/>
                <a:cs typeface="Trebuchet MS"/>
              </a:rPr>
              <a:t>Modelling &amp; </a:t>
            </a:r>
            <a:r>
              <a:rPr lang="en-US" sz="2400" spc="-85" dirty="0">
                <a:latin typeface="Trebuchet MS"/>
                <a:cs typeface="Trebuchet MS"/>
              </a:rPr>
              <a:t>Evaluation</a:t>
            </a:r>
            <a:r>
              <a:rPr lang="en-US" sz="4500" b="1" spc="-480" baseline="-3703" dirty="0">
                <a:solidFill>
                  <a:srgbClr val="4DB6AB"/>
                </a:solidFill>
                <a:latin typeface="Trebuchet MS"/>
                <a:cs typeface="Trebuchet MS"/>
              </a:rPr>
              <a:t>     </a:t>
            </a:r>
            <a:r>
              <a:rPr sz="4500" b="1" spc="-480" baseline="-3703" dirty="0">
                <a:solidFill>
                  <a:srgbClr val="4DB6AB"/>
                </a:solidFill>
                <a:latin typeface="Trebuchet MS"/>
                <a:cs typeface="Trebuchet MS"/>
              </a:rPr>
              <a:t>05</a:t>
            </a:r>
            <a:r>
              <a:rPr lang="en-US" sz="4500" b="1" spc="-480" baseline="-3703" dirty="0">
                <a:solidFill>
                  <a:srgbClr val="4DB6AB"/>
                </a:solidFill>
                <a:latin typeface="Trebuchet MS"/>
                <a:cs typeface="Trebuchet MS"/>
              </a:rPr>
              <a:t>  </a:t>
            </a:r>
            <a:r>
              <a:rPr lang="en-US" sz="2400" spc="-155" dirty="0">
                <a:latin typeface="Trebuchet MS"/>
              </a:rPr>
              <a:t>Conclusion</a:t>
            </a:r>
            <a:r>
              <a:rPr lang="en-US" sz="4500" spc="-480" baseline="-3703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endParaRPr sz="24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201430" y="4811867"/>
            <a:ext cx="2842260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Furniture Price Prediction</a:t>
            </a:r>
            <a:endParaRPr lang="en-US" spc="-10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7370238" y="4811867"/>
            <a:ext cx="1544954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Machine Learning</a:t>
            </a:r>
            <a:endParaRPr spc="-25" dirty="0"/>
          </a:p>
        </p:txBody>
      </p: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D1D6064C-012E-450A-9791-D02F4B7ACF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-3417"/>
            <a:ext cx="1524000" cy="10791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180424" y="2570312"/>
            <a:ext cx="2606675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b="1" spc="-280" dirty="0">
                <a:latin typeface="Trebuchet MS"/>
                <a:cs typeface="Trebuchet MS"/>
              </a:rPr>
              <a:t>Business </a:t>
            </a:r>
            <a:r>
              <a:rPr sz="3600" b="1" spc="-335" dirty="0">
                <a:latin typeface="Trebuchet MS"/>
                <a:cs typeface="Trebuchet MS"/>
              </a:rPr>
              <a:t>Understanding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40271" y="1194856"/>
            <a:ext cx="110363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1450" dirty="0">
                <a:solidFill>
                  <a:srgbClr val="000000"/>
                </a:solidFill>
                <a:latin typeface="Trebuchet MS"/>
                <a:cs typeface="Trebuchet MS"/>
              </a:rPr>
              <a:t>01</a:t>
            </a:r>
            <a:endParaRPr sz="9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9000" y="4874768"/>
            <a:ext cx="1905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Trebuchet MS"/>
                <a:cs typeface="Trebuchet MS"/>
              </a:rPr>
              <a:t>Furniture Price Prediction</a:t>
            </a:r>
          </a:p>
        </p:txBody>
      </p:sp>
      <p:pic>
        <p:nvPicPr>
          <p:cNvPr id="8" name="Picture 7" descr="A white couch with colorful pillows&#10;&#10;Description automatically generated with low confidence">
            <a:extLst>
              <a:ext uri="{FF2B5EF4-FFF2-40B4-BE49-F238E27FC236}">
                <a16:creationId xmlns:a16="http://schemas.microsoft.com/office/drawing/2014/main" id="{8339AB7F-B5DD-18EF-5D46-46ECE75D85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42" y="0"/>
            <a:ext cx="4343400" cy="514350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B679D475-4663-DCBD-0A67-81C59D700A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972" y="14287"/>
            <a:ext cx="1650980" cy="12620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4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89" y="127163"/>
            <a:ext cx="8695054" cy="592673"/>
          </a:xfrm>
          <a:prstGeom prst="rect">
            <a:avLst/>
          </a:prstGeom>
        </p:spPr>
        <p:txBody>
          <a:bodyPr vert="horz" wrap="square" lIns="0" tIns="175461" rIns="0" bIns="0" rtlCol="0">
            <a:spAutoFit/>
          </a:bodyPr>
          <a:lstStyle/>
          <a:p>
            <a:pPr marL="7550150">
              <a:lnSpc>
                <a:spcPct val="100000"/>
              </a:lnSpc>
              <a:spcBef>
                <a:spcPts val="100"/>
              </a:spcBef>
            </a:pPr>
            <a:r>
              <a:rPr sz="2700" spc="-225" dirty="0">
                <a:solidFill>
                  <a:srgbClr val="4DB6AB"/>
                </a:solidFill>
              </a:rPr>
              <a:t>Overview</a:t>
            </a:r>
            <a:endParaRPr sz="2700" dirty="0"/>
          </a:p>
        </p:txBody>
      </p:sp>
      <p:sp>
        <p:nvSpPr>
          <p:cNvPr id="10" name="object 10"/>
          <p:cNvSpPr txBox="1"/>
          <p:nvPr/>
        </p:nvSpPr>
        <p:spPr>
          <a:xfrm>
            <a:off x="2209800" y="4269774"/>
            <a:ext cx="4194810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00" spc="-10" dirty="0">
                <a:latin typeface="Trebuchet MS"/>
                <a:cs typeface="Trebuchet MS"/>
              </a:rPr>
              <a:t>Source:</a:t>
            </a:r>
            <a:r>
              <a:rPr lang="en-US" sz="1100" spc="-45" dirty="0">
                <a:latin typeface="Trebuchet MS"/>
                <a:cs typeface="Trebuchet MS"/>
              </a:rPr>
              <a:t> </a:t>
            </a:r>
            <a:r>
              <a:rPr lang="en-US" sz="1100" spc="-20" dirty="0">
                <a:latin typeface="Trebuchet MS"/>
                <a:cs typeface="Trebuchet MS"/>
              </a:rPr>
              <a:t>Kaggle</a:t>
            </a:r>
            <a:r>
              <a:rPr lang="en-US" sz="1100" spc="-10" dirty="0">
                <a:latin typeface="Trebuchet MS"/>
                <a:cs typeface="Trebuchet MS"/>
              </a:rPr>
              <a:t>.</a:t>
            </a:r>
            <a:r>
              <a:rPr lang="en-US" sz="1100" spc="-40" dirty="0">
                <a:latin typeface="Trebuchet MS"/>
                <a:cs typeface="Trebuchet MS"/>
              </a:rPr>
              <a:t> </a:t>
            </a:r>
            <a:r>
              <a:rPr lang="en-US" sz="1100" spc="-45" dirty="0">
                <a:latin typeface="Trebuchet MS"/>
                <a:cs typeface="Trebuchet MS"/>
              </a:rPr>
              <a:t>“Prices of Furniture collected from Jumia</a:t>
            </a:r>
            <a:r>
              <a:rPr lang="en-US" sz="1100" spc="-10" dirty="0">
                <a:latin typeface="Trebuchet MS"/>
                <a:cs typeface="Trebuchet MS"/>
              </a:rPr>
              <a:t>”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00" spc="-10" dirty="0">
                <a:latin typeface="Trebuchet MS"/>
                <a:cs typeface="Trebuchet MS"/>
              </a:rPr>
              <a:t>                </a:t>
            </a:r>
            <a:r>
              <a:rPr lang="en-US" sz="1100" dirty="0">
                <a:hlinkClick r:id="rId2"/>
              </a:rPr>
              <a:t>Furniture Price Prediction | Kaggle</a:t>
            </a:r>
            <a:endParaRPr lang="en-US"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201430" y="4811867"/>
            <a:ext cx="2842260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Furniture Price Prediction</a:t>
            </a:r>
            <a:endParaRPr lang="en-US"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7370238" y="4811867"/>
            <a:ext cx="1544954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Machine Learning</a:t>
            </a:r>
            <a:endParaRPr spc="-25" dirty="0"/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E4C2B08-8767-E16A-3906-766A162E85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9" y="0"/>
            <a:ext cx="1828800" cy="996787"/>
          </a:xfrm>
          <a:prstGeom prst="rect">
            <a:avLst/>
          </a:prstGeom>
        </p:spPr>
      </p:pic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D31991B-5D5B-2ECC-DF41-344420000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45192"/>
            <a:ext cx="7086600" cy="32093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4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762000" y="131720"/>
            <a:ext cx="10447743" cy="592673"/>
          </a:xfrm>
          <a:prstGeom prst="rect">
            <a:avLst/>
          </a:prstGeom>
        </p:spPr>
        <p:txBody>
          <a:bodyPr vert="horz" wrap="square" lIns="0" tIns="175461" rIns="0" bIns="0" rtlCol="0">
            <a:spAutoFit/>
          </a:bodyPr>
          <a:lstStyle/>
          <a:p>
            <a:pPr marL="7550150">
              <a:lnSpc>
                <a:spcPct val="100000"/>
              </a:lnSpc>
              <a:spcBef>
                <a:spcPts val="100"/>
              </a:spcBef>
            </a:pPr>
            <a:r>
              <a:rPr lang="en-US" sz="2700" spc="-225" dirty="0">
                <a:solidFill>
                  <a:srgbClr val="4DB6AB"/>
                </a:solidFill>
              </a:rPr>
              <a:t>Import The Libraries</a:t>
            </a:r>
            <a:endParaRPr sz="27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201430" y="4811867"/>
            <a:ext cx="2842260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Furniture Price Prediction</a:t>
            </a:r>
            <a:endParaRPr lang="en-US"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7370238" y="4811867"/>
            <a:ext cx="1544954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Machine Learning</a:t>
            </a:r>
            <a:endParaRPr spc="-25" dirty="0"/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E4C2B08-8767-E16A-3906-766A162E85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9" y="0"/>
            <a:ext cx="1828800" cy="996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66038F-256D-CC98-1AE3-6531CECF2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5036"/>
            <a:ext cx="8153400" cy="354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7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4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694217" y="114208"/>
            <a:ext cx="9838143" cy="592673"/>
          </a:xfrm>
          <a:prstGeom prst="rect">
            <a:avLst/>
          </a:prstGeom>
        </p:spPr>
        <p:txBody>
          <a:bodyPr vert="horz" wrap="square" lIns="0" tIns="175461" rIns="0" bIns="0" rtlCol="0">
            <a:spAutoFit/>
          </a:bodyPr>
          <a:lstStyle/>
          <a:p>
            <a:pPr marL="7550150">
              <a:lnSpc>
                <a:spcPct val="100000"/>
              </a:lnSpc>
              <a:spcBef>
                <a:spcPts val="100"/>
              </a:spcBef>
            </a:pPr>
            <a:r>
              <a:rPr lang="en-US" sz="2700" spc="-225" dirty="0">
                <a:solidFill>
                  <a:srgbClr val="4DB6AB"/>
                </a:solidFill>
              </a:rPr>
              <a:t>Loading The Data</a:t>
            </a:r>
            <a:endParaRPr sz="27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201430" y="4811867"/>
            <a:ext cx="2842260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Furniture Price Prediction</a:t>
            </a:r>
            <a:endParaRPr lang="en-US"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7370238" y="4811867"/>
            <a:ext cx="1544954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Machine Learning</a:t>
            </a:r>
            <a:endParaRPr spc="-25" dirty="0"/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E4C2B08-8767-E16A-3906-766A162E85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9" y="0"/>
            <a:ext cx="1828800" cy="996787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2774D24-FDE1-9F08-E65C-963062FA8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60531"/>
            <a:ext cx="7772400" cy="366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9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424" y="0"/>
            <a:ext cx="4629574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64700" y="2521362"/>
            <a:ext cx="2606675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b="1" spc="-330" dirty="0">
                <a:latin typeface="Trebuchet MS"/>
                <a:cs typeface="Trebuchet MS"/>
              </a:rPr>
              <a:t>Data </a:t>
            </a:r>
            <a:r>
              <a:rPr sz="3600" b="1" spc="-335" dirty="0">
                <a:latin typeface="Trebuchet MS"/>
                <a:cs typeface="Trebuchet MS"/>
              </a:rPr>
              <a:t>Understanding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9682" y="1145906"/>
            <a:ext cx="115824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1240" dirty="0">
                <a:solidFill>
                  <a:srgbClr val="000000"/>
                </a:solidFill>
                <a:latin typeface="Trebuchet MS"/>
                <a:cs typeface="Trebuchet MS"/>
              </a:rPr>
              <a:t>02</a:t>
            </a:r>
            <a:endParaRPr sz="9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01430" y="4811867"/>
            <a:ext cx="2842260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Furniture Price Prediction</a:t>
            </a:r>
            <a:endParaRPr spc="-10" dirty="0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B3805D01-F5E5-AE86-374D-91985EEB06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676400" cy="11145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4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200" y="114172"/>
            <a:ext cx="8695055" cy="592673"/>
          </a:xfrm>
          <a:prstGeom prst="rect">
            <a:avLst/>
          </a:prstGeom>
        </p:spPr>
        <p:txBody>
          <a:bodyPr vert="horz" wrap="square" lIns="0" tIns="175461" rIns="0" bIns="0" rtlCol="0">
            <a:spAutoFit/>
          </a:bodyPr>
          <a:lstStyle/>
          <a:p>
            <a:pPr marL="6804659">
              <a:lnSpc>
                <a:spcPct val="100000"/>
              </a:lnSpc>
              <a:spcBef>
                <a:spcPts val="100"/>
              </a:spcBef>
            </a:pPr>
            <a:r>
              <a:rPr sz="2700" spc="-220" dirty="0">
                <a:solidFill>
                  <a:srgbClr val="4DB6AB"/>
                </a:solidFill>
              </a:rPr>
              <a:t>Data</a:t>
            </a:r>
            <a:r>
              <a:rPr sz="2700" spc="-30" dirty="0">
                <a:solidFill>
                  <a:srgbClr val="4DB6AB"/>
                </a:solidFill>
              </a:rPr>
              <a:t> </a:t>
            </a:r>
            <a:r>
              <a:rPr lang="en-US" sz="2700" spc="-180" dirty="0">
                <a:solidFill>
                  <a:srgbClr val="4DB6AB"/>
                </a:solidFill>
              </a:rPr>
              <a:t>Overview</a:t>
            </a:r>
            <a:endParaRPr sz="2700" dirty="0">
              <a:solidFill>
                <a:srgbClr val="4DB6AB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01430" y="4811867"/>
            <a:ext cx="2842260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Furniture Price Prediction</a:t>
            </a:r>
            <a:endParaRPr lang="en-US"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7370238" y="4811867"/>
            <a:ext cx="1544954" cy="18594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Machine Learning</a:t>
            </a:r>
            <a:endParaRPr spc="-25" dirty="0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B7A5DF3-7370-042B-B4A2-04A3C01654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2" y="0"/>
            <a:ext cx="1828800" cy="922585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DC0C56B-4DF6-BEBE-8CC3-13B0AF879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26" y="745733"/>
            <a:ext cx="7543800" cy="39429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6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Words>347</Words>
  <Application>Microsoft Office PowerPoint</Application>
  <PresentationFormat>On-screen Show (16:9)</PresentationFormat>
  <Paragraphs>78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Aharoni</vt:lpstr>
      <vt:lpstr>Algerian</vt:lpstr>
      <vt:lpstr>Calibri</vt:lpstr>
      <vt:lpstr>Grandview</vt:lpstr>
      <vt:lpstr>Trebuchet MS</vt:lpstr>
      <vt:lpstr>Office Theme</vt:lpstr>
      <vt:lpstr>Furniture Price Prediction</vt:lpstr>
      <vt:lpstr>O u r  Te a m  :           Alaa     Emad           D i  na     Al  s hazly          Zahraa     Ahmed          hagar     Mohamed           Yasm  I  ne     Sam  i  r            Yasm  I  ne      sam  i  </vt:lpstr>
      <vt:lpstr>Workﬂow</vt:lpstr>
      <vt:lpstr>01</vt:lpstr>
      <vt:lpstr>Overview</vt:lpstr>
      <vt:lpstr>Import The Libraries</vt:lpstr>
      <vt:lpstr>Loading The Data</vt:lpstr>
      <vt:lpstr>02</vt:lpstr>
      <vt:lpstr>Data Overview</vt:lpstr>
      <vt:lpstr>Remove Null Values</vt:lpstr>
      <vt:lpstr>Descriptive  Statistics</vt:lpstr>
      <vt:lpstr>03</vt:lpstr>
      <vt:lpstr>Data Preprocessing</vt:lpstr>
      <vt:lpstr>04</vt:lpstr>
      <vt:lpstr>Modelling</vt:lpstr>
      <vt:lpstr>Evaluation</vt:lpstr>
      <vt:lpstr>Evaluate Trained Models</vt:lpstr>
      <vt:lpstr>Models Performance Overview </vt:lpstr>
      <vt:lpstr>PowerPoint Presentation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Final Project FSB - Kelompok 3</dc:title>
  <dc:creator>Yasmeen</dc:creator>
  <cp:lastModifiedBy>Yasmine Sami</cp:lastModifiedBy>
  <cp:revision>7</cp:revision>
  <dcterms:created xsi:type="dcterms:W3CDTF">2023-05-11T10:44:48Z</dcterms:created>
  <dcterms:modified xsi:type="dcterms:W3CDTF">2023-05-16T10:09:33Z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