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9"/>
    <p:restoredTop sz="94692"/>
  </p:normalViewPr>
  <p:slideViewPr>
    <p:cSldViewPr snapToGrid="0">
      <p:cViewPr varScale="1">
        <p:scale>
          <a:sx n="60" d="100"/>
          <a:sy n="60" d="100"/>
        </p:scale>
        <p:origin x="192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070E-6188-B46A-418E-F493D40B0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682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35E83-E581-EB67-9A1B-89FCA9FA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86CFB-92A7-58FA-3511-ED51A7D5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0393-4FFC-6B3D-6BD7-3C3C57F9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5D06-51F6-C59A-60B1-CD85F6E0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64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2478-D225-2A19-04E9-A5DD5F21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8E976-8DB5-CBF8-3848-836237BF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6C69E-D762-664A-7C3A-C2A5BB6A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6F2A-0173-91EF-7D2F-17637104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5447-690F-6EB1-3743-4A7E70CB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1182F-921C-0336-F92B-833506D8D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57D2C-0237-8037-A8C5-275E39E0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97DF-01D3-E113-BDEB-B283AE35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7F6CF-3D83-48B7-93CC-53EF2F3F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2C54-2766-C02A-8A8C-BAC57510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8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41A0-B39C-4BB7-99D3-72F5CD01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3776-7143-4FFF-904F-CFAEF756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8B3D-886D-2BA0-58B8-1A4DD7E4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C315-94CC-C5B5-4353-E2317C48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73B8-E32E-B862-2B7A-438690B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B03-B6F7-23A3-BAE2-85513839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43B3-73B2-5002-54CC-4CBF52100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01DB7-91A9-21EB-9B2A-3D9B77D2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5F7C-1D3E-8798-DDF5-3543B748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3D25-D2E1-6410-27C4-D9645590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0D50-FFD2-057B-589E-748297B5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7C42-09F7-F2B7-30CA-578F6F29B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1E5BA-934B-CFD6-50FE-1741F3058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E8B0-409A-D31F-C4FB-F5B05F8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05B30-4AE2-2A25-5003-80632013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7380D-FFB2-2005-4F9B-E8D49679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E60E-F47A-8A3A-D2EE-9D1FA8CC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39A0B-AC3E-3B1A-0E31-89BB289D8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AB75-F20E-31FA-A13A-8F06D90D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2790D-A32D-C291-B856-AA9D72FB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C1DF6-6070-82EB-CB60-3D91A3154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2901C-3C9B-C5C5-B334-A499FBE7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27C7C-5AA2-9D23-A908-3E29F92F4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1D1FC-6868-CBF0-7221-6D347AF8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D145-6A22-3300-006E-B67BA37C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91800-7282-C0F7-3F1F-3DD1DF5E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64006-5D5B-8F1F-04BC-33FA0DF7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7D07-13C5-29DA-85C0-D2415A55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4DF57-1793-B1EF-AD1F-4BC3082E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F59CE-00A0-0AB5-3B5E-626F7D50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C09E-A18A-1B2E-190C-FC8CED80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5F7B-C135-D4FB-D738-AD2EB099D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1B77-C86C-2CE5-B88D-2FB1D5EE0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47155-AF66-2F31-ACF7-93D131CFC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250BC-95E1-74D9-C33D-A3BE9AA5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CC612-A60A-54F5-8192-7D04C828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C331-6617-37DD-1AB4-39EC55D7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8AAC-98B5-6F69-DF1F-A7E3AEF6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B9EEA-A14A-286A-9131-0A5E47665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6EC7A-BC3D-E2DD-07B0-EE6EA18CF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3CD3A-C5BE-8E5D-DD0F-805DF24D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0983-3687-E67E-F0D1-45946E07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922B-BE98-4AD7-B9D5-ED42B0EB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4A428-5610-A31E-C52D-037CC8B9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69B4-3A87-428D-B87F-912CDFD3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E5A60-CB4B-68BC-73DE-D5BD8EC6D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1A2B6-710B-8444-B0D9-B7D5CFAD638C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4780-E52C-686B-E804-E7725CB20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E2DB-5AD9-A63A-68A8-C64875F26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6C606-3F44-2C48-B718-45A74E778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4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0B0E-1E3F-DD3F-7FBB-AF23F63FB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Over-representation analysis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0EF70-4ECC-DFB4-4469-6EB8631B7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Yasmin Hilliam, PhD</a:t>
            </a:r>
          </a:p>
          <a:p>
            <a:r>
              <a:rPr lang="en-US" dirty="0"/>
              <a:t>Geisel School of Medicine at Dartmouth</a:t>
            </a:r>
          </a:p>
        </p:txBody>
      </p:sp>
    </p:spTree>
    <p:extLst>
      <p:ext uri="{BB962C8B-B14F-4D97-AF65-F5344CB8AC3E}">
        <p14:creationId xmlns:p14="http://schemas.microsoft.com/office/powerpoint/2010/main" val="488621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9F75-E5FB-99FC-2D51-289C17A3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KEGG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D2FC-708E-730B-4A51-9AAF7949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databases in KEGG</a:t>
            </a:r>
          </a:p>
          <a:p>
            <a:r>
              <a:rPr lang="en-US" dirty="0"/>
              <a:t>KEGG pathways look like wiring diagrams of molecular interactions, reactions, and relations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80D2CD0E-E442-4816-3B67-33F0C287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951" y="3162454"/>
            <a:ext cx="5672097" cy="357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985-06A6-EE9F-FA08-EE6E0F25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Over-representation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6F3C-4676-FD57-A9EA-9C259490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Fisher’s exact test</a:t>
            </a:r>
            <a:r>
              <a:rPr lang="en-US" dirty="0"/>
              <a:t> is used to test independence of two categorical variables</a:t>
            </a:r>
          </a:p>
          <a:p>
            <a:endParaRPr lang="en-US" dirty="0"/>
          </a:p>
          <a:p>
            <a:r>
              <a:rPr lang="en-US" dirty="0"/>
              <a:t>Are more of our differentially expressed genes involved in a particular pathway than would be expected by chance? </a:t>
            </a:r>
          </a:p>
          <a:p>
            <a:endParaRPr lang="en-US" dirty="0"/>
          </a:p>
          <a:p>
            <a:r>
              <a:rPr lang="en-US" dirty="0"/>
              <a:t>When a list of differentially expressed genes contains more genes from a particular biological pathway than you would predict by chance this pathway is “enriched”</a:t>
            </a:r>
          </a:p>
        </p:txBody>
      </p:sp>
    </p:spTree>
    <p:extLst>
      <p:ext uri="{BB962C8B-B14F-4D97-AF65-F5344CB8AC3E}">
        <p14:creationId xmlns:p14="http://schemas.microsoft.com/office/powerpoint/2010/main" val="421097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17A7-9B8B-1AD8-FE67-37C8E459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beyond basic statistics</a:t>
            </a:r>
            <a:br>
              <a:rPr lang="en-US" dirty="0"/>
            </a:br>
            <a:r>
              <a:rPr lang="en-US" dirty="0"/>
              <a:t>in ‘omics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86F23B-74D0-8655-E801-5B13107CDD3C}"/>
              </a:ext>
            </a:extLst>
          </p:cNvPr>
          <p:cNvSpPr>
            <a:spLocks noChangeAspect="1"/>
          </p:cNvSpPr>
          <p:nvPr/>
        </p:nvSpPr>
        <p:spPr>
          <a:xfrm>
            <a:off x="1497418" y="2743197"/>
            <a:ext cx="1828800" cy="181647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6946E-5A37-B2CD-56FD-5D9099247A5A}"/>
              </a:ext>
            </a:extLst>
          </p:cNvPr>
          <p:cNvSpPr txBox="1"/>
          <p:nvPr/>
        </p:nvSpPr>
        <p:spPr>
          <a:xfrm>
            <a:off x="1752599" y="3189771"/>
            <a:ext cx="131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pre-defined hypothesis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050C41-F747-672E-8E94-4227FD4611A4}"/>
              </a:ext>
            </a:extLst>
          </p:cNvPr>
          <p:cNvSpPr>
            <a:spLocks noChangeAspect="1"/>
          </p:cNvSpPr>
          <p:nvPr/>
        </p:nvSpPr>
        <p:spPr>
          <a:xfrm>
            <a:off x="7880496" y="2743197"/>
            <a:ext cx="1828800" cy="1816479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8394B-682A-6F10-0268-6A25F8D5E81B}"/>
              </a:ext>
            </a:extLst>
          </p:cNvPr>
          <p:cNvSpPr txBox="1"/>
          <p:nvPr/>
        </p:nvSpPr>
        <p:spPr>
          <a:xfrm>
            <a:off x="8135677" y="3328270"/>
            <a:ext cx="1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a hypothesis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0AB8F8-CC8F-FFCA-C7B9-B6368947B301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326218" y="3651437"/>
            <a:ext cx="4554278" cy="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7030A0"/>
                </a:gs>
                <a:gs pos="100000">
                  <a:srgbClr val="FFC000"/>
                </a:gs>
              </a:gsLst>
              <a:lin ang="0" scaled="1"/>
              <a:tileRect/>
            </a:gra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F349DE-2202-1CC3-7BA3-1A123AAD56F7}"/>
              </a:ext>
            </a:extLst>
          </p:cNvPr>
          <p:cNvSpPr txBox="1"/>
          <p:nvPr/>
        </p:nvSpPr>
        <p:spPr>
          <a:xfrm>
            <a:off x="1006551" y="4727052"/>
            <a:ext cx="2798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Cherry-picking your favorite genes from the dataset that may support your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BF7C2-FBE2-8B14-789E-9217F1B6EA4B}"/>
              </a:ext>
            </a:extLst>
          </p:cNvPr>
          <p:cNvSpPr txBox="1"/>
          <p:nvPr/>
        </p:nvSpPr>
        <p:spPr>
          <a:xfrm>
            <a:off x="7472913" y="4711983"/>
            <a:ext cx="2643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Examining your data row-by-row, without being influenced by pre-existing knowledge</a:t>
            </a:r>
          </a:p>
        </p:txBody>
      </p:sp>
    </p:spTree>
    <p:extLst>
      <p:ext uri="{BB962C8B-B14F-4D97-AF65-F5344CB8AC3E}">
        <p14:creationId xmlns:p14="http://schemas.microsoft.com/office/powerpoint/2010/main" val="272776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AAD5-6554-71A9-D0B1-4FB6B0338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1190-D837-661D-6FBD-FDE0182F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beyond basic statistics</a:t>
            </a:r>
            <a:br>
              <a:rPr lang="en-US" dirty="0"/>
            </a:br>
            <a:r>
              <a:rPr lang="en-US" dirty="0"/>
              <a:t>in ‘omics analysis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A1134C-1139-EDAC-53B3-71A37A7E27C0}"/>
              </a:ext>
            </a:extLst>
          </p:cNvPr>
          <p:cNvSpPr>
            <a:spLocks noChangeAspect="1"/>
          </p:cNvSpPr>
          <p:nvPr/>
        </p:nvSpPr>
        <p:spPr>
          <a:xfrm>
            <a:off x="1497418" y="2743197"/>
            <a:ext cx="1828800" cy="1816479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8F413-3708-9EFD-F8A4-CAA280D53307}"/>
              </a:ext>
            </a:extLst>
          </p:cNvPr>
          <p:cNvSpPr txBox="1"/>
          <p:nvPr/>
        </p:nvSpPr>
        <p:spPr>
          <a:xfrm>
            <a:off x="1752599" y="3189771"/>
            <a:ext cx="131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a pre-defined hypothesis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1ADCEF-CCDE-ABB3-2765-4416EBD9127C}"/>
              </a:ext>
            </a:extLst>
          </p:cNvPr>
          <p:cNvSpPr>
            <a:spLocks noChangeAspect="1"/>
          </p:cNvSpPr>
          <p:nvPr/>
        </p:nvSpPr>
        <p:spPr>
          <a:xfrm>
            <a:off x="7880496" y="2743197"/>
            <a:ext cx="1828800" cy="1816479"/>
          </a:xfrm>
          <a:prstGeom prst="ellipse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AAA08-2384-ACD0-2F62-DD7B4C88EBD3}"/>
              </a:ext>
            </a:extLst>
          </p:cNvPr>
          <p:cNvSpPr txBox="1"/>
          <p:nvPr/>
        </p:nvSpPr>
        <p:spPr>
          <a:xfrm>
            <a:off x="8135677" y="3328270"/>
            <a:ext cx="1318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a hypothesis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551BD7-61E7-8902-706E-6F1CEC13E34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326218" y="3651437"/>
            <a:ext cx="4554278" cy="0"/>
          </a:xfrm>
          <a:prstGeom prst="straightConnector1">
            <a:avLst/>
          </a:prstGeom>
          <a:ln w="25400">
            <a:gradFill flip="none" rotWithShape="1">
              <a:gsLst>
                <a:gs pos="0">
                  <a:srgbClr val="7030A0"/>
                </a:gs>
                <a:gs pos="100000">
                  <a:srgbClr val="FFC000"/>
                </a:gs>
              </a:gsLst>
              <a:lin ang="0" scaled="1"/>
              <a:tileRect/>
            </a:gra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6CE262-20EC-B4EF-D99C-F07DAA87968A}"/>
              </a:ext>
            </a:extLst>
          </p:cNvPr>
          <p:cNvSpPr txBox="1"/>
          <p:nvPr/>
        </p:nvSpPr>
        <p:spPr>
          <a:xfrm>
            <a:off x="1006551" y="4727052"/>
            <a:ext cx="2798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Cherry-picking your favorite genes from the dataset that may support your hypothesis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20E7E-B1C5-79E5-765F-FE785AD948C5}"/>
              </a:ext>
            </a:extLst>
          </p:cNvPr>
          <p:cNvSpPr txBox="1"/>
          <p:nvPr/>
        </p:nvSpPr>
        <p:spPr>
          <a:xfrm>
            <a:off x="7472913" y="4711983"/>
            <a:ext cx="2643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Examining your data row-by-row, without being influenced by pre-existing knowledge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BEC70-802A-67CE-20C2-809471019B09}"/>
              </a:ext>
            </a:extLst>
          </p:cNvPr>
          <p:cNvSpPr/>
          <p:nvPr/>
        </p:nvSpPr>
        <p:spPr>
          <a:xfrm>
            <a:off x="838200" y="2169042"/>
            <a:ext cx="9581707" cy="401910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992B3-1823-86CC-4CC8-D17BC658A52F}"/>
              </a:ext>
            </a:extLst>
          </p:cNvPr>
          <p:cNvSpPr>
            <a:spLocks noChangeAspect="1"/>
          </p:cNvSpPr>
          <p:nvPr/>
        </p:nvSpPr>
        <p:spPr>
          <a:xfrm>
            <a:off x="4714653" y="2743197"/>
            <a:ext cx="1828800" cy="18164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EAF39-2FBA-53C5-389C-FBA39F11D5E8}"/>
              </a:ext>
            </a:extLst>
          </p:cNvPr>
          <p:cNvSpPr txBox="1"/>
          <p:nvPr/>
        </p:nvSpPr>
        <p:spPr>
          <a:xfrm>
            <a:off x="4938379" y="3328270"/>
            <a:ext cx="138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better approach?</a:t>
            </a:r>
          </a:p>
        </p:txBody>
      </p:sp>
    </p:spTree>
    <p:extLst>
      <p:ext uri="{BB962C8B-B14F-4D97-AF65-F5344CB8AC3E}">
        <p14:creationId xmlns:p14="http://schemas.microsoft.com/office/powerpoint/2010/main" val="63244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824F-2A2B-5D0A-0330-32B65D6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Pathway/gene 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8B2F-CE25-D757-DBDD-C79A6C90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 from molecular to pathway level</a:t>
            </a:r>
          </a:p>
        </p:txBody>
      </p:sp>
      <p:pic>
        <p:nvPicPr>
          <p:cNvPr id="5" name="Picture 4" descr="A diagram of a scientific experiment&#10;&#10;AI-generated content may be incorrect.">
            <a:extLst>
              <a:ext uri="{FF2B5EF4-FFF2-40B4-BE49-F238E27FC236}">
                <a16:creationId xmlns:a16="http://schemas.microsoft.com/office/drawing/2014/main" id="{0A2FE415-C3A9-C8A4-B468-66DF03AF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79" y="2525034"/>
            <a:ext cx="5217042" cy="36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8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B654-B722-9322-4C68-941536F3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BA94-ADD7-853A-ADBB-2DA6A262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databases with different curation philosophies to provide different levels of granularity for different purposes</a:t>
            </a:r>
          </a:p>
          <a:p>
            <a:endParaRPr lang="en-US" dirty="0"/>
          </a:p>
          <a:p>
            <a:r>
              <a:rPr lang="en-US" dirty="0"/>
              <a:t>Curators assign biological meaning to a set of genes</a:t>
            </a:r>
          </a:p>
          <a:p>
            <a:endParaRPr lang="en-US" dirty="0"/>
          </a:p>
          <a:p>
            <a:r>
              <a:rPr lang="en-US" dirty="0"/>
              <a:t>Gene Ontology (GO), Kyoto Encyclopedia of Genes and Genomes (KEGG), Molecular Signatures </a:t>
            </a:r>
            <a:r>
              <a:rPr lang="en-US" dirty="0" err="1"/>
              <a:t>Databse</a:t>
            </a:r>
            <a:r>
              <a:rPr lang="en-US" dirty="0"/>
              <a:t> (</a:t>
            </a:r>
            <a:r>
              <a:rPr lang="en-US" dirty="0" err="1"/>
              <a:t>MsigDB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603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D972-3F28-8338-8A58-BF15D8B4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pic>
        <p:nvPicPr>
          <p:cNvPr id="5" name="Picture 4" descr="A diagram of a gene set&#10;&#10;AI-generated content may be incorrect.">
            <a:extLst>
              <a:ext uri="{FF2B5EF4-FFF2-40B4-BE49-F238E27FC236}">
                <a16:creationId xmlns:a16="http://schemas.microsoft.com/office/drawing/2014/main" id="{85275495-B643-2E5E-0C1C-F063AA51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587" y="1347989"/>
            <a:ext cx="3336826" cy="514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AD933-7D5F-B098-4399-26B357A985FE}"/>
              </a:ext>
            </a:extLst>
          </p:cNvPr>
          <p:cNvSpPr txBox="1"/>
          <p:nvPr/>
        </p:nvSpPr>
        <p:spPr>
          <a:xfrm>
            <a:off x="0" y="6492875"/>
            <a:ext cx="45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Miguel A García-Campos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(2015) PMID: 26733877</a:t>
            </a:r>
          </a:p>
        </p:txBody>
      </p:sp>
    </p:spTree>
    <p:extLst>
      <p:ext uri="{BB962C8B-B14F-4D97-AF65-F5344CB8AC3E}">
        <p14:creationId xmlns:p14="http://schemas.microsoft.com/office/powerpoint/2010/main" val="101563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34EF-AC89-24BD-E4A8-3F1F82D2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ontology (GO)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16F0-80BD-C512-0B60-1A03B605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terms describe our knowledge of biological domains in three aspects:</a:t>
            </a:r>
          </a:p>
          <a:p>
            <a:pPr lvl="1"/>
            <a:r>
              <a:rPr lang="en-US" dirty="0"/>
              <a:t>Biological processes (BP)</a:t>
            </a:r>
          </a:p>
        </p:txBody>
      </p:sp>
      <p:pic>
        <p:nvPicPr>
          <p:cNvPr id="5" name="Picture 4" descr="A diagram of a cell&#10;&#10;AI-generated content may be incorrect.">
            <a:extLst>
              <a:ext uri="{FF2B5EF4-FFF2-40B4-BE49-F238E27FC236}">
                <a16:creationId xmlns:a16="http://schemas.microsoft.com/office/drawing/2014/main" id="{AAE73CC3-5E36-1720-D0BE-28D575C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3721"/>
          <a:stretch>
            <a:fillRect/>
          </a:stretch>
        </p:blipFill>
        <p:spPr>
          <a:xfrm>
            <a:off x="5319844" y="2544355"/>
            <a:ext cx="5050792" cy="3991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F09BC-B9E7-A59D-0711-615F851DAFDC}"/>
              </a:ext>
            </a:extLst>
          </p:cNvPr>
          <p:cNvSpPr txBox="1"/>
          <p:nvPr/>
        </p:nvSpPr>
        <p:spPr>
          <a:xfrm>
            <a:off x="0" y="6492875"/>
            <a:ext cx="4063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Michael Ashburner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(2000) PMID: 10802651</a:t>
            </a:r>
          </a:p>
        </p:txBody>
      </p:sp>
    </p:spTree>
    <p:extLst>
      <p:ext uri="{BB962C8B-B14F-4D97-AF65-F5344CB8AC3E}">
        <p14:creationId xmlns:p14="http://schemas.microsoft.com/office/powerpoint/2010/main" val="144507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D329B-4110-CE09-4F92-E42AEE87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17C3-2483-66C8-9DC2-B80BF0A7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ontology (GO)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FFBC-7EF9-F7B0-DEB5-B15BE30F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terms describe our knowledge of biological domains in three aspects:</a:t>
            </a:r>
          </a:p>
          <a:p>
            <a:pPr lvl="1"/>
            <a:r>
              <a:rPr lang="en-US" dirty="0"/>
              <a:t>Biological processes (BP)</a:t>
            </a:r>
          </a:p>
          <a:p>
            <a:pPr lvl="1"/>
            <a:r>
              <a:rPr lang="en-US" dirty="0"/>
              <a:t>Molecular functions (MF)</a:t>
            </a:r>
          </a:p>
        </p:txBody>
      </p:sp>
      <p:pic>
        <p:nvPicPr>
          <p:cNvPr id="5" name="Picture 4" descr="A diagram of a cell&#10;&#10;AI-generated content may be incorrect.">
            <a:extLst>
              <a:ext uri="{FF2B5EF4-FFF2-40B4-BE49-F238E27FC236}">
                <a16:creationId xmlns:a16="http://schemas.microsoft.com/office/drawing/2014/main" id="{D944EFB7-017E-47CB-982E-F037431A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883" b="32100"/>
          <a:stretch>
            <a:fillRect/>
          </a:stretch>
        </p:blipFill>
        <p:spPr>
          <a:xfrm>
            <a:off x="5319844" y="2788905"/>
            <a:ext cx="5050792" cy="3522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927750-D68A-4B06-6AC0-17BC421EF9F1}"/>
              </a:ext>
            </a:extLst>
          </p:cNvPr>
          <p:cNvSpPr txBox="1"/>
          <p:nvPr/>
        </p:nvSpPr>
        <p:spPr>
          <a:xfrm>
            <a:off x="0" y="6492875"/>
            <a:ext cx="4063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Michael Ashburner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(2000) PMID: 10802651</a:t>
            </a:r>
          </a:p>
        </p:txBody>
      </p:sp>
    </p:spTree>
    <p:extLst>
      <p:ext uri="{BB962C8B-B14F-4D97-AF65-F5344CB8AC3E}">
        <p14:creationId xmlns:p14="http://schemas.microsoft.com/office/powerpoint/2010/main" val="101856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4B7B2-D493-2AA3-6EB0-0BAC3A65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F5EA-136F-105E-0024-FE0E13B7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ontology (GO)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7C88A-05EE-6BD1-BFD3-69D16622B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terms describe our knowledge of biological domains in three aspects:</a:t>
            </a:r>
          </a:p>
          <a:p>
            <a:pPr lvl="1"/>
            <a:r>
              <a:rPr lang="en-US" dirty="0"/>
              <a:t>Biological processes (BP)</a:t>
            </a:r>
          </a:p>
          <a:p>
            <a:pPr lvl="1"/>
            <a:r>
              <a:rPr lang="en-US" dirty="0"/>
              <a:t>Molecular functions (MF)</a:t>
            </a:r>
          </a:p>
          <a:p>
            <a:pPr lvl="1"/>
            <a:r>
              <a:rPr lang="en-US" dirty="0"/>
              <a:t>Cellular components (CC)</a:t>
            </a:r>
          </a:p>
        </p:txBody>
      </p:sp>
      <p:pic>
        <p:nvPicPr>
          <p:cNvPr id="5" name="Picture 4" descr="A diagram of a cell&#10;&#10;AI-generated content may be incorrect.">
            <a:extLst>
              <a:ext uri="{FF2B5EF4-FFF2-40B4-BE49-F238E27FC236}">
                <a16:creationId xmlns:a16="http://schemas.microsoft.com/office/drawing/2014/main" id="{2DD543BF-5B00-ACCB-987C-CDCD9DED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97" b="-63"/>
          <a:stretch>
            <a:fillRect/>
          </a:stretch>
        </p:blipFill>
        <p:spPr>
          <a:xfrm>
            <a:off x="5277315" y="2824089"/>
            <a:ext cx="5047129" cy="3668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1081CB-7A6A-38EB-3753-1296A1D7B1D2}"/>
              </a:ext>
            </a:extLst>
          </p:cNvPr>
          <p:cNvSpPr txBox="1"/>
          <p:nvPr/>
        </p:nvSpPr>
        <p:spPr>
          <a:xfrm>
            <a:off x="0" y="6492875"/>
            <a:ext cx="4063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Michael Ashburner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(2000) PMID: 10802651</a:t>
            </a:r>
          </a:p>
        </p:txBody>
      </p:sp>
    </p:spTree>
    <p:extLst>
      <p:ext uri="{BB962C8B-B14F-4D97-AF65-F5344CB8AC3E}">
        <p14:creationId xmlns:p14="http://schemas.microsoft.com/office/powerpoint/2010/main" val="421977083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8D14BC97-173E-6B4D-8094-F43DE2BEE872}" vid="{DFD468F2-4A78-B441-8319-F7F7543429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1208</TotalTime>
  <Words>371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Aptos</vt:lpstr>
      <vt:lpstr>Arial</vt:lpstr>
      <vt:lpstr>Theme1</vt:lpstr>
      <vt:lpstr>Over-representation analysis in R</vt:lpstr>
      <vt:lpstr>Going beyond basic statistics in ‘omics analysis</vt:lpstr>
      <vt:lpstr>Going beyond basic statistics in ‘omics analysis</vt:lpstr>
      <vt:lpstr>Pathway/gene set analysis</vt:lpstr>
      <vt:lpstr>Knowledge base databases</vt:lpstr>
      <vt:lpstr>Types of databases</vt:lpstr>
      <vt:lpstr>Gene ontology (GO) terms</vt:lpstr>
      <vt:lpstr>Gene ontology (GO) terms</vt:lpstr>
      <vt:lpstr>Gene ontology (GO) terms</vt:lpstr>
      <vt:lpstr>KEGG pathways</vt:lpstr>
      <vt:lpstr>Over-representation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Yasmin Hilliam</dc:creator>
  <cp:lastModifiedBy>Yasmin Hilliam</cp:lastModifiedBy>
  <cp:revision>1</cp:revision>
  <dcterms:created xsi:type="dcterms:W3CDTF">2025-06-26T19:45:46Z</dcterms:created>
  <dcterms:modified xsi:type="dcterms:W3CDTF">2025-06-27T15:54:00Z</dcterms:modified>
</cp:coreProperties>
</file>