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latin typeface="Arial"/>
              </a:rPr>
              <a:t>EMAIL PHISHING  DETECTION</a:t>
            </a:r>
            <a:endParaRPr b="0" lang="en-IN" sz="3600" spc="-1" strike="noStrike">
              <a:latin typeface="Arial"/>
            </a:endParaRPr>
          </a:p>
        </p:txBody>
      </p:sp>
      <p:sp>
        <p:nvSpPr>
          <p:cNvPr id="128" name="CustomShape 2"/>
          <p:cNvSpPr/>
          <p:nvPr/>
        </p:nvSpPr>
        <p:spPr>
          <a:xfrm>
            <a:off x="-648000" y="107676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latin typeface="Arial"/>
                <a:ea typeface="DejaVu Sans"/>
              </a:rPr>
              <a:t>NAAN MUDHALVAN PROJECT</a:t>
            </a:r>
            <a:endParaRPr b="0" lang="en-IN" sz="3200" spc="-1" strike="noStrike">
              <a:latin typeface="Arial"/>
            </a:endParaRPr>
          </a:p>
        </p:txBody>
      </p:sp>
      <p:sp>
        <p:nvSpPr>
          <p:cNvPr id="129" name="CustomShape 3"/>
          <p:cNvSpPr/>
          <p:nvPr/>
        </p:nvSpPr>
        <p:spPr>
          <a:xfrm>
            <a:off x="3117600" y="4586400"/>
            <a:ext cx="7979400" cy="13104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POORNIMA.S</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AALIM MUHAMMED SALEGH COLLEGE OF ENGINEERING</a:t>
            </a:r>
            <a:endParaRPr b="0" lang="en-IN" sz="2000" spc="-1" strike="noStrike">
              <a:latin typeface="Arial"/>
            </a:endParaRPr>
          </a:p>
          <a:p>
            <a:pPr>
              <a:lnSpc>
                <a:spcPct val="100000"/>
              </a:lnSpc>
            </a:pPr>
            <a:r>
              <a:rPr b="1" lang="en-IN" sz="2000" spc="-1" strike="noStrike">
                <a:solidFill>
                  <a:srgbClr val="1482ac"/>
                </a:solidFill>
                <a:latin typeface="Arial"/>
                <a:ea typeface="DejaVu Sans"/>
              </a:rPr>
              <a:t>        </a:t>
            </a:r>
            <a:r>
              <a:rPr b="1" lang="en-IN" sz="2000" spc="-1" strike="noStrike">
                <a:solidFill>
                  <a:srgbClr val="1482ac"/>
                </a:solidFill>
                <a:latin typeface="Arial"/>
                <a:ea typeface="DejaVu Sans"/>
              </a:rPr>
              <a:t>COMPUTER SCIENCE AND ENGINEERING(CSE)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10000"/>
              </a:lnSpc>
              <a:spcBef>
                <a:spcPts val="400"/>
              </a:spcBef>
              <a:spcAft>
                <a:spcPts val="601"/>
              </a:spcAft>
            </a:pPr>
            <a:endParaRPr b="0" lang="en-IN" sz="1800" spc="-1" strike="noStrike">
              <a:latin typeface="Arial"/>
            </a:endParaRPr>
          </a:p>
          <a:p>
            <a:pPr>
              <a:lnSpc>
                <a:spcPct val="110000"/>
              </a:lnSpc>
              <a:spcBef>
                <a:spcPts val="400"/>
              </a:spcBef>
              <a:spcAft>
                <a:spcPts val="601"/>
              </a:spcAft>
            </a:pPr>
            <a:r>
              <a:rPr b="0" lang="en-IN" sz="2000" spc="-1" strike="noStrike">
                <a:solidFill>
                  <a:srgbClr val="404040"/>
                </a:solidFill>
                <a:latin typeface="Franklin Gothic Book"/>
                <a:ea typeface="Franklin Gothic Book"/>
              </a:rPr>
              <a:t>Future research could explore advanced feature engineering techniques, ensemble learning methods, and deep learning approaches for phishing email detection. Additionally, the integration of real-time threat intelligence and behavioral analysis could further improve the accuracy and efficiency of the detection system.</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
        <p:nvSpPr>
          <p:cNvPr id="153"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DejaVu Sans"/>
              </a:rPr>
              <a:t>Future scope</a:t>
            </a:r>
            <a:endParaRPr b="0" lang="en-IN" sz="4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References</a:t>
            </a:r>
            <a:endParaRPr b="0" lang="en-IN" sz="4400" spc="-1" strike="noStrike">
              <a:latin typeface="Arial"/>
            </a:endParaRPr>
          </a:p>
        </p:txBody>
      </p:sp>
      <p:sp>
        <p:nvSpPr>
          <p:cNvPr id="155" name="CustomShape 2"/>
          <p:cNvSpPr/>
          <p:nvPr/>
        </p:nvSpPr>
        <p:spPr>
          <a:xfrm>
            <a:off x="1008000" y="1970640"/>
            <a:ext cx="10439640" cy="2709000"/>
          </a:xfrm>
          <a:prstGeom prst="rect">
            <a:avLst/>
          </a:prstGeom>
          <a:noFill/>
          <a:ln>
            <a:noFill/>
          </a:ln>
        </p:spPr>
        <p:style>
          <a:lnRef idx="0"/>
          <a:fillRef idx="0"/>
          <a:effectRef idx="0"/>
          <a:fontRef idx="minor"/>
        </p:style>
        <p:txBody>
          <a:bodyPr lIns="90000" rIns="90000" tIns="45000" bIns="45000"/>
          <a:p>
            <a:pPr>
              <a:lnSpc>
                <a:spcPct val="100000"/>
              </a:lnSpc>
            </a:pPr>
            <a:r>
              <a:rPr b="1" lang="en-IN" sz="2200" spc="-1" strike="noStrike">
                <a:latin typeface="Arial"/>
                <a:ea typeface="Noto Sans CJK SC"/>
              </a:rPr>
              <a:t>Detection of E-Mail Phishing Attacks - using Machine Learning and Deep Learning January 2022</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1800" spc="-1" strike="noStrike">
                <a:latin typeface="Arial"/>
                <a:ea typeface="Noto Sans CJK SC"/>
              </a:rPr>
              <a:t>International Journal of Computer Applications 183(47):1-7:Dhruv Rathee Suman Mann</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latin typeface="Arial"/>
              </a:rPr>
              <a:t>THANK YOU</a:t>
            </a:r>
            <a:endParaRPr b="0" lang="en-IN"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501480" y="1817280"/>
            <a:ext cx="11018160" cy="5238360"/>
          </a:xfrm>
          <a:prstGeom prst="rect">
            <a:avLst/>
          </a:prstGeom>
          <a:noFill/>
          <a:ln>
            <a:noFill/>
          </a:ln>
        </p:spPr>
        <p:style>
          <a:lnRef idx="0"/>
          <a:fillRef idx="0"/>
          <a:effectRef idx="0"/>
          <a:fontRef idx="minor"/>
        </p:style>
        <p:txBody>
          <a:bodyPr lIns="90000" rIns="90000" tIns="45000" bIns="45000"/>
          <a:p>
            <a:pPr>
              <a:lnSpc>
                <a:spcPct val="110000"/>
              </a:lnSpc>
              <a:spcBef>
                <a:spcPts val="400"/>
              </a:spcBef>
              <a:spcAft>
                <a:spcPts val="601"/>
              </a:spcAft>
            </a:pPr>
            <a:r>
              <a:rPr b="1" lang="en-IN"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Problem Statement </a:t>
            </a:r>
            <a:r>
              <a:rPr b="0" lang="en-IN"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Proposed 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System Development Approach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Result</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115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rot="21598800">
            <a:off x="646560" y="1945800"/>
            <a:ext cx="9215640" cy="395568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641"/>
              </a:spcBef>
              <a:spcAft>
                <a:spcPts val="601"/>
              </a:spcAft>
            </a:pPr>
            <a:r>
              <a:rPr b="0" lang="en-IN" sz="3200" spc="-1" strike="noStrike">
                <a:solidFill>
                  <a:srgbClr val="0f0f0f"/>
                </a:solidFill>
                <a:latin typeface="Franklin Gothic Book"/>
                <a:ea typeface="Franklin Gothic Book"/>
              </a:rPr>
              <a:t>Phishing emails pose a significant threat to individuals and organizations, leading to financial losses, data breaches, and compromised security. Despite advancements in email filtering techniques, detecting phishing emails remains a challenge due to the evolving tactics employed by cybercriminals. Current solutions often rely on single classification algorithms and may not effectively utilize all relevant features for accurate detection</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48000" y="98208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441720" y="1440000"/>
            <a:ext cx="11750040" cy="5210280"/>
          </a:xfrm>
          <a:prstGeom prst="rect">
            <a:avLst/>
          </a:prstGeom>
          <a:noFill/>
          <a:ln>
            <a:noFill/>
          </a:ln>
        </p:spPr>
        <p:style>
          <a:lnRef idx="0"/>
          <a:fillRef idx="0"/>
          <a:effectRef idx="0"/>
          <a:fontRef idx="minor"/>
        </p:style>
        <p:txBody>
          <a:bodyPr lIns="90000" rIns="90000" tIns="45000" bIns="45000" anchor="ctr"/>
          <a:p>
            <a:pPr>
              <a:lnSpc>
                <a:spcPct val="110000"/>
              </a:lnSpc>
              <a:spcBef>
                <a:spcPts val="241"/>
              </a:spcBef>
              <a:spcAft>
                <a:spcPts val="601"/>
              </a:spcAft>
            </a:pPr>
            <a:endParaRPr b="0" lang="en-IN" sz="1800" spc="-1" strike="noStrike">
              <a:latin typeface="Arial"/>
            </a:endParaRPr>
          </a:p>
          <a:p>
            <a:pPr>
              <a:lnSpc>
                <a:spcPct val="110000"/>
              </a:lnSpc>
              <a:spcBef>
                <a:spcPts val="241"/>
              </a:spcBef>
              <a:spcAft>
                <a:spcPts val="601"/>
              </a:spcAft>
            </a:pPr>
            <a:endParaRPr b="0" lang="en-IN" sz="1800" spc="-1" strike="noStrike">
              <a:latin typeface="Arial"/>
            </a:endParaRPr>
          </a:p>
        </p:txBody>
      </p:sp>
      <p:sp>
        <p:nvSpPr>
          <p:cNvPr id="136" name="CustomShape 3"/>
          <p:cNvSpPr/>
          <p:nvPr/>
        </p:nvSpPr>
        <p:spPr>
          <a:xfrm>
            <a:off x="936000" y="2009160"/>
            <a:ext cx="10943640" cy="39664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To address this issue, this research proposes a comprehensive approach to phishing email detection. Firstly, manual feature selection based on the email structure will be employed to identify the most discriminative features for detection.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Subsequently, various classification algorithms, including Naive Bayes, Random Forest, and Logistic Regression, will be evaluated to determine the most effective algorithm for phishing detection. The selected algorithm will then undergo fine-tuning to optimize performance.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Furthermore, a multi-classifier integration model will be developed, combining the strengths of multiple classification techniques to enhance detection accuracy and robustness. By integrating the best performing classifiers, the system aims to provide improved prediction capabilities against phishing emails</a:t>
            </a:r>
            <a:endParaRPr b="0" lang="en-IN" sz="1800" spc="-1" strike="noStrike">
              <a:latin typeface="Arial"/>
            </a:endParaRPr>
          </a:p>
          <a:p>
            <a:pPr>
              <a:lnSpc>
                <a:spcPct val="100000"/>
              </a:lnSpc>
            </a:pPr>
            <a:endParaRPr b="0" lang="en-IN" sz="1800" spc="-1" strike="noStrike">
              <a:latin typeface="Arial"/>
            </a:endParaRPr>
          </a:p>
        </p:txBody>
      </p:sp>
      <p:sp>
        <p:nvSpPr>
          <p:cNvPr id="137" name="CustomShape 4"/>
          <p:cNvSpPr/>
          <p:nvPr/>
        </p:nvSpPr>
        <p:spPr>
          <a:xfrm>
            <a:off x="3096000" y="1872000"/>
            <a:ext cx="360" cy="359640"/>
          </a:xfrm>
          <a:custGeom>
            <a:avLst/>
            <a:gdLst/>
            <a:ahLst/>
            <a:rect l="l" t="t" r="r" b="b"/>
            <a:pathLst>
              <a:path w="3" h="1002">
                <a:moveTo>
                  <a:pt x="0" y="0"/>
                </a:moveTo>
                <a:lnTo>
                  <a:pt x="1" y="0"/>
                </a:lnTo>
                <a:lnTo>
                  <a:pt x="2" y="500"/>
                </a:lnTo>
                <a:lnTo>
                  <a:pt x="1" y="1001"/>
                </a:lnTo>
                <a:lnTo>
                  <a:pt x="0" y="1001"/>
                </a:lnTo>
                <a:lnTo>
                  <a:pt x="0" y="500"/>
                </a:lnTo>
                <a:lnTo>
                  <a:pt x="0" y="0"/>
                </a:lnTo>
              </a:path>
            </a:pathLst>
          </a:custGeom>
          <a:solidFill>
            <a:srgbClr val="729fcf"/>
          </a:solidFill>
          <a:ln>
            <a:solidFill>
              <a:srgbClr val="3465a4"/>
            </a:solid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119232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9" name="CustomShape 2"/>
          <p:cNvSpPr/>
          <p:nvPr/>
        </p:nvSpPr>
        <p:spPr>
          <a:xfrm>
            <a:off x="720000" y="1512000"/>
            <a:ext cx="11028960" cy="4672440"/>
          </a:xfrm>
          <a:prstGeom prst="rect">
            <a:avLst/>
          </a:prstGeom>
          <a:noFill/>
          <a:ln>
            <a:noFill/>
          </a:ln>
        </p:spPr>
        <p:style>
          <a:lnRef idx="0"/>
          <a:fillRef idx="0"/>
          <a:effectRef idx="0"/>
          <a:fontRef idx="minor"/>
        </p:style>
        <p:txBody>
          <a:bodyPr lIns="90000" rIns="90000" tIns="45000" bIns="45000" anchor="ctr"/>
          <a:p>
            <a:pPr>
              <a:lnSpc>
                <a:spcPct val="110000"/>
              </a:lnSpc>
              <a:spcBef>
                <a:spcPts val="360"/>
              </a:spcBef>
              <a:spcAft>
                <a:spcPts val="601"/>
              </a:spcAft>
            </a:pPr>
            <a:r>
              <a:rPr b="1" lang="en-IN" sz="1800" spc="-1" strike="noStrike">
                <a:solidFill>
                  <a:srgbClr val="0f0f0f"/>
                </a:solidFill>
                <a:latin typeface="Franklin Gothic Book"/>
                <a:ea typeface="Franklin Gothic Book"/>
              </a:rPr>
              <a:t>The development of the phishing email detection system will follow a systematic approach. Initially, data collection and preprocessing will be conducted to prepare the dataset for analysis. Manual feature selection will be performed to identify relevant features from the email structure. Subsequently, various classification algorithms will be implemented and evaluated using appropriate performance metrics.</a:t>
            </a:r>
            <a:endParaRPr b="0" lang="en-IN" sz="1800" spc="-1" strike="noStrike">
              <a:latin typeface="Arial"/>
            </a:endParaRPr>
          </a:p>
          <a:p>
            <a:pPr>
              <a:lnSpc>
                <a:spcPct val="110000"/>
              </a:lnSpc>
              <a:spcBef>
                <a:spcPts val="360"/>
              </a:spcBef>
              <a:spcAft>
                <a:spcPts val="601"/>
              </a:spcAft>
            </a:pPr>
            <a:endParaRPr b="0" lang="en-IN" sz="1800" spc="-1" strike="noStrike">
              <a:latin typeface="Arial"/>
            </a:endParaRPr>
          </a:p>
          <a:p>
            <a:pPr>
              <a:lnSpc>
                <a:spcPct val="110000"/>
              </a:lnSpc>
              <a:spcBef>
                <a:spcPts val="360"/>
              </a:spcBef>
              <a:spcAft>
                <a:spcPts val="601"/>
              </a:spcAft>
            </a:pPr>
            <a:r>
              <a:rPr b="1" lang="en-IN" sz="1800" spc="-1" strike="noStrike">
                <a:solidFill>
                  <a:srgbClr val="0f0f0f"/>
                </a:solidFill>
                <a:latin typeface="Franklin Gothic Book"/>
                <a:ea typeface="Franklin Gothic Book"/>
              </a:rPr>
              <a:t>Following algorithm evaluation, the selected algorithm will undergo fine-tuning using techniques such as hyperparameter optimization to enhance its performance. Finally, a multi-classifier integration model will be designed and implemented to combine the strengths of different classifiers for improved detection.</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50680" y="115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 </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
        <p:nvSpPr>
          <p:cNvPr id="142" name="CustomShape 3"/>
          <p:cNvSpPr/>
          <p:nvPr/>
        </p:nvSpPr>
        <p:spPr>
          <a:xfrm>
            <a:off x="864000" y="2381760"/>
            <a:ext cx="10871640" cy="2297880"/>
          </a:xfrm>
          <a:prstGeom prst="rect">
            <a:avLst/>
          </a:prstGeom>
          <a:solidFill>
            <a:srgbClr val="ffffff"/>
          </a:solidFill>
          <a:ln>
            <a:solidFill>
              <a:srgbClr val="ffffff"/>
            </a:solidFill>
          </a:ln>
        </p:spPr>
        <p:style>
          <a:lnRef idx="0"/>
          <a:fillRef idx="0"/>
          <a:effectRef idx="0"/>
          <a:fontRef idx="minor"/>
        </p:style>
        <p:txBody>
          <a:bodyPr lIns="90000" rIns="90000" tIns="45000" bIns="45000"/>
          <a:p>
            <a:pPr>
              <a:lnSpc>
                <a:spcPct val="100000"/>
              </a:lnSpc>
            </a:pPr>
            <a:r>
              <a:rPr b="0" lang="en-IN" sz="1800" spc="-1" strike="noStrike">
                <a:latin typeface="Arial"/>
              </a:rPr>
              <a:t>The selected algorithms will be implemented using suitable programming languages and machine learning libraries. The deployment of the system may involve integrating it into existing email security solutions or developing standalone software for deployment in organizations.</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pPr>
            <a:r>
              <a:rPr b="0" lang="en-IN" sz="2400" spc="-1" strike="noStrike">
                <a:solidFill>
                  <a:srgbClr val="0f0f0f"/>
                </a:solidFill>
                <a:latin typeface="Franklin Gothic Book"/>
                <a:ea typeface="Franklin Gothic Book"/>
              </a:rPr>
              <a:t>The performance of the developed system will be evaluated using standard evaluation metrics such as accuracy, precision, recall, and F1-score. Comparative analysis will be conducted to assess the effectiveness of different feature sets and classification algorithms. Additionally, the performance of the multi-classifier integration model will be compared against individual classifiers to demonstrate its efficacy in phishing email detection.</a:t>
            </a:r>
            <a:endParaRPr b="0" lang="en-IN" sz="2400" spc="-1" strike="noStrike">
              <a:latin typeface="Arial"/>
            </a:endParaRPr>
          </a:p>
        </p:txBody>
      </p:sp>
      <p:sp>
        <p:nvSpPr>
          <p:cNvPr id="144" name="CustomShape 2"/>
          <p:cNvSpPr/>
          <p:nvPr/>
        </p:nvSpPr>
        <p:spPr>
          <a:xfrm>
            <a:off x="1103400" y="3893760"/>
            <a:ext cx="12178800" cy="5158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latin typeface="Arial"/>
              </a:rPr>
              <a:t> </a:t>
            </a:r>
            <a:endParaRPr b="0" lang="en-IN" sz="1000" spc="-1" strike="noStrike">
              <a:latin typeface="Arial"/>
            </a:endParaRPr>
          </a:p>
        </p:txBody>
      </p:sp>
      <p:sp>
        <p:nvSpPr>
          <p:cNvPr id="145" name="CustomShape 3"/>
          <p:cNvSpPr/>
          <p:nvPr/>
        </p:nvSpPr>
        <p:spPr>
          <a:xfrm>
            <a:off x="647280" y="1012320"/>
            <a:ext cx="23763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cap="all">
                <a:solidFill>
                  <a:srgbClr val="1cade4"/>
                </a:solidFill>
                <a:latin typeface="Arial"/>
                <a:ea typeface="Franklin Gothic Demi"/>
              </a:rPr>
              <a:t>Result</a:t>
            </a:r>
            <a:endParaRPr b="0" lang="en-IN"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080000" y="1584000"/>
            <a:ext cx="11028960" cy="4672440"/>
          </a:xfrm>
          <a:prstGeom prst="rect">
            <a:avLst/>
          </a:prstGeom>
          <a:noFill/>
          <a:ln>
            <a:noFill/>
          </a:ln>
        </p:spPr>
        <p:style>
          <a:lnRef idx="0"/>
          <a:fillRef idx="0"/>
          <a:effectRef idx="0"/>
          <a:fontRef idx="minor"/>
        </p:style>
      </p:sp>
      <p:sp>
        <p:nvSpPr>
          <p:cNvPr id="147" name="CustomShape 2"/>
          <p:cNvSpPr/>
          <p:nvPr/>
        </p:nvSpPr>
        <p:spPr>
          <a:xfrm>
            <a:off x="2796840" y="-1092240"/>
            <a:ext cx="12178800" cy="51588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latin typeface="Arial"/>
              </a:rPr>
              <a:t> </a:t>
            </a:r>
            <a:endParaRPr b="0" lang="en-IN" sz="1000" spc="-1" strike="noStrike">
              <a:latin typeface="Arial"/>
            </a:endParaRPr>
          </a:p>
        </p:txBody>
      </p:sp>
      <p:sp>
        <p:nvSpPr>
          <p:cNvPr id="148" name="CustomShape 3"/>
          <p:cNvSpPr/>
          <p:nvPr/>
        </p:nvSpPr>
        <p:spPr>
          <a:xfrm>
            <a:off x="647280" y="1012320"/>
            <a:ext cx="2376360" cy="7153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cap="all">
                <a:solidFill>
                  <a:srgbClr val="1cade4"/>
                </a:solidFill>
                <a:latin typeface="Arial"/>
                <a:ea typeface="Franklin Gothic Demi"/>
              </a:rPr>
              <a:t>Result</a:t>
            </a:r>
            <a:endParaRPr b="0" lang="en-IN" sz="4400" spc="-1" strike="noStrike">
              <a:latin typeface="Arial"/>
            </a:endParaRPr>
          </a:p>
        </p:txBody>
      </p:sp>
      <p:pic>
        <p:nvPicPr>
          <p:cNvPr id="149" name="" descr=""/>
          <p:cNvPicPr/>
          <p:nvPr/>
        </p:nvPicPr>
        <p:blipFill>
          <a:blip r:embed="rId1"/>
          <a:stretch/>
        </p:blipFill>
        <p:spPr>
          <a:xfrm>
            <a:off x="1080000" y="1944000"/>
            <a:ext cx="9863640" cy="44060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IN" sz="4400" spc="-1" strike="noStrike" cap="all">
                <a:solidFill>
                  <a:srgbClr val="1cade4"/>
                </a:solidFill>
                <a:latin typeface="Arial"/>
                <a:ea typeface="Franklin Gothic Demi"/>
              </a:rPr>
              <a:t>Conclusion</a:t>
            </a:r>
            <a:endParaRPr b="0" lang="en-IN" sz="4400" spc="-1" strike="noStrike">
              <a:latin typeface="Arial"/>
            </a:endParaRPr>
          </a:p>
        </p:txBody>
      </p:sp>
      <p:sp>
        <p:nvSpPr>
          <p:cNvPr id="151" name="CustomShape 2"/>
          <p:cNvSpPr/>
          <p:nvPr/>
        </p:nvSpPr>
        <p:spPr>
          <a:xfrm>
            <a:off x="72000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00"/>
              </a:spcBef>
              <a:spcAft>
                <a:spcPts val="601"/>
              </a:spcAft>
            </a:pPr>
            <a:r>
              <a:rPr b="0" lang="en-IN" sz="2000" spc="-1" strike="noStrike">
                <a:solidFill>
                  <a:srgbClr val="0f0f0f"/>
                </a:solidFill>
                <a:latin typeface="Franklin Gothic Book"/>
                <a:ea typeface="Franklin Gothic Book"/>
              </a:rPr>
              <a:t>The research aims to provide insights into effective phishing email detection techniques and contribute to the development of robust email security solutions. The findings will help organizations enhance their cybersecurity posture by better protecting against phishing attacks.</a:t>
            </a:r>
            <a:endParaRPr b="0" lang="en-IN"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2024-04-05T11:01:35Z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