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3" r:id="rId4"/>
    <p:sldId id="274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just" defTabSz="355600" rtl="0" fontAlgn="auto" latinLnBrk="0" hangingPunct="0">
      <a:lnSpc>
        <a:spcPct val="150000"/>
      </a:lnSpc>
      <a:spcBef>
        <a:spcPts val="470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Заголовок презентации</a:t>
            </a:r>
          </a:p>
        </p:txBody>
      </p:sp>
      <p:sp>
        <p:nvSpPr>
          <p:cNvPr id="1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100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10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одзаголовок повестки дня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повестки дня</a:t>
            </a:r>
          </a:p>
        </p:txBody>
      </p:sp>
      <p:sp>
        <p:nvSpPr>
          <p:cNvPr id="109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6000"/>
              </a:spcBef>
              <a:buSzTx/>
              <a:buNone/>
              <a:defRPr sz="5000"/>
            </a:lvl1pPr>
            <a:lvl2pPr marL="0" indent="457200" algn="l">
              <a:lnSpc>
                <a:spcPct val="100000"/>
              </a:lnSpc>
              <a:spcBef>
                <a:spcPts val="6000"/>
              </a:spcBef>
              <a:buSzTx/>
              <a:buNone/>
              <a:defRPr sz="5000"/>
            </a:lvl2pPr>
            <a:lvl3pPr marL="0" indent="914400" algn="l">
              <a:lnSpc>
                <a:spcPct val="100000"/>
              </a:lnSpc>
              <a:spcBef>
                <a:spcPts val="6000"/>
              </a:spcBef>
              <a:buSzTx/>
              <a:buNone/>
              <a:defRPr sz="5000"/>
            </a:lvl3pPr>
            <a:lvl4pPr marL="0" indent="1371600" algn="l">
              <a:lnSpc>
                <a:spcPct val="100000"/>
              </a:lnSpc>
              <a:spcBef>
                <a:spcPts val="6000"/>
              </a:spcBef>
              <a:buSzTx/>
              <a:buNone/>
              <a:defRPr sz="5000"/>
            </a:lvl4pPr>
            <a:lvl5pPr marL="0" indent="1828800" algn="l">
              <a:lnSpc>
                <a:spcPct val="100000"/>
              </a:lnSpc>
              <a:spcBef>
                <a:spcPts val="6000"/>
              </a:spcBef>
              <a:buSzTx/>
              <a:buNone/>
              <a:defRPr sz="5000"/>
            </a:lvl5pPr>
          </a:lstStyle>
          <a:p>
            <a:r>
              <a:t>Темы повестки дня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Заголовок повестки дня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повестки дня</a:t>
            </a:r>
          </a:p>
        </p:txBody>
      </p:sp>
      <p:sp>
        <p:nvSpPr>
          <p:cNvPr id="11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12000" spc="-119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Информационное сообщение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z="35000" spc="-175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Информация о факте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z="5500" spc="-55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Информация о факте</a:t>
            </a:r>
          </a:p>
        </p:txBody>
      </p:sp>
      <p:sp>
        <p:nvSpPr>
          <p:cNvPr id="12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Авторство</a:t>
            </a:r>
          </a:p>
        </p:txBody>
      </p:sp>
      <p:sp>
        <p:nvSpPr>
          <p:cNvPr id="136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algn="l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algn="l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algn="l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algn="l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algn="l" defTabSz="2438400">
              <a:lnSpc>
                <a:spcPct val="90000"/>
              </a:lnSpc>
              <a:spcBef>
                <a:spcPts val="0"/>
              </a:spcBef>
              <a:buSzTx/>
              <a:buNone/>
              <a:defRPr sz="9300" spc="-93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«Важная цитата»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Многослойный белый криволинейный узор крупным планом"/>
          <p:cNvSpPr>
            <a:spLocks noGrp="1"/>
          </p:cNvSpPr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Многослойный узор из серого камня крупным планом"/>
          <p:cNvSpPr>
            <a:spLocks noGrp="1"/>
          </p:cNvSpPr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Белый ребристый узор крупным планом"/>
          <p:cNvSpPr>
            <a:spLocks noGrp="1"/>
          </p:cNvSpPr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Угловатый белый коридор футуристичного вида с тенями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Белая изогнутая конструкция футуристичного вида"/>
          <p:cNvSpPr>
            <a:spLocks noGrp="1"/>
          </p:cNvSpPr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Автор и дат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r>
              <a:t>Автор и дата</a:t>
            </a:r>
          </a:p>
        </p:txBody>
      </p:sp>
      <p:sp>
        <p:nvSpPr>
          <p:cNvPr id="23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Подзаголовок презентации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Заголовок презентации"/>
          <p:cNvSpPr txBox="1">
            <a:spLocks noGrp="1"/>
          </p:cNvSpPr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z="12000" spc="-119"/>
            </a:lvl1pPr>
          </a:lstStyle>
          <a:p>
            <a:r>
              <a:t>Заголовок презентации</a:t>
            </a:r>
          </a:p>
        </p:txBody>
      </p:sp>
      <p:sp>
        <p:nvSpPr>
          <p:cNvPr id="2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Многослойный белый криволинейный узор крупным планом"/>
          <p:cNvSpPr>
            <a:spLocks noGrp="1"/>
          </p:cNvSpPr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Заголовок слайда</a:t>
            </a:r>
          </a:p>
        </p:txBody>
      </p:sp>
      <p:sp>
        <p:nvSpPr>
          <p:cNvPr id="3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r>
              <a:t>Подзаголовок слайда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43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44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Изогнутый край белого камня крупным планом"/>
          <p:cNvSpPr>
            <a:spLocks noGrp="1"/>
          </p:cNvSpPr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Подзаголовок слайда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6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6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72" name="Заголовок слайд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7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l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r>
              <a:t>Подзаголовок слайда</a:t>
            </a:r>
          </a:p>
        </p:txBody>
      </p:sp>
      <p:sp>
        <p:nvSpPr>
          <p:cNvPr id="8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r>
              <a:t>Заголовок слайда</a:t>
            </a:r>
          </a:p>
        </p:txBody>
      </p:sp>
      <p:sp>
        <p:nvSpPr>
          <p:cNvPr id="83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>
            <a:spLocks noGrp="1"/>
          </p:cNvSpPr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2000" spc="-119"/>
            </a:lvl1pPr>
          </a:lstStyle>
          <a:p>
            <a:r>
              <a:t>Заголовок раздела</a:t>
            </a:r>
          </a:p>
        </p:txBody>
      </p:sp>
      <p:sp>
        <p:nvSpPr>
          <p:cNvPr id="9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>
            <a:spLocks noGrp="1"/>
          </p:cNvSpPr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Заголовок слайда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Текст пункта на слайде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lnSpc>
                <a:spcPct val="100000"/>
              </a:lnSpc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0" b="0" i="0" u="none" strike="noStrike" cap="none" spc="-100" baseline="0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just" defTabSz="355600" rtl="0" latinLnBrk="0">
        <a:lnSpc>
          <a:spcPct val="15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sz="4000" b="0" i="0" u="none" strike="noStrike" cap="none" spc="0" baseline="0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Универсальный редактор с открытым исходным кодом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Универсальный редактор с открытым исходным кодом</a:t>
            </a:r>
          </a:p>
        </p:txBody>
      </p:sp>
      <p:pic>
        <p:nvPicPr>
          <p:cNvPr id="172" name="Снимок экрана 2025-09-25 в 14.31.09.png" descr="Снимок экрана 2025-09-25 в 14.31.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409" y="4970529"/>
            <a:ext cx="12708468" cy="2006601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Чагин Ф.С…"/>
          <p:cNvSpPr txBox="1"/>
          <p:nvPr/>
        </p:nvSpPr>
        <p:spPr>
          <a:xfrm>
            <a:off x="21150617" y="11218654"/>
            <a:ext cx="2792276" cy="2088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normAutofit/>
          </a:bodyPr>
          <a:lstStyle/>
          <a:p>
            <a:pPr algn="l" defTabSz="817244">
              <a:lnSpc>
                <a:spcPct val="100000"/>
              </a:lnSpc>
              <a:spcBef>
                <a:spcPts val="0"/>
              </a:spcBef>
              <a:defRPr sz="3900">
                <a:latin typeface="Produkt Light"/>
                <a:ea typeface="Produkt Light"/>
                <a:cs typeface="Produkt Light"/>
                <a:sym typeface="Produkt Light"/>
              </a:defRPr>
            </a:pPr>
            <a:r>
              <a:t>Чагин Ф.С</a:t>
            </a:r>
          </a:p>
          <a:p>
            <a:pPr algn="l" defTabSz="817244">
              <a:lnSpc>
                <a:spcPct val="100000"/>
              </a:lnSpc>
              <a:spcBef>
                <a:spcPts val="0"/>
              </a:spcBef>
              <a:defRPr sz="3900">
                <a:latin typeface="Produkt Light"/>
                <a:ea typeface="Produkt Light"/>
                <a:cs typeface="Produkt Light"/>
                <a:sym typeface="Produkt Light"/>
              </a:defRPr>
            </a:pPr>
            <a:r>
              <a:t>Карпов Р.В. </a:t>
            </a:r>
          </a:p>
          <a:p>
            <a:pPr algn="l" defTabSz="817244">
              <a:lnSpc>
                <a:spcPct val="100000"/>
              </a:lnSpc>
              <a:spcBef>
                <a:spcPts val="0"/>
              </a:spcBef>
              <a:defRPr sz="3900">
                <a:latin typeface="Produkt Light"/>
                <a:ea typeface="Produkt Light"/>
                <a:cs typeface="Produkt Light"/>
                <a:sym typeface="Produkt Light"/>
              </a:defRPr>
            </a:pPr>
            <a:r>
              <a:t>Ефимов С.Р.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/>
              <a:t>Интеграция с системой контроля версий </a:t>
            </a:r>
            <a:r>
              <a:rPr lang="en-US" dirty="0"/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Studio Code</a:t>
            </a: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встроена поддержка </a:t>
            </a:r>
            <a:r>
              <a:rPr lang="en-US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что делает работу более удобной.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6D87C7B-28A0-4BF4-AEFF-22688B734B18}"/>
              </a:ext>
            </a:extLst>
          </p:cNvPr>
          <p:cNvSpPr/>
          <p:nvPr/>
        </p:nvSpPr>
        <p:spPr>
          <a:xfrm>
            <a:off x="1206500" y="4946540"/>
            <a:ext cx="8106833" cy="75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Основные возможности:</a:t>
            </a:r>
            <a:endParaRPr lang="en-US" sz="36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BA12DA-12CA-4060-8941-FB03272BB441}"/>
              </a:ext>
            </a:extLst>
          </p:cNvPr>
          <p:cNvSpPr/>
          <p:nvPr/>
        </p:nvSpPr>
        <p:spPr>
          <a:xfrm>
            <a:off x="1206500" y="5705209"/>
            <a:ext cx="9258300" cy="4000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репозитория</a:t>
            </a: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изменений</a:t>
            </a: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Коммиты</a:t>
            </a:r>
            <a:endParaRPr lang="ru-RU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Ветвление и слияние</a:t>
            </a:r>
          </a:p>
          <a:p>
            <a:pPr marL="571500" indent="-5715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истории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7430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/>
              <a:t>Интеграция с системой контроля версий </a:t>
            </a:r>
            <a:r>
              <a:rPr lang="en-US" dirty="0"/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репозитория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IntelliSense: умная система подсказок">
            <a:extLst>
              <a:ext uri="{FF2B5EF4-FFF2-40B4-BE49-F238E27FC236}">
                <a16:creationId xmlns:a16="http://schemas.microsoft.com/office/drawing/2014/main" id="{EEE726AB-E4AE-40DF-A3A1-CFF74494AB91}"/>
              </a:ext>
            </a:extLst>
          </p:cNvPr>
          <p:cNvSpPr txBox="1">
            <a:spLocks/>
          </p:cNvSpPr>
          <p:nvPr/>
        </p:nvSpPr>
        <p:spPr>
          <a:xfrm>
            <a:off x="1206500" y="3532848"/>
            <a:ext cx="7480300" cy="5797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316479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500" b="0" i="0" u="none" strike="noStrike" cap="none" spc="-95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0" marR="0" indent="4572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2pPr>
            <a:lvl3pPr marL="0" marR="0" indent="9144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3pPr>
            <a:lvl4pPr marL="0" marR="0" indent="13716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4pPr>
            <a:lvl5pPr marL="0" marR="0" indent="18288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5pPr>
            <a:lvl6pPr marL="0" marR="0" indent="22860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6pPr>
            <a:lvl7pPr marL="0" marR="0" indent="27432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7pPr>
            <a:lvl8pPr marL="0" marR="0" indent="32004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8pPr>
            <a:lvl9pPr marL="0" marR="0" indent="36576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9pPr>
          </a:lstStyle>
          <a:p>
            <a:pPr hangingPunct="1"/>
            <a:r>
              <a:rPr lang="ru-RU" sz="4000" dirty="0"/>
              <a:t>Можно создать новый </a:t>
            </a:r>
            <a:r>
              <a:rPr lang="en-US" sz="4000" dirty="0"/>
              <a:t>Git</a:t>
            </a:r>
            <a:r>
              <a:rPr lang="ru-RU" sz="4000" dirty="0"/>
              <a:t>-репозиторий прямо из </a:t>
            </a:r>
            <a:r>
              <a:rPr lang="en-US" sz="4000" dirty="0"/>
              <a:t>VS Code</a:t>
            </a:r>
            <a:r>
              <a:rPr lang="ru-RU" sz="4000" dirty="0"/>
              <a:t>. Чтобы это сделать перейдите во вкладку «Система управления версиями» и нажмите кнопку «Инициализировать репозиторий».</a:t>
            </a:r>
            <a:endParaRPr lang="en-US" sz="4000" dirty="0"/>
          </a:p>
          <a:p>
            <a:pPr hangingPunct="1"/>
            <a:endParaRPr lang="en-US" sz="4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0C290C-45F4-4C87-81C5-C82FBA517A17}"/>
              </a:ext>
            </a:extLst>
          </p:cNvPr>
          <p:cNvPicPr/>
          <p:nvPr/>
        </p:nvPicPr>
        <p:blipFill rotWithShape="1">
          <a:blip r:embed="rId2"/>
          <a:srcRect r="45344"/>
          <a:stretch/>
        </p:blipFill>
        <p:spPr>
          <a:xfrm>
            <a:off x="1206500" y="7173516"/>
            <a:ext cx="8326967" cy="6100658"/>
          </a:xfrm>
          <a:prstGeom prst="rect">
            <a:avLst/>
          </a:prstGeom>
        </p:spPr>
      </p:pic>
      <p:sp>
        <p:nvSpPr>
          <p:cNvPr id="11" name="IntelliSense: умная система подсказок">
            <a:extLst>
              <a:ext uri="{FF2B5EF4-FFF2-40B4-BE49-F238E27FC236}">
                <a16:creationId xmlns:a16="http://schemas.microsoft.com/office/drawing/2014/main" id="{42A617A4-9C6B-4560-84AC-0F30E8E492CF}"/>
              </a:ext>
            </a:extLst>
          </p:cNvPr>
          <p:cNvSpPr txBox="1">
            <a:spLocks/>
          </p:cNvSpPr>
          <p:nvPr/>
        </p:nvSpPr>
        <p:spPr>
          <a:xfrm>
            <a:off x="12192000" y="3532848"/>
            <a:ext cx="8043333" cy="3460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l" defTabSz="2316479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500" b="0" i="0" u="none" strike="noStrike" cap="none" spc="-95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1pPr>
            <a:lvl2pPr marL="0" marR="0" indent="4572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2pPr>
            <a:lvl3pPr marL="0" marR="0" indent="9144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3pPr>
            <a:lvl4pPr marL="0" marR="0" indent="13716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4pPr>
            <a:lvl5pPr marL="0" marR="0" indent="18288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5pPr>
            <a:lvl6pPr marL="0" marR="0" indent="22860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6pPr>
            <a:lvl7pPr marL="0" marR="0" indent="27432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7pPr>
            <a:lvl8pPr marL="0" marR="0" indent="32004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8pPr>
            <a:lvl9pPr marL="0" marR="0" indent="3657600" algn="l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0" b="0" i="0" u="none" strike="noStrike" cap="none" spc="-10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+mn-lt"/>
                <a:ea typeface="+mn-ea"/>
                <a:cs typeface="+mn-cs"/>
                <a:sym typeface="Produkt Extralight"/>
              </a:defRPr>
            </a:lvl9pPr>
          </a:lstStyle>
          <a:p>
            <a:pPr hangingPunct="1"/>
            <a:r>
              <a:rPr lang="ru-RU" sz="4000" dirty="0"/>
              <a:t>Или можете нажать сочетание клавиш </a:t>
            </a:r>
            <a:r>
              <a:rPr lang="ru-RU" sz="4000" dirty="0" err="1"/>
              <a:t>Ctrl+Shift+P</a:t>
            </a:r>
            <a:r>
              <a:rPr lang="ru-RU" sz="4000" dirty="0"/>
              <a:t>, затем найти и выбрать команду «</a:t>
            </a:r>
            <a:r>
              <a:rPr lang="ru-RU" sz="4000" dirty="0" err="1"/>
              <a:t>Git</a:t>
            </a:r>
            <a:r>
              <a:rPr lang="ru-RU" sz="4000" dirty="0"/>
              <a:t>: Инициализировать репозиторий» и нажать клавишу </a:t>
            </a:r>
            <a:r>
              <a:rPr lang="ru-RU" sz="4000" dirty="0" err="1"/>
              <a:t>Enter</a:t>
            </a:r>
            <a:r>
              <a:rPr lang="ru-RU" sz="4000" dirty="0"/>
              <a:t>.</a:t>
            </a:r>
            <a:endParaRPr lang="en-US" sz="4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4050A73-8CA0-4645-8C32-59AB1C878A51}"/>
              </a:ext>
            </a:extLst>
          </p:cNvPr>
          <p:cNvPicPr/>
          <p:nvPr/>
        </p:nvPicPr>
        <p:blipFill rotWithShape="1">
          <a:blip r:embed="rId3"/>
          <a:srcRect l="19093" r="16139"/>
          <a:stretch/>
        </p:blipFill>
        <p:spPr>
          <a:xfrm>
            <a:off x="12191999" y="7173516"/>
            <a:ext cx="11988377" cy="610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467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>
                <a:latin typeface="+mj-lt"/>
              </a:rPr>
              <a:t>Интеграция с системой контроля версий </a:t>
            </a:r>
            <a:r>
              <a:rPr lang="en-US" dirty="0">
                <a:latin typeface="+mj-lt"/>
              </a:rPr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изменений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4CE58D8-8EBD-4CD8-A3CC-EC3B38123FFF}"/>
              </a:ext>
            </a:extLst>
          </p:cNvPr>
          <p:cNvSpPr/>
          <p:nvPr/>
        </p:nvSpPr>
        <p:spPr>
          <a:xfrm>
            <a:off x="1206499" y="3185192"/>
            <a:ext cx="9732433" cy="217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При инициализированном репозитории, в этой вкладке будут отображаться все измененные файлы.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1CEE02-C164-47BC-A216-8A083930C484}"/>
              </a:ext>
            </a:extLst>
          </p:cNvPr>
          <p:cNvPicPr/>
          <p:nvPr/>
        </p:nvPicPr>
        <p:blipFill rotWithShape="1">
          <a:blip r:embed="rId2"/>
          <a:srcRect r="50652" b="35080"/>
          <a:stretch/>
        </p:blipFill>
        <p:spPr>
          <a:xfrm>
            <a:off x="1206499" y="5869363"/>
            <a:ext cx="9467620" cy="3590214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DFE0363-ACDD-4FE5-8E66-0384FFB25266}"/>
              </a:ext>
            </a:extLst>
          </p:cNvPr>
          <p:cNvSpPr/>
          <p:nvPr/>
        </p:nvSpPr>
        <p:spPr>
          <a:xfrm>
            <a:off x="11214098" y="3185191"/>
            <a:ext cx="11120967" cy="217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Измененные файлы можно выборочно добавлять в индекс 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Для этого наведитесь курсором на файл и нажмите на иконку плюса.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D30957A-9AAE-411B-BD42-1EB4AA61290E}"/>
              </a:ext>
            </a:extLst>
          </p:cNvPr>
          <p:cNvPicPr/>
          <p:nvPr/>
        </p:nvPicPr>
        <p:blipFill rotWithShape="1">
          <a:blip r:embed="rId3"/>
          <a:srcRect r="39423" b="31935"/>
          <a:stretch/>
        </p:blipFill>
        <p:spPr>
          <a:xfrm>
            <a:off x="11341098" y="5869363"/>
            <a:ext cx="8204200" cy="376417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580ACD4-693F-4093-8649-5C5710B58230}"/>
              </a:ext>
            </a:extLst>
          </p:cNvPr>
          <p:cNvSpPr/>
          <p:nvPr/>
        </p:nvSpPr>
        <p:spPr>
          <a:xfrm>
            <a:off x="1206500" y="10143268"/>
            <a:ext cx="9088967" cy="288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Или проиндексировать сразу все измененные файлы, наведясь на поле «Изменения» и нажав иконку плюса правее.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A60E401-F566-4627-ADD0-556564669E28}"/>
              </a:ext>
            </a:extLst>
          </p:cNvPr>
          <p:cNvPicPr/>
          <p:nvPr/>
        </p:nvPicPr>
        <p:blipFill rotWithShape="1">
          <a:blip r:embed="rId4"/>
          <a:srcRect r="46049" b="27134"/>
          <a:stretch/>
        </p:blipFill>
        <p:spPr>
          <a:xfrm>
            <a:off x="10674119" y="10143268"/>
            <a:ext cx="7357529" cy="333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6822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>
                <a:latin typeface="+mj-lt"/>
              </a:rPr>
              <a:t>Интеграция с системой контроля версий </a:t>
            </a:r>
            <a:r>
              <a:rPr lang="en-US" dirty="0">
                <a:latin typeface="+mj-lt"/>
              </a:rPr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Создание </a:t>
            </a:r>
            <a:r>
              <a:rPr lang="ru-RU" sz="48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коммитов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CA39B2D-1A33-4BB1-BDCC-4D72ABE9E606}"/>
              </a:ext>
            </a:extLst>
          </p:cNvPr>
          <p:cNvSpPr/>
          <p:nvPr/>
        </p:nvSpPr>
        <p:spPr>
          <a:xfrm>
            <a:off x="1206500" y="4151577"/>
            <a:ext cx="22534034" cy="160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Когда все нужные изменения были проиндексированы, можно их </a:t>
            </a:r>
            <a:r>
              <a:rPr lang="ru-RU" sz="44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закоммитить</a:t>
            </a:r>
            <a:r>
              <a:rPr lang="ru-RU" sz="4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Для этого необходимо ввести название </a:t>
            </a:r>
            <a:r>
              <a:rPr lang="ru-RU" sz="44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коммита</a:t>
            </a:r>
            <a:r>
              <a:rPr lang="ru-RU" sz="4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в текстовом поле сверху и нажать кнопку «Фиксация».</a:t>
            </a:r>
            <a:endParaRPr lang="en-US" sz="4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A49925-B222-4F76-8D3A-2261484F19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71681" y="6453505"/>
            <a:ext cx="13840638" cy="49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0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>
                <a:latin typeface="+mj-lt"/>
              </a:rPr>
              <a:t>Интеграция с системой контроля версий </a:t>
            </a:r>
            <a:r>
              <a:rPr lang="en-US" dirty="0">
                <a:latin typeface="+mj-lt"/>
              </a:rPr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Ветвление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6429D1E-6F44-45FE-ABF3-68047725F9C9}"/>
              </a:ext>
            </a:extLst>
          </p:cNvPr>
          <p:cNvSpPr/>
          <p:nvPr/>
        </p:nvSpPr>
        <p:spPr>
          <a:xfrm>
            <a:off x="1206500" y="3606626"/>
            <a:ext cx="9580033" cy="429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Поддерживается создание новых веток. Чтобы создать новую ветку наведитесь курсором на заголовок «Изменения» и откройте контекстное меню, нажав на три точки правее. Затем нажмите на кнопку «Создать ветвь» из пункта «Ветвь».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75B373-1426-4F6D-9C1D-74C4B849A6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06198" y="2839244"/>
            <a:ext cx="12620429" cy="710977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B4F7A3-160B-4971-9D21-D9F27C87C439}"/>
              </a:ext>
            </a:extLst>
          </p:cNvPr>
          <p:cNvSpPr/>
          <p:nvPr/>
        </p:nvSpPr>
        <p:spPr>
          <a:xfrm>
            <a:off x="1206500" y="10457022"/>
            <a:ext cx="7569201" cy="217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 появившемся сверху поле ввода текста введите название новой ветки и нажмите 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Enter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CB633F-AFBC-459C-A0BA-69BFCC4726B4}"/>
              </a:ext>
            </a:extLst>
          </p:cNvPr>
          <p:cNvPicPr/>
          <p:nvPr/>
        </p:nvPicPr>
        <p:blipFill rotWithShape="1">
          <a:blip r:embed="rId3"/>
          <a:srcRect l="21202"/>
          <a:stretch/>
        </p:blipFill>
        <p:spPr>
          <a:xfrm>
            <a:off x="10438653" y="10457022"/>
            <a:ext cx="13687974" cy="279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9802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>
                <a:latin typeface="+mj-lt"/>
              </a:rPr>
              <a:t>Интеграция с системой контроля версий </a:t>
            </a:r>
            <a:r>
              <a:rPr lang="en-US" dirty="0">
                <a:latin typeface="+mj-lt"/>
              </a:rPr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Слияние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B22B1CE-3616-4008-B750-60F61B7F411D}"/>
              </a:ext>
            </a:extLst>
          </p:cNvPr>
          <p:cNvSpPr/>
          <p:nvPr/>
        </p:nvSpPr>
        <p:spPr>
          <a:xfrm>
            <a:off x="1206500" y="3742093"/>
            <a:ext cx="9495367" cy="5005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Чтобы слить ветки друг с другом, откройте контекстное меню и нажмите кнопку «Объединить» в пункте «Ветвь», и затем в появившемся списке выберите ту ветвь, из которой хотите слить изменения, находясь на ветке, в которую хотите слить изменения.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AB16A21-D71A-4443-8501-ED3A8D6003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521807" y="3742093"/>
            <a:ext cx="11655693" cy="65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0849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ru-RU" dirty="0">
                <a:latin typeface="+mj-lt"/>
              </a:rPr>
              <a:t>Интеграция с системой контроля версий </a:t>
            </a:r>
            <a:r>
              <a:rPr lang="en-US" dirty="0">
                <a:latin typeface="+mj-lt"/>
              </a:rPr>
              <a:t>Git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Просмотр истории</a:t>
            </a:r>
            <a:endParaRPr lang="en-US" sz="48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65937F4-3014-43C3-9789-7EC6A815EF75}"/>
              </a:ext>
            </a:extLst>
          </p:cNvPr>
          <p:cNvSpPr/>
          <p:nvPr/>
        </p:nvSpPr>
        <p:spPr>
          <a:xfrm>
            <a:off x="1206500" y="4151577"/>
            <a:ext cx="12192000" cy="4298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Можно просматривать историю изменений. В меню системы управления версий, под пунктом «Изменения» есть пункт «Граф». В нём отображается история всех </a:t>
            </a:r>
            <a:r>
              <a:rPr lang="ru-RU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коммитов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а также их содержимое на текущей ветке. Можно посмотреть изменения в каждом файле внутри </a:t>
            </a:r>
            <a:r>
              <a:rPr lang="ru-RU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коммита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F9B62-84B8-430E-96EE-D1C20269EF04}"/>
              </a:ext>
            </a:extLst>
          </p:cNvPr>
          <p:cNvPicPr/>
          <p:nvPr/>
        </p:nvPicPr>
        <p:blipFill rotWithShape="1">
          <a:blip r:embed="rId2"/>
          <a:srcRect r="41351"/>
          <a:stretch/>
        </p:blipFill>
        <p:spPr>
          <a:xfrm>
            <a:off x="14713303" y="4151577"/>
            <a:ext cx="7452430" cy="938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7275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telliSense: умная система подсказок">
            <a:extLst>
              <a:ext uri="{FF2B5EF4-FFF2-40B4-BE49-F238E27FC236}">
                <a16:creationId xmlns:a16="http://schemas.microsoft.com/office/drawing/2014/main" id="{292D84CC-EF02-4A50-8CF7-6617CA2F9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500" y="635000"/>
            <a:ext cx="21971000" cy="13123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2316479">
              <a:defRPr sz="9500" spc="-95"/>
            </a:lvl1pPr>
          </a:lstStyle>
          <a:p>
            <a:r>
              <a:rPr lang="en-US" dirty="0">
                <a:latin typeface="+mj-lt"/>
              </a:rPr>
              <a:t>AI </a:t>
            </a:r>
            <a:r>
              <a:rPr lang="ru-RU" dirty="0">
                <a:latin typeface="+mj-lt"/>
              </a:rPr>
              <a:t>Функции</a:t>
            </a:r>
            <a:endParaRPr lang="en-US" dirty="0">
              <a:latin typeface="+mj-lt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7135E14-0DAE-49E5-9E67-5DFD54757CFB}"/>
              </a:ext>
            </a:extLst>
          </p:cNvPr>
          <p:cNvSpPr/>
          <p:nvPr/>
        </p:nvSpPr>
        <p:spPr>
          <a:xfrm>
            <a:off x="1206500" y="1947333"/>
            <a:ext cx="21971000" cy="89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GitHub Copilot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0DFD50-FAB3-4978-B475-A4D1EBC1574E}"/>
              </a:ext>
            </a:extLst>
          </p:cNvPr>
          <p:cNvSpPr/>
          <p:nvPr/>
        </p:nvSpPr>
        <p:spPr>
          <a:xfrm>
            <a:off x="1206500" y="3755714"/>
            <a:ext cx="7903633" cy="288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Ещё, в 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Visual Studio Code 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есть встроенный </a:t>
            </a:r>
            <a:r>
              <a:rPr lang="en-US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GitHub Copilot</a:t>
            </a:r>
            <a:r>
              <a:rPr lang="ru-RU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нейросеть, которая помогает в программировании.</a:t>
            </a:r>
            <a:endParaRPr lang="en-US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0631074-8B04-4D1D-937B-9DE498080458}"/>
              </a:ext>
            </a:extLst>
          </p:cNvPr>
          <p:cNvSpPr/>
          <p:nvPr/>
        </p:nvSpPr>
        <p:spPr>
          <a:xfrm>
            <a:off x="1206500" y="7077959"/>
            <a:ext cx="7412567" cy="2882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 сожалению, протестировать её не получилось, при попытке зарегистрироваться происходит ошибка.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78235F-545F-47F9-90BF-AAD480261F0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313331" y="4549573"/>
            <a:ext cx="14410268" cy="695418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5F481B6-3A14-4ED8-88C2-87372D89E4B3}"/>
              </a:ext>
            </a:extLst>
          </p:cNvPr>
          <p:cNvSpPr/>
          <p:nvPr/>
        </p:nvSpPr>
        <p:spPr>
          <a:xfrm>
            <a:off x="1206500" y="10416538"/>
            <a:ext cx="7531100" cy="2174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Вероятно, ошибка связана с тем, что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Copilot </a:t>
            </a:r>
            <a:r>
              <a:rPr lang="ru-RU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недоступен пользователям из России.</a:t>
            </a: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64312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Универсальный инструмент для повседневной работы программиста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algn="ctr"/>
          </a:lstStyle>
          <a:p>
            <a:r>
              <a:t>Универсальный инструмент для повседневной работы программиста</a:t>
            </a:r>
          </a:p>
        </p:txBody>
      </p:sp>
      <p:sp>
        <p:nvSpPr>
          <p:cNvPr id="176" name="Visual Studio C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316479">
              <a:defRPr sz="9500" spc="-95"/>
            </a:lvl1pPr>
          </a:lstStyle>
          <a:p>
            <a:r>
              <a:t>Visual Studio Code</a:t>
            </a:r>
          </a:p>
        </p:txBody>
      </p:sp>
      <p:sp>
        <p:nvSpPr>
          <p:cNvPr id="177" name="Visual Studio Code (VS Code) – бесплатный кроссплатформенный редактор кода, разработанный Microsoft. Он серьёзно упрощает создание, отладку и поддержку программного обеспечения. Благодаря своей доступности он является популярным выбором для студентов и н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Visual Studio Code (VS Code)</a:t>
            </a:r>
            <a:r>
              <a:t> – бесплатный кроссплатформенный редактор кода, разработанный Microsoft. Он серьёзно упрощает создание, отладку и поддержку программного обеспечения. Благодаря своей доступности он является популярным выбором для студентов и начинающих разработчиков, а мощная экосистема расширений и глубокая интеграция с современными инструментами делает его надёжным решением для профессионалов в крупных проектах. К тому же, гибкие настройки интерфейса и горячих клавиш позволяют адаптировать среду под индивидуальные потребности каждого программиста, обеспечивая комфорт и эффективность на всех этапах разработки.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elliSense: умная система подсказ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lang="ru-RU" dirty="0"/>
              <a:t>Необходимое обеспечение</a:t>
            </a:r>
            <a:endParaRPr dirty="0"/>
          </a:p>
        </p:txBody>
      </p:sp>
      <p:sp>
        <p:nvSpPr>
          <p:cNvPr id="183" name="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"/>
          <p:cNvSpPr txBox="1">
            <a:spLocks noGrp="1"/>
          </p:cNvSpPr>
          <p:nvPr>
            <p:ph type="body" sz="half" idx="1"/>
          </p:nvPr>
        </p:nvSpPr>
        <p:spPr>
          <a:xfrm>
            <a:off x="3217921" y="2467221"/>
            <a:ext cx="6821932" cy="133003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defTabSz="309372">
              <a:spcBef>
                <a:spcPts val="4000"/>
              </a:spcBef>
              <a:buSzTx/>
              <a:buNone/>
              <a:defRPr sz="3480"/>
            </a:lvl1pPr>
          </a:lstStyle>
          <a:p>
            <a:r>
              <a:rPr lang="ru-RU" sz="4800" dirty="0"/>
              <a:t>Аппаратное обеспечение</a:t>
            </a:r>
            <a:endParaRPr sz="4800" dirty="0"/>
          </a:p>
        </p:txBody>
      </p:sp>
      <p:sp>
        <p:nvSpPr>
          <p:cNvPr id="186" name="Пример разных ситуацций: в 1 случае вводить userName бесполезно, поэтому IntelliSense предлагает более актуальные подсказки. А во 2 случае скорее всего программист захочет вывести переменную, и IntelliSense предлагает именно этот уже нужный вариант"/>
          <p:cNvSpPr txBox="1"/>
          <p:nvPr/>
        </p:nvSpPr>
        <p:spPr>
          <a:xfrm>
            <a:off x="1206500" y="12119167"/>
            <a:ext cx="21971000" cy="133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endParaRPr dirty="0"/>
          </a:p>
        </p:txBody>
      </p:sp>
      <p:sp>
        <p:nvSpPr>
          <p:cNvPr id="2" name="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">
            <a:extLst>
              <a:ext uri="{FF2B5EF4-FFF2-40B4-BE49-F238E27FC236}">
                <a16:creationId xmlns:a16="http://schemas.microsoft.com/office/drawing/2014/main" id="{3E6E14B2-2A13-09E0-801B-18C50BEC9825}"/>
              </a:ext>
            </a:extLst>
          </p:cNvPr>
          <p:cNvSpPr txBox="1">
            <a:spLocks/>
          </p:cNvSpPr>
          <p:nvPr/>
        </p:nvSpPr>
        <p:spPr>
          <a:xfrm>
            <a:off x="14344148" y="2467221"/>
            <a:ext cx="7418830" cy="133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Autofit/>
          </a:bodyPr>
          <a:lstStyle>
            <a:lvl1pPr marL="0" marR="0" indent="0" algn="just" defTabSz="309372" rtl="0" latinLnBrk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9144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13716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18288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22860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5pPr>
            <a:lvl6pPr marL="27432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6pPr>
            <a:lvl7pPr marL="32004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7pPr>
            <a:lvl8pPr marL="36576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8pPr>
            <a:lvl9pPr marL="41148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9pPr>
          </a:lstStyle>
          <a:p>
            <a:pPr hangingPunct="1"/>
            <a:r>
              <a:rPr lang="ru-RU" sz="4800" dirty="0"/>
              <a:t>Программное обеспечение</a:t>
            </a:r>
          </a:p>
        </p:txBody>
      </p:sp>
      <p:sp>
        <p:nvSpPr>
          <p:cNvPr id="4" name="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">
            <a:extLst>
              <a:ext uri="{FF2B5EF4-FFF2-40B4-BE49-F238E27FC236}">
                <a16:creationId xmlns:a16="http://schemas.microsoft.com/office/drawing/2014/main" id="{8052F1C7-888B-D905-7B73-DC238DD84708}"/>
              </a:ext>
            </a:extLst>
          </p:cNvPr>
          <p:cNvSpPr txBox="1">
            <a:spLocks/>
          </p:cNvSpPr>
          <p:nvPr/>
        </p:nvSpPr>
        <p:spPr>
          <a:xfrm>
            <a:off x="1559814" y="4360672"/>
            <a:ext cx="10534396" cy="9651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>
            <a:noAutofit/>
          </a:bodyPr>
          <a:lstStyle>
            <a:lvl1pPr marL="0" marR="0" indent="0" algn="just" defTabSz="309372" rtl="0" latinLnBrk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9144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13716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18288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22860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5pPr>
            <a:lvl6pPr marL="27432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6pPr>
            <a:lvl7pPr marL="32004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7pPr>
            <a:lvl8pPr marL="36576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8pPr>
            <a:lvl9pPr marL="41148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9pPr>
          </a:lstStyle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Оперативная память – от 1 ГБ</a:t>
            </a:r>
          </a:p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Процессор – любой 1.6 ГГц и выше</a:t>
            </a:r>
          </a:p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Жесткий диск – 500 МБ свободного места</a:t>
            </a:r>
          </a:p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Монитор</a:t>
            </a:r>
          </a:p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Клавиатура</a:t>
            </a:r>
          </a:p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Мышь</a:t>
            </a:r>
          </a:p>
          <a:p>
            <a:pPr marL="457200" indent="-4572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4000" dirty="0"/>
              <a:t>Интернет-соединение</a:t>
            </a:r>
          </a:p>
        </p:txBody>
      </p:sp>
      <p:sp>
        <p:nvSpPr>
          <p:cNvPr id="6" name="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">
            <a:extLst>
              <a:ext uri="{FF2B5EF4-FFF2-40B4-BE49-F238E27FC236}">
                <a16:creationId xmlns:a16="http://schemas.microsoft.com/office/drawing/2014/main" id="{A2367560-0E8C-EB2C-440F-61DBC244AF75}"/>
              </a:ext>
            </a:extLst>
          </p:cNvPr>
          <p:cNvSpPr txBox="1">
            <a:spLocks/>
          </p:cNvSpPr>
          <p:nvPr/>
        </p:nvSpPr>
        <p:spPr>
          <a:xfrm>
            <a:off x="12917551" y="4360672"/>
            <a:ext cx="10534396" cy="9651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>
            <a:noAutofit/>
          </a:bodyPr>
          <a:lstStyle>
            <a:lvl1pPr marL="0" marR="0" indent="0" algn="just" defTabSz="309372" rtl="0" latinLnBrk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8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1pPr>
            <a:lvl2pPr marL="9144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2pPr>
            <a:lvl3pPr marL="13716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3pPr>
            <a:lvl4pPr marL="18288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4pPr>
            <a:lvl5pPr marL="22860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5pPr>
            <a:lvl6pPr marL="27432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6pPr>
            <a:lvl7pPr marL="32004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7pPr>
            <a:lvl8pPr marL="36576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8pPr>
            <a:lvl9pPr marL="4114800" marR="0" indent="-457200" algn="just" defTabSz="355600" rtl="0" latinLnBrk="0">
              <a:lnSpc>
                <a:spcPct val="150000"/>
              </a:lnSpc>
              <a:spcBef>
                <a:spcPts val="47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4000" b="0" i="0" u="none" strike="noStrike" cap="none" spc="0" baseline="0">
                <a:solidFill>
                  <a:schemeClr val="accent1">
                    <a:satOff val="-9155"/>
                    <a:lumOff val="-32673"/>
                  </a:schemeClr>
                </a:solidFill>
                <a:uFillTx/>
                <a:latin typeface="Graphik Light"/>
                <a:ea typeface="Graphik Light"/>
                <a:cs typeface="Graphik Light"/>
                <a:sym typeface="Graphik Light"/>
              </a:defRPr>
            </a:lvl9pPr>
          </a:lstStyle>
          <a:p>
            <a:pPr algn="l" hangingPunct="1">
              <a:lnSpc>
                <a:spcPct val="100000"/>
              </a:lnSpc>
            </a:pPr>
            <a:r>
              <a:rPr lang="ru-RU" sz="4000" dirty="0"/>
              <a:t>Операционная система</a:t>
            </a:r>
          </a:p>
          <a:p>
            <a:pPr marL="571500" indent="-5715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Windows (</a:t>
            </a:r>
            <a:r>
              <a:rPr lang="ru-RU" sz="4000" dirty="0"/>
              <a:t>от </a:t>
            </a:r>
            <a:r>
              <a:rPr lang="en-US" sz="4000" dirty="0"/>
              <a:t>Windows 10 </a:t>
            </a:r>
            <a:r>
              <a:rPr lang="ru-RU" sz="4000" dirty="0"/>
              <a:t>версия 1809)</a:t>
            </a:r>
          </a:p>
          <a:p>
            <a:pPr marL="571500" indent="-5715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macOS (</a:t>
            </a:r>
            <a:r>
              <a:rPr lang="ru-RU" sz="4000" dirty="0"/>
              <a:t>от </a:t>
            </a:r>
            <a:r>
              <a:rPr lang="en-US" sz="4000" dirty="0"/>
              <a:t>macOS 10.15 Catalina)</a:t>
            </a:r>
          </a:p>
          <a:p>
            <a:pPr marL="571500" indent="-571500" algn="l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Linux (</a:t>
            </a:r>
            <a:r>
              <a:rPr lang="ru-RU" sz="4000" dirty="0"/>
              <a:t>дистрибутивы, выпущенные с 2019-2020 годов и позже)</a:t>
            </a:r>
          </a:p>
        </p:txBody>
      </p:sp>
    </p:spTree>
    <p:extLst>
      <p:ext uri="{BB962C8B-B14F-4D97-AF65-F5344CB8AC3E}">
        <p14:creationId xmlns:p14="http://schemas.microsoft.com/office/powerpoint/2010/main" val="24112687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elliSense: умная система подсказ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lang="ru-RU" dirty="0"/>
              <a:t>Создание проекта</a:t>
            </a:r>
            <a:endParaRPr dirty="0"/>
          </a:p>
        </p:txBody>
      </p:sp>
      <p:sp>
        <p:nvSpPr>
          <p:cNvPr id="183" name="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"/>
          <p:cNvSpPr txBox="1">
            <a:spLocks noGrp="1"/>
          </p:cNvSpPr>
          <p:nvPr>
            <p:ph type="body" sz="half" idx="1"/>
          </p:nvPr>
        </p:nvSpPr>
        <p:spPr>
          <a:xfrm>
            <a:off x="1206500" y="2544069"/>
            <a:ext cx="21971000" cy="8117835"/>
          </a:xfrm>
          <a:prstGeom prst="rect">
            <a:avLst/>
          </a:prstGeom>
        </p:spPr>
        <p:txBody>
          <a:bodyPr/>
          <a:lstStyle>
            <a:lvl1pPr marL="0" indent="0" defTabSz="309372">
              <a:spcBef>
                <a:spcPts val="4000"/>
              </a:spcBef>
              <a:buSzTx/>
              <a:buNone/>
              <a:defRPr sz="3480"/>
            </a:lvl1pPr>
          </a:lstStyle>
          <a:p>
            <a:r>
              <a:rPr lang="ru-RU" dirty="0"/>
              <a:t>Для того, чтобы создать новый проект в </a:t>
            </a:r>
            <a:r>
              <a:rPr lang="en-US" dirty="0"/>
              <a:t>Visual Studio Code</a:t>
            </a:r>
            <a:r>
              <a:rPr lang="ru-RU" dirty="0"/>
              <a:t> достаточно создать новую папку у себя на устройстве.</a:t>
            </a:r>
          </a:p>
          <a:p>
            <a:r>
              <a:rPr lang="ru-RU" dirty="0"/>
              <a:t>Шаги: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Создаем новую папку и переименовываем её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Нажимаем на созданную папку правой кнопкой мыши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Выбираем в появившемся меню «Открыть с помощью </a:t>
            </a:r>
            <a:r>
              <a:rPr lang="en-US" dirty="0"/>
              <a:t>Code</a:t>
            </a:r>
            <a:r>
              <a:rPr lang="ru-RU" dirty="0"/>
              <a:t>»</a:t>
            </a:r>
          </a:p>
          <a:p>
            <a:r>
              <a:rPr lang="ru-RU" dirty="0"/>
              <a:t>После этого папка откроется в </a:t>
            </a:r>
            <a:r>
              <a:rPr lang="en-US" dirty="0"/>
              <a:t>Visual Studio Code </a:t>
            </a:r>
            <a:r>
              <a:rPr lang="ru-RU" dirty="0"/>
              <a:t>и в ней можно добавлять новые файлы, писать в них код и т. д.</a:t>
            </a:r>
          </a:p>
          <a:p>
            <a:endParaRPr lang="ru-RU" dirty="0"/>
          </a:p>
          <a:p>
            <a:endParaRPr dirty="0"/>
          </a:p>
        </p:txBody>
      </p:sp>
      <p:sp>
        <p:nvSpPr>
          <p:cNvPr id="186" name="Пример разных ситуацций: в 1 случае вводить userName бесполезно, поэтому IntelliSense предлагает более актуальные подсказки. А во 2 случае скорее всего программист захочет вывести переменную, и IntelliSense предлагает именно этот уже нужный вариант"/>
          <p:cNvSpPr txBox="1"/>
          <p:nvPr/>
        </p:nvSpPr>
        <p:spPr>
          <a:xfrm>
            <a:off x="1206500" y="12119167"/>
            <a:ext cx="21971000" cy="133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76833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IntelliSense: умная система подсказ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rPr dirty="0"/>
              <a:t>IntelliSense: </a:t>
            </a:r>
            <a:r>
              <a:rPr dirty="0" err="1"/>
              <a:t>умная</a:t>
            </a:r>
            <a:r>
              <a:rPr dirty="0"/>
              <a:t>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подсказок</a:t>
            </a:r>
            <a:endParaRPr dirty="0"/>
          </a:p>
        </p:txBody>
      </p:sp>
      <p:sp>
        <p:nvSpPr>
          <p:cNvPr id="183" name="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"/>
          <p:cNvSpPr txBox="1">
            <a:spLocks noGrp="1"/>
          </p:cNvSpPr>
          <p:nvPr>
            <p:ph type="body" sz="half" idx="1"/>
          </p:nvPr>
        </p:nvSpPr>
        <p:spPr>
          <a:xfrm>
            <a:off x="1206500" y="2544069"/>
            <a:ext cx="21971000" cy="4253503"/>
          </a:xfrm>
          <a:prstGeom prst="rect">
            <a:avLst/>
          </a:prstGeom>
        </p:spPr>
        <p:txBody>
          <a:bodyPr/>
          <a:lstStyle>
            <a:lvl1pPr marL="0" indent="0" defTabSz="309372">
              <a:spcBef>
                <a:spcPts val="4000"/>
              </a:spcBef>
              <a:buSzTx/>
              <a:buNone/>
              <a:defRPr sz="3480"/>
            </a:lvl1pPr>
          </a:lstStyle>
          <a:p>
            <a:r>
              <a:t>IntelliSense – одна из особенностей, которая серьёзно выделяет VS Code на фоне остальных редакторов. Например, если объявить переменную userName и начать вводить первые буквы, то среди прочего VS Code предложит и userName. Однако сделает он это не в любом месте, а там где это нужно по контексту: как только разработчик переходит к месту, где эта переменная становится нужна, IntelliSense начинает корректно предлагать userName в списке.</a:t>
            </a:r>
          </a:p>
        </p:txBody>
      </p:sp>
      <p:pic>
        <p:nvPicPr>
          <p:cNvPr id="184" name="Снимок экрана 2025-09-25 в 03.51.21.png" descr="Снимок экрана 2025-09-25 в 03.51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55" y="7017541"/>
            <a:ext cx="10373521" cy="4881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Снимок экрана 2025-09-25 в 03.52.46.png" descr="Снимок экрана 2025-09-25 в 03.52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2224" y="7017541"/>
            <a:ext cx="10373522" cy="4881658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Пример разных ситуацций: в 1 случае вводить userName бесполезно, поэтому IntelliSense предлагает более актуальные подсказки. А во 2 случае скорее всего программист захочет вывести переменную, и IntelliSense предлагает именно этот уже нужный вариант"/>
          <p:cNvSpPr txBox="1"/>
          <p:nvPr/>
        </p:nvSpPr>
        <p:spPr>
          <a:xfrm>
            <a:off x="1206500" y="12119167"/>
            <a:ext cx="21971000" cy="13300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Пример разных ситуацций: в 1 случае вводить userName бесполезно, поэтому IntelliSense предлагает более актуальные подсказки. А во 2 случае скорее всего программист захочет вывести переменную, и IntelliSense предлагает именно этот уже нужный вариант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ntelliSense: умная система подсказо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z="9500" spc="-95"/>
            </a:lvl1pPr>
          </a:lstStyle>
          <a:p>
            <a:r>
              <a:t>IntelliSense: умная система подсказок</a:t>
            </a:r>
          </a:p>
        </p:txBody>
      </p:sp>
      <p:sp>
        <p:nvSpPr>
          <p:cNvPr id="189" name="Но при работе с такими низкоуровневыми языками как C/C++ (даже при установленных расширениях) IntelliSense даёт стандартные подсказки, зачастую не вникая в контекст даже правильного кода:"/>
          <p:cNvSpPr txBox="1">
            <a:spLocks noGrp="1"/>
          </p:cNvSpPr>
          <p:nvPr>
            <p:ph type="body" sz="half" idx="1"/>
          </p:nvPr>
        </p:nvSpPr>
        <p:spPr>
          <a:xfrm>
            <a:off x="1206500" y="3289797"/>
            <a:ext cx="21971000" cy="3077429"/>
          </a:xfrm>
          <a:prstGeom prst="rect">
            <a:avLst/>
          </a:prstGeom>
        </p:spPr>
        <p:txBody>
          <a:bodyPr/>
          <a:lstStyle/>
          <a:p>
            <a:r>
              <a:t>Но при работе с такими низкоуровневыми языками как C/C++ (даже при установленных расширениях) IntelliSense даёт стандартные подсказки, зачастую не вникая в контекст даже правильного кода:</a:t>
            </a:r>
          </a:p>
        </p:txBody>
      </p:sp>
      <p:pic>
        <p:nvPicPr>
          <p:cNvPr id="190" name="Снимок экрана 2025-09-25 в 02.46.21.png" descr="Снимок экрана 2025-09-25 в 02.46.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75" y="6434430"/>
            <a:ext cx="11017650" cy="6537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Форматирование кода: чистота и единый стиль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170176">
              <a:defRPr sz="8900" spc="-89"/>
            </a:lvl1pPr>
          </a:lstStyle>
          <a:p>
            <a:r>
              <a:t>Форматирование кода: чистота и единый стиль</a:t>
            </a:r>
          </a:p>
        </p:txBody>
      </p:sp>
      <p:sp>
        <p:nvSpPr>
          <p:cNvPr id="193" name="Автоматическое форматирование — встроенная функция VS Code, которая приводит код к единому, читаемому стилю одной горячей клавишей Cmd+Shift+P. Такие языки программирования как например js можно отформатировать без каких-либо проблем, но для редоктирован"/>
          <p:cNvSpPr txBox="1">
            <a:spLocks noGrp="1"/>
          </p:cNvSpPr>
          <p:nvPr>
            <p:ph type="body" sz="half" idx="1"/>
          </p:nvPr>
        </p:nvSpPr>
        <p:spPr>
          <a:xfrm>
            <a:off x="1206500" y="2729994"/>
            <a:ext cx="21971000" cy="541721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Автоматическое форматирование — встроенная функция VS Code, которая приводит код к единому, читаемому стилю одной горячей клавишей Cmd+Shift+P. Такие языки программирования как например js можно отформатировать без каких-либо проблем, но для редоктирования Python необходимо установить одно из специальных дополнений: Autopep8, Black или Python Extension Pack.</a:t>
            </a:r>
          </a:p>
        </p:txBody>
      </p:sp>
      <p:pic>
        <p:nvPicPr>
          <p:cNvPr id="194" name="Снимок экрана 2025-09-25 в 04.31.07.png" descr="Снимок экрана 2025-09-25 в 04.31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40" y="8151153"/>
            <a:ext cx="7615385" cy="4881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Снимок экрана 2025-09-25 в 04.32.32.png" descr="Снимок экрана 2025-09-25 в 04.32.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976" y="8151153"/>
            <a:ext cx="7322485" cy="4881657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Cmd+Shift+P…"/>
          <p:cNvSpPr txBox="1"/>
          <p:nvPr/>
        </p:nvSpPr>
        <p:spPr>
          <a:xfrm>
            <a:off x="10206056" y="9744138"/>
            <a:ext cx="4264788" cy="1695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lnSpc>
                <a:spcPct val="90000"/>
              </a:lnSpc>
              <a:spcBef>
                <a:spcPts val="0"/>
              </a:spcBef>
              <a:defRPr sz="5500" spc="-55">
                <a:latin typeface="+mn-lt"/>
                <a:ea typeface="+mn-ea"/>
                <a:cs typeface="+mn-cs"/>
                <a:sym typeface="Produkt Extralight"/>
              </a:defRPr>
            </a:pPr>
            <a:r>
              <a:t>Cmd+Shift+P</a:t>
            </a:r>
          </a:p>
          <a:p>
            <a:pPr algn="ctr" defTabSz="825500">
              <a:lnSpc>
                <a:spcPct val="90000"/>
              </a:lnSpc>
              <a:spcBef>
                <a:spcPts val="0"/>
              </a:spcBef>
              <a:defRPr sz="5500" spc="-55">
                <a:latin typeface="+mn-lt"/>
                <a:ea typeface="+mn-ea"/>
                <a:cs typeface="+mn-cs"/>
                <a:sym typeface="Produkt Extralight"/>
              </a:defRPr>
            </a:pPr>
            <a:r>
              <a:t>→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Интегрированный терминал: всё в одном окне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2194559">
              <a:defRPr sz="9000" spc="-90"/>
            </a:lvl1pPr>
          </a:lstStyle>
          <a:p>
            <a:r>
              <a:t>Интегрированный терминал: всё в одном окне</a:t>
            </a:r>
          </a:p>
        </p:txBody>
      </p:sp>
      <p:sp>
        <p:nvSpPr>
          <p:cNvPr id="199" name="Интегрированный терминал (Ctrl + `) позволяет заниматься запуском и отладкой кода без переключения между приложениями. С помощью него можно работать с командной строкой прямо в интерфейсе VS Code. Он позволяет выполнять команды непосредственно в среде ра"/>
          <p:cNvSpPr txBox="1">
            <a:spLocks noGrp="1"/>
          </p:cNvSpPr>
          <p:nvPr>
            <p:ph type="body" sz="half" idx="1"/>
          </p:nvPr>
        </p:nvSpPr>
        <p:spPr>
          <a:xfrm>
            <a:off x="1206500" y="2729994"/>
            <a:ext cx="21971000" cy="541721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Интегрированный терминал (Ctrl + `) позволяет заниматься запуском и отладкой кода без переключения между приложениями. С помощью него можно работать с командной строкой прямо в интерфейсе VS Code. Он позволяет выполнять команды непосредственно в среде разработки.</a:t>
            </a:r>
          </a:p>
        </p:txBody>
      </p:sp>
      <p:pic>
        <p:nvPicPr>
          <p:cNvPr id="200" name="Снимок экрана 2025-09-25 в 04.48.23.png" descr="Снимок экрана 2025-09-25 в 04.48.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029" y="7019853"/>
            <a:ext cx="7238319" cy="4881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Снимок экрана 2025-09-25 в 04.50.11.png" descr="Снимок экрана 2025-09-25 в 04.50.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652" y="7022165"/>
            <a:ext cx="7231462" cy="487703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Текст"/>
          <p:cNvSpPr txBox="1"/>
          <p:nvPr/>
        </p:nvSpPr>
        <p:spPr>
          <a:xfrm>
            <a:off x="1277034" y="8271554"/>
            <a:ext cx="127001" cy="237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203" name="На примере видно, как без переключения окон можно проверить содержимое папки (ls) и запустить программу (python3 example.py), сразу увидев результат её работы."/>
          <p:cNvSpPr txBox="1"/>
          <p:nvPr/>
        </p:nvSpPr>
        <p:spPr>
          <a:xfrm>
            <a:off x="9926348" y="7019853"/>
            <a:ext cx="4531305" cy="4881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defTabSz="2438338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На примере видно, как без переключения окон можно проверить содержимое папки (ls) и запустить программу (python3 example.py), сразу увидев результат её работы.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Дополнени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Дополнения</a:t>
            </a:r>
          </a:p>
        </p:txBody>
      </p:sp>
      <p:sp>
        <p:nvSpPr>
          <p:cNvPr id="206" name="К тому же, приложение может похвастаться огромной библиотекой доступных дополнений: магазин содержит десятки тысяч плагинов для различных языков программирования, фреймворков и инструментов. Это позволяет адаптировать редактор под конкретные нужды проект"/>
          <p:cNvSpPr txBox="1">
            <a:spLocks noGrp="1"/>
          </p:cNvSpPr>
          <p:nvPr>
            <p:ph type="body" sz="half" idx="1"/>
          </p:nvPr>
        </p:nvSpPr>
        <p:spPr>
          <a:xfrm>
            <a:off x="1206500" y="2729994"/>
            <a:ext cx="21971000" cy="48793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К тому же, приложение может похвастаться огромной библиотекой доступных дополнений: магазин содержит десятки тысяч плагинов для различных языков программирования, фреймворков и инструментов. Это позволяет адаптировать редактор под конкретные нужды проекта, добавляя нужные возможности, что превращает VS Code из простого редактора в мощную среду разработки.</a:t>
            </a:r>
          </a:p>
        </p:txBody>
      </p:sp>
      <p:sp>
        <p:nvSpPr>
          <p:cNvPr id="207" name="Текст"/>
          <p:cNvSpPr txBox="1"/>
          <p:nvPr/>
        </p:nvSpPr>
        <p:spPr>
          <a:xfrm>
            <a:off x="1277034" y="8271554"/>
            <a:ext cx="127001" cy="2373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pic>
        <p:nvPicPr>
          <p:cNvPr id="208" name="Снимок экрана 2025-09-25 в 17.13.56.png" descr="Снимок экрана 2025-09-25 в 17.13.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37" y="8015190"/>
            <a:ext cx="5728966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Снимок экрана 2025-09-25 в 17.14.34.png" descr="Снимок экрана 2025-09-25 в 17.14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38" y="9389838"/>
            <a:ext cx="5728965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Снимок экрана 2025-09-25 в 17.14.59.png" descr="Снимок экрана 2025-09-25 в 17.14.5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517" y="10794085"/>
            <a:ext cx="5728966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Снимок экрана 2025-09-25 в 17.15.23.png" descr="Снимок экрана 2025-09-25 в 17.15.2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518" y="9419438"/>
            <a:ext cx="5728965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Снимок экрана 2025-09-25 в 17.16.22.png" descr="Снимок экрана 2025-09-25 в 17.16.2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7517" y="8015190"/>
            <a:ext cx="5728966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Снимок экрана 2025-09-25 в 17.16.52.png" descr="Снимок экрана 2025-09-25 в 17.16.52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78097" y="10764486"/>
            <a:ext cx="5728966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Снимок экрана 2025-09-25 в 17.18.01.png" descr="Снимок экрана 2025-09-25 в 17.18.0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78097" y="12139133"/>
            <a:ext cx="5728965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" name="Снимок экрана 2025-09-25 в 17.19.04.png" descr="Снимок экрана 2025-09-25 в 17.19.0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7517" y="12168733"/>
            <a:ext cx="5728966" cy="1206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Снимок экрана 2025-09-25 в 17.19.49.png" descr="Снимок экрана 2025-09-25 в 17.19.49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78097" y="8015190"/>
            <a:ext cx="5728966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Снимок экрана 2025-09-25 в 17.20.34.png" descr="Снимок экрана 2025-09-25 в 17.20.34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76937" y="12139133"/>
            <a:ext cx="5728966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Снимок экрана 2025-09-25 в 17.21.13.png" descr="Снимок экрана 2025-09-25 в 17.21.13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76938" y="10764486"/>
            <a:ext cx="5728965" cy="1206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Снимок экрана 2025-09-25 в 17.24.17.png" descr="Снимок экрана 2025-09-25 в 17.24.17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378097" y="9389838"/>
            <a:ext cx="5728966" cy="1206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just" defTabSz="355600" rtl="0" fontAlgn="auto" latinLnBrk="0" hangingPunct="0">
          <a:lnSpc>
            <a:spcPct val="15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just" defTabSz="355600" rtl="0" fontAlgn="auto" latinLnBrk="0" hangingPunct="0">
          <a:lnSpc>
            <a:spcPct val="15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1010</Words>
  <Application>Microsoft Office PowerPoint</Application>
  <PresentationFormat>Произвольный</PresentationFormat>
  <Paragraphs>77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6" baseType="lpstr">
      <vt:lpstr>Arial</vt:lpstr>
      <vt:lpstr>Calibri</vt:lpstr>
      <vt:lpstr>Graphik</vt:lpstr>
      <vt:lpstr>Graphik Light</vt:lpstr>
      <vt:lpstr>Helvetica</vt:lpstr>
      <vt:lpstr>Helvetica Neue</vt:lpstr>
      <vt:lpstr>Produkt Extralight</vt:lpstr>
      <vt:lpstr>Produkt Light</vt:lpstr>
      <vt:lpstr>38_MinimalistLight</vt:lpstr>
      <vt:lpstr>Презентация PowerPoint</vt:lpstr>
      <vt:lpstr>Visual Studio Code</vt:lpstr>
      <vt:lpstr>Необходимое обеспечение</vt:lpstr>
      <vt:lpstr>Создание проекта</vt:lpstr>
      <vt:lpstr>IntelliSense: умная система подсказок</vt:lpstr>
      <vt:lpstr>IntelliSense: умная система подсказок</vt:lpstr>
      <vt:lpstr>Форматирование кода: чистота и единый стиль</vt:lpstr>
      <vt:lpstr>Интегрированный терминал: всё в одном окне</vt:lpstr>
      <vt:lpstr>Дополнения</vt:lpstr>
      <vt:lpstr>Интеграция с системой контроля версий Git</vt:lpstr>
      <vt:lpstr>Интеграция с системой контроля версий Git</vt:lpstr>
      <vt:lpstr>Интеграция с системой контроля версий Git</vt:lpstr>
      <vt:lpstr>Интеграция с системой контроля версий Git</vt:lpstr>
      <vt:lpstr>Интеграция с системой контроля версий Git</vt:lpstr>
      <vt:lpstr>Интеграция с системой контроля версий Git</vt:lpstr>
      <vt:lpstr>Интеграция с системой контроля версий Git</vt:lpstr>
      <vt:lpstr>AI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orange</dc:creator>
  <cp:lastModifiedBy>ZinBear Youtubovic</cp:lastModifiedBy>
  <cp:revision>10</cp:revision>
  <dcterms:modified xsi:type="dcterms:W3CDTF">2025-09-25T17:50:20Z</dcterms:modified>
</cp:coreProperties>
</file>