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076fb50a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076fb50a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076fb50a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076fb50a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076fb50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076fb50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076fb50a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076fb50a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076fb50a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076fb50a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076fb50a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076fb50a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076fb50a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076fb50a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076fb50a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076fb50a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076fb50a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076fb50a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076fb50a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076fb50a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vi" sz="2800"/>
              <a:t>TripAdvisor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vi">
                <a:solidFill>
                  <a:schemeClr val="dk1"/>
                </a:solidFill>
              </a:rPr>
              <a:t>My Local Best Friend Feature</a:t>
            </a:r>
            <a:endParaRPr b="1">
              <a:solidFill>
                <a:schemeClr val="dk1"/>
              </a:solidFill>
            </a:endParaRPr>
          </a:p>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3761830" y="320250"/>
            <a:ext cx="4120574" cy="2391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vi"/>
              <a:t>TripAdvisor: My Local Best Friend Feature (5-8)</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111" name="Google Shape;111;p22"/>
          <p:cNvPicPr preferRelativeResize="0"/>
          <p:nvPr/>
        </p:nvPicPr>
        <p:blipFill>
          <a:blip r:embed="rId3">
            <a:alphaModFix/>
          </a:blip>
          <a:stretch>
            <a:fillRect/>
          </a:stretch>
        </p:blipFill>
        <p:spPr>
          <a:xfrm rot="5400000">
            <a:off x="2888113" y="395486"/>
            <a:ext cx="4017473" cy="53566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vi"/>
              <a:t>TripAdvisor: My Local Best Friend Feature (1-4)</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8" name="Google Shape;118;p23"/>
          <p:cNvPicPr preferRelativeResize="0"/>
          <p:nvPr/>
        </p:nvPicPr>
        <p:blipFill>
          <a:blip r:embed="rId3">
            <a:alphaModFix/>
          </a:blip>
          <a:stretch>
            <a:fillRect/>
          </a:stretch>
        </p:blipFill>
        <p:spPr>
          <a:xfrm rot="5400000">
            <a:off x="2882024" y="405501"/>
            <a:ext cx="4013126" cy="5350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a:t>TripAdvisor: My Local Best Friend Feature</a:t>
            </a:r>
            <a:endParaRPr b="1"/>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Monetization Model: </a:t>
            </a:r>
            <a:endParaRPr/>
          </a:p>
          <a:p>
            <a:pPr indent="-342900" lvl="0" marL="457200" rtl="0" algn="l">
              <a:spcBef>
                <a:spcPts val="1600"/>
              </a:spcBef>
              <a:spcAft>
                <a:spcPts val="0"/>
              </a:spcAft>
              <a:buSzPts val="1800"/>
              <a:buChar char="●"/>
            </a:pPr>
            <a:r>
              <a:rPr lang="vi"/>
              <a:t>Paid ads from restaurants and attractions </a:t>
            </a:r>
            <a:endParaRPr/>
          </a:p>
          <a:p>
            <a:pPr indent="-342900" lvl="0" marL="457200" rtl="0" algn="l">
              <a:spcBef>
                <a:spcPts val="0"/>
              </a:spcBef>
              <a:spcAft>
                <a:spcPts val="0"/>
              </a:spcAft>
              <a:buSzPts val="1800"/>
              <a:buChar char="●"/>
            </a:pPr>
            <a:r>
              <a:rPr lang="vi"/>
              <a:t>Subscriptions from users for frequent travellers</a:t>
            </a:r>
            <a:endParaRPr/>
          </a:p>
          <a:p>
            <a:pPr indent="-342900" lvl="0" marL="457200" rtl="0" algn="l">
              <a:spcBef>
                <a:spcPts val="0"/>
              </a:spcBef>
              <a:spcAft>
                <a:spcPts val="0"/>
              </a:spcAft>
              <a:buSzPts val="1800"/>
              <a:buChar char="●"/>
            </a:pPr>
            <a:r>
              <a:rPr lang="vi"/>
              <a:t>One time payment for travelers to one country</a:t>
            </a:r>
            <a:endParaRPr/>
          </a:p>
          <a:p>
            <a:pPr indent="-342900" lvl="0" marL="457200" rtl="0" algn="l">
              <a:spcBef>
                <a:spcPts val="0"/>
              </a:spcBef>
              <a:spcAft>
                <a:spcPts val="0"/>
              </a:spcAft>
              <a:buSzPts val="1800"/>
              <a:buChar char="●"/>
            </a:pPr>
            <a:r>
              <a:rPr lang="vi"/>
              <a:t>Deep links to services (ride hailing, nail salons, restaurant bookings)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a:t>TripAdvisor: </a:t>
            </a:r>
            <a:r>
              <a:rPr b="1" lang="vi"/>
              <a:t>My Local Best Friend Feature</a:t>
            </a:r>
            <a:endParaRPr b="1"/>
          </a:p>
          <a:p>
            <a:pPr indent="0" lvl="0" marL="0" rtl="0" algn="l">
              <a:spcBef>
                <a:spcPts val="0"/>
              </a:spcBef>
              <a:spcAft>
                <a:spcPts val="0"/>
              </a:spcAft>
              <a:buNone/>
            </a:pPr>
            <a:r>
              <a:t/>
            </a:r>
            <a:endParaRPr b="1"/>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I travelled a lot in the past year. And everywhere I go, I have always felt that the experience is not personal enough. It could be improved if I just had that one best friend who happened to be local and recommended the hidden/authentic places he enjoyed himself. I also would have a much smoother time if there is an app that could flag all the potential risks along the journey into a new country (such as long waiting time at immigration, forbidden Uber nearby airports, early sold out tickets at popular attractions...) </a:t>
            </a:r>
            <a:r>
              <a:rPr lang="vi"/>
              <a:t>and the mitigation/best alternatives.</a:t>
            </a:r>
            <a:endParaRPr/>
          </a:p>
          <a:p>
            <a:pPr indent="0" lvl="0" marL="0" rtl="0" algn="l">
              <a:spcBef>
                <a:spcPts val="1600"/>
              </a:spcBef>
              <a:spcAft>
                <a:spcPts val="1600"/>
              </a:spcAft>
              <a:buNone/>
            </a:pPr>
            <a:r>
              <a:rPr lang="vi"/>
              <a:t>The current TripAdvisor app does not feel personalized enough (beyond the standard attractions and tour offers) and does not feature the most oldie but goodie restaurants frequented by locals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vi"/>
              <a:t>TripAdvisor: My Local Best Friend Feature</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lang="vi"/>
              <a:t>User Understanding - Demographic</a:t>
            </a:r>
            <a:endParaRPr/>
          </a:p>
          <a:p>
            <a:pPr indent="-342900" lvl="0" marL="457200" marR="0" rtl="0" algn="l">
              <a:lnSpc>
                <a:spcPct val="115000"/>
              </a:lnSpc>
              <a:spcBef>
                <a:spcPts val="1600"/>
              </a:spcBef>
              <a:spcAft>
                <a:spcPts val="0"/>
              </a:spcAft>
              <a:buSzPts val="1800"/>
              <a:buChar char="●"/>
            </a:pPr>
            <a:r>
              <a:rPr lang="vi"/>
              <a:t>Young professionals aged from 18 to 40 years old (born in the 80s and beyond)</a:t>
            </a:r>
            <a:endParaRPr/>
          </a:p>
          <a:p>
            <a:pPr indent="-342900" lvl="0" marL="457200" marR="0" rtl="0" algn="l">
              <a:lnSpc>
                <a:spcPct val="115000"/>
              </a:lnSpc>
              <a:spcBef>
                <a:spcPts val="0"/>
              </a:spcBef>
              <a:spcAft>
                <a:spcPts val="0"/>
              </a:spcAft>
              <a:buSzPts val="1800"/>
              <a:buChar char="●"/>
            </a:pPr>
            <a:r>
              <a:rPr lang="vi"/>
              <a:t>This group lives all over the world and has spare income to travel for experiences (less for business)</a:t>
            </a:r>
            <a:endParaRPr/>
          </a:p>
          <a:p>
            <a:pPr indent="-342900" lvl="0" marL="457200" marR="0" rtl="0" algn="l">
              <a:lnSpc>
                <a:spcPct val="115000"/>
              </a:lnSpc>
              <a:spcBef>
                <a:spcPts val="0"/>
              </a:spcBef>
              <a:spcAft>
                <a:spcPts val="0"/>
              </a:spcAft>
              <a:buSzPts val="1800"/>
              <a:buChar char="●"/>
            </a:pPr>
            <a:r>
              <a:rPr lang="vi"/>
              <a:t>People who are active on Social Media and follow influencers (fitness, travel mom, beauty, showbiz, etc)</a:t>
            </a:r>
            <a:endParaRPr/>
          </a:p>
          <a:p>
            <a:pPr indent="0" lvl="0" marL="0" marR="0" rtl="0" algn="l">
              <a:lnSpc>
                <a:spcPct val="115000"/>
              </a:lnSpc>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a:t>TripAdvisor: My Local Best Friend Feature</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a:t>User Understanding - What are they like in person? (Persona)</a:t>
            </a:r>
            <a:endParaRPr/>
          </a:p>
          <a:p>
            <a:pPr indent="-342900" lvl="0" marL="457200" marR="0" rtl="0" algn="l">
              <a:lnSpc>
                <a:spcPct val="115000"/>
              </a:lnSpc>
              <a:spcBef>
                <a:spcPts val="1600"/>
              </a:spcBef>
              <a:spcAft>
                <a:spcPts val="0"/>
              </a:spcAft>
              <a:buSzPts val="1800"/>
              <a:buChar char="●"/>
            </a:pPr>
            <a:r>
              <a:rPr lang="vi"/>
              <a:t>Greg is a 31 year-old traveller who is new to Ho Chi Minh City</a:t>
            </a:r>
            <a:endParaRPr/>
          </a:p>
          <a:p>
            <a:pPr indent="-342900" lvl="0" marL="457200" marR="0" rtl="0" algn="l">
              <a:lnSpc>
                <a:spcPct val="115000"/>
              </a:lnSpc>
              <a:spcBef>
                <a:spcPts val="0"/>
              </a:spcBef>
              <a:spcAft>
                <a:spcPts val="0"/>
              </a:spcAft>
              <a:buSzPts val="1800"/>
              <a:buChar char="●"/>
            </a:pPr>
            <a:r>
              <a:rPr lang="vi"/>
              <a:t>He uses mobile app for everyday activities at home (Uber, Doordash, Yelp)</a:t>
            </a:r>
            <a:endParaRPr/>
          </a:p>
          <a:p>
            <a:pPr indent="-342900" lvl="0" marL="457200" marR="0" rtl="0" algn="l">
              <a:lnSpc>
                <a:spcPct val="115000"/>
              </a:lnSpc>
              <a:spcBef>
                <a:spcPts val="0"/>
              </a:spcBef>
              <a:spcAft>
                <a:spcPts val="0"/>
              </a:spcAft>
              <a:buSzPts val="1800"/>
              <a:buChar char="●"/>
            </a:pPr>
            <a:r>
              <a:rPr lang="vi"/>
              <a:t>He works in Boston in tech &amp; travels to Vietnam with his girlfriend this spring</a:t>
            </a:r>
            <a:endParaRPr/>
          </a:p>
          <a:p>
            <a:pPr indent="-342900" lvl="0" marL="457200" marR="0" rtl="0" algn="l">
              <a:lnSpc>
                <a:spcPct val="115000"/>
              </a:lnSpc>
              <a:spcBef>
                <a:spcPts val="0"/>
              </a:spcBef>
              <a:spcAft>
                <a:spcPts val="0"/>
              </a:spcAft>
              <a:buSzPts val="1800"/>
              <a:buChar char="●"/>
            </a:pPr>
            <a:r>
              <a:rPr lang="vi"/>
              <a:t>He loves travelling to exotic destinations and explores local life but is afraid of language barriers and foreigner rip off </a:t>
            </a:r>
            <a:endParaRPr/>
          </a:p>
          <a:p>
            <a:pPr indent="-342900" lvl="0" marL="457200" marR="0" rtl="0" algn="l">
              <a:lnSpc>
                <a:spcPct val="115000"/>
              </a:lnSpc>
              <a:spcBef>
                <a:spcPts val="0"/>
              </a:spcBef>
              <a:spcAft>
                <a:spcPts val="0"/>
              </a:spcAft>
              <a:buSzPts val="1800"/>
              <a:buChar char="●"/>
            </a:pPr>
            <a:r>
              <a:rPr lang="vi"/>
              <a:t>Because VN is so exotic, he has no friends here to ask for advice of the best places to do X (just like Morocco, Sri Lanka, Czech - where he’s been to) </a:t>
            </a:r>
            <a:endParaRPr/>
          </a:p>
          <a:p>
            <a:pPr indent="-342900" lvl="0" marL="457200" marR="0" rtl="0" algn="l">
              <a:lnSpc>
                <a:spcPct val="115000"/>
              </a:lnSpc>
              <a:spcBef>
                <a:spcPts val="0"/>
              </a:spcBef>
              <a:spcAft>
                <a:spcPts val="0"/>
              </a:spcAft>
              <a:buSzPts val="1800"/>
              <a:buChar char="●"/>
            </a:pPr>
            <a:r>
              <a:rPr lang="vi"/>
              <a:t>His gf and Greg love working out and try to get daily exercise everywhere they go. They want to know which gyms in HCMC offer daily pass, speak English and offer the best classes in town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vi"/>
              <a:t>TripAdvisor: My Local Best Friend Feature</a:t>
            </a:r>
            <a:endParaRPr/>
          </a:p>
          <a:p>
            <a:pPr indent="0" lvl="0" marL="0" rtl="0" algn="l">
              <a:spcBef>
                <a:spcPts val="0"/>
              </a:spcBef>
              <a:spcAft>
                <a:spcPts val="0"/>
              </a:spcAft>
              <a:buNone/>
            </a:pPr>
            <a:r>
              <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800"/>
              </a:spcBef>
              <a:spcAft>
                <a:spcPts val="0"/>
              </a:spcAft>
              <a:buNone/>
            </a:pPr>
            <a:r>
              <a:rPr lang="vi" sz="1950">
                <a:solidFill>
                  <a:srgbClr val="333333"/>
                </a:solidFill>
              </a:rPr>
              <a:t>User Understanding - What are their pain points?</a:t>
            </a:r>
            <a:endParaRPr sz="1950">
              <a:solidFill>
                <a:srgbClr val="333333"/>
              </a:solidFill>
            </a:endParaRPr>
          </a:p>
          <a:p>
            <a:pPr indent="-352425" lvl="0" marL="457200" rtl="0" algn="l">
              <a:lnSpc>
                <a:spcPct val="150000"/>
              </a:lnSpc>
              <a:spcBef>
                <a:spcPts val="800"/>
              </a:spcBef>
              <a:spcAft>
                <a:spcPts val="0"/>
              </a:spcAft>
              <a:buClr>
                <a:srgbClr val="333333"/>
              </a:buClr>
              <a:buSzPts val="1950"/>
              <a:buChar char="●"/>
            </a:pPr>
            <a:r>
              <a:rPr lang="vi" sz="1950">
                <a:solidFill>
                  <a:srgbClr val="333333"/>
                </a:solidFill>
              </a:rPr>
              <a:t>Has no knowledge of local administrative variations that could cost them money, pain and time </a:t>
            </a:r>
            <a:endParaRPr sz="1950">
              <a:solidFill>
                <a:srgbClr val="333333"/>
              </a:solidFill>
            </a:endParaRPr>
          </a:p>
          <a:p>
            <a:pPr indent="-352425" lvl="0" marL="457200" rtl="0" algn="l">
              <a:lnSpc>
                <a:spcPct val="150000"/>
              </a:lnSpc>
              <a:spcBef>
                <a:spcPts val="0"/>
              </a:spcBef>
              <a:spcAft>
                <a:spcPts val="0"/>
              </a:spcAft>
              <a:buClr>
                <a:srgbClr val="333333"/>
              </a:buClr>
              <a:buSzPts val="1950"/>
              <a:buChar char="●"/>
            </a:pPr>
            <a:r>
              <a:rPr lang="vi" sz="1950">
                <a:solidFill>
                  <a:srgbClr val="333333"/>
                </a:solidFill>
              </a:rPr>
              <a:t>Travel recommendations are not personalized based on their tastes, preferences and profile, which could result in a generic, uneventful trip</a:t>
            </a:r>
            <a:endParaRPr sz="1950">
              <a:solidFill>
                <a:srgbClr val="333333"/>
              </a:solidFill>
            </a:endParaRPr>
          </a:p>
          <a:p>
            <a:pPr indent="0" lvl="0" marL="0" rtl="0" algn="l">
              <a:spcBef>
                <a:spcPts val="8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vi"/>
              <a:t>TripAdvisor: My Local Best Friend Feature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Product Goal: </a:t>
            </a:r>
            <a:endParaRPr/>
          </a:p>
          <a:p>
            <a:pPr indent="-342900" lvl="0" marL="457200" rtl="0" algn="l">
              <a:spcBef>
                <a:spcPts val="1600"/>
              </a:spcBef>
              <a:spcAft>
                <a:spcPts val="0"/>
              </a:spcAft>
              <a:buSzPts val="1800"/>
              <a:buChar char="●"/>
            </a:pPr>
            <a:r>
              <a:rPr lang="vi"/>
              <a:t>enable safe, memorable, hassle free travel experiences</a:t>
            </a:r>
            <a:endParaRPr/>
          </a:p>
          <a:p>
            <a:pPr indent="-342900" lvl="0" marL="457200" rtl="0" algn="l">
              <a:spcBef>
                <a:spcPts val="0"/>
              </a:spcBef>
              <a:spcAft>
                <a:spcPts val="0"/>
              </a:spcAft>
              <a:buSzPts val="1800"/>
              <a:buChar char="●"/>
            </a:pPr>
            <a:r>
              <a:rPr lang="vi"/>
              <a:t>bridge the gap between travelers’ expectation and experience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vi"/>
              <a:t>TripAdvisor: My Local Best Friend Feature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vi"/>
              <a:t>Map the challenge</a:t>
            </a:r>
            <a:endParaRPr/>
          </a:p>
        </p:txBody>
      </p:sp>
      <p:pic>
        <p:nvPicPr>
          <p:cNvPr id="98" name="Google Shape;98;p20"/>
          <p:cNvPicPr preferRelativeResize="0"/>
          <p:nvPr/>
        </p:nvPicPr>
        <p:blipFill>
          <a:blip r:embed="rId3">
            <a:alphaModFix/>
          </a:blip>
          <a:stretch>
            <a:fillRect/>
          </a:stretch>
        </p:blipFill>
        <p:spPr>
          <a:xfrm rot="5400000">
            <a:off x="3613202" y="583575"/>
            <a:ext cx="1783147"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vi"/>
              <a:t>TripAdvisor: My Local Best Friend Feature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800"/>
              </a:spcBef>
              <a:spcAft>
                <a:spcPts val="800"/>
              </a:spcAft>
              <a:buNone/>
            </a:pPr>
            <a:r>
              <a:rPr b="1" lang="vi" sz="1950">
                <a:solidFill>
                  <a:srgbClr val="333333"/>
                </a:solidFill>
              </a:rPr>
              <a:t>How Might We</a:t>
            </a:r>
            <a:endParaRPr b="1"/>
          </a:p>
        </p:txBody>
      </p:sp>
      <p:pic>
        <p:nvPicPr>
          <p:cNvPr id="105" name="Google Shape;105;p21"/>
          <p:cNvPicPr preferRelativeResize="0"/>
          <p:nvPr/>
        </p:nvPicPr>
        <p:blipFill>
          <a:blip r:embed="rId3">
            <a:alphaModFix/>
          </a:blip>
          <a:stretch>
            <a:fillRect/>
          </a:stretch>
        </p:blipFill>
        <p:spPr>
          <a:xfrm rot="5400000">
            <a:off x="3293113" y="577100"/>
            <a:ext cx="3857626"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