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0816" autoAdjust="0"/>
  </p:normalViewPr>
  <p:slideViewPr>
    <p:cSldViewPr snapToGrid="0">
      <p:cViewPr varScale="1">
        <p:scale>
          <a:sx n="53" d="100"/>
          <a:sy n="53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00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9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1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2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8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3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9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2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6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52B0-C692-4D78-AC46-F2797D8AF28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A6AB22-6336-4F04-91A0-DB62717D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3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CDB5-FF87-E8D2-A829-7F63573B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52" y="638796"/>
            <a:ext cx="11067393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Eras Medium ITC" panose="020B0602030504020804" pitchFamily="34" charset="0"/>
              </a:rPr>
              <a:t>PROBLEM SOLVING TECHNIQUES </a:t>
            </a:r>
            <a:br>
              <a:rPr lang="en-US" b="1" dirty="0">
                <a:solidFill>
                  <a:schemeClr val="tx1"/>
                </a:solidFill>
                <a:latin typeface="Eras Medium ITC" panose="020B06020305040208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Eras Medium ITC" panose="020B0602030504020804" pitchFamily="34" charset="0"/>
              </a:rPr>
              <a:t>PART-2</a:t>
            </a:r>
            <a:endParaRPr lang="en-IN" b="1" dirty="0">
              <a:solidFill>
                <a:schemeClr val="tx1"/>
              </a:solidFill>
              <a:latin typeface="Eras Medium ITC" panose="020B06020305040208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ACF79-EC83-717B-485C-F620747F5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854" y="4951276"/>
            <a:ext cx="3137339" cy="10396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Allu Yasoda Lakshmi</a:t>
            </a:r>
          </a:p>
          <a:p>
            <a:r>
              <a:rPr lang="en-IN" sz="2400" dirty="0">
                <a:solidFill>
                  <a:schemeClr val="tx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16/10/2024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112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8786A-CEB1-B889-D5CD-562CF768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64" y="694463"/>
            <a:ext cx="276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800" b="1" dirty="0">
                <a:latin typeface="Eras Medium ITC" panose="020B0602030504020804" pitchFamily="34" charset="0"/>
              </a:rPr>
              <a:t>Example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5EA69-EDA0-3E88-98F2-6EF5424F1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64" y="1546889"/>
            <a:ext cx="601675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Step1: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BEGIN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Step2: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GET 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Step-3: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INITIALIZE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=2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Step-4: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WHILE(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&lt;=n) DO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             PRINT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      </a:t>
            </a:r>
            <a:r>
              <a:rPr lang="en-US" altLang="en-US" sz="2800" dirty="0">
                <a:solidFill>
                  <a:srgbClr val="333333"/>
                </a:solidFill>
                <a:latin typeface="Eras Medium ITC" panose="020B0602030504020804" pitchFamily="34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 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=i+2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Step-5: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ENDWHILE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Step-6: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END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D5C722-4C7A-0744-415E-419CBE3CD853}"/>
              </a:ext>
            </a:extLst>
          </p:cNvPr>
          <p:cNvSpPr txBox="1"/>
          <p:nvPr/>
        </p:nvSpPr>
        <p:spPr>
          <a:xfrm>
            <a:off x="3041904" y="2828835"/>
            <a:ext cx="6108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Eras Medium ITC" panose="020B0602030504020804" pitchFamily="34" charset="0"/>
              </a:rPr>
              <a:t>THANK YOU!</a:t>
            </a:r>
            <a:endParaRPr lang="en-IN" sz="7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F7D66D-E6A6-376C-B7C3-583D3AB5DFD6}"/>
              </a:ext>
            </a:extLst>
          </p:cNvPr>
          <p:cNvSpPr txBox="1"/>
          <p:nvPr/>
        </p:nvSpPr>
        <p:spPr>
          <a:xfrm>
            <a:off x="1225769" y="1382286"/>
            <a:ext cx="61091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Eras Medium ITC" panose="020B0602030504020804" pitchFamily="34" charset="0"/>
              </a:rPr>
              <a:t>PROBLEM SOLVING: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What is a Problem-Solving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Gill Sans MT" panose="020B0502020104020203" pitchFamily="34" charset="0"/>
              </a:rPr>
              <a:t> </a:t>
            </a:r>
            <a:r>
              <a:rPr lang="en-IN" sz="2000" b="1" dirty="0">
                <a:latin typeface="Eras Medium ITC" panose="020B0602030504020804" pitchFamily="34" charset="0"/>
              </a:rPr>
              <a:t>ALGORITHMS: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What is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 of an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Algorithms</a:t>
            </a:r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Eras Medium ITC" panose="020B0602030504020804" pitchFamily="34" charset="0"/>
              </a:rPr>
              <a:t>FLOWCHARTS: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What is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Advantages and disadvantages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Examples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Eras Medium ITC" panose="020B0602030504020804" pitchFamily="34" charset="0"/>
              </a:rPr>
              <a:t>PSEUDOCODES: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What is pseudocodes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Advantages and disadvantages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Eras Medium ITC" panose="020B0602030504020804" pitchFamily="34" charset="0"/>
              </a:rPr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CE8D-77E3-2A40-8019-29645BC3365A}"/>
              </a:ext>
            </a:extLst>
          </p:cNvPr>
          <p:cNvSpPr txBox="1"/>
          <p:nvPr/>
        </p:nvSpPr>
        <p:spPr>
          <a:xfrm>
            <a:off x="1225769" y="603609"/>
            <a:ext cx="6109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Eras Medium ITC" panose="020B0602030504020804" pitchFamily="34" charset="0"/>
              </a:rPr>
              <a:t>CONTENT:</a:t>
            </a:r>
            <a:endParaRPr lang="en-IN" sz="36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0151D-320C-2E36-C607-F3686D6F2764}"/>
              </a:ext>
            </a:extLst>
          </p:cNvPr>
          <p:cNvSpPr txBox="1"/>
          <p:nvPr/>
        </p:nvSpPr>
        <p:spPr>
          <a:xfrm>
            <a:off x="1052347" y="386585"/>
            <a:ext cx="9494782" cy="2260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 :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Problem-solving? 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Problem-solving is a cognitive process that involves identifying, </a:t>
            </a:r>
            <a:r>
              <a:rPr lang="en-IN" sz="1800" kern="100" dirty="0" err="1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resolving issues or challenges. It is a fundamental skill applied in various fields, from everyday situations to complex professional scenarios.</a:t>
            </a:r>
            <a:r>
              <a:rPr lang="en-IN" sz="11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 techniques are strategies used to find solutions to complex or difficult issues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D479F-33F9-FE11-94DF-FA9A56430116}"/>
              </a:ext>
            </a:extLst>
          </p:cNvPr>
          <p:cNvSpPr txBox="1"/>
          <p:nvPr/>
        </p:nvSpPr>
        <p:spPr>
          <a:xfrm>
            <a:off x="1052347" y="3025129"/>
            <a:ext cx="9494781" cy="2754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</a:t>
            </a:r>
            <a:endParaRPr lang="en-IN" sz="2000" kern="1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Algorithm?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Algorithms are a systematic approach to problem-solving that use a series of defined steps to arrive at a solution. In the context of problem-solving techniques, algorithms provide a precise method for solving a specific type of problem, often in computer science and mathematics, but they can also apply to everyday situations. It is not the complete program or code; it is just a solution (logic) of a problem, which can be represented either as an informal description using a Flowchart or Pseudocode.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6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A4E63-CA4D-1EB1-907C-88859B1E163C}"/>
              </a:ext>
            </a:extLst>
          </p:cNvPr>
          <p:cNvSpPr txBox="1"/>
          <p:nvPr/>
        </p:nvSpPr>
        <p:spPr>
          <a:xfrm>
            <a:off x="1140372" y="139140"/>
            <a:ext cx="8312368" cy="2531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 of an Algorithm: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</a:t>
            </a:r>
            <a:r>
              <a:rPr lang="en-IN" sz="18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: </a:t>
            </a:r>
            <a:r>
              <a:rPr lang="en-IN" dirty="0">
                <a:latin typeface="Eras Medium ITC" panose="020B0602030504020804" pitchFamily="34" charset="0"/>
              </a:rPr>
              <a:t>Algorithms can take zero</a:t>
            </a:r>
            <a:r>
              <a:rPr lang="en-IN" sz="1100" dirty="0">
                <a:latin typeface="Eras Medium ITC" panose="020B0602030504020804" pitchFamily="34" charset="0"/>
              </a:rPr>
              <a:t>/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Output : </a:t>
            </a:r>
            <a:r>
              <a:rPr lang="en-IN" dirty="0">
                <a:latin typeface="Eras Medium ITC" panose="020B0602030504020804" pitchFamily="34" charset="0"/>
              </a:rPr>
              <a:t>They produce one or more based on input</a:t>
            </a:r>
            <a:endParaRPr lang="en-IN" b="1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Unambiguity : </a:t>
            </a:r>
            <a:r>
              <a:rPr lang="en-IN" dirty="0">
                <a:latin typeface="Eras Medium ITC" panose="020B0602030504020804" pitchFamily="34" charset="0"/>
              </a:rPr>
              <a:t>An algorithm terminate after finite number</a:t>
            </a:r>
            <a:endParaRPr lang="en-IN" b="1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4.Finiteness : </a:t>
            </a:r>
            <a:r>
              <a:rPr lang="en-IN" dirty="0">
                <a:latin typeface="Eras Medium ITC" panose="020B0602030504020804" pitchFamily="34" charset="0"/>
              </a:rPr>
              <a:t>Each  step of the algorithm must be precisely define</a:t>
            </a:r>
            <a:r>
              <a:rPr lang="en-IN" sz="2000" dirty="0">
                <a:latin typeface="Gill Sans MT" panose="020B0502020104020203" pitchFamily="34" charset="0"/>
              </a:rPr>
              <a:t>s</a:t>
            </a:r>
            <a:endParaRPr lang="en-IN" sz="2000" b="1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5.Effectiveness : </a:t>
            </a:r>
            <a:r>
              <a:rPr lang="en-IN" dirty="0">
                <a:latin typeface="Eras Medium ITC" panose="020B0602030504020804" pitchFamily="34" charset="0"/>
              </a:rPr>
              <a:t>The operations to be performed must be basic </a:t>
            </a:r>
            <a:endParaRPr lang="en-IN" b="1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F98E-667D-A59A-C447-E978334F4AAD}"/>
              </a:ext>
            </a:extLst>
          </p:cNvPr>
          <p:cNvSpPr txBox="1"/>
          <p:nvPr/>
        </p:nvSpPr>
        <p:spPr>
          <a:xfrm>
            <a:off x="1140372" y="2670410"/>
            <a:ext cx="9542079" cy="492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Algorithms: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the types of algorithms: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Search Algorithm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Sort Algorithm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On each day, we search for something in our day-to-day life. Similarly, with the case of computer, huge data is stored in a computer.</a:t>
            </a:r>
            <a:r>
              <a:rPr lang="en-IN" sz="11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play a crucial role in computer science and programming, enabling efficient retrieval of information from various data forms. 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Linear search is a very simple algorithm that starts searching for an element or a value from the beginning of an array until the required element is not found. 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8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44377-375E-12D9-5755-13300D8FEFEF}"/>
              </a:ext>
            </a:extLst>
          </p:cNvPr>
          <p:cNvSpPr txBox="1"/>
          <p:nvPr/>
        </p:nvSpPr>
        <p:spPr>
          <a:xfrm>
            <a:off x="1288831" y="308522"/>
            <a:ext cx="8769568" cy="2230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Search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Binary algorithm is the simplest algorithm that searches the element very quickly. It is used to search the element from the sorted list. 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 Algorithms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Sorting algorithms are used to rearrange the elements in an array or a given data structure either in an ascending or descending order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74F893-E070-42D8-07EF-1E844046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31" y="3078345"/>
            <a:ext cx="8769568" cy="3010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-9522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Write an algorithm to print n even numbers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Step 1: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start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2: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get n 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3: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set initial value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=2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4: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check if(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&lt;=n)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goto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 step 5 else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goto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 step8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5: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print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 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6: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increment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 value by 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: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goto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 step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33333"/>
                </a:solidFill>
                <a:latin typeface="Eras Medium ITC" panose="020B06020305040208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tep 8: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ras Medium ITC" panose="020B0602030504020804" pitchFamily="34" charset="0"/>
              </a:rPr>
              <a:t>stop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8E30A-5CF6-BD96-4BCD-6E26D85B3AC2}"/>
              </a:ext>
            </a:extLst>
          </p:cNvPr>
          <p:cNvSpPr txBox="1"/>
          <p:nvPr/>
        </p:nvSpPr>
        <p:spPr>
          <a:xfrm>
            <a:off x="1288831" y="2715138"/>
            <a:ext cx="673975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 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6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EAEC0-2735-072B-161F-B4459FCE3399}"/>
              </a:ext>
            </a:extLst>
          </p:cNvPr>
          <p:cNvSpPr txBox="1"/>
          <p:nvPr/>
        </p:nvSpPr>
        <p:spPr>
          <a:xfrm>
            <a:off x="1336125" y="252746"/>
            <a:ext cx="9337128" cy="317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Flowcharts: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Flowcharts are an effective way to visualize problem-solving techniques.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help outline the steps involved in various techniques and clarify the decision-making process.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It flows in sequential order. 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instance, a parallelogram in the flowchart may be used to indicate input and output.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 rectangular box indicates a mathematical operation.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diamond symbol indicates the decision-making statements, and several other symbols are used in flowcharts.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2F785-6B99-0932-C11F-057A9FF4DB89}"/>
              </a:ext>
            </a:extLst>
          </p:cNvPr>
          <p:cNvSpPr txBox="1"/>
          <p:nvPr/>
        </p:nvSpPr>
        <p:spPr>
          <a:xfrm>
            <a:off x="1336125" y="3561653"/>
            <a:ext cx="93371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Eras Medium ITC" panose="020B0602030504020804" pitchFamily="34" charset="0"/>
              </a:rPr>
              <a:t>Key Components of Flowcharts:</a:t>
            </a:r>
          </a:p>
          <a:p>
            <a:r>
              <a:rPr lang="en-US" b="1" dirty="0">
                <a:latin typeface="Eras Medium ITC" panose="020B0602030504020804" pitchFamily="34" charset="0"/>
              </a:rPr>
              <a:t>Start/End Symbols</a:t>
            </a:r>
            <a:r>
              <a:rPr lang="en-US" dirty="0">
                <a:latin typeface="Eras Medium ITC" panose="020B0602030504020804" pitchFamily="34" charset="0"/>
              </a:rPr>
              <a:t>: Typically represented by ovals.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b="1" dirty="0">
                <a:latin typeface="Eras Medium ITC" panose="020B0602030504020804" pitchFamily="34" charset="0"/>
              </a:rPr>
              <a:t>Process Symbols</a:t>
            </a:r>
            <a:r>
              <a:rPr lang="en-US" dirty="0">
                <a:latin typeface="Eras Medium ITC" panose="020B0602030504020804" pitchFamily="34" charset="0"/>
              </a:rPr>
              <a:t>: Rectangles are used to show a specific process.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b="1" dirty="0">
                <a:latin typeface="Eras Medium ITC" panose="020B0602030504020804" pitchFamily="34" charset="0"/>
              </a:rPr>
              <a:t>Decision Symbols</a:t>
            </a:r>
            <a:r>
              <a:rPr lang="en-US" dirty="0">
                <a:latin typeface="Eras Medium ITC" panose="020B0602030504020804" pitchFamily="34" charset="0"/>
              </a:rPr>
              <a:t>: Diamonds represent points in the process.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b="1" dirty="0">
                <a:latin typeface="Eras Medium ITC" panose="020B0602030504020804" pitchFamily="34" charset="0"/>
              </a:rPr>
              <a:t>Input/Output Symbols</a:t>
            </a:r>
            <a:r>
              <a:rPr lang="en-US" dirty="0">
                <a:latin typeface="Eras Medium ITC" panose="020B0602030504020804" pitchFamily="34" charset="0"/>
              </a:rPr>
              <a:t>: Parallelograms indicate input to or output from a process.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b="1" dirty="0">
                <a:latin typeface="Eras Medium ITC" panose="020B0602030504020804" pitchFamily="34" charset="0"/>
              </a:rPr>
              <a:t>Arrows</a:t>
            </a:r>
            <a:r>
              <a:rPr lang="en-US" dirty="0">
                <a:latin typeface="Eras Medium ITC" panose="020B0602030504020804" pitchFamily="34" charset="0"/>
              </a:rPr>
              <a:t>:  these symbols to connect, indicating the flow of the process from one step to another.</a:t>
            </a:r>
          </a:p>
        </p:txBody>
      </p:sp>
    </p:spTree>
    <p:extLst>
      <p:ext uri="{BB962C8B-B14F-4D97-AF65-F5344CB8AC3E}">
        <p14:creationId xmlns:p14="http://schemas.microsoft.com/office/powerpoint/2010/main" val="369892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6EA7E-AEEF-F1A9-913F-7122E0CD058A}"/>
              </a:ext>
            </a:extLst>
          </p:cNvPr>
          <p:cNvSpPr/>
          <p:nvPr/>
        </p:nvSpPr>
        <p:spPr>
          <a:xfrm>
            <a:off x="4761186" y="149773"/>
            <a:ext cx="1513490" cy="5202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</a:t>
            </a:r>
            <a:endParaRPr lang="en-IN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09D09-0CF4-1B60-B032-DFBD0A60BB3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517931" y="670035"/>
            <a:ext cx="0" cy="5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B78A10B-724D-6C56-75A3-4F12A5A278AF}"/>
              </a:ext>
            </a:extLst>
          </p:cNvPr>
          <p:cNvSpPr/>
          <p:nvPr/>
        </p:nvSpPr>
        <p:spPr>
          <a:xfrm>
            <a:off x="4556236" y="1186359"/>
            <a:ext cx="1923390" cy="701568"/>
          </a:xfrm>
          <a:prstGeom prst="parallelogram">
            <a:avLst>
              <a:gd name="adj" fmla="val 43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0D1015-71D4-9219-C744-9AAEF51AB17F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517931" y="1887927"/>
            <a:ext cx="0" cy="5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A8FE1-2AB6-2544-EF28-5F8A81A4B1D9}"/>
              </a:ext>
            </a:extLst>
          </p:cNvPr>
          <p:cNvSpPr/>
          <p:nvPr/>
        </p:nvSpPr>
        <p:spPr>
          <a:xfrm>
            <a:off x="4761186" y="2404251"/>
            <a:ext cx="1513490" cy="654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 = 2</a:t>
            </a:r>
            <a:endParaRPr lang="en-IN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C39C37-1058-2C3C-6FA3-529E653877EF}"/>
              </a:ext>
            </a:extLst>
          </p:cNvPr>
          <p:cNvCxnSpPr>
            <a:cxnSpLocks/>
          </p:cNvCxnSpPr>
          <p:nvPr/>
        </p:nvCxnSpPr>
        <p:spPr>
          <a:xfrm>
            <a:off x="5517931" y="3058520"/>
            <a:ext cx="0" cy="5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886F58EF-48D0-D739-5CB5-2BBDFA363D5B}"/>
              </a:ext>
            </a:extLst>
          </p:cNvPr>
          <p:cNvSpPr/>
          <p:nvPr/>
        </p:nvSpPr>
        <p:spPr>
          <a:xfrm>
            <a:off x="4761183" y="3574844"/>
            <a:ext cx="1513490" cy="10602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Is</a:t>
            </a:r>
          </a:p>
          <a:p>
            <a:pPr algn="ctr"/>
            <a:r>
              <a:rPr lang="en-US" i="1" dirty="0"/>
              <a:t>I&lt;=n</a:t>
            </a:r>
            <a:endParaRPr lang="en-IN" i="1" dirty="0"/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7A8A6361-C2D9-7FBC-C815-2033238E6F61}"/>
              </a:ext>
            </a:extLst>
          </p:cNvPr>
          <p:cNvSpPr/>
          <p:nvPr/>
        </p:nvSpPr>
        <p:spPr>
          <a:xfrm>
            <a:off x="1868213" y="4867607"/>
            <a:ext cx="1340069" cy="69368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Stop</a:t>
            </a:r>
            <a:endParaRPr lang="en-IN" i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F9CCBD-631F-627C-051E-9F3949B3D77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538248" y="4104953"/>
            <a:ext cx="2222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9FF028-A8BB-BD78-FC0B-D36A1F766A67}"/>
              </a:ext>
            </a:extLst>
          </p:cNvPr>
          <p:cNvCxnSpPr>
            <a:cxnSpLocks/>
          </p:cNvCxnSpPr>
          <p:nvPr/>
        </p:nvCxnSpPr>
        <p:spPr>
          <a:xfrm>
            <a:off x="2538248" y="4104953"/>
            <a:ext cx="0" cy="7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67D0AE32-5044-C600-0915-94E6530DC2E6}"/>
              </a:ext>
            </a:extLst>
          </p:cNvPr>
          <p:cNvCxnSpPr>
            <a:cxnSpLocks/>
          </p:cNvCxnSpPr>
          <p:nvPr/>
        </p:nvCxnSpPr>
        <p:spPr>
          <a:xfrm>
            <a:off x="7866993" y="4104953"/>
            <a:ext cx="11069" cy="7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3" name="Parallelogram 2052">
            <a:extLst>
              <a:ext uri="{FF2B5EF4-FFF2-40B4-BE49-F238E27FC236}">
                <a16:creationId xmlns:a16="http://schemas.microsoft.com/office/drawing/2014/main" id="{B3F659D3-8311-5D02-D78C-450631E792EF}"/>
              </a:ext>
            </a:extLst>
          </p:cNvPr>
          <p:cNvSpPr/>
          <p:nvPr/>
        </p:nvSpPr>
        <p:spPr>
          <a:xfrm>
            <a:off x="7126014" y="4849872"/>
            <a:ext cx="1461493" cy="526163"/>
          </a:xfrm>
          <a:prstGeom prst="parallelogram">
            <a:avLst>
              <a:gd name="adj" fmla="val 42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print </a:t>
            </a:r>
            <a:r>
              <a:rPr lang="en-US" i="1" dirty="0" err="1"/>
              <a:t>i</a:t>
            </a:r>
            <a:endParaRPr lang="en-IN" i="1" dirty="0"/>
          </a:p>
        </p:txBody>
      </p: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12C16768-A752-1F07-063F-43BCA9EE34FF}"/>
              </a:ext>
            </a:extLst>
          </p:cNvPr>
          <p:cNvSpPr/>
          <p:nvPr/>
        </p:nvSpPr>
        <p:spPr>
          <a:xfrm>
            <a:off x="7126013" y="6164317"/>
            <a:ext cx="1461493" cy="526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 = I+1</a:t>
            </a:r>
            <a:endParaRPr lang="en-IN" i="1" dirty="0"/>
          </a:p>
        </p:txBody>
      </p: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0AA63538-E924-F775-78AE-13CE67A6CCEC}"/>
              </a:ext>
            </a:extLst>
          </p:cNvPr>
          <p:cNvCxnSpPr>
            <a:stCxn id="2053" idx="4"/>
            <a:endCxn id="2054" idx="0"/>
          </p:cNvCxnSpPr>
          <p:nvPr/>
        </p:nvCxnSpPr>
        <p:spPr>
          <a:xfrm flipH="1">
            <a:off x="7856760" y="5376035"/>
            <a:ext cx="1" cy="78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BB7CFC6D-2C51-8CDD-1871-9B1BBB7FABF7}"/>
              </a:ext>
            </a:extLst>
          </p:cNvPr>
          <p:cNvCxnSpPr>
            <a:stCxn id="2054" idx="3"/>
          </p:cNvCxnSpPr>
          <p:nvPr/>
        </p:nvCxnSpPr>
        <p:spPr>
          <a:xfrm>
            <a:off x="8587506" y="6427399"/>
            <a:ext cx="1233150" cy="9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9FC4005-C862-C04F-6C82-6C314934C036}"/>
              </a:ext>
            </a:extLst>
          </p:cNvPr>
          <p:cNvCxnSpPr>
            <a:cxnSpLocks/>
          </p:cNvCxnSpPr>
          <p:nvPr/>
        </p:nvCxnSpPr>
        <p:spPr>
          <a:xfrm flipV="1">
            <a:off x="9820656" y="3283156"/>
            <a:ext cx="0" cy="315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206A9D9A-C32A-E8CB-5C3C-B57A6FCD0BE8}"/>
              </a:ext>
            </a:extLst>
          </p:cNvPr>
          <p:cNvCxnSpPr>
            <a:cxnSpLocks/>
          </p:cNvCxnSpPr>
          <p:nvPr/>
        </p:nvCxnSpPr>
        <p:spPr>
          <a:xfrm flipH="1" flipV="1">
            <a:off x="5517931" y="3273552"/>
            <a:ext cx="4302725" cy="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5FBEB2-936E-B125-AD02-D56632A6370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274673" y="4104953"/>
            <a:ext cx="1592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TextBox 2078">
            <a:extLst>
              <a:ext uri="{FF2B5EF4-FFF2-40B4-BE49-F238E27FC236}">
                <a16:creationId xmlns:a16="http://schemas.microsoft.com/office/drawing/2014/main" id="{82D0E16D-8612-FA83-DAA2-E372001DD527}"/>
              </a:ext>
            </a:extLst>
          </p:cNvPr>
          <p:cNvSpPr txBox="1"/>
          <p:nvPr/>
        </p:nvSpPr>
        <p:spPr>
          <a:xfrm>
            <a:off x="6714218" y="3735621"/>
            <a:ext cx="640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CC3D84D3-6F7C-0753-ECD4-B515A67BAC52}"/>
              </a:ext>
            </a:extLst>
          </p:cNvPr>
          <p:cNvSpPr txBox="1"/>
          <p:nvPr/>
        </p:nvSpPr>
        <p:spPr>
          <a:xfrm>
            <a:off x="3346072" y="3735621"/>
            <a:ext cx="43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6110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8BB731-629B-BD0A-AF4B-0970675B96A1}"/>
              </a:ext>
            </a:extLst>
          </p:cNvPr>
          <p:cNvSpPr txBox="1"/>
          <p:nvPr/>
        </p:nvSpPr>
        <p:spPr>
          <a:xfrm>
            <a:off x="1241534" y="157528"/>
            <a:ext cx="884839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 Flowcharts provide a clear visual representation of a process or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effectLst/>
              <a:latin typeface="Eras Medium ITC" panose="020B06020305040208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Flowcharts are easy to understand, even for non-technical people.</a:t>
            </a:r>
          </a:p>
          <a:p>
            <a:endParaRPr lang="en-US" dirty="0">
              <a:effectLst/>
              <a:latin typeface="Eras Medium ITC" panose="020B06020305040208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Flowcharts facilitate communication among team members and stakeholders.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effectLst/>
              <a:latin typeface="Eras Medium ITC" panose="020B06020305040208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 Flowcharts help identify problems and inefficiencies in a process.</a:t>
            </a:r>
          </a:p>
          <a:p>
            <a:endParaRPr lang="en-US" dirty="0">
              <a:effectLst/>
              <a:latin typeface="Eras Medium ITC" panose="020B06020305040208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Eras Medium ITC" panose="020B0602030504020804" pitchFamily="34" charset="0"/>
                <a:ea typeface="Times New Roman" panose="02020603050405020304" pitchFamily="18" charset="0"/>
              </a:rPr>
              <a:t>Flowcharts break down complex processes into manageable steps.</a:t>
            </a:r>
            <a:endParaRPr lang="en-IN" dirty="0">
              <a:effectLst/>
              <a:latin typeface="Eras Medium ITC" panose="020B06020305040208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CE7FB-EA8C-9890-FAB5-7A968EF97F65}"/>
              </a:ext>
            </a:extLst>
          </p:cNvPr>
          <p:cNvSpPr txBox="1"/>
          <p:nvPr/>
        </p:nvSpPr>
        <p:spPr>
          <a:xfrm>
            <a:off x="1241534" y="3429000"/>
            <a:ext cx="884839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Eras Medium ITC" panose="020B0602030504020804" pitchFamily="34" charset="0"/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Eras Medium ITC" panose="020B0602030504020804" pitchFamily="34" charset="0"/>
              </a:rPr>
              <a:t>Large flowcharts can become complex and difficult to read.</a:t>
            </a:r>
          </a:p>
          <a:p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Eras Medium ITC" panose="020B0602030504020804" pitchFamily="34" charset="0"/>
              </a:rPr>
              <a:t>Flowcharts can become cumbersome and require significant space.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Eras Medium ITC" panose="020B0602030504020804" pitchFamily="34" charset="0"/>
              </a:rPr>
              <a:t>Flowcharts may not capture all details or exceptions.</a:t>
            </a:r>
          </a:p>
          <a:p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Eras Medium ITC" panose="020B0602030504020804" pitchFamily="34" charset="0"/>
              </a:rPr>
              <a:t>Updating flowcharts can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32875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3FDD9-F012-5EC8-F9CE-5A4955D688A1}"/>
              </a:ext>
            </a:extLst>
          </p:cNvPr>
          <p:cNvSpPr txBox="1"/>
          <p:nvPr/>
        </p:nvSpPr>
        <p:spPr>
          <a:xfrm>
            <a:off x="1099643" y="374721"/>
            <a:ext cx="9163706" cy="229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 :</a:t>
            </a:r>
            <a:endParaRPr lang="en-IN" sz="20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term used for programming and algorithm-based fields is referred to as pseudocode</a:t>
            </a:r>
            <a:r>
              <a:rPr lang="en-IN" sz="24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high-level description of an algorithm that is designed to be easily understandable.</a:t>
            </a:r>
            <a:endParaRPr lang="en-IN" sz="1100" kern="1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outline the logic and steps of a solution before implementing it in code.</a:t>
            </a:r>
            <a:endParaRPr lang="en-IN" sz="1100" kern="100" dirty="0">
              <a:effectLst/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5960D-170A-1403-5AEC-12E44AF9147F}"/>
              </a:ext>
            </a:extLst>
          </p:cNvPr>
          <p:cNvSpPr txBox="1"/>
          <p:nvPr/>
        </p:nvSpPr>
        <p:spPr>
          <a:xfrm>
            <a:off x="1099642" y="2841205"/>
            <a:ext cx="916370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Eras Medium ITC" panose="020B0602030504020804" pitchFamily="34" charset="0"/>
              </a:rPr>
              <a:t>Advantages:</a:t>
            </a:r>
          </a:p>
          <a:p>
            <a:r>
              <a:rPr lang="en-IN" dirty="0">
                <a:latin typeface="Eras Medium ITC" panose="020B0602030504020804" pitchFamily="34" charset="0"/>
              </a:rPr>
              <a:t>                                Pseudocode is simple to write and understand.</a:t>
            </a:r>
          </a:p>
          <a:p>
            <a:endParaRPr lang="en-IN" dirty="0">
              <a:latin typeface="Eras Medium ITC" panose="020B0602030504020804" pitchFamily="34" charset="0"/>
            </a:endParaRPr>
          </a:p>
          <a:p>
            <a:r>
              <a:rPr lang="en-IN" dirty="0">
                <a:latin typeface="Eras Medium ITC" panose="020B0602030504020804" pitchFamily="34" charset="0"/>
              </a:rPr>
              <a:t>                                Pseudocode is not specific to any programming language.</a:t>
            </a:r>
          </a:p>
          <a:p>
            <a:r>
              <a:rPr lang="en-IN" dirty="0">
                <a:latin typeface="Eras Medium ITC" panose="020B06020305040208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DD457-1C06-E7D7-2ECD-8C1A5E64E85D}"/>
              </a:ext>
            </a:extLst>
          </p:cNvPr>
          <p:cNvSpPr txBox="1"/>
          <p:nvPr/>
        </p:nvSpPr>
        <p:spPr>
          <a:xfrm>
            <a:off x="1099644" y="4521000"/>
            <a:ext cx="87695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Eras Medium ITC" panose="020B0602030504020804" pitchFamily="34" charset="0"/>
              </a:rPr>
              <a:t>Disadvantages:</a:t>
            </a:r>
          </a:p>
          <a:p>
            <a:endParaRPr lang="en-IN" dirty="0">
              <a:latin typeface="Gill Sans MT" panose="020B0502020104020203" pitchFamily="34" charset="0"/>
            </a:endParaRPr>
          </a:p>
          <a:p>
            <a:r>
              <a:rPr lang="en-IN" dirty="0">
                <a:latin typeface="Eras Medium ITC" panose="020B0602030504020804" pitchFamily="34" charset="0"/>
              </a:rPr>
              <a:t>                                 There is no formal standard for writing pseudocode</a:t>
            </a:r>
          </a:p>
          <a:p>
            <a:endParaRPr lang="en-IN" dirty="0">
              <a:latin typeface="Eras Medium ITC" panose="020B0602030504020804" pitchFamily="34" charset="0"/>
            </a:endParaRPr>
          </a:p>
          <a:p>
            <a:r>
              <a:rPr lang="en-IN" dirty="0">
                <a:latin typeface="Eras Medium ITC" panose="020B0602030504020804" pitchFamily="34" charset="0"/>
              </a:rPr>
              <a:t>                                  Pseudocode cannot be executed</a:t>
            </a:r>
          </a:p>
          <a:p>
            <a:endParaRPr lang="en-IN" dirty="0">
              <a:latin typeface="Eras Medium ITC" panose="020B0602030504020804" pitchFamily="34" charset="0"/>
            </a:endParaRPr>
          </a:p>
          <a:p>
            <a:r>
              <a:rPr lang="en-IN" dirty="0">
                <a:latin typeface="Eras Medium ITC" panose="020B0602030504020804" pitchFamily="34" charset="0"/>
              </a:rPr>
              <a:t>                                   Pseudocodes may struggle to effectively represent all details.</a:t>
            </a:r>
          </a:p>
        </p:txBody>
      </p:sp>
    </p:spTree>
    <p:extLst>
      <p:ext uri="{BB962C8B-B14F-4D97-AF65-F5344CB8AC3E}">
        <p14:creationId xmlns:p14="http://schemas.microsoft.com/office/powerpoint/2010/main" val="3540616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907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Eras Medium ITC</vt:lpstr>
      <vt:lpstr>Gill Sans MT</vt:lpstr>
      <vt:lpstr>Symbol</vt:lpstr>
      <vt:lpstr>Trebuchet MS</vt:lpstr>
      <vt:lpstr>Wingdings</vt:lpstr>
      <vt:lpstr>Wingdings 3</vt:lpstr>
      <vt:lpstr>Facet</vt:lpstr>
      <vt:lpstr>PROBLEM SOLVING TECHNIQUES 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yasoda lakshmi allu</dc:creator>
  <cp:lastModifiedBy>yasoda lakshmi allu</cp:lastModifiedBy>
  <cp:revision>3</cp:revision>
  <dcterms:created xsi:type="dcterms:W3CDTF">2024-10-16T09:38:50Z</dcterms:created>
  <dcterms:modified xsi:type="dcterms:W3CDTF">2024-10-16T11:39:54Z</dcterms:modified>
</cp:coreProperties>
</file>