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9" r:id="rId13"/>
    <p:sldId id="270"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3"/>
    <p:restoredTop sz="94707"/>
  </p:normalViewPr>
  <p:slideViewPr>
    <p:cSldViewPr>
      <p:cViewPr varScale="1">
        <p:scale>
          <a:sx n="115" d="100"/>
          <a:sy n="115" d="100"/>
        </p:scale>
        <p:origin x="8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5/22/24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5/22/24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752600"/>
          </a:xfrm>
        </p:spPr>
        <p:txBody>
          <a:bodyPr>
            <a:normAutofit/>
          </a:bodyPr>
          <a:lstStyle/>
          <a:p>
            <a:r>
              <a:rPr lang="en-US" sz="3600" b="1" dirty="0">
                <a:solidFill>
                  <a:schemeClr val="tx1"/>
                </a:solidFill>
              </a:rPr>
              <a:t>RISK ANALYTICS IN BANKING AND FINANCIAL SERVICES</a:t>
            </a:r>
            <a:br>
              <a:rPr lang="en-US" b="1" dirty="0">
                <a:solidFill>
                  <a:schemeClr val="tx1"/>
                </a:solidFill>
              </a:rPr>
            </a:br>
            <a:r>
              <a:rPr lang="en-US" sz="2800" b="1" dirty="0">
                <a:solidFill>
                  <a:schemeClr val="tx1"/>
                </a:solidFill>
              </a:rPr>
              <a:t>(EXPLORATORY DATA ANALYSIS)</a:t>
            </a:r>
            <a:endParaRPr lang="en-US" b="1" dirty="0">
              <a:solidFill>
                <a:schemeClr val="tx1"/>
              </a:solidFill>
            </a:endParaRPr>
          </a:p>
        </p:txBody>
      </p:sp>
      <p:sp>
        <p:nvSpPr>
          <p:cNvPr id="3" name="TextBox 2">
            <a:extLst>
              <a:ext uri="{FF2B5EF4-FFF2-40B4-BE49-F238E27FC236}">
                <a16:creationId xmlns:a16="http://schemas.microsoft.com/office/drawing/2014/main" id="{E54846CA-E472-F0B9-9F8E-AC2338E6C611}"/>
              </a:ext>
            </a:extLst>
          </p:cNvPr>
          <p:cNvSpPr txBox="1"/>
          <p:nvPr/>
        </p:nvSpPr>
        <p:spPr>
          <a:xfrm>
            <a:off x="5715000" y="5486400"/>
            <a:ext cx="3124200" cy="923330"/>
          </a:xfrm>
          <a:prstGeom prst="rect">
            <a:avLst/>
          </a:prstGeom>
          <a:noFill/>
        </p:spPr>
        <p:txBody>
          <a:bodyPr wrap="square" rtlCol="0">
            <a:spAutoFit/>
          </a:bodyPr>
          <a:lstStyle/>
          <a:p>
            <a:r>
              <a:rPr lang="en-US" dirty="0"/>
              <a:t>By-</a:t>
            </a:r>
          </a:p>
          <a:p>
            <a:r>
              <a:rPr lang="en-US" dirty="0"/>
              <a:t>Mohd Yasoob Haider</a:t>
            </a:r>
          </a:p>
          <a:p>
            <a:r>
              <a:rPr lang="en-US" dirty="0"/>
              <a:t>Amruta Kale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pPr algn="l"/>
            <a:r>
              <a:rPr lang="en-US" dirty="0">
                <a:solidFill>
                  <a:schemeClr val="tx1"/>
                </a:solidFill>
              </a:rPr>
              <a:t>Results</a:t>
            </a:r>
          </a:p>
        </p:txBody>
      </p:sp>
      <p:sp>
        <p:nvSpPr>
          <p:cNvPr id="8" name="Content Placeholder 4"/>
          <p:cNvSpPr txBox="1">
            <a:spLocks/>
          </p:cNvSpPr>
          <p:nvPr/>
        </p:nvSpPr>
        <p:spPr>
          <a:xfrm>
            <a:off x="457200" y="5334000"/>
            <a:ext cx="8229600" cy="1524000"/>
          </a:xfrm>
          <a:prstGeom prst="rect">
            <a:avLst/>
          </a:prstGeom>
        </p:spPr>
        <p:txBody>
          <a:bodyPr vert="horz" lIns="91440" tIns="45720" rIns="91440" bIns="45720" rtlCol="0">
            <a:noAutofit/>
          </a:bodyPr>
          <a:lstStyle/>
          <a:p>
            <a:pPr marL="342900" lvl="0" indent="-342900">
              <a:spcBef>
                <a:spcPct val="20000"/>
              </a:spcBef>
            </a:pPr>
            <a:r>
              <a:rPr lang="en-US" b="1" dirty="0"/>
              <a:t>Observation:</a:t>
            </a:r>
          </a:p>
          <a:p>
            <a:pPr marL="342900" lvl="0" indent="-342900">
              <a:spcBef>
                <a:spcPct val="20000"/>
              </a:spcBef>
              <a:buFont typeface="Arial" pitchFamily="34" charset="0"/>
              <a:buChar char="•"/>
            </a:pPr>
            <a:r>
              <a:rPr lang="en-US" dirty="0"/>
              <a:t>The number of 30+ days past-due incidences of delinquency in the borrower's credit file for the past 2 years are more, they are likely to be defaulter. Here it is observed that there are less number of borrowers are likely to be defaulter than regular one.</a:t>
            </a:r>
          </a:p>
        </p:txBody>
      </p:sp>
      <p:pic>
        <p:nvPicPr>
          <p:cNvPr id="6146" name="Picture 2"/>
          <p:cNvPicPr>
            <a:picLocks noChangeAspect="1" noChangeArrowheads="1"/>
          </p:cNvPicPr>
          <p:nvPr/>
        </p:nvPicPr>
        <p:blipFill>
          <a:blip r:embed="rId2" cstate="print"/>
          <a:srcRect/>
          <a:stretch>
            <a:fillRect/>
          </a:stretch>
        </p:blipFill>
        <p:spPr bwMode="auto">
          <a:xfrm>
            <a:off x="838200" y="685800"/>
            <a:ext cx="7391399" cy="45720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pPr algn="l"/>
            <a:r>
              <a:rPr lang="en-US" dirty="0">
                <a:solidFill>
                  <a:schemeClr val="tx1"/>
                </a:solidFill>
              </a:rPr>
              <a:t>Results</a:t>
            </a:r>
          </a:p>
        </p:txBody>
      </p:sp>
      <p:pic>
        <p:nvPicPr>
          <p:cNvPr id="7170" name="Picture 2"/>
          <p:cNvPicPr>
            <a:picLocks noChangeAspect="1" noChangeArrowheads="1"/>
          </p:cNvPicPr>
          <p:nvPr/>
        </p:nvPicPr>
        <p:blipFill>
          <a:blip r:embed="rId2" cstate="print"/>
          <a:srcRect/>
          <a:stretch>
            <a:fillRect/>
          </a:stretch>
        </p:blipFill>
        <p:spPr bwMode="auto">
          <a:xfrm>
            <a:off x="304800" y="914400"/>
            <a:ext cx="8458200" cy="5486399"/>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l"/>
            <a:r>
              <a:rPr lang="en-US" dirty="0">
                <a:solidFill>
                  <a:schemeClr val="tx1"/>
                </a:solidFill>
              </a:rPr>
              <a:t>Results</a:t>
            </a:r>
          </a:p>
        </p:txBody>
      </p:sp>
      <p:sp>
        <p:nvSpPr>
          <p:cNvPr id="8" name="Content Placeholder 4"/>
          <p:cNvSpPr txBox="1">
            <a:spLocks/>
          </p:cNvSpPr>
          <p:nvPr/>
        </p:nvSpPr>
        <p:spPr>
          <a:xfrm>
            <a:off x="457200" y="762000"/>
            <a:ext cx="8229600" cy="5410200"/>
          </a:xfrm>
          <a:prstGeom prst="rect">
            <a:avLst/>
          </a:prstGeom>
        </p:spPr>
        <p:txBody>
          <a:bodyPr vert="horz" lIns="91440" tIns="45720" rIns="91440" bIns="45720" rtlCol="0">
            <a:noAutofit/>
          </a:bodyPr>
          <a:lstStyle/>
          <a:p>
            <a:pPr marL="342900" lvl="0" indent="-342900">
              <a:spcBef>
                <a:spcPct val="20000"/>
              </a:spcBef>
            </a:pPr>
            <a:r>
              <a:rPr lang="en-US" b="1" dirty="0"/>
              <a:t>Observations of correlation matrix:</a:t>
            </a:r>
          </a:p>
          <a:p>
            <a:pPr marL="342900" lvl="0" indent="-342900">
              <a:spcBef>
                <a:spcPct val="20000"/>
              </a:spcBef>
            </a:pPr>
            <a:r>
              <a:rPr lang="en-US" sz="1600" dirty="0"/>
              <a:t> 1</a:t>
            </a:r>
            <a:r>
              <a:rPr lang="en-US" dirty="0"/>
              <a:t>. Funded amount is in positive correlation with interest rate, installment and annual income and vice versa. If funded amount more then interest rate, installment and annual income will be more and vice versa.</a:t>
            </a:r>
          </a:p>
          <a:p>
            <a:pPr marL="342900" lvl="0" indent="-342900">
              <a:spcBef>
                <a:spcPct val="20000"/>
              </a:spcBef>
            </a:pPr>
            <a:r>
              <a:rPr lang="en-US" dirty="0"/>
              <a:t>2. Funded amount is in negative correlation with delinquency in 2 years and number of inquiries.</a:t>
            </a:r>
          </a:p>
          <a:p>
            <a:pPr marL="342900" lvl="0" indent="-342900">
              <a:spcBef>
                <a:spcPct val="20000"/>
              </a:spcBef>
            </a:pPr>
            <a:r>
              <a:rPr lang="en-US" dirty="0"/>
              <a:t>3. Interest rate is in positive correlation with installment, annual income, delinquency in 2 years and inquiry in last 6 months and vice versa. Thus if any one of the parameter increases then other will increase in the ratio given above.</a:t>
            </a:r>
          </a:p>
          <a:p>
            <a:pPr marL="342900" lvl="0" indent="-342900">
              <a:spcBef>
                <a:spcPct val="20000"/>
              </a:spcBef>
            </a:pPr>
            <a:r>
              <a:rPr lang="en-US" dirty="0"/>
              <a:t>4. Installments of each borrower are in positive correlation with annual income. If annual income of Borrower is more then he/she will apply for more interest. </a:t>
            </a:r>
          </a:p>
          <a:p>
            <a:pPr marL="342900" lvl="0" indent="-342900">
              <a:spcBef>
                <a:spcPct val="20000"/>
              </a:spcBef>
            </a:pPr>
            <a:r>
              <a:rPr lang="en-US" dirty="0"/>
              <a:t>5. The interest rate is in negative correlation with delinquency in 2 years and number of inquiries in last 6 months.</a:t>
            </a:r>
          </a:p>
          <a:p>
            <a:pPr marL="342900" lvl="0" indent="-342900">
              <a:spcBef>
                <a:spcPct val="20000"/>
              </a:spcBef>
            </a:pPr>
            <a:r>
              <a:rPr lang="en-US" dirty="0"/>
              <a:t>6. Annual income of borrower is in positive correlation with interest rate, installment, annual income and funded amount as shown in above heatmap</a:t>
            </a:r>
          </a:p>
          <a:p>
            <a:pPr marL="342900" lvl="0" indent="-342900">
              <a:spcBef>
                <a:spcPct val="20000"/>
              </a:spcBef>
            </a:pPr>
            <a:r>
              <a:rPr lang="en-US" dirty="0"/>
              <a:t>7. The number of  delinquency in 2 years and number of inquiries are in positive correlation with each other. If there are more number of inquiries for funded amount in last 6 months, then such loan will be risky loan.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pPr algn="l"/>
            <a:r>
              <a:rPr lang="en-US" dirty="0">
                <a:solidFill>
                  <a:schemeClr val="tx1"/>
                </a:solidFill>
              </a:rPr>
              <a:t>Results</a:t>
            </a:r>
          </a:p>
        </p:txBody>
      </p:sp>
      <p:sp>
        <p:nvSpPr>
          <p:cNvPr id="8" name="Content Placeholder 4"/>
          <p:cNvSpPr txBox="1">
            <a:spLocks/>
          </p:cNvSpPr>
          <p:nvPr/>
        </p:nvSpPr>
        <p:spPr>
          <a:xfrm>
            <a:off x="457200" y="5029200"/>
            <a:ext cx="8229600" cy="1143000"/>
          </a:xfrm>
          <a:prstGeom prst="rect">
            <a:avLst/>
          </a:prstGeom>
        </p:spPr>
        <p:txBody>
          <a:bodyPr vert="horz" lIns="91440" tIns="45720" rIns="91440" bIns="45720" rtlCol="0">
            <a:noAutofit/>
          </a:bodyPr>
          <a:lstStyle/>
          <a:p>
            <a:pPr marL="342900" lvl="0" indent="-342900">
              <a:spcBef>
                <a:spcPct val="20000"/>
              </a:spcBef>
            </a:pPr>
            <a:r>
              <a:rPr lang="en-US" b="1" dirty="0"/>
              <a:t>Observation:</a:t>
            </a:r>
          </a:p>
          <a:p>
            <a:pPr marL="342900" lvl="0" indent="-342900">
              <a:spcBef>
                <a:spcPct val="20000"/>
              </a:spcBef>
              <a:buFont typeface="Arial" pitchFamily="34" charset="0"/>
              <a:buChar char="•"/>
            </a:pPr>
            <a:r>
              <a:rPr lang="en-US" dirty="0"/>
              <a:t>LC assign a Grade to Borrowers based on a borrower's credit history, and the likelihood of repayment of the principal and interest. Thus it is observed that the more number of Borrowers are having good grades, so there are more number of Borrowers are regular one as compared to defaulter one.</a:t>
            </a:r>
          </a:p>
        </p:txBody>
      </p:sp>
      <p:pic>
        <p:nvPicPr>
          <p:cNvPr id="8194" name="Picture 2"/>
          <p:cNvPicPr>
            <a:picLocks noChangeAspect="1" noChangeArrowheads="1"/>
          </p:cNvPicPr>
          <p:nvPr/>
        </p:nvPicPr>
        <p:blipFill>
          <a:blip r:embed="rId2" cstate="print"/>
          <a:srcRect/>
          <a:stretch>
            <a:fillRect/>
          </a:stretch>
        </p:blipFill>
        <p:spPr bwMode="auto">
          <a:xfrm>
            <a:off x="1219200" y="685800"/>
            <a:ext cx="6858000" cy="42672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pPr algn="l"/>
            <a:r>
              <a:rPr lang="en-US" dirty="0">
                <a:solidFill>
                  <a:schemeClr val="tx1"/>
                </a:solidFill>
              </a:rPr>
              <a:t>Results</a:t>
            </a:r>
          </a:p>
        </p:txBody>
      </p:sp>
      <p:sp>
        <p:nvSpPr>
          <p:cNvPr id="8" name="Content Placeholder 4"/>
          <p:cNvSpPr txBox="1">
            <a:spLocks/>
          </p:cNvSpPr>
          <p:nvPr/>
        </p:nvSpPr>
        <p:spPr>
          <a:xfrm>
            <a:off x="457200" y="5638800"/>
            <a:ext cx="8229600" cy="838200"/>
          </a:xfrm>
          <a:prstGeom prst="rect">
            <a:avLst/>
          </a:prstGeom>
        </p:spPr>
        <p:txBody>
          <a:bodyPr vert="horz" lIns="91440" tIns="45720" rIns="91440" bIns="45720" rtlCol="0">
            <a:noAutofit/>
          </a:bodyPr>
          <a:lstStyle/>
          <a:p>
            <a:pPr marL="342900" lvl="0" indent="-342900">
              <a:spcBef>
                <a:spcPct val="20000"/>
              </a:spcBef>
            </a:pPr>
            <a:r>
              <a:rPr lang="en-US" sz="1600" b="1" dirty="0"/>
              <a:t>Observation:</a:t>
            </a:r>
          </a:p>
          <a:p>
            <a:pPr marL="342900" lvl="0" indent="-342900">
              <a:spcBef>
                <a:spcPct val="20000"/>
              </a:spcBef>
              <a:buFont typeface="Arial" pitchFamily="34" charset="0"/>
              <a:buChar char="•"/>
            </a:pPr>
            <a:r>
              <a:rPr lang="en-US" sz="1600" dirty="0"/>
              <a:t>Borrowers having LC Grade as A, B and C applied for less loan amount and they are likely to be regular whereas Borrowers having grade E, F and G applied for large loan amount and as they paid for the same, so they can be considered as regular.</a:t>
            </a:r>
          </a:p>
        </p:txBody>
      </p:sp>
      <p:pic>
        <p:nvPicPr>
          <p:cNvPr id="9218" name="Picture 2"/>
          <p:cNvPicPr>
            <a:picLocks noChangeAspect="1" noChangeArrowheads="1"/>
          </p:cNvPicPr>
          <p:nvPr/>
        </p:nvPicPr>
        <p:blipFill>
          <a:blip r:embed="rId2" cstate="print"/>
          <a:srcRect/>
          <a:stretch>
            <a:fillRect/>
          </a:stretch>
        </p:blipFill>
        <p:spPr bwMode="auto">
          <a:xfrm>
            <a:off x="685800" y="457200"/>
            <a:ext cx="7924800" cy="5199017"/>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Conclusion</a:t>
            </a:r>
            <a:r>
              <a:rPr lang="en-US" dirty="0"/>
              <a:t>:</a:t>
            </a:r>
          </a:p>
        </p:txBody>
      </p:sp>
      <p:sp>
        <p:nvSpPr>
          <p:cNvPr id="3" name="Content Placeholder 2"/>
          <p:cNvSpPr>
            <a:spLocks noGrp="1"/>
          </p:cNvSpPr>
          <p:nvPr>
            <p:ph idx="1"/>
          </p:nvPr>
        </p:nvSpPr>
        <p:spPr/>
        <p:txBody>
          <a:bodyPr>
            <a:normAutofit fontScale="92500" lnSpcReduction="20000"/>
          </a:bodyPr>
          <a:lstStyle/>
          <a:p>
            <a:r>
              <a:rPr lang="en-US" sz="2400" dirty="0"/>
              <a:t>Analyzed the parameters which is to be considered for loan status of borrower.</a:t>
            </a:r>
          </a:p>
          <a:p>
            <a:endParaRPr lang="en-US" sz="2400" dirty="0"/>
          </a:p>
          <a:p>
            <a:r>
              <a:rPr lang="en-US" sz="2400" dirty="0"/>
              <a:t>Thus by using EDA, it is observed that the 85.6% applicants are likely to be regular and 14.4%  applicants are likely to be defaulter by  understanding the required attributes and by correlating them using correlation matrix.</a:t>
            </a:r>
          </a:p>
          <a:p>
            <a:r>
              <a:rPr lang="en-US" sz="2400" dirty="0"/>
              <a:t>Interest rate is driving factor for loan repayment.</a:t>
            </a:r>
          </a:p>
          <a:p>
            <a:r>
              <a:rPr lang="en-US" sz="2400" dirty="0"/>
              <a:t>Borrowers having grade E, F and G applied for large loan amount and as they paid for the same, so they can be considered as regular.</a:t>
            </a:r>
          </a:p>
          <a:p>
            <a:r>
              <a:rPr lang="en-US" sz="2400" dirty="0"/>
              <a:t>Loans related to credit card repayment or debt consolidation has loans which are large in numbers and higher probability </a:t>
            </a:r>
            <a:r>
              <a:rPr lang="en-US" sz="2400"/>
              <a:t>for repayments.</a:t>
            </a:r>
            <a:endParaRPr lang="en-US" sz="2400" dirty="0"/>
          </a:p>
          <a:p>
            <a:endParaRPr lang="en-US" sz="24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Objective</a:t>
            </a:r>
          </a:p>
        </p:txBody>
      </p:sp>
      <p:sp>
        <p:nvSpPr>
          <p:cNvPr id="3" name="Content Placeholder 2"/>
          <p:cNvSpPr>
            <a:spLocks noGrp="1"/>
          </p:cNvSpPr>
          <p:nvPr>
            <p:ph idx="1"/>
          </p:nvPr>
        </p:nvSpPr>
        <p:spPr/>
        <p:txBody>
          <a:bodyPr>
            <a:normAutofit/>
          </a:bodyPr>
          <a:lstStyle/>
          <a:p>
            <a:r>
              <a:rPr lang="en-US" sz="2400" dirty="0"/>
              <a:t>To analyze the data of Borrowers and required attributes using EDA.</a:t>
            </a:r>
          </a:p>
          <a:p>
            <a:endParaRPr lang="en-US" sz="2400" dirty="0"/>
          </a:p>
          <a:p>
            <a:pPr marL="0" indent="0">
              <a:buNone/>
            </a:pPr>
            <a:r>
              <a:rPr lang="en-US" sz="2400" dirty="0"/>
              <a:t>    Based on the observation of data analysis, </a:t>
            </a:r>
          </a:p>
          <a:p>
            <a:pPr marL="0" indent="0">
              <a:buNone/>
            </a:pPr>
            <a:endParaRPr lang="en-US" sz="2400" dirty="0"/>
          </a:p>
          <a:p>
            <a:r>
              <a:rPr lang="en-US" sz="2400" dirty="0"/>
              <a:t>Identify risky loans and non-risky loans.</a:t>
            </a:r>
          </a:p>
          <a:p>
            <a:r>
              <a:rPr lang="en-US" sz="2400" dirty="0"/>
              <a:t>Identify driving factors for loan approval.</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Approach</a:t>
            </a:r>
          </a:p>
        </p:txBody>
      </p:sp>
      <p:sp>
        <p:nvSpPr>
          <p:cNvPr id="3" name="Content Placeholder 2"/>
          <p:cNvSpPr>
            <a:spLocks noGrp="1"/>
          </p:cNvSpPr>
          <p:nvPr>
            <p:ph idx="1"/>
          </p:nvPr>
        </p:nvSpPr>
        <p:spPr>
          <a:xfrm>
            <a:off x="457200" y="2133600"/>
            <a:ext cx="8229600" cy="4389120"/>
          </a:xfrm>
        </p:spPr>
        <p:txBody>
          <a:bodyPr>
            <a:normAutofit/>
          </a:bodyPr>
          <a:lstStyle/>
          <a:p>
            <a:r>
              <a:rPr lang="en-US" sz="1600" dirty="0"/>
              <a:t>Import the required libraries and read the CSV file for analysis</a:t>
            </a:r>
          </a:p>
          <a:p>
            <a:endParaRPr lang="en-US" sz="1600" dirty="0"/>
          </a:p>
          <a:p>
            <a:r>
              <a:rPr lang="en-US" sz="1600" dirty="0"/>
              <a:t>Data cleaning and Manipulation:</a:t>
            </a:r>
          </a:p>
          <a:p>
            <a:pPr marL="0" indent="0">
              <a:buNone/>
            </a:pPr>
            <a:r>
              <a:rPr lang="en-US" sz="1600" dirty="0"/>
              <a:t>	</a:t>
            </a:r>
            <a:r>
              <a:rPr lang="en-US" sz="1600" dirty="0" err="1"/>
              <a:t>i</a:t>
            </a:r>
            <a:r>
              <a:rPr lang="en-US" sz="1600" dirty="0"/>
              <a:t>. Removed all the columns with null values.</a:t>
            </a:r>
          </a:p>
          <a:p>
            <a:pPr marL="0" indent="0">
              <a:buNone/>
            </a:pPr>
            <a:r>
              <a:rPr lang="en-US" sz="1600" dirty="0"/>
              <a:t>	ii. Dropped all the unnecessary columns and rows which is not required for 	     analyzing the Loan status of Borrowers.</a:t>
            </a:r>
          </a:p>
          <a:p>
            <a:pPr marL="0" indent="0">
              <a:buNone/>
            </a:pPr>
            <a:r>
              <a:rPr lang="en-US" sz="1600" dirty="0"/>
              <a:t>	iii. Correct the datatype of required attributes\</a:t>
            </a:r>
          </a:p>
          <a:p>
            <a:endParaRPr lang="en-US" sz="1600" dirty="0"/>
          </a:p>
          <a:p>
            <a:r>
              <a:rPr lang="en-US" sz="1600" dirty="0"/>
              <a:t>Use of seaborn and pandas library to analyze various data elements for risk analysis</a:t>
            </a:r>
          </a:p>
          <a:p>
            <a:r>
              <a:rPr lang="en-US" sz="1600" dirty="0"/>
              <a:t>Univariate analysis to observe single attribute</a:t>
            </a:r>
          </a:p>
          <a:p>
            <a:r>
              <a:rPr lang="en-US" sz="1600" dirty="0"/>
              <a:t>Bivariate analysis of each attribute with loan status</a:t>
            </a:r>
          </a:p>
          <a:p>
            <a:r>
              <a:rPr lang="en-US" sz="1600" dirty="0"/>
              <a:t>Multivariate analysis to observe the correlation between each parameter.</a:t>
            </a:r>
          </a:p>
          <a:p>
            <a:pPr marL="514350" indent="-514350">
              <a:buAutoNum type="arabicPeriod" startAt="3"/>
            </a:pPr>
            <a:endParaRPr lang="en-US" sz="1600" dirty="0"/>
          </a:p>
          <a:p>
            <a:pPr marL="514350" indent="-514350">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Attributes Analyzed</a:t>
            </a:r>
          </a:p>
        </p:txBody>
      </p:sp>
      <p:sp>
        <p:nvSpPr>
          <p:cNvPr id="3" name="Content Placeholder 2"/>
          <p:cNvSpPr>
            <a:spLocks noGrp="1"/>
          </p:cNvSpPr>
          <p:nvPr>
            <p:ph idx="1"/>
          </p:nvPr>
        </p:nvSpPr>
        <p:spPr/>
        <p:txBody>
          <a:bodyPr/>
          <a:lstStyle/>
          <a:p>
            <a:r>
              <a:rPr lang="en-US" dirty="0"/>
              <a:t>Below attributes are used for analysis:</a:t>
            </a:r>
          </a:p>
          <a:p>
            <a:pPr lvl="1"/>
            <a:r>
              <a:rPr lang="en-US" sz="2400" dirty="0"/>
              <a:t>Loan amount</a:t>
            </a:r>
          </a:p>
          <a:p>
            <a:pPr lvl="1"/>
            <a:r>
              <a:rPr lang="en-US" sz="2400" dirty="0"/>
              <a:t>Loan Status</a:t>
            </a:r>
          </a:p>
          <a:p>
            <a:pPr lvl="1"/>
            <a:r>
              <a:rPr lang="en-US" sz="2400" dirty="0"/>
              <a:t>Interest rate</a:t>
            </a:r>
          </a:p>
          <a:p>
            <a:pPr lvl="1"/>
            <a:r>
              <a:rPr lang="en-US" sz="2400" dirty="0"/>
              <a:t>Term</a:t>
            </a:r>
          </a:p>
          <a:p>
            <a:pPr lvl="1"/>
            <a:r>
              <a:rPr lang="en-US" sz="2400" dirty="0"/>
              <a:t>Purpose</a:t>
            </a:r>
          </a:p>
          <a:p>
            <a:pPr lvl="1"/>
            <a:r>
              <a:rPr lang="en-US" sz="2400" dirty="0"/>
              <a:t>Number of Delinquency in 2 years</a:t>
            </a:r>
          </a:p>
          <a:p>
            <a:pPr lvl="1"/>
            <a:r>
              <a:rPr lang="en-US" sz="2400" dirty="0"/>
              <a:t>Number of inquiries in last 6 months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pPr algn="l"/>
            <a:r>
              <a:rPr lang="en-US" dirty="0">
                <a:solidFill>
                  <a:schemeClr val="tx1"/>
                </a:solidFill>
              </a:rPr>
              <a:t>  Results</a:t>
            </a:r>
          </a:p>
        </p:txBody>
      </p:sp>
      <p:sp>
        <p:nvSpPr>
          <p:cNvPr id="5" name="Content Placeholder 4"/>
          <p:cNvSpPr>
            <a:spLocks noGrp="1"/>
          </p:cNvSpPr>
          <p:nvPr>
            <p:ph idx="1"/>
          </p:nvPr>
        </p:nvSpPr>
        <p:spPr>
          <a:xfrm>
            <a:off x="381000" y="762000"/>
            <a:ext cx="8229600" cy="762000"/>
          </a:xfrm>
        </p:spPr>
        <p:txBody>
          <a:bodyPr>
            <a:normAutofit/>
          </a:bodyPr>
          <a:lstStyle/>
          <a:p>
            <a:r>
              <a:rPr lang="en-US" sz="2800" dirty="0"/>
              <a:t>Percentage of regular and  charged off loan status:</a:t>
            </a:r>
          </a:p>
        </p:txBody>
      </p:sp>
      <p:pic>
        <p:nvPicPr>
          <p:cNvPr id="1027" name="Picture 3"/>
          <p:cNvPicPr>
            <a:picLocks noChangeAspect="1" noChangeArrowheads="1"/>
          </p:cNvPicPr>
          <p:nvPr/>
        </p:nvPicPr>
        <p:blipFill>
          <a:blip r:embed="rId2" cstate="print"/>
          <a:srcRect/>
          <a:stretch>
            <a:fillRect/>
          </a:stretch>
        </p:blipFill>
        <p:spPr bwMode="auto">
          <a:xfrm>
            <a:off x="1828800" y="1447800"/>
            <a:ext cx="5410200" cy="29718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4"/>
          <p:cNvSpPr txBox="1">
            <a:spLocks/>
          </p:cNvSpPr>
          <p:nvPr/>
        </p:nvSpPr>
        <p:spPr>
          <a:xfrm>
            <a:off x="457200" y="4572000"/>
            <a:ext cx="8229600" cy="990600"/>
          </a:xfrm>
          <a:prstGeom prst="rect">
            <a:avLst/>
          </a:prstGeom>
        </p:spPr>
        <p:txBody>
          <a:bodyPr vert="horz" lIns="91440" tIns="45720" rIns="91440" bIns="45720" rtlCol="0">
            <a:noAutofit/>
          </a:bodyPr>
          <a:lstStyle/>
          <a:p>
            <a:pPr marL="342900" lvl="0" indent="-342900">
              <a:spcBef>
                <a:spcPct val="20000"/>
              </a:spcBef>
            </a:pPr>
            <a:r>
              <a:rPr lang="en-US" b="1" dirty="0"/>
              <a:t>Observation:</a:t>
            </a:r>
          </a:p>
          <a:p>
            <a:pPr marL="342900" lvl="0" indent="-342900">
              <a:spcBef>
                <a:spcPct val="20000"/>
              </a:spcBef>
              <a:buFont typeface="Arial" pitchFamily="34" charset="0"/>
              <a:buChar char="•"/>
            </a:pPr>
            <a:r>
              <a:rPr lang="en-US" dirty="0"/>
              <a:t>The given pie chart shows that the 85.6% Borrowers are likely to be regular whose loan can be accepted and called as non-risky loan.</a:t>
            </a:r>
          </a:p>
          <a:p>
            <a:pPr marL="342900" lvl="0" indent="-342900">
              <a:spcBef>
                <a:spcPct val="20000"/>
              </a:spcBef>
              <a:buFont typeface="Arial" pitchFamily="34" charset="0"/>
              <a:buChar char="•"/>
            </a:pPr>
            <a:r>
              <a:rPr lang="en-US" dirty="0"/>
              <a:t>The remaining 14.4% Borrowers are likely to be defaulter and whose loan can be rejected and called as risky loan.</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pPr algn="l"/>
            <a:r>
              <a:rPr lang="en-US" dirty="0">
                <a:solidFill>
                  <a:schemeClr val="tx1"/>
                </a:solidFill>
              </a:rPr>
              <a:t>Results</a:t>
            </a:r>
          </a:p>
        </p:txBody>
      </p:sp>
      <p:sp>
        <p:nvSpPr>
          <p:cNvPr id="8" name="Content Placeholder 4"/>
          <p:cNvSpPr txBox="1">
            <a:spLocks/>
          </p:cNvSpPr>
          <p:nvPr/>
        </p:nvSpPr>
        <p:spPr>
          <a:xfrm>
            <a:off x="457200" y="5638800"/>
            <a:ext cx="8229600" cy="914400"/>
          </a:xfrm>
          <a:prstGeom prst="rect">
            <a:avLst/>
          </a:prstGeom>
        </p:spPr>
        <p:txBody>
          <a:bodyPr vert="horz" lIns="91440" tIns="45720" rIns="91440" bIns="45720" rtlCol="0">
            <a:noAutofit/>
          </a:bodyPr>
          <a:lstStyle/>
          <a:p>
            <a:pPr marL="342900" lvl="0" indent="-342900">
              <a:spcBef>
                <a:spcPct val="20000"/>
              </a:spcBef>
            </a:pPr>
            <a:r>
              <a:rPr lang="en-US" b="1" dirty="0"/>
              <a:t>Observation:</a:t>
            </a:r>
          </a:p>
          <a:p>
            <a:pPr marL="342900" lvl="0" indent="-342900">
              <a:spcBef>
                <a:spcPct val="20000"/>
              </a:spcBef>
              <a:buFont typeface="Arial" pitchFamily="34" charset="0"/>
              <a:buChar char="•"/>
            </a:pPr>
            <a:r>
              <a:rPr lang="en-US" dirty="0"/>
              <a:t>California, Texas, Florida, New York and New Jersey having more frequency of loan applicants and they are likely to be regular as compared to other state borrowers.</a:t>
            </a:r>
          </a:p>
        </p:txBody>
      </p:sp>
      <p:pic>
        <p:nvPicPr>
          <p:cNvPr id="2050" name="Picture 2"/>
          <p:cNvPicPr>
            <a:picLocks noChangeAspect="1" noChangeArrowheads="1"/>
          </p:cNvPicPr>
          <p:nvPr/>
        </p:nvPicPr>
        <p:blipFill>
          <a:blip r:embed="rId2" cstate="print"/>
          <a:srcRect/>
          <a:stretch>
            <a:fillRect/>
          </a:stretch>
        </p:blipFill>
        <p:spPr bwMode="auto">
          <a:xfrm>
            <a:off x="533400" y="868362"/>
            <a:ext cx="8077200" cy="48006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pPr algn="l"/>
            <a:r>
              <a:rPr lang="en-US" dirty="0">
                <a:solidFill>
                  <a:schemeClr val="tx1"/>
                </a:solidFill>
              </a:rPr>
              <a:t>Results</a:t>
            </a:r>
          </a:p>
        </p:txBody>
      </p:sp>
      <p:sp>
        <p:nvSpPr>
          <p:cNvPr id="5" name="Content Placeholder 4"/>
          <p:cNvSpPr>
            <a:spLocks noGrp="1"/>
          </p:cNvSpPr>
          <p:nvPr>
            <p:ph idx="1"/>
          </p:nvPr>
        </p:nvSpPr>
        <p:spPr>
          <a:xfrm>
            <a:off x="457200" y="1066800"/>
            <a:ext cx="8229600" cy="762000"/>
          </a:xfrm>
        </p:spPr>
        <p:txBody>
          <a:bodyPr>
            <a:normAutofit/>
          </a:bodyPr>
          <a:lstStyle/>
          <a:p>
            <a:r>
              <a:rPr lang="en-US" sz="2800" dirty="0"/>
              <a:t>Interest rate compared with loan status :</a:t>
            </a:r>
          </a:p>
        </p:txBody>
      </p:sp>
      <p:sp>
        <p:nvSpPr>
          <p:cNvPr id="8" name="Content Placeholder 4"/>
          <p:cNvSpPr txBox="1">
            <a:spLocks/>
          </p:cNvSpPr>
          <p:nvPr/>
        </p:nvSpPr>
        <p:spPr>
          <a:xfrm>
            <a:off x="457200" y="5257800"/>
            <a:ext cx="8229600" cy="990600"/>
          </a:xfrm>
          <a:prstGeom prst="rect">
            <a:avLst/>
          </a:prstGeom>
        </p:spPr>
        <p:txBody>
          <a:bodyPr vert="horz" lIns="91440" tIns="45720" rIns="91440" bIns="45720" rtlCol="0">
            <a:noAutofit/>
          </a:bodyPr>
          <a:lstStyle/>
          <a:p>
            <a:pPr marL="342900" lvl="0" indent="-342900">
              <a:spcBef>
                <a:spcPct val="20000"/>
              </a:spcBef>
            </a:pPr>
            <a:r>
              <a:rPr lang="en-US" b="1" dirty="0"/>
              <a:t>Observation:</a:t>
            </a:r>
          </a:p>
          <a:p>
            <a:pPr marL="342900" lvl="0" indent="-342900">
              <a:spcBef>
                <a:spcPct val="20000"/>
              </a:spcBef>
              <a:buFont typeface="Arial" pitchFamily="34" charset="0"/>
              <a:buChar char="•"/>
            </a:pPr>
            <a:r>
              <a:rPr lang="en-US" dirty="0"/>
              <a:t>Borrowers whose interest rate is less are likely to be regular one.</a:t>
            </a:r>
          </a:p>
        </p:txBody>
      </p:sp>
      <p:pic>
        <p:nvPicPr>
          <p:cNvPr id="3074" name="Picture 2"/>
          <p:cNvPicPr>
            <a:picLocks noChangeAspect="1" noChangeArrowheads="1"/>
          </p:cNvPicPr>
          <p:nvPr/>
        </p:nvPicPr>
        <p:blipFill>
          <a:blip r:embed="rId2" cstate="print"/>
          <a:srcRect/>
          <a:stretch>
            <a:fillRect/>
          </a:stretch>
        </p:blipFill>
        <p:spPr bwMode="auto">
          <a:xfrm>
            <a:off x="1752600" y="1752600"/>
            <a:ext cx="5486399" cy="34290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pPr algn="l"/>
            <a:r>
              <a:rPr lang="en-US" dirty="0">
                <a:solidFill>
                  <a:schemeClr val="tx1"/>
                </a:solidFill>
              </a:rPr>
              <a:t>Results</a:t>
            </a:r>
          </a:p>
        </p:txBody>
      </p:sp>
      <p:sp>
        <p:nvSpPr>
          <p:cNvPr id="8" name="Content Placeholder 4"/>
          <p:cNvSpPr txBox="1">
            <a:spLocks/>
          </p:cNvSpPr>
          <p:nvPr/>
        </p:nvSpPr>
        <p:spPr>
          <a:xfrm>
            <a:off x="457200" y="5486400"/>
            <a:ext cx="8229600" cy="1066800"/>
          </a:xfrm>
          <a:prstGeom prst="rect">
            <a:avLst/>
          </a:prstGeom>
        </p:spPr>
        <p:txBody>
          <a:bodyPr vert="horz" lIns="91440" tIns="45720" rIns="91440" bIns="45720" rtlCol="0">
            <a:noAutofit/>
          </a:bodyPr>
          <a:lstStyle/>
          <a:p>
            <a:pPr marL="342900" lvl="0" indent="-342900">
              <a:spcBef>
                <a:spcPct val="20000"/>
              </a:spcBef>
            </a:pPr>
            <a:r>
              <a:rPr lang="en-US" b="1" dirty="0"/>
              <a:t>Observation:</a:t>
            </a:r>
          </a:p>
          <a:p>
            <a:pPr marL="342900" lvl="0" indent="-342900">
              <a:spcBef>
                <a:spcPct val="20000"/>
              </a:spcBef>
              <a:buFont typeface="Arial" pitchFamily="34" charset="0"/>
              <a:buChar char="•"/>
            </a:pPr>
            <a:r>
              <a:rPr lang="en-US" dirty="0"/>
              <a:t>From the above Bar plot it is observed that the </a:t>
            </a:r>
            <a:r>
              <a:rPr lang="en-US" dirty="0" err="1"/>
              <a:t>Borowers</a:t>
            </a:r>
            <a:r>
              <a:rPr lang="en-US" dirty="0"/>
              <a:t> whose number of payments on the loan are less, those are likely to regular.</a:t>
            </a:r>
          </a:p>
        </p:txBody>
      </p:sp>
      <p:pic>
        <p:nvPicPr>
          <p:cNvPr id="4098" name="Picture 2"/>
          <p:cNvPicPr>
            <a:picLocks noChangeAspect="1" noChangeArrowheads="1"/>
          </p:cNvPicPr>
          <p:nvPr/>
        </p:nvPicPr>
        <p:blipFill>
          <a:blip r:embed="rId2" cstate="print"/>
          <a:srcRect/>
          <a:stretch>
            <a:fillRect/>
          </a:stretch>
        </p:blipFill>
        <p:spPr bwMode="auto">
          <a:xfrm>
            <a:off x="914400" y="914400"/>
            <a:ext cx="7239000" cy="442912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pPr algn="l"/>
            <a:r>
              <a:rPr lang="en-US" dirty="0">
                <a:solidFill>
                  <a:schemeClr val="tx1"/>
                </a:solidFill>
              </a:rPr>
              <a:t>Results</a:t>
            </a:r>
          </a:p>
        </p:txBody>
      </p:sp>
      <p:sp>
        <p:nvSpPr>
          <p:cNvPr id="8" name="Content Placeholder 4"/>
          <p:cNvSpPr txBox="1">
            <a:spLocks/>
          </p:cNvSpPr>
          <p:nvPr/>
        </p:nvSpPr>
        <p:spPr>
          <a:xfrm>
            <a:off x="457200" y="5562600"/>
            <a:ext cx="8229600" cy="990600"/>
          </a:xfrm>
          <a:prstGeom prst="rect">
            <a:avLst/>
          </a:prstGeom>
        </p:spPr>
        <p:txBody>
          <a:bodyPr vert="horz" lIns="91440" tIns="45720" rIns="91440" bIns="45720" rtlCol="0">
            <a:noAutofit/>
          </a:bodyPr>
          <a:lstStyle/>
          <a:p>
            <a:pPr marL="342900" lvl="0" indent="-342900">
              <a:spcBef>
                <a:spcPct val="20000"/>
              </a:spcBef>
            </a:pPr>
            <a:r>
              <a:rPr lang="en-US" b="1" dirty="0"/>
              <a:t>Observation:</a:t>
            </a:r>
          </a:p>
          <a:p>
            <a:pPr marL="342900" lvl="0" indent="-342900">
              <a:spcBef>
                <a:spcPct val="20000"/>
              </a:spcBef>
              <a:buFont typeface="Arial" pitchFamily="34" charset="0"/>
              <a:buChar char="•"/>
            </a:pPr>
            <a:r>
              <a:rPr lang="en-US" dirty="0"/>
              <a:t>It is observed that the Borrower who apply for loan for debt consolidation and credit card purpose are regular in greater no. as compared to borrower who apply for loan for other purpose.</a:t>
            </a:r>
          </a:p>
        </p:txBody>
      </p:sp>
      <p:pic>
        <p:nvPicPr>
          <p:cNvPr id="5122" name="Picture 2"/>
          <p:cNvPicPr>
            <a:picLocks noChangeAspect="1" noChangeArrowheads="1"/>
          </p:cNvPicPr>
          <p:nvPr/>
        </p:nvPicPr>
        <p:blipFill>
          <a:blip r:embed="rId2" cstate="print"/>
          <a:srcRect/>
          <a:stretch>
            <a:fillRect/>
          </a:stretch>
        </p:blipFill>
        <p:spPr bwMode="auto">
          <a:xfrm>
            <a:off x="762000" y="685801"/>
            <a:ext cx="7848600" cy="49530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TotalTime>
  <Words>888</Words>
  <Application>Microsoft Macintosh PowerPoint</Application>
  <PresentationFormat>On-screen Show (4:3)</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Constantia</vt:lpstr>
      <vt:lpstr>Wingdings 2</vt:lpstr>
      <vt:lpstr>Flow</vt:lpstr>
      <vt:lpstr>RISK ANALYTICS IN BANKING AND FINANCIAL SERVICES (EXPLORATORY DATA ANALYSIS)</vt:lpstr>
      <vt:lpstr>Objective</vt:lpstr>
      <vt:lpstr>Approach</vt:lpstr>
      <vt:lpstr>Attributes Analyzed</vt:lpstr>
      <vt:lpstr>  Results</vt:lpstr>
      <vt:lpstr>Results</vt:lpstr>
      <vt:lpstr>Results</vt:lpstr>
      <vt:lpstr>Results</vt:lpstr>
      <vt:lpstr>Results</vt:lpstr>
      <vt:lpstr>Results</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ANALYTICS IN BANKING AND FINANCIAL SERVICES (EXPLORATORY DATA ANALYSIS)</dc:title>
  <dc:creator>devayani</dc:creator>
  <cp:lastModifiedBy>Haider, Yasoob</cp:lastModifiedBy>
  <cp:revision>41</cp:revision>
  <dcterms:created xsi:type="dcterms:W3CDTF">2006-08-16T00:00:00Z</dcterms:created>
  <dcterms:modified xsi:type="dcterms:W3CDTF">2024-05-22T17:33:46Z</dcterms:modified>
</cp:coreProperties>
</file>