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2232" y="-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thingspeak.com/" TargetMode="External"/><Relationship Id="rId1" Type="http://schemas.openxmlformats.org/officeDocument/2006/relationships/hyperlink" Target="mailto:ksabitha2004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thingspea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696" y="2091562"/>
            <a:ext cx="5638165" cy="167640"/>
          </a:xfrm>
          <a:custGeom>
            <a:avLst/>
            <a:gdLst/>
            <a:ahLst/>
            <a:cxnLst/>
            <a:rect l="l" t="t" r="r" b="b"/>
            <a:pathLst>
              <a:path w="5638165" h="167639">
                <a:moveTo>
                  <a:pt x="5638165" y="0"/>
                </a:moveTo>
                <a:lnTo>
                  <a:pt x="0" y="0"/>
                </a:lnTo>
                <a:lnTo>
                  <a:pt x="0" y="167640"/>
                </a:lnTo>
                <a:lnTo>
                  <a:pt x="5638165" y="167640"/>
                </a:lnTo>
                <a:lnTo>
                  <a:pt x="563816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8200" y="886460"/>
            <a:ext cx="6189980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FLOOD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MONITORING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ANG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>
                <a:latin typeface="Calibri" panose="020F0502020204030204"/>
                <a:cs typeface="Calibri" panose="020F0502020204030204"/>
              </a:rPr>
              <a:t>WARNING</a:t>
            </a:r>
            <a:r>
              <a:rPr sz="1100" b="1" spc="-25">
                <a:latin typeface="Calibri" panose="020F0502020204030204"/>
                <a:cs typeface="Calibri" panose="020F0502020204030204"/>
              </a:rPr>
              <a:t> </a:t>
            </a:r>
            <a:r>
              <a:rPr sz="1100" b="1" smtClean="0">
                <a:latin typeface="Calibri" panose="020F0502020204030204"/>
                <a:cs typeface="Calibri" panose="020F0502020204030204"/>
              </a:rPr>
              <a:t>SYSTEM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76200">
              <a:lnSpc>
                <a:spcPct val="10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NAME: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100" spc="-55" dirty="0">
                <a:latin typeface="Calibri" panose="020F0502020204030204"/>
                <a:cs typeface="Calibri" panose="020F0502020204030204"/>
              </a:rPr>
              <a:t>YASOTHA T</a:t>
            </a:r>
            <a:endParaRPr sz="1100" dirty="0">
              <a:latin typeface="Calibri" panose="020F0502020204030204"/>
              <a:cs typeface="Calibri" panose="020F0502020204030204"/>
            </a:endParaRPr>
          </a:p>
          <a:p>
            <a:pPr marL="76200" marR="3662680">
              <a:lnSpc>
                <a:spcPct val="169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  <a:hlinkClick r:id="rId1"/>
              </a:rPr>
              <a:t>EMAIL:</a:t>
            </a:r>
            <a:r>
              <a:rPr lang="en-IN" sz="1100" spc="-5" dirty="0">
                <a:latin typeface="Calibri" panose="020F0502020204030204"/>
                <a:cs typeface="Calibri" panose="020F0502020204030204"/>
                <a:hlinkClick r:id="rId1"/>
              </a:rPr>
              <a:t> yasotha54321</a:t>
            </a:r>
            <a:r>
              <a:rPr sz="1100" spc="-5" dirty="0">
                <a:latin typeface="Calibri" panose="020F0502020204030204"/>
                <a:cs typeface="Calibri" panose="020F0502020204030204"/>
                <a:hlinkClick r:id="rId1"/>
              </a:rPr>
              <a:t>@gmail.com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AU:721221106</a:t>
            </a:r>
            <a:r>
              <a:rPr lang="en-IN" sz="1100" spc="-5" dirty="0">
                <a:latin typeface="Calibri" panose="020F0502020204030204"/>
                <a:cs typeface="Calibri" panose="020F0502020204030204"/>
              </a:rPr>
              <a:t>124</a:t>
            </a:r>
            <a:endParaRPr sz="11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early warning systems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comprehensive,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detect,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96" y="2250058"/>
            <a:ext cx="539432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monitor,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advance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notice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impending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floods.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incorporate</a:t>
            </a:r>
            <a:r>
              <a:rPr sz="1100" spc="-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696" y="2417698"/>
            <a:ext cx="579056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technologies,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sources,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 communication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channels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facilitate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proactive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0696" y="2573096"/>
            <a:ext cx="1894205" cy="168275"/>
          </a:xfrm>
          <a:custGeom>
            <a:avLst/>
            <a:gdLst/>
            <a:ahLst/>
            <a:cxnLst/>
            <a:rect l="l" t="t" r="r" b="b"/>
            <a:pathLst>
              <a:path w="1894205" h="168275">
                <a:moveTo>
                  <a:pt x="1893697" y="0"/>
                </a:moveTo>
                <a:lnTo>
                  <a:pt x="0" y="0"/>
                </a:lnTo>
                <a:lnTo>
                  <a:pt x="0" y="167944"/>
                </a:lnTo>
                <a:lnTo>
                  <a:pt x="1893697" y="167944"/>
                </a:lnTo>
                <a:lnTo>
                  <a:pt x="1893697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7996" y="2554605"/>
            <a:ext cx="191516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loss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life</a:t>
            </a:r>
            <a:r>
              <a:rPr sz="1100" spc="-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property.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Ha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: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8400" y="3289680"/>
          <a:ext cx="5979159" cy="2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"/>
                <a:gridCol w="997585"/>
                <a:gridCol w="625475"/>
                <a:gridCol w="343535"/>
                <a:gridCol w="309880"/>
                <a:gridCol w="3249295"/>
                <a:gridCol w="146685"/>
                <a:gridCol w="224154"/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177800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Warning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 Notification</a:t>
                      </a:r>
                      <a:r>
                        <a:rPr sz="11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8100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components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issuing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warnings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public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176909">
                <a:tc gridSpan="8">
                  <a:txBody>
                    <a:bodyPr/>
                    <a:lstStyle/>
                    <a:p>
                      <a:pPr marL="80645">
                        <a:lnSpc>
                          <a:spcPts val="1195"/>
                        </a:lnSpc>
                      </a:pP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authorities</a:t>
                      </a:r>
                      <a:r>
                        <a:rPr sz="1100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include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sirens,</a:t>
                      </a:r>
                      <a:r>
                        <a:rPr sz="11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emergency broadcast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public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address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automated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phone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call</a:t>
                      </a:r>
                      <a:r>
                        <a:rPr sz="11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193675" indent="179705">
                        <a:lnSpc>
                          <a:spcPts val="1250"/>
                        </a:lnSpc>
                        <a:spcBef>
                          <a:spcPts val="100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 Storage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Backup</a:t>
                      </a:r>
                      <a:r>
                        <a:rPr sz="11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r>
                        <a:rPr sz="11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These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</a:t>
                      </a:r>
                      <a:r>
                        <a:rPr sz="1100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store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historical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 data,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flood </a:t>
                      </a:r>
                      <a:r>
                        <a:rPr sz="1100" spc="-2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models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reference.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ensure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integrity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availability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decision-makers.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470535" indent="14605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Supply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r>
                        <a:rPr sz="1100" b="1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Uninterruptible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1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supply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(UPS)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units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backup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generators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are </a:t>
                      </a:r>
                      <a:r>
                        <a:rPr sz="1100" spc="-2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essential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ensure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continuous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operation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monitoring and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warning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equipment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during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power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outages,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which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can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occur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during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severe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events</a:t>
                      </a:r>
                      <a:r>
                        <a:rPr sz="1350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33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44780">
                        <a:lnSpc>
                          <a:spcPts val="1185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Remote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Sensing</a:t>
                      </a:r>
                      <a:r>
                        <a:rPr sz="11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Devices: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8100">
                        <a:lnSpc>
                          <a:spcPts val="118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Drones,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unmanned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aerial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vehicles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(UAVs),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remote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sensing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devices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capture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high-resolution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images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specific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areas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affected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by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floods.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valuable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assessing</a:t>
                      </a:r>
                      <a:r>
                        <a:rPr sz="1100" spc="-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damage</a:t>
                      </a:r>
                      <a:r>
                        <a:rPr sz="1100" spc="-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extent.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1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Gauges</a:t>
                      </a:r>
                      <a:r>
                        <a:rPr sz="1100" b="1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solidFill>
                      <a:srgbClr val="F7F7F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also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known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stream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installed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bodies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58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measure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levels.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provide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critical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potential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</a:tr>
              <a:tr h="361188">
                <a:tc gridSpan="8">
                  <a:txBody>
                    <a:bodyPr/>
                    <a:lstStyle/>
                    <a:p>
                      <a:pPr marL="80645">
                        <a:lnSpc>
                          <a:spcPts val="1230"/>
                        </a:lnSpc>
                      </a:pP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flooding.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50696" y="3780802"/>
            <a:ext cx="2275205" cy="167640"/>
          </a:xfrm>
          <a:custGeom>
            <a:avLst/>
            <a:gdLst/>
            <a:ahLst/>
            <a:cxnLst/>
            <a:rect l="l" t="t" r="r" b="b"/>
            <a:pathLst>
              <a:path w="2275205" h="167639">
                <a:moveTo>
                  <a:pt x="3035" y="164592"/>
                </a:moveTo>
                <a:lnTo>
                  <a:pt x="0" y="164592"/>
                </a:lnTo>
                <a:lnTo>
                  <a:pt x="0" y="167627"/>
                </a:lnTo>
                <a:lnTo>
                  <a:pt x="3035" y="167627"/>
                </a:lnTo>
                <a:lnTo>
                  <a:pt x="3035" y="164592"/>
                </a:lnTo>
                <a:close/>
              </a:path>
              <a:path w="2275205" h="167639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164579"/>
                </a:lnTo>
                <a:lnTo>
                  <a:pt x="3035" y="164579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w="2275205" h="167639">
                <a:moveTo>
                  <a:pt x="2271636" y="164592"/>
                </a:moveTo>
                <a:lnTo>
                  <a:pt x="3048" y="164592"/>
                </a:lnTo>
                <a:lnTo>
                  <a:pt x="3048" y="167627"/>
                </a:lnTo>
                <a:lnTo>
                  <a:pt x="2271636" y="167627"/>
                </a:lnTo>
                <a:lnTo>
                  <a:pt x="2271636" y="164592"/>
                </a:lnTo>
                <a:close/>
              </a:path>
              <a:path w="2275205" h="167639">
                <a:moveTo>
                  <a:pt x="2271636" y="0"/>
                </a:moveTo>
                <a:lnTo>
                  <a:pt x="3048" y="0"/>
                </a:lnTo>
                <a:lnTo>
                  <a:pt x="3048" y="3035"/>
                </a:lnTo>
                <a:lnTo>
                  <a:pt x="2271636" y="3035"/>
                </a:lnTo>
                <a:lnTo>
                  <a:pt x="2271636" y="0"/>
                </a:lnTo>
                <a:close/>
              </a:path>
              <a:path w="2275205" h="167639">
                <a:moveTo>
                  <a:pt x="2274773" y="164592"/>
                </a:moveTo>
                <a:lnTo>
                  <a:pt x="2271725" y="164592"/>
                </a:lnTo>
                <a:lnTo>
                  <a:pt x="2271725" y="167627"/>
                </a:lnTo>
                <a:lnTo>
                  <a:pt x="2274773" y="167627"/>
                </a:lnTo>
                <a:lnTo>
                  <a:pt x="2274773" y="164592"/>
                </a:lnTo>
                <a:close/>
              </a:path>
              <a:path w="2275205" h="167639">
                <a:moveTo>
                  <a:pt x="2274773" y="0"/>
                </a:moveTo>
                <a:lnTo>
                  <a:pt x="2271725" y="0"/>
                </a:lnTo>
                <a:lnTo>
                  <a:pt x="2271725" y="3035"/>
                </a:lnTo>
                <a:lnTo>
                  <a:pt x="2271725" y="164579"/>
                </a:lnTo>
                <a:lnTo>
                  <a:pt x="2274773" y="164579"/>
                </a:lnTo>
                <a:lnTo>
                  <a:pt x="2274773" y="3035"/>
                </a:lnTo>
                <a:lnTo>
                  <a:pt x="227477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0696" y="4106938"/>
            <a:ext cx="1539875" cy="167640"/>
          </a:xfrm>
          <a:custGeom>
            <a:avLst/>
            <a:gdLst/>
            <a:ahLst/>
            <a:cxnLst/>
            <a:rect l="l" t="t" r="r" b="b"/>
            <a:pathLst>
              <a:path w="1539875" h="167639">
                <a:moveTo>
                  <a:pt x="3035" y="164592"/>
                </a:moveTo>
                <a:lnTo>
                  <a:pt x="0" y="164592"/>
                </a:lnTo>
                <a:lnTo>
                  <a:pt x="0" y="167627"/>
                </a:lnTo>
                <a:lnTo>
                  <a:pt x="3035" y="167627"/>
                </a:lnTo>
                <a:lnTo>
                  <a:pt x="3035" y="164592"/>
                </a:lnTo>
                <a:close/>
              </a:path>
              <a:path w="1539875" h="167639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164579"/>
                </a:lnTo>
                <a:lnTo>
                  <a:pt x="3035" y="164579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w="1539875" h="167639">
                <a:moveTo>
                  <a:pt x="1539811" y="164592"/>
                </a:moveTo>
                <a:lnTo>
                  <a:pt x="1536827" y="164592"/>
                </a:lnTo>
                <a:lnTo>
                  <a:pt x="3048" y="164592"/>
                </a:lnTo>
                <a:lnTo>
                  <a:pt x="3048" y="167627"/>
                </a:lnTo>
                <a:lnTo>
                  <a:pt x="1536776" y="167627"/>
                </a:lnTo>
                <a:lnTo>
                  <a:pt x="1539811" y="167627"/>
                </a:lnTo>
                <a:lnTo>
                  <a:pt x="1539811" y="164592"/>
                </a:lnTo>
                <a:close/>
              </a:path>
              <a:path w="1539875" h="167639">
                <a:moveTo>
                  <a:pt x="1539811" y="0"/>
                </a:moveTo>
                <a:lnTo>
                  <a:pt x="1536827" y="0"/>
                </a:lnTo>
                <a:lnTo>
                  <a:pt x="3048" y="0"/>
                </a:lnTo>
                <a:lnTo>
                  <a:pt x="3048" y="3048"/>
                </a:lnTo>
                <a:lnTo>
                  <a:pt x="1536776" y="3048"/>
                </a:lnTo>
                <a:lnTo>
                  <a:pt x="1536776" y="164579"/>
                </a:lnTo>
                <a:lnTo>
                  <a:pt x="1539811" y="164579"/>
                </a:lnTo>
                <a:lnTo>
                  <a:pt x="1539811" y="3048"/>
                </a:lnTo>
                <a:lnTo>
                  <a:pt x="1539811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0696" y="5442203"/>
            <a:ext cx="509905" cy="167640"/>
          </a:xfrm>
          <a:custGeom>
            <a:avLst/>
            <a:gdLst/>
            <a:ahLst/>
            <a:cxnLst/>
            <a:rect l="l" t="t" r="r" b="b"/>
            <a:pathLst>
              <a:path w="509905" h="167639">
                <a:moveTo>
                  <a:pt x="509320" y="0"/>
                </a:moveTo>
                <a:lnTo>
                  <a:pt x="0" y="0"/>
                </a:lnTo>
                <a:lnTo>
                  <a:pt x="0" y="167639"/>
                </a:lnTo>
                <a:lnTo>
                  <a:pt x="509320" y="167639"/>
                </a:lnTo>
                <a:lnTo>
                  <a:pt x="50932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850696" y="6509257"/>
            <a:ext cx="5812155" cy="497205"/>
            <a:chOff x="850696" y="6509257"/>
            <a:chExt cx="5812155" cy="497205"/>
          </a:xfrm>
        </p:grpSpPr>
        <p:sp>
          <p:nvSpPr>
            <p:cNvPr id="13" name="object 13"/>
            <p:cNvSpPr/>
            <p:nvPr/>
          </p:nvSpPr>
          <p:spPr>
            <a:xfrm>
              <a:off x="1009192" y="6509257"/>
              <a:ext cx="5654040" cy="173990"/>
            </a:xfrm>
            <a:custGeom>
              <a:avLst/>
              <a:gdLst/>
              <a:ahLst/>
              <a:cxnLst/>
              <a:rect l="l" t="t" r="r" b="b"/>
              <a:pathLst>
                <a:path w="5654040" h="173990">
                  <a:moveTo>
                    <a:pt x="2781033" y="3048"/>
                  </a:moveTo>
                  <a:lnTo>
                    <a:pt x="0" y="3048"/>
                  </a:lnTo>
                  <a:lnTo>
                    <a:pt x="0" y="170688"/>
                  </a:lnTo>
                  <a:lnTo>
                    <a:pt x="2781033" y="170688"/>
                  </a:lnTo>
                  <a:lnTo>
                    <a:pt x="2781033" y="3048"/>
                  </a:lnTo>
                  <a:close/>
                </a:path>
                <a:path w="5654040" h="173990">
                  <a:moveTo>
                    <a:pt x="5653481" y="0"/>
                  </a:moveTo>
                  <a:lnTo>
                    <a:pt x="2784043" y="0"/>
                  </a:lnTo>
                  <a:lnTo>
                    <a:pt x="2784043" y="173736"/>
                  </a:lnTo>
                  <a:lnTo>
                    <a:pt x="5653481" y="173736"/>
                  </a:lnTo>
                  <a:lnTo>
                    <a:pt x="565348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6144" y="6509270"/>
              <a:ext cx="2787650" cy="167640"/>
            </a:xfrm>
            <a:custGeom>
              <a:avLst/>
              <a:gdLst/>
              <a:ahLst/>
              <a:cxnLst/>
              <a:rect l="l" t="t" r="r" b="b"/>
              <a:pathLst>
                <a:path w="2787650" h="167640">
                  <a:moveTo>
                    <a:pt x="2787078" y="0"/>
                  </a:moveTo>
                  <a:lnTo>
                    <a:pt x="278408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167627"/>
                  </a:lnTo>
                  <a:lnTo>
                    <a:pt x="3048" y="167627"/>
                  </a:lnTo>
                  <a:lnTo>
                    <a:pt x="3048" y="3035"/>
                  </a:lnTo>
                  <a:lnTo>
                    <a:pt x="2784043" y="3035"/>
                  </a:lnTo>
                  <a:lnTo>
                    <a:pt x="2784043" y="167627"/>
                  </a:lnTo>
                  <a:lnTo>
                    <a:pt x="2787078" y="167627"/>
                  </a:lnTo>
                  <a:lnTo>
                    <a:pt x="2787078" y="3035"/>
                  </a:lnTo>
                  <a:lnTo>
                    <a:pt x="2787078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0696" y="6676897"/>
              <a:ext cx="5485765" cy="329565"/>
            </a:xfrm>
            <a:custGeom>
              <a:avLst/>
              <a:gdLst/>
              <a:ahLst/>
              <a:cxnLst/>
              <a:rect l="l" t="t" r="r" b="b"/>
              <a:pathLst>
                <a:path w="5485765" h="329565">
                  <a:moveTo>
                    <a:pt x="5485511" y="0"/>
                  </a:moveTo>
                  <a:lnTo>
                    <a:pt x="0" y="0"/>
                  </a:lnTo>
                  <a:lnTo>
                    <a:pt x="0" y="161620"/>
                  </a:lnTo>
                  <a:lnTo>
                    <a:pt x="0" y="167640"/>
                  </a:lnTo>
                  <a:lnTo>
                    <a:pt x="0" y="329565"/>
                  </a:lnTo>
                  <a:lnTo>
                    <a:pt x="3015742" y="329565"/>
                  </a:lnTo>
                  <a:lnTo>
                    <a:pt x="3015742" y="167640"/>
                  </a:lnTo>
                  <a:lnTo>
                    <a:pt x="5485511" y="167640"/>
                  </a:lnTo>
                  <a:lnTo>
                    <a:pt x="548551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37996" y="6054597"/>
            <a:ext cx="5796915" cy="959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So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 indent="158115">
              <a:lnSpc>
                <a:spcPct val="97000"/>
              </a:lnSpc>
              <a:spcBef>
                <a:spcPts val="860"/>
              </a:spcBef>
            </a:pP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1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110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Generation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Systems:</a:t>
            </a:r>
            <a:r>
              <a:rPr sz="11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alerts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warnings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1100" spc="-26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modeling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results.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trigger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warnings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channels,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SMS,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sirens,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email,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social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68400" y="7006463"/>
          <a:ext cx="5977890" cy="2115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"/>
                <a:gridCol w="2693035"/>
                <a:gridCol w="3202305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Acquisition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Processing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Software: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100" spc="-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collects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from</a:t>
                      </a:r>
                      <a:r>
                        <a:rPr sz="1100" spc="-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various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sensors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</a:tr>
              <a:tr h="1948306">
                <a:tc gridSpan="3">
                  <a:txBody>
                    <a:bodyPr/>
                    <a:lstStyle/>
                    <a:p>
                      <a:pPr marL="80645">
                        <a:lnSpc>
                          <a:spcPts val="1190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 devices,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including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6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stations,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radar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satellites.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processes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>
                        <a:lnSpc>
                          <a:spcPts val="129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formats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analysis.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99060" indent="146050">
                        <a:lnSpc>
                          <a:spcPct val="96000"/>
                        </a:lnSpc>
                        <a:spcBef>
                          <a:spcPts val="60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 Analysis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Modeling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Tools:</a:t>
                      </a:r>
                      <a:r>
                        <a:rPr sz="1100" b="1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Advanced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algorithms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used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analyze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collected </a:t>
                      </a:r>
                      <a:r>
                        <a:rPr sz="1100" spc="-26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predict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events,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potential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severity.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These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tools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often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incorporate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meteorological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hydrological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historical 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78740" indent="2540">
                        <a:lnSpc>
                          <a:spcPct val="96000"/>
                        </a:lnSpc>
                        <a:spcBef>
                          <a:spcPts val="60"/>
                        </a:spcBef>
                      </a:pP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Monitoring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Visualization Software:</a:t>
                      </a:r>
                      <a:r>
                        <a:rPr sz="1100" b="1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provides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of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conditions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levels.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offers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graphical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displays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dashboards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quick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assessment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1100" spc="-26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current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situations.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62230" indent="2540" algn="just">
                        <a:lnSpc>
                          <a:spcPts val="1270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Early Warning and Alert Generation Systems: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These systems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generate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alerts and warnings based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on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 analysis and modeling results. They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can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trigger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warnings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through various communication channels,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such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SMS,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sirens,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email,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social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media.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832408" y="8963608"/>
            <a:ext cx="5912485" cy="159385"/>
          </a:xfrm>
          <a:custGeom>
            <a:avLst/>
            <a:gdLst/>
            <a:ahLst/>
            <a:cxnLst/>
            <a:rect l="l" t="t" r="r" b="b"/>
            <a:pathLst>
              <a:path w="5912484" h="159384">
                <a:moveTo>
                  <a:pt x="5912485" y="0"/>
                </a:moveTo>
                <a:lnTo>
                  <a:pt x="0" y="0"/>
                </a:lnTo>
                <a:lnTo>
                  <a:pt x="0" y="158800"/>
                </a:lnTo>
                <a:lnTo>
                  <a:pt x="5912485" y="158800"/>
                </a:lnTo>
                <a:lnTo>
                  <a:pt x="591248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37996" y="9277908"/>
            <a:ext cx="5234940" cy="7664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b="1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ThingSpeak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7000"/>
              </a:lnSpc>
            </a:pP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1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ThingSpeak</a:t>
            </a:r>
            <a:r>
              <a:rPr sz="1100" spc="-5" dirty="0">
                <a:solidFill>
                  <a:srgbClr val="1154CC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free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MathWorks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100" spc="4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100" spc="-26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MathWorks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account.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78178"/>
            <a:ext cx="5885180" cy="9626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2: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b="1" spc="-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b="1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b="1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ThingSpeak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ThingSpeak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credentials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100" spc="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fill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sz="1100" spc="4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97485">
              <a:lnSpc>
                <a:spcPct val="147000"/>
              </a:lnSpc>
            </a:pP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name,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names,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100" spc="7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Live</a:t>
            </a:r>
            <a:r>
              <a:rPr sz="1100" spc="-1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Monitoring, </a:t>
            </a:r>
            <a:r>
              <a:rPr sz="1100" spc="-26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2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“Save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Channel”.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3: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Record</a:t>
            </a:r>
            <a:r>
              <a:rPr sz="1100" b="1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credentials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credentials.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Channel ID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view.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10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1100" spc="5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found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tab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view.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4: 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widgets</a:t>
            </a:r>
            <a:r>
              <a:rPr sz="1100" b="1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b="1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 GUI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47320">
              <a:lnSpc>
                <a:spcPct val="147000"/>
              </a:lnSpc>
            </a:pP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“Add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Widgets”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Indicator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widgets.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case,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taken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indicator </a:t>
            </a:r>
            <a:r>
              <a:rPr sz="1100" spc="-26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flooding.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5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PROGRAM: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&lt;Wire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03415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&lt;LiquidCrystal_I2C.h&gt;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&lt;New Ping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&lt;Software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LiquidCrystal_I2C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lcd(0x27,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16,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33641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TRIGGER_PIN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12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sonar(TRIGGER_PIN,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ECHO_PIN,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FLOAT_SENSOR_PIN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GSM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43090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Serial 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Serial(8, 9);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RX,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TX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GSM_BAUDRATE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9600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cm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5148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Numbers[]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"+9188305848xx",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};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setup()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47230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.begin(16,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.backlight();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9148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Serial.begin(GSM_BAUDRATE);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delay(2000);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Command("AT");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Command("AT+CMGF=1");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Set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04495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Initialization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.print("Flood Monitoring");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71473"/>
            <a:ext cx="4402455" cy="7404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453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 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1); </a:t>
            </a:r>
            <a:r>
              <a:rPr sz="11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.print("System");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delay(3000);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initialization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seconds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loop()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unsigned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sonar. Ping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_cm();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digital Read(FLOAT_SENSOR_PIN);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1147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Calculate Flood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08419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86893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 .print("Water Level: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.print("cm");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&amp;&amp;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HIGH)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delay(500);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stability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SMS(int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69672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"Flood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Alert!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"cm.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actions.";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3975">
              <a:lnSpc>
                <a:spcPct val="100000"/>
              </a:lnSpc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size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Numbers[0]);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Command("AT+CMGS=\""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Numbers[i]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"\"");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0766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Command(message);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43522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Command((String)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char(26));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10629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Command(String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println(command);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58445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while (gsm Serial. available())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read();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1404873"/>
            <a:ext cx="8877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AL</a:t>
            </a:r>
            <a:r>
              <a:rPr sz="11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CI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T: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5707" y="1594738"/>
            <a:ext cx="5624135" cy="28705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4888991"/>
            <a:ext cx="5875655" cy="124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13175</Words>
  <Application>WPS Presentation</Application>
  <PresentationFormat>Custom</PresentationFormat>
  <Paragraphs>246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rithi</cp:lastModifiedBy>
  <cp:revision>2</cp:revision>
  <dcterms:created xsi:type="dcterms:W3CDTF">2023-11-01T09:46:00Z</dcterms:created>
  <dcterms:modified xsi:type="dcterms:W3CDTF">2023-11-01T09:56:52Z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2023-11-01T05:30:00Z</vt:filetime>
  </property>
  <property fmtid="{D5CDD505-2E9C-101B-9397-08002B2CF9AE}" pid="5" name="ICV">
    <vt:lpwstr>97426AD522694075887F02C4CC777B08_13</vt:lpwstr>
  </property>
  <property fmtid="{D5CDD505-2E9C-101B-9397-08002B2CF9AE}" pid="6" name="KSOProductBuildVer">
    <vt:lpwstr>1033-12.2.0.13266</vt:lpwstr>
  </property>
</Properties>
</file>