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330" r:id="rId4"/>
    <p:sldId id="381" r:id="rId5"/>
    <p:sldId id="329" r:id="rId6"/>
    <p:sldId id="382" r:id="rId7"/>
    <p:sldId id="383" r:id="rId8"/>
    <p:sldId id="384" r:id="rId9"/>
    <p:sldId id="257" r:id="rId10"/>
    <p:sldId id="262" r:id="rId11"/>
    <p:sldId id="263" r:id="rId12"/>
    <p:sldId id="264" r:id="rId13"/>
    <p:sldId id="265" r:id="rId14"/>
    <p:sldId id="261" r:id="rId15"/>
    <p:sldId id="394" r:id="rId16"/>
    <p:sldId id="259" r:id="rId17"/>
    <p:sldId id="258" r:id="rId18"/>
    <p:sldId id="260" r:id="rId19"/>
    <p:sldId id="395" r:id="rId20"/>
    <p:sldId id="385" r:id="rId21"/>
    <p:sldId id="387" r:id="rId22"/>
    <p:sldId id="386" r:id="rId23"/>
    <p:sldId id="390" r:id="rId24"/>
    <p:sldId id="391" r:id="rId25"/>
    <p:sldId id="392" r:id="rId26"/>
    <p:sldId id="388" r:id="rId27"/>
    <p:sldId id="393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266" r:id="rId38"/>
    <p:sldId id="267" r:id="rId39"/>
    <p:sldId id="268" r:id="rId40"/>
    <p:sldId id="269" r:id="rId41"/>
    <p:sldId id="27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9789B-9C60-42F9-B0AA-D5EDC254BD57}" type="doc">
      <dgm:prSet loTypeId="urn:microsoft.com/office/officeart/2005/8/layout/vList6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60C41668-8C77-4D11-A61F-EC9DE69EA6F2}">
      <dgm:prSet phldrT="[Texte]" phldr="1"/>
      <dgm:spPr/>
      <dgm:t>
        <a:bodyPr/>
        <a:lstStyle/>
        <a:p>
          <a:endParaRPr lang="fr-FR" dirty="0"/>
        </a:p>
      </dgm:t>
    </dgm:pt>
    <dgm:pt modelId="{C68BF602-F362-4AA2-BF84-15C39CCBFA72}" type="parTrans" cxnId="{BF12F11F-4FA6-4987-BB3B-BD2E07B8DF39}">
      <dgm:prSet/>
      <dgm:spPr/>
      <dgm:t>
        <a:bodyPr/>
        <a:lstStyle/>
        <a:p>
          <a:endParaRPr lang="fr-FR"/>
        </a:p>
      </dgm:t>
    </dgm:pt>
    <dgm:pt modelId="{FA99B715-9D83-4077-B1DB-2BCD89817C7B}" type="sibTrans" cxnId="{BF12F11F-4FA6-4987-BB3B-BD2E07B8DF39}">
      <dgm:prSet/>
      <dgm:spPr/>
      <dgm:t>
        <a:bodyPr/>
        <a:lstStyle/>
        <a:p>
          <a:endParaRPr lang="fr-FR"/>
        </a:p>
      </dgm:t>
    </dgm:pt>
    <dgm:pt modelId="{DEA2F110-E959-477F-BB75-444D8A575D6A}">
      <dgm:prSet phldrT="[Texte]" phldr="1"/>
      <dgm:spPr/>
      <dgm:t>
        <a:bodyPr/>
        <a:lstStyle/>
        <a:p>
          <a:endParaRPr lang="fr-FR" dirty="0"/>
        </a:p>
      </dgm:t>
    </dgm:pt>
    <dgm:pt modelId="{CE019AFF-3A35-477C-A663-6A27885DE73E}" type="parTrans" cxnId="{9A5E48F7-5ED7-4F83-9F16-D4429CE0BE19}">
      <dgm:prSet/>
      <dgm:spPr/>
      <dgm:t>
        <a:bodyPr/>
        <a:lstStyle/>
        <a:p>
          <a:endParaRPr lang="fr-FR"/>
        </a:p>
      </dgm:t>
    </dgm:pt>
    <dgm:pt modelId="{B41BE7CF-C1DA-4EFF-A2C5-F2E593D40431}" type="sibTrans" cxnId="{9A5E48F7-5ED7-4F83-9F16-D4429CE0BE19}">
      <dgm:prSet/>
      <dgm:spPr/>
      <dgm:t>
        <a:bodyPr/>
        <a:lstStyle/>
        <a:p>
          <a:endParaRPr lang="fr-FR"/>
        </a:p>
      </dgm:t>
    </dgm:pt>
    <dgm:pt modelId="{769DA6BA-14A6-4A02-B011-D196E3AAC03E}">
      <dgm:prSet phldrT="[Texte]"/>
      <dgm:spPr/>
      <dgm:t>
        <a:bodyPr/>
        <a:lstStyle/>
        <a:p>
          <a:endParaRPr lang="fr-FR" dirty="0"/>
        </a:p>
      </dgm:t>
    </dgm:pt>
    <dgm:pt modelId="{596C53A1-510A-4D9B-9C14-BABC3932BA93}" type="parTrans" cxnId="{A05E146B-BEA4-4AE8-A58D-4551A08DE7D7}">
      <dgm:prSet/>
      <dgm:spPr/>
      <dgm:t>
        <a:bodyPr/>
        <a:lstStyle/>
        <a:p>
          <a:endParaRPr lang="fr-FR"/>
        </a:p>
      </dgm:t>
    </dgm:pt>
    <dgm:pt modelId="{E312DDB1-3019-403F-8933-136FAA92D82E}" type="sibTrans" cxnId="{A05E146B-BEA4-4AE8-A58D-4551A08DE7D7}">
      <dgm:prSet/>
      <dgm:spPr/>
      <dgm:t>
        <a:bodyPr/>
        <a:lstStyle/>
        <a:p>
          <a:endParaRPr lang="fr-FR"/>
        </a:p>
      </dgm:t>
    </dgm:pt>
    <dgm:pt modelId="{A2E4D6AF-EC4C-4C11-B22F-4FF7222F4DE8}">
      <dgm:prSet custT="1"/>
      <dgm:spPr/>
      <dgm:t>
        <a:bodyPr/>
        <a:lstStyle/>
        <a:p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gm:t>
    </dgm:pt>
    <dgm:pt modelId="{630AB53E-6B8D-40BC-B429-B399004BF901}" type="parTrans" cxnId="{B1E57961-498C-43FF-8F11-07E4FBD8FD9F}">
      <dgm:prSet/>
      <dgm:spPr/>
      <dgm:t>
        <a:bodyPr/>
        <a:lstStyle/>
        <a:p>
          <a:endParaRPr lang="fr-FR"/>
        </a:p>
      </dgm:t>
    </dgm:pt>
    <dgm:pt modelId="{6D6A7177-F637-4425-BB03-5D8A17F646C0}" type="sibTrans" cxnId="{B1E57961-498C-43FF-8F11-07E4FBD8FD9F}">
      <dgm:prSet/>
      <dgm:spPr/>
      <dgm:t>
        <a:bodyPr/>
        <a:lstStyle/>
        <a:p>
          <a:endParaRPr lang="fr-FR"/>
        </a:p>
      </dgm:t>
    </dgm:pt>
    <dgm:pt modelId="{C0397B5F-47BD-4AE0-B1A4-D80B84162E5F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gm:t>
    </dgm:pt>
    <dgm:pt modelId="{81BD9EEC-2E04-446D-A097-AB6A07DA61A6}" type="parTrans" cxnId="{C6B3129F-FCC2-49F4-ADBC-AAAD8D6A757C}">
      <dgm:prSet/>
      <dgm:spPr/>
      <dgm:t>
        <a:bodyPr/>
        <a:lstStyle/>
        <a:p>
          <a:endParaRPr lang="fr-FR"/>
        </a:p>
      </dgm:t>
    </dgm:pt>
    <dgm:pt modelId="{39DC4479-A530-47D3-BB9B-04ACC34C2FCE}" type="sibTrans" cxnId="{C6B3129F-FCC2-49F4-ADBC-AAAD8D6A757C}">
      <dgm:prSet/>
      <dgm:spPr/>
      <dgm:t>
        <a:bodyPr/>
        <a:lstStyle/>
        <a:p>
          <a:endParaRPr lang="fr-FR"/>
        </a:p>
      </dgm:t>
    </dgm:pt>
    <dgm:pt modelId="{44D6843B-FCB1-41DF-A803-0BE9CC3BEBBD}">
      <dgm:prSet phldrT="[Texte]" custT="1"/>
      <dgm:spPr/>
      <dgm:t>
        <a:bodyPr/>
        <a:lstStyle/>
        <a:p>
          <a:r>
            <a: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dirty="0"/>
        </a:p>
      </dgm:t>
    </dgm:pt>
    <dgm:pt modelId="{FDBC7168-40F6-4F1F-93B8-851587B4CC63}" type="parTrans" cxnId="{8C29912D-F65F-4E03-87EA-BA585CEE4311}">
      <dgm:prSet/>
      <dgm:spPr/>
      <dgm:t>
        <a:bodyPr/>
        <a:lstStyle/>
        <a:p>
          <a:endParaRPr lang="fr-FR"/>
        </a:p>
      </dgm:t>
    </dgm:pt>
    <dgm:pt modelId="{FA82AEC7-6555-4340-92EA-8A191838212E}" type="sibTrans" cxnId="{8C29912D-F65F-4E03-87EA-BA585CEE4311}">
      <dgm:prSet/>
      <dgm:spPr/>
      <dgm:t>
        <a:bodyPr/>
        <a:lstStyle/>
        <a:p>
          <a:endParaRPr lang="fr-FR"/>
        </a:p>
      </dgm:t>
    </dgm:pt>
    <dgm:pt modelId="{816A23DB-3470-4ED8-9626-C58628419C5D}">
      <dgm:prSet/>
      <dgm:spPr/>
      <dgm:t>
        <a:bodyPr/>
        <a:lstStyle/>
        <a:p>
          <a:endParaRPr lang="fr-FR" sz="2300" kern="1200" dirty="0"/>
        </a:p>
      </dgm:t>
    </dgm:pt>
    <dgm:pt modelId="{C26A6973-8822-4B42-8269-19B637FF54D2}" type="parTrans" cxnId="{B97E1AF9-3A2E-415F-8ED9-088B0AD42CB4}">
      <dgm:prSet/>
      <dgm:spPr/>
      <dgm:t>
        <a:bodyPr/>
        <a:lstStyle/>
        <a:p>
          <a:endParaRPr lang="fr-FR"/>
        </a:p>
      </dgm:t>
    </dgm:pt>
    <dgm:pt modelId="{FE6D2243-42FA-4334-B964-C155F416F91D}" type="sibTrans" cxnId="{B97E1AF9-3A2E-415F-8ED9-088B0AD42CB4}">
      <dgm:prSet/>
      <dgm:spPr/>
      <dgm:t>
        <a:bodyPr/>
        <a:lstStyle/>
        <a:p>
          <a:endParaRPr lang="fr-FR"/>
        </a:p>
      </dgm:t>
    </dgm:pt>
    <dgm:pt modelId="{A36F0961-DE68-4AF5-B01E-E9399C8325A0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fr-FR" sz="2300" kern="1200" dirty="0"/>
        </a:p>
      </dgm:t>
    </dgm:pt>
    <dgm:pt modelId="{C5CDA7EF-6E2A-4BB6-B09F-3CB2E3636A15}" type="parTrans" cxnId="{1CAE50E9-72DF-459B-9752-B1B1852B63A5}">
      <dgm:prSet/>
      <dgm:spPr/>
      <dgm:t>
        <a:bodyPr/>
        <a:lstStyle/>
        <a:p>
          <a:endParaRPr lang="fr-FR"/>
        </a:p>
      </dgm:t>
    </dgm:pt>
    <dgm:pt modelId="{C08E2D49-42A3-43C0-A28B-A7A864DF0B63}" type="sibTrans" cxnId="{1CAE50E9-72DF-459B-9752-B1B1852B63A5}">
      <dgm:prSet/>
      <dgm:spPr/>
      <dgm:t>
        <a:bodyPr/>
        <a:lstStyle/>
        <a:p>
          <a:endParaRPr lang="fr-FR"/>
        </a:p>
      </dgm:t>
    </dgm:pt>
    <dgm:pt modelId="{961ADB33-BCFB-4405-AE5B-9364DA00B4E6}">
      <dgm:prSet phldrT="[Texte]" custT="1"/>
      <dgm:spPr/>
      <dgm:t>
        <a:bodyPr/>
        <a:lstStyle/>
        <a:p>
          <a:endParaRPr lang="fr-FR" sz="2300" dirty="0"/>
        </a:p>
      </dgm:t>
    </dgm:pt>
    <dgm:pt modelId="{BD0627B5-5CBC-415E-A28C-537F4B833307}" type="parTrans" cxnId="{7AFBCB0F-F589-4262-8338-0188C8839A0F}">
      <dgm:prSet/>
      <dgm:spPr/>
      <dgm:t>
        <a:bodyPr/>
        <a:lstStyle/>
        <a:p>
          <a:endParaRPr lang="fr-FR"/>
        </a:p>
      </dgm:t>
    </dgm:pt>
    <dgm:pt modelId="{927B6ABE-9024-48E9-AB47-1F97778DC8ED}" type="sibTrans" cxnId="{7AFBCB0F-F589-4262-8338-0188C8839A0F}">
      <dgm:prSet/>
      <dgm:spPr/>
      <dgm:t>
        <a:bodyPr/>
        <a:lstStyle/>
        <a:p>
          <a:endParaRPr lang="fr-FR"/>
        </a:p>
      </dgm:t>
    </dgm:pt>
    <dgm:pt modelId="{3DAAD41C-0AB3-406A-9648-0268BBE32F03}" type="pres">
      <dgm:prSet presAssocID="{5A09789B-9C60-42F9-B0AA-D5EDC254BD57}" presName="Name0" presStyleCnt="0">
        <dgm:presLayoutVars>
          <dgm:dir/>
          <dgm:animLvl val="lvl"/>
          <dgm:resizeHandles/>
        </dgm:presLayoutVars>
      </dgm:prSet>
      <dgm:spPr/>
    </dgm:pt>
    <dgm:pt modelId="{2EAACE27-A5EB-40D4-A74B-5325A10475FF}" type="pres">
      <dgm:prSet presAssocID="{60C41668-8C77-4D11-A61F-EC9DE69EA6F2}" presName="linNode" presStyleCnt="0"/>
      <dgm:spPr/>
    </dgm:pt>
    <dgm:pt modelId="{39965BA9-9766-4F53-9D7C-C39517FEA213}" type="pres">
      <dgm:prSet presAssocID="{60C41668-8C77-4D11-A61F-EC9DE69EA6F2}" presName="parentShp" presStyleLbl="node1" presStyleIdx="0" presStyleCnt="3" custScaleX="358067" custLinFactNeighborX="-125">
        <dgm:presLayoutVars>
          <dgm:bulletEnabled val="1"/>
        </dgm:presLayoutVars>
      </dgm:prSet>
      <dgm:spPr/>
    </dgm:pt>
    <dgm:pt modelId="{09B4AB79-31E9-4742-8211-DF133F9BF591}" type="pres">
      <dgm:prSet presAssocID="{60C41668-8C77-4D11-A61F-EC9DE69EA6F2}" presName="childShp" presStyleLbl="bgAccFollowNode1" presStyleIdx="0" presStyleCnt="3">
        <dgm:presLayoutVars>
          <dgm:bulletEnabled val="1"/>
        </dgm:presLayoutVars>
      </dgm:prSet>
      <dgm:spPr/>
    </dgm:pt>
    <dgm:pt modelId="{D5BC09DA-3EAF-4F2F-9FE0-FE739884435A}" type="pres">
      <dgm:prSet presAssocID="{FA99B715-9D83-4077-B1DB-2BCD89817C7B}" presName="spacing" presStyleCnt="0"/>
      <dgm:spPr/>
    </dgm:pt>
    <dgm:pt modelId="{694B20EE-BAFA-41BB-899E-F6BC016CA648}" type="pres">
      <dgm:prSet presAssocID="{DEA2F110-E959-477F-BB75-444D8A575D6A}" presName="linNode" presStyleCnt="0"/>
      <dgm:spPr/>
    </dgm:pt>
    <dgm:pt modelId="{999F2EDB-CD5C-4A22-A224-012F3C1D1BE7}" type="pres">
      <dgm:prSet presAssocID="{DEA2F110-E959-477F-BB75-444D8A575D6A}" presName="parentShp" presStyleLbl="node1" presStyleIdx="1" presStyleCnt="3" custScaleX="236230" custLinFactNeighborX="-12">
        <dgm:presLayoutVars>
          <dgm:bulletEnabled val="1"/>
        </dgm:presLayoutVars>
      </dgm:prSet>
      <dgm:spPr/>
    </dgm:pt>
    <dgm:pt modelId="{8260DC2F-DD44-45DA-822B-64805A179A7C}" type="pres">
      <dgm:prSet presAssocID="{DEA2F110-E959-477F-BB75-444D8A575D6A}" presName="childShp" presStyleLbl="bgAccFollowNode1" presStyleIdx="1" presStyleCnt="3">
        <dgm:presLayoutVars>
          <dgm:bulletEnabled val="1"/>
        </dgm:presLayoutVars>
      </dgm:prSet>
      <dgm:spPr/>
    </dgm:pt>
    <dgm:pt modelId="{2D6CE285-DE29-4AA6-85C3-40A8219E00F9}" type="pres">
      <dgm:prSet presAssocID="{B41BE7CF-C1DA-4EFF-A2C5-F2E593D40431}" presName="spacing" presStyleCnt="0"/>
      <dgm:spPr/>
    </dgm:pt>
    <dgm:pt modelId="{7946B668-BDBD-45E5-9DFB-46BA16CD4A10}" type="pres">
      <dgm:prSet presAssocID="{769DA6BA-14A6-4A02-B011-D196E3AAC03E}" presName="linNode" presStyleCnt="0"/>
      <dgm:spPr/>
    </dgm:pt>
    <dgm:pt modelId="{784F1819-1810-45C2-9443-0D400B095601}" type="pres">
      <dgm:prSet presAssocID="{769DA6BA-14A6-4A02-B011-D196E3AAC03E}" presName="parentShp" presStyleLbl="node1" presStyleIdx="2" presStyleCnt="3" custScaleX="154909">
        <dgm:presLayoutVars>
          <dgm:bulletEnabled val="1"/>
        </dgm:presLayoutVars>
      </dgm:prSet>
      <dgm:spPr/>
    </dgm:pt>
    <dgm:pt modelId="{C15425C9-ECEF-4FA7-B297-F1F4B66815C5}" type="pres">
      <dgm:prSet presAssocID="{769DA6BA-14A6-4A02-B011-D196E3AAC03E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AFBCB0F-F589-4262-8338-0188C8839A0F}" srcId="{60C41668-8C77-4D11-A61F-EC9DE69EA6F2}" destId="{961ADB33-BCFB-4405-AE5B-9364DA00B4E6}" srcOrd="0" destOrd="0" parTransId="{BD0627B5-5CBC-415E-A28C-537F4B833307}" sibTransId="{927B6ABE-9024-48E9-AB47-1F97778DC8ED}"/>
    <dgm:cxn modelId="{3D51AF13-CCB6-4C2D-B67C-22FC1A9FC410}" type="presOf" srcId="{60C41668-8C77-4D11-A61F-EC9DE69EA6F2}" destId="{39965BA9-9766-4F53-9D7C-C39517FEA213}" srcOrd="0" destOrd="0" presId="urn:microsoft.com/office/officeart/2005/8/layout/vList6"/>
    <dgm:cxn modelId="{BF12F11F-4FA6-4987-BB3B-BD2E07B8DF39}" srcId="{5A09789B-9C60-42F9-B0AA-D5EDC254BD57}" destId="{60C41668-8C77-4D11-A61F-EC9DE69EA6F2}" srcOrd="0" destOrd="0" parTransId="{C68BF602-F362-4AA2-BF84-15C39CCBFA72}" sibTransId="{FA99B715-9D83-4077-B1DB-2BCD89817C7B}"/>
    <dgm:cxn modelId="{8C29912D-F65F-4E03-87EA-BA585CEE4311}" srcId="{60C41668-8C77-4D11-A61F-EC9DE69EA6F2}" destId="{44D6843B-FCB1-41DF-A803-0BE9CC3BEBBD}" srcOrd="1" destOrd="0" parTransId="{FDBC7168-40F6-4F1F-93B8-851587B4CC63}" sibTransId="{FA82AEC7-6555-4340-92EA-8A191838212E}"/>
    <dgm:cxn modelId="{31DE762F-960C-44CC-B456-6B6A7A3A2396}" type="presOf" srcId="{961ADB33-BCFB-4405-AE5B-9364DA00B4E6}" destId="{09B4AB79-31E9-4742-8211-DF133F9BF591}" srcOrd="0" destOrd="0" presId="urn:microsoft.com/office/officeart/2005/8/layout/vList6"/>
    <dgm:cxn modelId="{0589543F-52B4-4222-AA77-F0E5EFB3C50B}" type="presOf" srcId="{769DA6BA-14A6-4A02-B011-D196E3AAC03E}" destId="{784F1819-1810-45C2-9443-0D400B095601}" srcOrd="0" destOrd="0" presId="urn:microsoft.com/office/officeart/2005/8/layout/vList6"/>
    <dgm:cxn modelId="{B1E57961-498C-43FF-8F11-07E4FBD8FD9F}" srcId="{DEA2F110-E959-477F-BB75-444D8A575D6A}" destId="{A2E4D6AF-EC4C-4C11-B22F-4FF7222F4DE8}" srcOrd="1" destOrd="0" parTransId="{630AB53E-6B8D-40BC-B429-B399004BF901}" sibTransId="{6D6A7177-F637-4425-BB03-5D8A17F646C0}"/>
    <dgm:cxn modelId="{314F4567-2ECD-440D-ADFA-3C90A2395BA3}" type="presOf" srcId="{44D6843B-FCB1-41DF-A803-0BE9CC3BEBBD}" destId="{09B4AB79-31E9-4742-8211-DF133F9BF591}" srcOrd="0" destOrd="1" presId="urn:microsoft.com/office/officeart/2005/8/layout/vList6"/>
    <dgm:cxn modelId="{A05E146B-BEA4-4AE8-A58D-4551A08DE7D7}" srcId="{5A09789B-9C60-42F9-B0AA-D5EDC254BD57}" destId="{769DA6BA-14A6-4A02-B011-D196E3AAC03E}" srcOrd="2" destOrd="0" parTransId="{596C53A1-510A-4D9B-9C14-BABC3932BA93}" sibTransId="{E312DDB1-3019-403F-8933-136FAA92D82E}"/>
    <dgm:cxn modelId="{CE740250-B945-42E5-ACC7-11B9963DDCE2}" type="presOf" srcId="{C0397B5F-47BD-4AE0-B1A4-D80B84162E5F}" destId="{C15425C9-ECEF-4FA7-B297-F1F4B66815C5}" srcOrd="0" destOrd="1" presId="urn:microsoft.com/office/officeart/2005/8/layout/vList6"/>
    <dgm:cxn modelId="{6AA43595-97EC-407F-B722-21739A46A6BB}" type="presOf" srcId="{A36F0961-DE68-4AF5-B01E-E9399C8325A0}" destId="{C15425C9-ECEF-4FA7-B297-F1F4B66815C5}" srcOrd="0" destOrd="0" presId="urn:microsoft.com/office/officeart/2005/8/layout/vList6"/>
    <dgm:cxn modelId="{C6B3129F-FCC2-49F4-ADBC-AAAD8D6A757C}" srcId="{769DA6BA-14A6-4A02-B011-D196E3AAC03E}" destId="{C0397B5F-47BD-4AE0-B1A4-D80B84162E5F}" srcOrd="1" destOrd="0" parTransId="{81BD9EEC-2E04-446D-A097-AB6A07DA61A6}" sibTransId="{39DC4479-A530-47D3-BB9B-04ACC34C2FCE}"/>
    <dgm:cxn modelId="{F51E71B5-3E0A-4222-8A15-4FD5F6469478}" type="presOf" srcId="{A2E4D6AF-EC4C-4C11-B22F-4FF7222F4DE8}" destId="{8260DC2F-DD44-45DA-822B-64805A179A7C}" srcOrd="0" destOrd="1" presId="urn:microsoft.com/office/officeart/2005/8/layout/vList6"/>
    <dgm:cxn modelId="{0C19E2BF-2438-4B04-8CFE-59F9484038F4}" type="presOf" srcId="{5A09789B-9C60-42F9-B0AA-D5EDC254BD57}" destId="{3DAAD41C-0AB3-406A-9648-0268BBE32F03}" srcOrd="0" destOrd="0" presId="urn:microsoft.com/office/officeart/2005/8/layout/vList6"/>
    <dgm:cxn modelId="{25B1C8DD-A426-4E01-92A6-18F9369B3F3A}" type="presOf" srcId="{816A23DB-3470-4ED8-9626-C58628419C5D}" destId="{8260DC2F-DD44-45DA-822B-64805A179A7C}" srcOrd="0" destOrd="0" presId="urn:microsoft.com/office/officeart/2005/8/layout/vList6"/>
    <dgm:cxn modelId="{1CAE50E9-72DF-459B-9752-B1B1852B63A5}" srcId="{769DA6BA-14A6-4A02-B011-D196E3AAC03E}" destId="{A36F0961-DE68-4AF5-B01E-E9399C8325A0}" srcOrd="0" destOrd="0" parTransId="{C5CDA7EF-6E2A-4BB6-B09F-3CB2E3636A15}" sibTransId="{C08E2D49-42A3-43C0-A28B-A7A864DF0B63}"/>
    <dgm:cxn modelId="{19AF30EC-EEDF-40F2-9187-CDC56BF0959C}" type="presOf" srcId="{DEA2F110-E959-477F-BB75-444D8A575D6A}" destId="{999F2EDB-CD5C-4A22-A224-012F3C1D1BE7}" srcOrd="0" destOrd="0" presId="urn:microsoft.com/office/officeart/2005/8/layout/vList6"/>
    <dgm:cxn modelId="{9A5E48F7-5ED7-4F83-9F16-D4429CE0BE19}" srcId="{5A09789B-9C60-42F9-B0AA-D5EDC254BD57}" destId="{DEA2F110-E959-477F-BB75-444D8A575D6A}" srcOrd="1" destOrd="0" parTransId="{CE019AFF-3A35-477C-A663-6A27885DE73E}" sibTransId="{B41BE7CF-C1DA-4EFF-A2C5-F2E593D40431}"/>
    <dgm:cxn modelId="{B97E1AF9-3A2E-415F-8ED9-088B0AD42CB4}" srcId="{DEA2F110-E959-477F-BB75-444D8A575D6A}" destId="{816A23DB-3470-4ED8-9626-C58628419C5D}" srcOrd="0" destOrd="0" parTransId="{C26A6973-8822-4B42-8269-19B637FF54D2}" sibTransId="{FE6D2243-42FA-4334-B964-C155F416F91D}"/>
    <dgm:cxn modelId="{5777E42C-6B7F-452B-8560-B06D98A0B2D6}" type="presParOf" srcId="{3DAAD41C-0AB3-406A-9648-0268BBE32F03}" destId="{2EAACE27-A5EB-40D4-A74B-5325A10475FF}" srcOrd="0" destOrd="0" presId="urn:microsoft.com/office/officeart/2005/8/layout/vList6"/>
    <dgm:cxn modelId="{82379072-30FF-4BD6-BB71-99BEEA43F291}" type="presParOf" srcId="{2EAACE27-A5EB-40D4-A74B-5325A10475FF}" destId="{39965BA9-9766-4F53-9D7C-C39517FEA213}" srcOrd="0" destOrd="0" presId="urn:microsoft.com/office/officeart/2005/8/layout/vList6"/>
    <dgm:cxn modelId="{B9A77ECE-D981-4133-928C-6E3A618487B1}" type="presParOf" srcId="{2EAACE27-A5EB-40D4-A74B-5325A10475FF}" destId="{09B4AB79-31E9-4742-8211-DF133F9BF591}" srcOrd="1" destOrd="0" presId="urn:microsoft.com/office/officeart/2005/8/layout/vList6"/>
    <dgm:cxn modelId="{9A8AE997-F608-4DC3-B929-735F7D93C434}" type="presParOf" srcId="{3DAAD41C-0AB3-406A-9648-0268BBE32F03}" destId="{D5BC09DA-3EAF-4F2F-9FE0-FE739884435A}" srcOrd="1" destOrd="0" presId="urn:microsoft.com/office/officeart/2005/8/layout/vList6"/>
    <dgm:cxn modelId="{79C76D0E-6D71-4035-86E4-F0889A3FBAF0}" type="presParOf" srcId="{3DAAD41C-0AB3-406A-9648-0268BBE32F03}" destId="{694B20EE-BAFA-41BB-899E-F6BC016CA648}" srcOrd="2" destOrd="0" presId="urn:microsoft.com/office/officeart/2005/8/layout/vList6"/>
    <dgm:cxn modelId="{A0975401-4A7A-49D2-A761-E7996507C253}" type="presParOf" srcId="{694B20EE-BAFA-41BB-899E-F6BC016CA648}" destId="{999F2EDB-CD5C-4A22-A224-012F3C1D1BE7}" srcOrd="0" destOrd="0" presId="urn:microsoft.com/office/officeart/2005/8/layout/vList6"/>
    <dgm:cxn modelId="{EE9A9936-9F41-4C04-B993-850819204A70}" type="presParOf" srcId="{694B20EE-BAFA-41BB-899E-F6BC016CA648}" destId="{8260DC2F-DD44-45DA-822B-64805A179A7C}" srcOrd="1" destOrd="0" presId="urn:microsoft.com/office/officeart/2005/8/layout/vList6"/>
    <dgm:cxn modelId="{9EBE9531-76AE-412F-A501-0477EABBB11C}" type="presParOf" srcId="{3DAAD41C-0AB3-406A-9648-0268BBE32F03}" destId="{2D6CE285-DE29-4AA6-85C3-40A8219E00F9}" srcOrd="3" destOrd="0" presId="urn:microsoft.com/office/officeart/2005/8/layout/vList6"/>
    <dgm:cxn modelId="{C69CA40B-5750-46A1-97ED-38F9CF632C11}" type="presParOf" srcId="{3DAAD41C-0AB3-406A-9648-0268BBE32F03}" destId="{7946B668-BDBD-45E5-9DFB-46BA16CD4A10}" srcOrd="4" destOrd="0" presId="urn:microsoft.com/office/officeart/2005/8/layout/vList6"/>
    <dgm:cxn modelId="{CA980F46-8634-4C35-B911-3A66BABC1F77}" type="presParOf" srcId="{7946B668-BDBD-45E5-9DFB-46BA16CD4A10}" destId="{784F1819-1810-45C2-9443-0D400B095601}" srcOrd="0" destOrd="0" presId="urn:microsoft.com/office/officeart/2005/8/layout/vList6"/>
    <dgm:cxn modelId="{E079E378-D03F-4769-8EF0-22249BF58835}" type="presParOf" srcId="{7946B668-BDBD-45E5-9DFB-46BA16CD4A10}" destId="{C15425C9-ECEF-4FA7-B297-F1F4B66815C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AB79-31E9-4742-8211-DF133F9BF591}">
      <dsp:nvSpPr>
        <dsp:cNvPr id="0" name=""/>
        <dsp:cNvSpPr/>
      </dsp:nvSpPr>
      <dsp:spPr>
        <a:xfrm>
          <a:off x="4358289" y="0"/>
          <a:ext cx="1824804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LASSO</a:t>
          </a:r>
          <a:endParaRPr lang="fr-FR" sz="2300" kern="1200" dirty="0"/>
        </a:p>
      </dsp:txBody>
      <dsp:txXfrm>
        <a:off x="4358289" y="165145"/>
        <a:ext cx="1329368" cy="990872"/>
      </dsp:txXfrm>
    </dsp:sp>
    <dsp:sp modelId="{39965BA9-9766-4F53-9D7C-C39517FEA213}">
      <dsp:nvSpPr>
        <dsp:cNvPr id="0" name=""/>
        <dsp:cNvSpPr/>
      </dsp:nvSpPr>
      <dsp:spPr>
        <a:xfrm>
          <a:off x="0" y="0"/>
          <a:ext cx="4356014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4494" y="64494"/>
        <a:ext cx="4227026" cy="1192174"/>
      </dsp:txXfrm>
    </dsp:sp>
    <dsp:sp modelId="{8260DC2F-DD44-45DA-822B-64805A179A7C}">
      <dsp:nvSpPr>
        <dsp:cNvPr id="0" name=""/>
        <dsp:cNvSpPr/>
      </dsp:nvSpPr>
      <dsp:spPr>
        <a:xfrm>
          <a:off x="3782307" y="1453278"/>
          <a:ext cx="2399246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RIDGE</a:t>
          </a:r>
        </a:p>
      </dsp:txBody>
      <dsp:txXfrm>
        <a:off x="3782307" y="1618423"/>
        <a:ext cx="1903810" cy="990872"/>
      </dsp:txXfrm>
    </dsp:sp>
    <dsp:sp modelId="{999F2EDB-CD5C-4A22-A224-012F3C1D1BE7}">
      <dsp:nvSpPr>
        <dsp:cNvPr id="0" name=""/>
        <dsp:cNvSpPr/>
      </dsp:nvSpPr>
      <dsp:spPr>
        <a:xfrm>
          <a:off x="3526" y="1453278"/>
          <a:ext cx="3778492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400" kern="1200" dirty="0"/>
        </a:p>
      </dsp:txBody>
      <dsp:txXfrm>
        <a:off x="68020" y="1517772"/>
        <a:ext cx="3649504" cy="1192174"/>
      </dsp:txXfrm>
    </dsp:sp>
    <dsp:sp modelId="{C15425C9-ECEF-4FA7-B297-F1F4B66815C5}">
      <dsp:nvSpPr>
        <dsp:cNvPr id="0" name=""/>
        <dsp:cNvSpPr/>
      </dsp:nvSpPr>
      <dsp:spPr>
        <a:xfrm>
          <a:off x="3142440" y="2906556"/>
          <a:ext cx="3040736" cy="132116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/>
              <a:ea typeface="+mn-ea"/>
              <a:cs typeface="+mn-cs"/>
            </a:rPr>
            <a:t>ELASTICNET</a:t>
          </a:r>
        </a:p>
      </dsp:txBody>
      <dsp:txXfrm>
        <a:off x="3142440" y="3071701"/>
        <a:ext cx="2545300" cy="990872"/>
      </dsp:txXfrm>
    </dsp:sp>
    <dsp:sp modelId="{784F1819-1810-45C2-9443-0D400B095601}">
      <dsp:nvSpPr>
        <dsp:cNvPr id="0" name=""/>
        <dsp:cNvSpPr/>
      </dsp:nvSpPr>
      <dsp:spPr>
        <a:xfrm>
          <a:off x="2190" y="2906556"/>
          <a:ext cx="3140249" cy="13211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66684" y="2971050"/>
        <a:ext cx="3011261" cy="119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62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11F9-18A0-4030-B859-6CAE1A34DC72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434-4DE6-4A96-B7FA-521FF710F1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9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2604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1632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49C9F-2F55-40D1-8C26-D11034BA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36507"/>
            <a:ext cx="10993549" cy="10462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6000" dirty="0"/>
              <a:t>HOUSES PRICES PREDICTION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5E1E0-322C-4793-B246-578B85CE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39124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fr-FR" sz="2400" u="sng" dirty="0"/>
              <a:t>MACHINE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FE6D49-DA00-4DA7-92F5-986D3C2DB075}"/>
              </a:ext>
            </a:extLst>
          </p:cNvPr>
          <p:cNvSpPr txBox="1"/>
          <p:nvPr/>
        </p:nvSpPr>
        <p:spPr>
          <a:xfrm>
            <a:off x="581191" y="3085765"/>
            <a:ext cx="55148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Présenté par : </a:t>
            </a:r>
          </a:p>
          <a:p>
            <a:endParaRPr lang="fr-FR" sz="2400" u="sng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CISSE ROKHAYA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NOUBOUSSI MARIMAR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ADJEI-TOURE YASSINE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Elèves ingénieurs des Travaux Statistiques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A715AE-592B-F044-0DF2-7D5AB4BFD78B}"/>
              </a:ext>
            </a:extLst>
          </p:cNvPr>
          <p:cNvSpPr txBox="1"/>
          <p:nvPr/>
        </p:nvSpPr>
        <p:spPr>
          <a:xfrm>
            <a:off x="7057389" y="3344579"/>
            <a:ext cx="4308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</a:rPr>
              <a:t>Supervisé par :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Mme. Mously DIAW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Data </a:t>
            </a:r>
            <a:r>
              <a:rPr lang="fr-FR" sz="2400" i="1" dirty="0" err="1">
                <a:solidFill>
                  <a:schemeClr val="bg1"/>
                </a:solidFill>
              </a:rPr>
              <a:t>scientist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5D1CC6-2351-DC89-4600-43655B338D39}"/>
              </a:ext>
            </a:extLst>
          </p:cNvPr>
          <p:cNvSpPr txBox="1">
            <a:spLocks/>
          </p:cNvSpPr>
          <p:nvPr/>
        </p:nvSpPr>
        <p:spPr>
          <a:xfrm>
            <a:off x="733593" y="0"/>
            <a:ext cx="10993546" cy="5903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ECOLE NATIONALE DE LA STATISTIQUE ET DE L’ANALYSE ECONOMIQUE</a:t>
            </a:r>
          </a:p>
        </p:txBody>
      </p:sp>
    </p:spTree>
    <p:extLst>
      <p:ext uri="{BB962C8B-B14F-4D97-AF65-F5344CB8AC3E}">
        <p14:creationId xmlns:p14="http://schemas.microsoft.com/office/powerpoint/2010/main" val="328586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MULTICOLINEARITE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51B1F2-75C8-91A9-7CD1-DB9BB23F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2059806"/>
            <a:ext cx="5484068" cy="45912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00F84A-784D-4EA8-FDBB-51863B78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C30B8D-5C15-0421-65BE-394A54CF65C8}"/>
              </a:ext>
            </a:extLst>
          </p:cNvPr>
          <p:cNvSpPr/>
          <p:nvPr/>
        </p:nvSpPr>
        <p:spPr>
          <a:xfrm>
            <a:off x="1690399" y="1894951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ECDA2-BD93-6CCE-2E40-117E56E35C7A}"/>
              </a:ext>
            </a:extLst>
          </p:cNvPr>
          <p:cNvSpPr/>
          <p:nvPr/>
        </p:nvSpPr>
        <p:spPr>
          <a:xfrm>
            <a:off x="7584772" y="1881303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VARIABLES QUANT</a:t>
            </a:r>
          </a:p>
        </p:txBody>
      </p:sp>
    </p:spTree>
    <p:extLst>
      <p:ext uri="{BB962C8B-B14F-4D97-AF65-F5344CB8AC3E}">
        <p14:creationId xmlns:p14="http://schemas.microsoft.com/office/powerpoint/2010/main" val="3995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AA58D1-50A5-7E9F-29EA-3BB76A6D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88" y="1982805"/>
            <a:ext cx="5710988" cy="20598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A61476-D994-D40C-38BD-DCB8F77F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07" y="4299758"/>
            <a:ext cx="5484068" cy="25582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7A4F90-42BA-1CDA-9C58-6B0DC9C9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04" y="1982805"/>
            <a:ext cx="5214196" cy="44149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94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: FEATURE SELECTION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00FFEC-B919-24AB-756F-F48DC0B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1" y="2059805"/>
            <a:ext cx="5268229" cy="46682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4E15E-A438-F6B3-4158-531E0BDC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5" y="2059805"/>
            <a:ext cx="5388559" cy="45912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445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CEEEC7-27E3-35D9-A9F6-FC0CDCF8D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56" y="2414120"/>
            <a:ext cx="4535232" cy="463831"/>
          </a:xfrm>
          <a:ln w="28575"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HYPOTHESE D’UNE RELATION LINEAIRE ENTRE VARIABLES DEPENDANTES ET EXPLIQUEE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277808-3833-DB7C-946B-D2DC4F99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7" y="3429000"/>
            <a:ext cx="10442960" cy="31645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0E60B50-B517-6E79-E15C-68C453450496}"/>
              </a:ext>
            </a:extLst>
          </p:cNvPr>
          <p:cNvSpPr/>
          <p:nvPr/>
        </p:nvSpPr>
        <p:spPr>
          <a:xfrm>
            <a:off x="5830081" y="2975774"/>
            <a:ext cx="308009" cy="386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FC6E1-7F13-9721-B508-8D9EE82E99D8}"/>
              </a:ext>
            </a:extLst>
          </p:cNvPr>
          <p:cNvSpPr/>
          <p:nvPr/>
        </p:nvSpPr>
        <p:spPr>
          <a:xfrm>
            <a:off x="4244372" y="6394169"/>
            <a:ext cx="3703256" cy="463831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PROBLEME D’OVERFITTING</a:t>
            </a:r>
          </a:p>
        </p:txBody>
      </p:sp>
    </p:spTree>
    <p:extLst>
      <p:ext uri="{BB962C8B-B14F-4D97-AF65-F5344CB8AC3E}">
        <p14:creationId xmlns:p14="http://schemas.microsoft.com/office/powerpoint/2010/main" val="316791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WRAPPER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WRAPPER METHOD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FEFA4-BA4A-C5F3-A750-DB9701F5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84" y="2804537"/>
            <a:ext cx="7022393" cy="3351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4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MODELE LINEAIRE  : FILTER METHOD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454983-8FB5-5A5A-9985-4FCBD19AD63F}"/>
              </a:ext>
            </a:extLst>
          </p:cNvPr>
          <p:cNvSpPr txBox="1"/>
          <p:nvPr/>
        </p:nvSpPr>
        <p:spPr>
          <a:xfrm>
            <a:off x="664611" y="1880372"/>
            <a:ext cx="112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ON CHERCHE LA COMPLEXITE DU MODELE  :</a:t>
            </a:r>
            <a:r>
              <a:rPr lang="fr-FR" b="1" dirty="0">
                <a:solidFill>
                  <a:schemeClr val="accent1"/>
                </a:solidFill>
              </a:rPr>
              <a:t>   SELECTION DES VARIABLES DONT LA CORRELATION AVEC CELLE EXPLIQUEE EST SUPERIEURE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6ED6C4-04E5-F896-D398-578DC5A6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1" y="2893250"/>
            <a:ext cx="6127789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43A73B-ECD2-A06E-B342-A28DC2D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4" y="2893250"/>
            <a:ext cx="4261175" cy="357371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RIDGE, LASSO ET ELASTICNET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69F109F-898A-8935-2833-D0BC32373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79804"/>
              </p:ext>
            </p:extLst>
          </p:nvPr>
        </p:nvGraphicFramePr>
        <p:xfrm>
          <a:off x="148057" y="2200124"/>
          <a:ext cx="6185368" cy="422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DB592BB-87BD-B43A-DE80-50F28685B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57" y="5285386"/>
            <a:ext cx="3066783" cy="9430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9499B8-FFF0-B8E9-C3E6-A05C961B9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309" y="3895212"/>
            <a:ext cx="3490294" cy="8461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DC59843-FF2C-EFE8-3B18-35ED15FE2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09" y="2427806"/>
            <a:ext cx="4144811" cy="923428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BF61337-9057-352F-FC0B-2F31CEF8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60284"/>
              </p:ext>
            </p:extLst>
          </p:nvPr>
        </p:nvGraphicFramePr>
        <p:xfrm>
          <a:off x="6736746" y="2597045"/>
          <a:ext cx="5329186" cy="3433876"/>
        </p:xfrm>
        <a:graphic>
          <a:graphicData uri="http://schemas.openxmlformats.org/drawingml/2006/table">
            <a:tbl>
              <a:tblPr/>
              <a:tblGrid>
                <a:gridCol w="1656742">
                  <a:extLst>
                    <a:ext uri="{9D8B030D-6E8A-4147-A177-3AD203B41FA5}">
                      <a16:colId xmlns:a16="http://schemas.microsoft.com/office/drawing/2014/main" val="653241612"/>
                    </a:ext>
                  </a:extLst>
                </a:gridCol>
                <a:gridCol w="1656742">
                  <a:extLst>
                    <a:ext uri="{9D8B030D-6E8A-4147-A177-3AD203B41FA5}">
                      <a16:colId xmlns:a16="http://schemas.microsoft.com/office/drawing/2014/main" val="885155308"/>
                    </a:ext>
                  </a:extLst>
                </a:gridCol>
                <a:gridCol w="2015702">
                  <a:extLst>
                    <a:ext uri="{9D8B030D-6E8A-4147-A177-3AD203B41FA5}">
                      <a16:colId xmlns:a16="http://schemas.microsoft.com/office/drawing/2014/main" val="2695095259"/>
                    </a:ext>
                  </a:extLst>
                </a:gridCol>
              </a:tblGrid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mean_RMSE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87997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75341"/>
                  </a:ext>
                </a:extLst>
              </a:tr>
              <a:tr h="735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0.131896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02808"/>
                  </a:ext>
                </a:extLst>
              </a:tr>
              <a:tr h="7958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3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0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012CF6C0-2558-62DD-8AB2-96D3793E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64" y="4498195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REGRESSION TREE (FILTER ET WRAPPER)</a:t>
            </a:r>
          </a:p>
        </p:txBody>
      </p:sp>
      <p:pic>
        <p:nvPicPr>
          <p:cNvPr id="2050" name="Picture 2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95099AFA-D9C8-3B98-69C2-F63137BA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128104"/>
            <a:ext cx="5596548" cy="217639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84EA422-F1C1-A38D-9643-20D5195D072C}"/>
              </a:ext>
            </a:extLst>
          </p:cNvPr>
          <p:cNvSpPr/>
          <p:nvPr/>
        </p:nvSpPr>
        <p:spPr>
          <a:xfrm>
            <a:off x="6177739" y="3063205"/>
            <a:ext cx="497305" cy="42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2EE4810-3D8C-96E5-7179-5418163B9F19}"/>
              </a:ext>
            </a:extLst>
          </p:cNvPr>
          <p:cNvSpPr/>
          <p:nvPr/>
        </p:nvSpPr>
        <p:spPr>
          <a:xfrm>
            <a:off x="2022304" y="1871440"/>
            <a:ext cx="2714324" cy="513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47349" y="5506186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8002876" y="4213116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WRAPPER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F481A9-65E5-2550-B73E-188EC438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89" y="2272581"/>
            <a:ext cx="4514298" cy="17526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4B14D6-ABD3-603E-F947-A709E5CA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3" y="4561167"/>
            <a:ext cx="5236504" cy="20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77A8274-3B06-C15E-0E41-EBD8984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52" y="2420744"/>
            <a:ext cx="5743074" cy="4328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1013800"/>
          </a:xfrm>
        </p:spPr>
        <p:txBody>
          <a:bodyPr>
            <a:normAutofit/>
          </a:bodyPr>
          <a:lstStyle/>
          <a:p>
            <a:r>
              <a:rPr lang="fr-FR" sz="4000" dirty="0"/>
              <a:t>EXTRA TREE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F0808E7-9F49-26B1-ED64-EAD7691EC694}"/>
              </a:ext>
            </a:extLst>
          </p:cNvPr>
          <p:cNvSpPr/>
          <p:nvPr/>
        </p:nvSpPr>
        <p:spPr>
          <a:xfrm rot="10800000">
            <a:off x="5873931" y="4235652"/>
            <a:ext cx="497305" cy="45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2D915B-0285-73C9-AF10-D07CD0986C42}"/>
              </a:ext>
            </a:extLst>
          </p:cNvPr>
          <p:cNvSpPr/>
          <p:nvPr/>
        </p:nvSpPr>
        <p:spPr>
          <a:xfrm>
            <a:off x="7859027" y="2136807"/>
            <a:ext cx="2714324" cy="420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 TREE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B73669-0A15-038B-BA61-C6D66E5C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4" y="2175309"/>
            <a:ext cx="4813790" cy="43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1/3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726738-251C-A115-4894-35F9D4BF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58"/>
          <a:stretch/>
        </p:blipFill>
        <p:spPr>
          <a:xfrm>
            <a:off x="159027" y="1946564"/>
            <a:ext cx="4490584" cy="2537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585A3B-1286-A71E-ADB0-565EF45E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09" y="2210093"/>
            <a:ext cx="6620799" cy="42201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E321E4-1FDF-7841-0E5C-E57DE9D4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1"/>
          <a:stretch/>
        </p:blipFill>
        <p:spPr>
          <a:xfrm>
            <a:off x="357809" y="4320175"/>
            <a:ext cx="4291801" cy="25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790214" y="1722585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Prédiction du prix des maisons de rêves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677920" y="1600772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81CA901-645B-1CD2-1F6C-30DF270A85E9}"/>
              </a:ext>
            </a:extLst>
          </p:cNvPr>
          <p:cNvSpPr/>
          <p:nvPr/>
        </p:nvSpPr>
        <p:spPr>
          <a:xfrm>
            <a:off x="160232" y="2943089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immobilier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5777CE-102A-EDA4-3363-3B377F5B3986}"/>
              </a:ext>
            </a:extLst>
          </p:cNvPr>
          <p:cNvSpPr/>
          <p:nvPr/>
        </p:nvSpPr>
        <p:spPr>
          <a:xfrm>
            <a:off x="2204338" y="41028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complexité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471DAE3-E91A-B315-EEFF-F97004EDB6F5}"/>
              </a:ext>
            </a:extLst>
          </p:cNvPr>
          <p:cNvSpPr/>
          <p:nvPr/>
        </p:nvSpPr>
        <p:spPr>
          <a:xfrm>
            <a:off x="4252208" y="2940926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Maisons résidentielles de  Ames et Iowa</a:t>
            </a:r>
          </a:p>
        </p:txBody>
      </p:sp>
    </p:spTree>
    <p:extLst>
      <p:ext uri="{BB962C8B-B14F-4D97-AF65-F5344CB8AC3E}">
        <p14:creationId xmlns:p14="http://schemas.microsoft.com/office/powerpoint/2010/main" val="140940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2/3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chemeClr val="bg1"/>
                </a:solidFill>
                <a:latin typeface="var(--jp-code-font-family)"/>
              </a:rPr>
              <a:t>Résultat du test d’</a:t>
            </a:r>
            <a:r>
              <a:rPr lang="fr-FR" altLang="fr-FR" sz="2400" dirty="0" err="1">
                <a:solidFill>
                  <a:schemeClr val="bg1"/>
                </a:solidFill>
                <a:latin typeface="var(--jp-code-font-family)"/>
              </a:rPr>
              <a:t>anova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5E110-085C-4F0B-81E9-089AF139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19" y="2841373"/>
            <a:ext cx="6468378" cy="39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9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Random</a:t>
            </a:r>
            <a:r>
              <a:rPr lang="fr-FR" sz="4400" dirty="0"/>
              <a:t> Forest </a:t>
            </a:r>
            <a:r>
              <a:rPr lang="fr-FR" sz="4400" dirty="0" err="1"/>
              <a:t>regressor</a:t>
            </a:r>
            <a:r>
              <a:rPr lang="fr-FR" sz="4400" dirty="0"/>
              <a:t>: 3/3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05F3B2-E807-6B80-4C79-EBE25AEC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07" y="2618783"/>
            <a:ext cx="6592220" cy="42392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751443" y="1867338"/>
            <a:ext cx="5976731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[‘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ToftalBsmtSF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GrLivArea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1/1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FF947C-5F5F-1B05-1B60-994A25C6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22" y="2561625"/>
            <a:ext cx="6639852" cy="42963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319D36-7732-5DEF-6D34-6A86D90A8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03"/>
          <a:stretch/>
        </p:blipFill>
        <p:spPr>
          <a:xfrm>
            <a:off x="266838" y="1696076"/>
            <a:ext cx="4715723" cy="26959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F6ADFD-E03E-EFDC-FD82-97A068392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09"/>
          <a:stretch/>
        </p:blipFill>
        <p:spPr>
          <a:xfrm>
            <a:off x="373111" y="4162049"/>
            <a:ext cx="450368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XGBOOST:  2/2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565913" y="1810528"/>
            <a:ext cx="6044895" cy="9459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']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F86339-B1D0-EE24-689D-C2C14525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38" y="2756452"/>
            <a:ext cx="6411220" cy="4101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CFB4EB-41A8-411E-B0CF-A04603B32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214046" y="1624628"/>
            <a:ext cx="4771845" cy="27435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FEEABF-5E47-CF3B-6523-394086C04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2"/>
          <a:stretch/>
        </p:blipFill>
        <p:spPr>
          <a:xfrm>
            <a:off x="332365" y="4114417"/>
            <a:ext cx="4535208" cy="2743583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8553254-05DA-188A-9EF8-DE4EB433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GarageCars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OverallQual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KitchenQual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MSZoning_RM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'Exterior1st_BrkComm',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CentralAir_N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']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9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 err="1"/>
              <a:t>Adaboost</a:t>
            </a:r>
            <a:r>
              <a:rPr lang="fr-FR" sz="4400" dirty="0"/>
              <a:t>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F87C5D-A496-D5C1-50C9-8AAA86A3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70" y="2453630"/>
            <a:ext cx="663985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S gradient </a:t>
            </a:r>
            <a:r>
              <a:rPr lang="fr-FR" sz="4400" dirty="0" err="1"/>
              <a:t>descent</a:t>
            </a:r>
            <a:r>
              <a:rPr lang="fr-FR" sz="44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BAFA8-DE1D-DE1C-00F5-B8FCCF872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2"/>
          <a:stretch/>
        </p:blipFill>
        <p:spPr>
          <a:xfrm>
            <a:off x="74323" y="1774573"/>
            <a:ext cx="4664765" cy="2619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967C1-DA13-1AE3-3F20-2DA79B4B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8"/>
          <a:stretch/>
        </p:blipFill>
        <p:spPr>
          <a:xfrm>
            <a:off x="74323" y="4238259"/>
            <a:ext cx="4469736" cy="261974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B7C1EC-D112-C41E-86E1-3ABB8376157F}"/>
              </a:ext>
            </a:extLst>
          </p:cNvPr>
          <p:cNvSpPr/>
          <p:nvPr/>
        </p:nvSpPr>
        <p:spPr>
          <a:xfrm>
            <a:off x="5634077" y="1810528"/>
            <a:ext cx="5976731" cy="6431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D8F10C-BD89-570C-F743-B4896865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7" y="2529830"/>
            <a:ext cx="638264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5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531"/>
            <a:ext cx="11029616" cy="738704"/>
          </a:xfrm>
        </p:spPr>
        <p:txBody>
          <a:bodyPr>
            <a:noAutofit/>
          </a:bodyPr>
          <a:lstStyle/>
          <a:p>
            <a:r>
              <a:rPr lang="fr-FR" sz="3600" dirty="0" err="1"/>
              <a:t>Resume</a:t>
            </a:r>
            <a:r>
              <a:rPr lang="fr-FR" sz="3600" dirty="0"/>
              <a:t> </a:t>
            </a:r>
            <a:r>
              <a:rPr lang="fr-FR" sz="3600" dirty="0" err="1"/>
              <a:t>ada,boost</a:t>
            </a:r>
            <a:r>
              <a:rPr lang="fr-FR" sz="3600" dirty="0"/>
              <a:t> </a:t>
            </a:r>
            <a:r>
              <a:rPr lang="fr-FR" sz="3600" dirty="0" err="1"/>
              <a:t>XGboost</a:t>
            </a:r>
            <a:r>
              <a:rPr lang="fr-FR" sz="3600" dirty="0"/>
              <a:t> , </a:t>
            </a:r>
            <a:r>
              <a:rPr lang="fr-FR" sz="3600" dirty="0" err="1"/>
              <a:t>randomforest</a:t>
            </a:r>
            <a:endParaRPr lang="fr-FR" sz="3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4262DD-C6D6-CF16-3243-D504A67D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218489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['TotalBsmtSF', 'GrLivArea', 'OverallQual']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7D0C8D-D1AD-1156-F225-213203E7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93" y="2942976"/>
            <a:ext cx="7924799" cy="2671132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23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REGRESSION--PCR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78798"/>
            <a:ext cx="11029616" cy="379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PCR= PCA+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axes principales sont orthogonales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Résume l’essentiel de l’information</a:t>
            </a:r>
          </a:p>
          <a:p>
            <a:pPr marL="0" indent="0">
              <a:buNone/>
            </a:pPr>
            <a:r>
              <a:rPr lang="fr-FR" dirty="0"/>
              <a:t>des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axes ne tiennent en compte la relation </a:t>
            </a:r>
          </a:p>
          <a:p>
            <a:pPr marL="0" indent="0">
              <a:buNone/>
            </a:pPr>
            <a:r>
              <a:rPr lang="fr-FR" dirty="0"/>
              <a:t>entre les features et la variable target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A1546C-FF97-3F77-FA3C-029B4A72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06" y="2269271"/>
            <a:ext cx="4494766" cy="33537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1A5C7-BF93-CF8D-271C-5A20B69FA316}"/>
              </a:ext>
            </a:extLst>
          </p:cNvPr>
          <p:cNvSpPr/>
          <p:nvPr/>
        </p:nvSpPr>
        <p:spPr>
          <a:xfrm>
            <a:off x="638628" y="4418840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INCONVENIENTS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E0834-1039-C66F-617B-AC5DE6133942}"/>
              </a:ext>
            </a:extLst>
          </p:cNvPr>
          <p:cNvSpPr/>
          <p:nvPr/>
        </p:nvSpPr>
        <p:spPr>
          <a:xfrm>
            <a:off x="581192" y="2173156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9C0C5D9F-8E5E-F226-6013-BF68CA8F2DD0}"/>
              </a:ext>
            </a:extLst>
          </p:cNvPr>
          <p:cNvSpPr/>
          <p:nvPr/>
        </p:nvSpPr>
        <p:spPr>
          <a:xfrm>
            <a:off x="5537200" y="2530161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F9EA5850-9D7E-6A3E-6FCA-3097215657C2}"/>
              </a:ext>
            </a:extLst>
          </p:cNvPr>
          <p:cNvSpPr/>
          <p:nvPr/>
        </p:nvSpPr>
        <p:spPr>
          <a:xfrm>
            <a:off x="5537200" y="3633823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37474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E83DAF2-F420-6B04-F4A6-DBAB14C4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71" y="2166348"/>
            <a:ext cx="5073077" cy="30062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LEAST SQUARE -PLS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2871990"/>
            <a:ext cx="11029616" cy="379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Trouver les axes fortement corrélés à</a:t>
            </a:r>
          </a:p>
          <a:p>
            <a:pPr marL="0" indent="0">
              <a:buNone/>
            </a:pPr>
            <a:r>
              <a:rPr lang="fr-FR" dirty="0"/>
              <a:t>la variable cible.</a:t>
            </a:r>
          </a:p>
          <a:p>
            <a:pPr marL="0" indent="0">
              <a:buNone/>
            </a:pPr>
            <a:r>
              <a:rPr lang="fr-FR" dirty="0"/>
              <a:t>Les axes principales sont orthogonales</a:t>
            </a:r>
          </a:p>
          <a:p>
            <a:pPr marL="0" indent="0">
              <a:buNone/>
            </a:pPr>
            <a:r>
              <a:rPr lang="fr-FR" dirty="0"/>
              <a:t>Résume l’essentiel de l’information</a:t>
            </a:r>
          </a:p>
          <a:p>
            <a:pPr marL="0" indent="0">
              <a:buNone/>
            </a:pPr>
            <a:r>
              <a:rPr lang="fr-FR" dirty="0"/>
              <a:t>des variables en tenant compte de la relation</a:t>
            </a:r>
          </a:p>
          <a:p>
            <a:pPr marL="0" indent="0">
              <a:buNone/>
            </a:pPr>
            <a:r>
              <a:rPr lang="fr-FR" dirty="0"/>
              <a:t>entre les features et la variable target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0F149-C616-C1F7-315E-9E46DE6E582A}"/>
              </a:ext>
            </a:extLst>
          </p:cNvPr>
          <p:cNvSpPr/>
          <p:nvPr/>
        </p:nvSpPr>
        <p:spPr>
          <a:xfrm>
            <a:off x="748106" y="2352294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0139F93-40F9-A227-07AF-EC014E706447}"/>
              </a:ext>
            </a:extLst>
          </p:cNvPr>
          <p:cNvSpPr/>
          <p:nvPr/>
        </p:nvSpPr>
        <p:spPr>
          <a:xfrm>
            <a:off x="6683829" y="2530796"/>
            <a:ext cx="1521406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C3E2CA9C-99D6-8C7A-DF01-B7324E6543A5}"/>
              </a:ext>
            </a:extLst>
          </p:cNvPr>
          <p:cNvSpPr/>
          <p:nvPr/>
        </p:nvSpPr>
        <p:spPr>
          <a:xfrm rot="20626341">
            <a:off x="10392896" y="3484079"/>
            <a:ext cx="925645" cy="3964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121579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814FAC94-61A6-20E9-E6AC-8A1C1665B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2157846"/>
            <a:ext cx="8744858" cy="4507513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REGRESSION--PCR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EF2DD-FF12-AFBD-A7BE-9808F4A06D38}"/>
              </a:ext>
            </a:extLst>
          </p:cNvPr>
          <p:cNvSpPr/>
          <p:nvPr/>
        </p:nvSpPr>
        <p:spPr>
          <a:xfrm>
            <a:off x="4774684" y="2048682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AXES FACTORIELS</a:t>
            </a:r>
          </a:p>
        </p:txBody>
      </p:sp>
    </p:spTree>
    <p:extLst>
      <p:ext uri="{BB962C8B-B14F-4D97-AF65-F5344CB8AC3E}">
        <p14:creationId xmlns:p14="http://schemas.microsoft.com/office/powerpoint/2010/main" val="15191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400643-01D2-431E-B8AB-16E7C297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76" y="214604"/>
            <a:ext cx="8146473" cy="700115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Bodoni MT" panose="02070603080606020203" pitchFamily="18" charset="0"/>
              </a:rPr>
              <a:t>Problématiques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07E8A-A1EC-48B9-8094-BBDA7DB7378E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F8ECB-21C0-4CF9-A49E-6E903B8E3D0F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F0D78C9-F23A-4E34-B37E-6EE7F0D7E749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61709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5A487F5F-0F58-4D5E-968A-4693DA086000}"/>
              </a:ext>
            </a:extLst>
          </p:cNvPr>
          <p:cNvSpPr txBox="1"/>
          <p:nvPr/>
        </p:nvSpPr>
        <p:spPr>
          <a:xfrm>
            <a:off x="1" y="136317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Caractéristique et prix des maisons  connus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5D807-7CEC-4B62-A25B-1F5C802CE8FE}"/>
              </a:ext>
            </a:extLst>
          </p:cNvPr>
          <p:cNvSpPr/>
          <p:nvPr/>
        </p:nvSpPr>
        <p:spPr>
          <a:xfrm>
            <a:off x="160233" y="1278502"/>
            <a:ext cx="6634462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12 Ma maison de reve ideas | house design, architecture ...">
            <a:extLst>
              <a:ext uri="{FF2B5EF4-FFF2-40B4-BE49-F238E27FC236}">
                <a16:creationId xmlns:a16="http://schemas.microsoft.com/office/drawing/2014/main" id="{F37065B9-57EC-D6CA-36E7-A48D97EF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7" y="3183095"/>
            <a:ext cx="5241223" cy="3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êver de grande maison - Interprétations et significations complètes">
            <a:extLst>
              <a:ext uri="{FF2B5EF4-FFF2-40B4-BE49-F238E27FC236}">
                <a16:creationId xmlns:a16="http://schemas.microsoft.com/office/drawing/2014/main" id="{C4EE660B-A81E-C494-EE1E-380F46FB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46" y="0"/>
            <a:ext cx="5254954" cy="31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9769EF-49A9-0F9C-BE6B-BA7D379FA606}"/>
              </a:ext>
            </a:extLst>
          </p:cNvPr>
          <p:cNvSpPr/>
          <p:nvPr/>
        </p:nvSpPr>
        <p:spPr>
          <a:xfrm>
            <a:off x="677920" y="5897268"/>
            <a:ext cx="5633357" cy="70011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0703F9-954C-C8CA-8D3D-6CA3E8318AB5}"/>
              </a:ext>
            </a:extLst>
          </p:cNvPr>
          <p:cNvSpPr txBox="1"/>
          <p:nvPr/>
        </p:nvSpPr>
        <p:spPr>
          <a:xfrm>
            <a:off x="790214" y="6047270"/>
            <a:ext cx="56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Les différents modèles de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regression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730EA9-44F3-BD5C-2EB4-EA884F9E3B74}"/>
              </a:ext>
            </a:extLst>
          </p:cNvPr>
          <p:cNvSpPr/>
          <p:nvPr/>
        </p:nvSpPr>
        <p:spPr>
          <a:xfrm>
            <a:off x="0" y="444128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 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398997-09DA-40BE-2874-9BBF9E4D1460}"/>
              </a:ext>
            </a:extLst>
          </p:cNvPr>
          <p:cNvSpPr/>
          <p:nvPr/>
        </p:nvSpPr>
        <p:spPr>
          <a:xfrm>
            <a:off x="3121556" y="4416526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532048C-1A7D-5192-DA87-52A297491925}"/>
              </a:ext>
            </a:extLst>
          </p:cNvPr>
          <p:cNvSpPr/>
          <p:nvPr/>
        </p:nvSpPr>
        <p:spPr>
          <a:xfrm>
            <a:off x="4507139" y="4560068"/>
            <a:ext cx="237195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régression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C63540-04A5-061C-0AD1-ED450969215C}"/>
              </a:ext>
            </a:extLst>
          </p:cNvPr>
          <p:cNvSpPr txBox="1"/>
          <p:nvPr/>
        </p:nvSpPr>
        <p:spPr>
          <a:xfrm>
            <a:off x="556357" y="3120007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Méthode d’apprentissage supervisé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18C17-45A6-D36F-7619-0C68B7FB8D31}"/>
              </a:ext>
            </a:extLst>
          </p:cNvPr>
          <p:cNvSpPr/>
          <p:nvPr/>
        </p:nvSpPr>
        <p:spPr>
          <a:xfrm>
            <a:off x="584383" y="3088495"/>
            <a:ext cx="5633357" cy="700115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26C44C9-4B7F-46A8-A1CA-D12174B07A13}"/>
              </a:ext>
            </a:extLst>
          </p:cNvPr>
          <p:cNvSpPr/>
          <p:nvPr/>
        </p:nvSpPr>
        <p:spPr>
          <a:xfrm rot="5400000">
            <a:off x="2992128" y="2153480"/>
            <a:ext cx="970671" cy="9371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7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 COMPONENT REGRESSION -PCR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432E90-2F4C-57E8-C5B1-10BE4592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95" y="4086225"/>
            <a:ext cx="92297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DC2368-E624-245E-8ACA-A7019922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80" y="1940786"/>
            <a:ext cx="3496897" cy="2145439"/>
          </a:xfrm>
          <a:prstGeom prst="rect">
            <a:avLst/>
          </a:prstGeom>
        </p:spPr>
      </p:pic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56987512-5170-7465-3825-1151B75F36B8}"/>
              </a:ext>
            </a:extLst>
          </p:cNvPr>
          <p:cNvSpPr txBox="1">
            <a:spLocks/>
          </p:cNvSpPr>
          <p:nvPr/>
        </p:nvSpPr>
        <p:spPr>
          <a:xfrm>
            <a:off x="6635301" y="2625360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RMSE=0.145</a:t>
            </a:r>
          </a:p>
        </p:txBody>
      </p:sp>
    </p:spTree>
    <p:extLst>
      <p:ext uri="{BB962C8B-B14F-4D97-AF65-F5344CB8AC3E}">
        <p14:creationId xmlns:p14="http://schemas.microsoft.com/office/powerpoint/2010/main" val="139679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LEAST SQUARE -PLS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56987512-5170-7465-3825-1151B75F36B8}"/>
              </a:ext>
            </a:extLst>
          </p:cNvPr>
          <p:cNvSpPr txBox="1">
            <a:spLocks/>
          </p:cNvSpPr>
          <p:nvPr/>
        </p:nvSpPr>
        <p:spPr>
          <a:xfrm>
            <a:off x="6635301" y="2625360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RMSE=0.146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5CFF35-6184-5BE3-4CC2-D1527315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29" y="4024313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280D02-F189-4D6D-CE19-A8280E0C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42" y="1854689"/>
            <a:ext cx="3664858" cy="22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Gradient Boosting? How is it different from Ada Boost? | by  Abhiroop Choudhury | Analytics Vidhya | Medium">
            <a:extLst>
              <a:ext uri="{FF2B5EF4-FFF2-40B4-BE49-F238E27FC236}">
                <a16:creationId xmlns:a16="http://schemas.microsoft.com/office/drawing/2014/main" id="{5B389D84-673F-F046-72FA-7C6C7B45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97" y="2045202"/>
            <a:ext cx="3407318" cy="1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8A10550-6BCC-132D-D239-8B17CB38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94" y="1998985"/>
            <a:ext cx="3407318" cy="21227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1BE6BD-545D-63B5-0258-44EE335A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43" y="4086225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5429858" y="2735199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RMSE=0.1165</a:t>
            </a:r>
          </a:p>
        </p:txBody>
      </p:sp>
    </p:spTree>
    <p:extLst>
      <p:ext uri="{BB962C8B-B14F-4D97-AF65-F5344CB8AC3E}">
        <p14:creationId xmlns:p14="http://schemas.microsoft.com/office/powerpoint/2010/main" val="2540298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ligthgbm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5429858" y="2735199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RMSE=0.139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8F47AC-C577-2905-03DA-2E018EA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061699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5EFD18-63BC-C809-8427-B6FF8A93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26" y="1929315"/>
            <a:ext cx="3380103" cy="2111884"/>
          </a:xfrm>
          <a:prstGeom prst="rect">
            <a:avLst/>
          </a:prstGeom>
        </p:spPr>
      </p:pic>
      <p:pic>
        <p:nvPicPr>
          <p:cNvPr id="5124" name="Picture 4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D1510A3A-5D59-667D-27F4-89E8CB63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83" y="2111830"/>
            <a:ext cx="3114932" cy="15909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07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CATBOOST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7" name="Espace réservé du contenu 4">
            <a:extLst>
              <a:ext uri="{FF2B5EF4-FFF2-40B4-BE49-F238E27FC236}">
                <a16:creationId xmlns:a16="http://schemas.microsoft.com/office/drawing/2014/main" id="{D29A2C3D-5808-4D34-B8E6-2A040AF800CF}"/>
              </a:ext>
            </a:extLst>
          </p:cNvPr>
          <p:cNvSpPr txBox="1">
            <a:spLocks/>
          </p:cNvSpPr>
          <p:nvPr/>
        </p:nvSpPr>
        <p:spPr>
          <a:xfrm>
            <a:off x="6551269" y="2601016"/>
            <a:ext cx="2418295" cy="61108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RMSE=0.109795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4C3F5AFF-70E6-B7F4-FD2B-FE6119ED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57" y="3974613"/>
            <a:ext cx="9220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7F18BC-BDFA-49F8-9790-CB69338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19" y="1838508"/>
            <a:ext cx="3475409" cy="21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9DE0F0-6710-274A-AD2F-574857D0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8" y="3817257"/>
            <a:ext cx="11029616" cy="2846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AA3DB9F-216A-5EEA-46F4-0223CCB5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3" y="2200275"/>
            <a:ext cx="9420225" cy="42862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15525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E055F8C-A711-F46F-DC9E-0CC20F6D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2017278"/>
            <a:ext cx="9649957" cy="4390779"/>
          </a:xfr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47407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E055F8C-A711-F46F-DC9E-0CC20F6D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2017278"/>
            <a:ext cx="9649957" cy="4390779"/>
          </a:xfr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67875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D6CAA9-7A16-51D7-0042-08716B41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86" y="1971798"/>
            <a:ext cx="6458857" cy="472019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F2AE2143-994A-6370-2CF7-5C5ECE8E46F8}"/>
              </a:ext>
            </a:extLst>
          </p:cNvPr>
          <p:cNvSpPr/>
          <p:nvPr/>
        </p:nvSpPr>
        <p:spPr>
          <a:xfrm>
            <a:off x="515257" y="2232618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SHAP_VALUES</a:t>
            </a:r>
          </a:p>
        </p:txBody>
      </p:sp>
    </p:spTree>
    <p:extLst>
      <p:ext uri="{BB962C8B-B14F-4D97-AF65-F5344CB8AC3E}">
        <p14:creationId xmlns:p14="http://schemas.microsoft.com/office/powerpoint/2010/main" val="87452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08F2F2B-F5C7-8798-C13F-50E133109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70" y="2563814"/>
            <a:ext cx="6200775" cy="406717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E443305C-9C0D-9EFB-C6F9-DD486E16F14E}"/>
              </a:ext>
            </a:extLst>
          </p:cNvPr>
          <p:cNvSpPr/>
          <p:nvPr/>
        </p:nvSpPr>
        <p:spPr>
          <a:xfrm>
            <a:off x="1475531" y="5773612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166 875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199D4AB0-5972-D156-EDF5-D4F6D21AE8B2}"/>
              </a:ext>
            </a:extLst>
          </p:cNvPr>
          <p:cNvSpPr/>
          <p:nvPr/>
        </p:nvSpPr>
        <p:spPr>
          <a:xfrm>
            <a:off x="10014857" y="2863990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270 493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63CCB89E-5703-F9F9-5B52-0E6E12830D33}"/>
              </a:ext>
            </a:extLst>
          </p:cNvPr>
          <p:cNvSpPr/>
          <p:nvPr/>
        </p:nvSpPr>
        <p:spPr>
          <a:xfrm>
            <a:off x="6462703" y="2947905"/>
            <a:ext cx="1159604" cy="274931"/>
          </a:xfrm>
          <a:prstGeom prst="homePlat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44559</a:t>
            </a:r>
          </a:p>
        </p:txBody>
      </p:sp>
    </p:spTree>
    <p:extLst>
      <p:ext uri="{BB962C8B-B14F-4D97-AF65-F5344CB8AC3E}">
        <p14:creationId xmlns:p14="http://schemas.microsoft.com/office/powerpoint/2010/main" val="34199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909" y="214604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C9554E-C5BD-4D6E-A5AE-865D8CC3763C}"/>
              </a:ext>
            </a:extLst>
          </p:cNvPr>
          <p:cNvSpPr txBox="1">
            <a:spLocks/>
          </p:cNvSpPr>
          <p:nvPr/>
        </p:nvSpPr>
        <p:spPr>
          <a:xfrm>
            <a:off x="160232" y="1072375"/>
            <a:ext cx="3954933" cy="34169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Suppression des identifiants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Détection  et suppressions des doublons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Changement des variables de types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object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 en type ‘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category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B2EC5F7-90D0-B36F-7EC3-388F03B3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68" y="1826528"/>
            <a:ext cx="6933526" cy="213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646C3C6-20F0-E811-0F14-077DC8855ADA}"/>
              </a:ext>
            </a:extLst>
          </p:cNvPr>
          <p:cNvSpPr txBox="1"/>
          <p:nvPr/>
        </p:nvSpPr>
        <p:spPr>
          <a:xfrm>
            <a:off x="5593655" y="1072375"/>
            <a:ext cx="563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80 variables, 1460 observations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CE192-5D89-CDB6-B059-A64D64ABEE6F}"/>
              </a:ext>
            </a:extLst>
          </p:cNvPr>
          <p:cNvSpPr/>
          <p:nvPr/>
        </p:nvSpPr>
        <p:spPr>
          <a:xfrm>
            <a:off x="5593655" y="1084381"/>
            <a:ext cx="5633357" cy="563784"/>
          </a:xfrm>
          <a:prstGeom prst="rect">
            <a:avLst/>
          </a:prstGeom>
          <a:noFill/>
          <a:ln w="38100">
            <a:solidFill>
              <a:srgbClr val="010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2B8B519-4D96-C985-4C1C-3AD54088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2" y="4588700"/>
            <a:ext cx="3954932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18135E3-AB42-8123-57A4-5263B100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6" y="4588700"/>
            <a:ext cx="4632161" cy="2054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1305F9F-19AE-3C29-E4F5-ACEC01BF55D3}"/>
              </a:ext>
            </a:extLst>
          </p:cNvPr>
          <p:cNvSpPr/>
          <p:nvPr/>
        </p:nvSpPr>
        <p:spPr>
          <a:xfrm>
            <a:off x="5449049" y="4975314"/>
            <a:ext cx="1148753" cy="128146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13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INTERPRETATION DES RESULTATS--CATBOOST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6D9C0DA5-F750-D0CD-8666-4F9CE633D326}"/>
              </a:ext>
            </a:extLst>
          </p:cNvPr>
          <p:cNvSpPr/>
          <p:nvPr/>
        </p:nvSpPr>
        <p:spPr>
          <a:xfrm>
            <a:off x="515257" y="2232618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120 994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A709CB-B71A-6FE4-C36B-3596DF38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71" y="2337885"/>
            <a:ext cx="6505575" cy="4067175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44818FB0-56D0-EEBD-7B72-69574DC00C92}"/>
              </a:ext>
            </a:extLst>
          </p:cNvPr>
          <p:cNvSpPr/>
          <p:nvPr/>
        </p:nvSpPr>
        <p:spPr>
          <a:xfrm>
            <a:off x="9567511" y="5962298"/>
            <a:ext cx="1920549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166 875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277AF83A-5085-1588-13E3-0D52E818365D}"/>
              </a:ext>
            </a:extLst>
          </p:cNvPr>
          <p:cNvSpPr/>
          <p:nvPr/>
        </p:nvSpPr>
        <p:spPr>
          <a:xfrm>
            <a:off x="5700704" y="2737623"/>
            <a:ext cx="1159604" cy="274931"/>
          </a:xfrm>
          <a:prstGeom prst="homePlat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20343</a:t>
            </a:r>
          </a:p>
        </p:txBody>
      </p:sp>
    </p:spTree>
    <p:extLst>
      <p:ext uri="{BB962C8B-B14F-4D97-AF65-F5344CB8AC3E}">
        <p14:creationId xmlns:p14="http://schemas.microsoft.com/office/powerpoint/2010/main" val="32820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: données manquantes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E9F7A7C-0154-B094-B1C1-7D35DDA7E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" r="10053"/>
          <a:stretch/>
        </p:blipFill>
        <p:spPr>
          <a:xfrm>
            <a:off x="0" y="1271193"/>
            <a:ext cx="6261399" cy="54908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3DF460-C5E8-61A4-F54C-163697CA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26" y="960732"/>
            <a:ext cx="5069597" cy="3000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B1D3F1-AE8C-7518-8F67-740B4F9C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28" y="4127571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D57834-96E5-E310-7076-15F36A30212D}"/>
              </a:ext>
            </a:extLst>
          </p:cNvPr>
          <p:cNvSpPr txBox="1"/>
          <p:nvPr/>
        </p:nvSpPr>
        <p:spPr>
          <a:xfrm>
            <a:off x="6984728" y="5897268"/>
            <a:ext cx="4637649" cy="95410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moyenne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öhne"/>
                <a:ea typeface="+mn-ea"/>
                <a:cs typeface="Times New Roman" panose="02020603050405020304" pitchFamily="18" charset="0"/>
              </a:rPr>
              <a:t>Imputation par la médiane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BAE97B0-E867-B533-F82B-D636D7EA40E6}"/>
              </a:ext>
            </a:extLst>
          </p:cNvPr>
          <p:cNvSpPr/>
          <p:nvPr/>
        </p:nvSpPr>
        <p:spPr>
          <a:xfrm rot="5400000">
            <a:off x="10572043" y="4323237"/>
            <a:ext cx="1148753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1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A6742CAD-5DEC-204A-15CD-962A4F42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521"/>
            <a:ext cx="9636369" cy="53456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610F04-2693-7DBD-634A-60C41D94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75" y="1145220"/>
            <a:ext cx="3057952" cy="15432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7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CEA15B-92FD-4DE4-834E-B4CCBDD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" y="228949"/>
            <a:ext cx="10515600" cy="700115"/>
          </a:xfrm>
        </p:spPr>
        <p:txBody>
          <a:bodyPr/>
          <a:lstStyle/>
          <a:p>
            <a:r>
              <a:rPr lang="fr-FR" sz="4400" dirty="0">
                <a:solidFill>
                  <a:srgbClr val="002060"/>
                </a:solidFill>
                <a:latin typeface="Bodoni MT" panose="02070603080606020203" pitchFamily="18" charset="0"/>
              </a:rPr>
              <a:t>Data </a:t>
            </a:r>
            <a:r>
              <a:rPr lang="fr-FR" sz="4400" dirty="0" err="1">
                <a:solidFill>
                  <a:srgbClr val="002060"/>
                </a:solidFill>
                <a:latin typeface="Bodoni MT" panose="02070603080606020203" pitchFamily="18" charset="0"/>
              </a:rPr>
              <a:t>Cleanning</a:t>
            </a:r>
            <a:endParaRPr lang="fr-FR" sz="4400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F4EF4-AF0E-485C-8D51-5030D0E7E335}"/>
              </a:ext>
            </a:extLst>
          </p:cNvPr>
          <p:cNvSpPr/>
          <p:nvPr/>
        </p:nvSpPr>
        <p:spPr>
          <a:xfrm>
            <a:off x="160232" y="313872"/>
            <a:ext cx="517688" cy="5015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22A9E-27BF-487A-A80E-3A8ABF57C770}"/>
              </a:ext>
            </a:extLst>
          </p:cNvPr>
          <p:cNvSpPr/>
          <p:nvPr/>
        </p:nvSpPr>
        <p:spPr>
          <a:xfrm>
            <a:off x="378552" y="512658"/>
            <a:ext cx="411662" cy="474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F56BF8-79AA-4604-8F70-D5E2FE0AB640}"/>
              </a:ext>
            </a:extLst>
          </p:cNvPr>
          <p:cNvCxnSpPr>
            <a:cxnSpLocks/>
          </p:cNvCxnSpPr>
          <p:nvPr/>
        </p:nvCxnSpPr>
        <p:spPr>
          <a:xfrm>
            <a:off x="915606" y="960732"/>
            <a:ext cx="105668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FA79EA6-3D3B-9F3D-73D2-A86EC4F1BE4E}"/>
              </a:ext>
            </a:extLst>
          </p:cNvPr>
          <p:cNvSpPr/>
          <p:nvPr/>
        </p:nvSpPr>
        <p:spPr>
          <a:xfrm rot="5400000">
            <a:off x="1495636" y="2013339"/>
            <a:ext cx="769105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0D856F9-3691-BD64-0093-C6FD82FB8D4B}"/>
              </a:ext>
            </a:extLst>
          </p:cNvPr>
          <p:cNvSpPr/>
          <p:nvPr/>
        </p:nvSpPr>
        <p:spPr>
          <a:xfrm rot="5400000">
            <a:off x="9650544" y="190891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466DF8-823C-277C-1692-D41DA435328C}"/>
              </a:ext>
            </a:extLst>
          </p:cNvPr>
          <p:cNvSpPr/>
          <p:nvPr/>
        </p:nvSpPr>
        <p:spPr>
          <a:xfrm>
            <a:off x="87077" y="1180786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ordinale 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918113-12D7-96E7-79FD-896B7F0D777D}"/>
              </a:ext>
            </a:extLst>
          </p:cNvPr>
          <p:cNvSpPr/>
          <p:nvPr/>
        </p:nvSpPr>
        <p:spPr>
          <a:xfrm>
            <a:off x="7841605" y="1026287"/>
            <a:ext cx="3880012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année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7F4B54-9720-0865-8FAF-4BFF49322117}"/>
              </a:ext>
            </a:extLst>
          </p:cNvPr>
          <p:cNvSpPr txBox="1"/>
          <p:nvPr/>
        </p:nvSpPr>
        <p:spPr>
          <a:xfrm>
            <a:off x="14319" y="3206911"/>
            <a:ext cx="6102955" cy="17543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LandContour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'Utilities',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LandSlope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LotShape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HouseStyle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BsmtExposure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'BsmtFinType1', 'BsmtFinType2',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FireplaceQu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GarageQual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GarageFinish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GarageCond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PavedDrive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’, 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PoolQC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BF1438-5DDA-3021-172B-66A8AE04E357}"/>
              </a:ext>
            </a:extLst>
          </p:cNvPr>
          <p:cNvSpPr txBox="1"/>
          <p:nvPr/>
        </p:nvSpPr>
        <p:spPr>
          <a:xfrm>
            <a:off x="0" y="5259144"/>
            <a:ext cx="804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'BsmtFinType2':['No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Basement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Unf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LwQ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Rec','BLQ','ALQ','GLQ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HeatingQC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KitchenQual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':['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Po','Fa','TA','Gd','Ex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'],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B6A5C4-9494-6CDD-EA62-A6773258B26A}"/>
              </a:ext>
            </a:extLst>
          </p:cNvPr>
          <p:cNvSpPr txBox="1"/>
          <p:nvPr/>
        </p:nvSpPr>
        <p:spPr>
          <a:xfrm>
            <a:off x="7709095" y="3215905"/>
            <a:ext cx="4370877" cy="1200329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YearBuilt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YearRemodAdd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YrSold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GarageYrBlt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MoSold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6D587D9-0393-4AEF-48EE-A1BE1359FB65}"/>
              </a:ext>
            </a:extLst>
          </p:cNvPr>
          <p:cNvSpPr/>
          <p:nvPr/>
        </p:nvSpPr>
        <p:spPr>
          <a:xfrm rot="5400000">
            <a:off x="10590734" y="3939679"/>
            <a:ext cx="769108" cy="1281468"/>
          </a:xfrm>
          <a:prstGeom prst="rightArrow">
            <a:avLst>
              <a:gd name="adj1" fmla="val 50000"/>
              <a:gd name="adj2" fmla="val 512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CE456C8-C0CE-2334-9DF4-33A924F8D6FB}"/>
              </a:ext>
            </a:extLst>
          </p:cNvPr>
          <p:cNvSpPr/>
          <p:nvPr/>
        </p:nvSpPr>
        <p:spPr>
          <a:xfrm>
            <a:off x="9608234" y="5080168"/>
            <a:ext cx="2583766" cy="145600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age_renov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Age_house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Age_garage</a:t>
            </a:r>
            <a:endParaRPr kumimoji="0" lang="fr-FR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C2EEDEF-1C13-CEC1-10CD-154FCB54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2581661"/>
            <a:ext cx="3570973" cy="366081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D04C6E-0CD4-9CC9-9F52-6C6083BEF03D}"/>
              </a:ext>
            </a:extLst>
          </p:cNvPr>
          <p:cNvSpPr/>
          <p:nvPr/>
        </p:nvSpPr>
        <p:spPr>
          <a:xfrm>
            <a:off x="673767" y="2224656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ÏNFOS SUR LES VARIABLES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35C4FC-9172-5E99-BF8F-9FA21017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31" y="2581662"/>
            <a:ext cx="2673841" cy="366080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D4CB8F8-4A10-77A8-495F-0DB637EE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34" y="2581661"/>
            <a:ext cx="4819898" cy="366080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3FC4F8-77EA-9D26-3179-64C281E48231}"/>
              </a:ext>
            </a:extLst>
          </p:cNvPr>
          <p:cNvSpPr/>
          <p:nvPr/>
        </p:nvSpPr>
        <p:spPr>
          <a:xfrm>
            <a:off x="5183204" y="2224655"/>
            <a:ext cx="3108961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A59BE-6175-7052-8F81-522BE3985ACA}"/>
              </a:ext>
            </a:extLst>
          </p:cNvPr>
          <p:cNvSpPr/>
          <p:nvPr/>
        </p:nvSpPr>
        <p:spPr>
          <a:xfrm>
            <a:off x="9358349" y="2224655"/>
            <a:ext cx="2287604" cy="3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Y</a:t>
            </a:r>
          </a:p>
        </p:txBody>
      </p:sp>
    </p:spTree>
    <p:extLst>
      <p:ext uri="{BB962C8B-B14F-4D97-AF65-F5344CB8AC3E}">
        <p14:creationId xmlns:p14="http://schemas.microsoft.com/office/powerpoint/2010/main" val="23174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E1C1D-7667-4D34-BF8F-D5C587B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ANALYSE EXPLORATOIRE 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B67225F7-4A5F-4D9B-ABE5-AEC7B33A87E8}"/>
              </a:ext>
            </a:extLst>
          </p:cNvPr>
          <p:cNvSpPr/>
          <p:nvPr/>
        </p:nvSpPr>
        <p:spPr>
          <a:xfrm>
            <a:off x="413886" y="2021304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NORMALISATION</a:t>
            </a: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02FB92B0-4932-ED50-E503-0A2FAD93CCB9}"/>
              </a:ext>
            </a:extLst>
          </p:cNvPr>
          <p:cNvSpPr/>
          <p:nvPr/>
        </p:nvSpPr>
        <p:spPr>
          <a:xfrm>
            <a:off x="413886" y="6078355"/>
            <a:ext cx="4369870" cy="44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STANDARDIZATION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D56C7-2564-AFEB-61CB-25F4052D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50" y="2692668"/>
            <a:ext cx="9688903" cy="31570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87592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Section Break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428</TotalTime>
  <Words>642</Words>
  <Application>Microsoft Office PowerPoint</Application>
  <PresentationFormat>Grand écran</PresentationFormat>
  <Paragraphs>176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40</vt:i4>
      </vt:variant>
    </vt:vector>
  </HeadingPairs>
  <TitlesOfParts>
    <vt:vector size="53" baseType="lpstr">
      <vt:lpstr>-apple-system</vt:lpstr>
      <vt:lpstr>Arial</vt:lpstr>
      <vt:lpstr>Bodoni MT</vt:lpstr>
      <vt:lpstr>Calibri</vt:lpstr>
      <vt:lpstr>Calibri Light</vt:lpstr>
      <vt:lpstr>Comic Sans MS</vt:lpstr>
      <vt:lpstr>Gill Sans MT</vt:lpstr>
      <vt:lpstr>Söhne</vt:lpstr>
      <vt:lpstr>Times New Roman</vt:lpstr>
      <vt:lpstr>var(--jp-code-font-family)</vt:lpstr>
      <vt:lpstr>Wingdings 2</vt:lpstr>
      <vt:lpstr>Dividende</vt:lpstr>
      <vt:lpstr>Section Break Slide Master</vt:lpstr>
      <vt:lpstr>HOUSES PRICES PREDICTION</vt:lpstr>
      <vt:lpstr>Problématiques </vt:lpstr>
      <vt:lpstr>Problématiques </vt:lpstr>
      <vt:lpstr>Data Cleanning</vt:lpstr>
      <vt:lpstr>Data Cleanning: données manquantes</vt:lpstr>
      <vt:lpstr>Data Cleaning</vt:lpstr>
      <vt:lpstr>Data Cleanning</vt:lpstr>
      <vt:lpstr>ANALYSE EXPLORATOIRE</vt:lpstr>
      <vt:lpstr>ANALYSE EXPLORATOIRE </vt:lpstr>
      <vt:lpstr>ANALYSE EXPLORATOIRE : MULTICOLINEARITE</vt:lpstr>
      <vt:lpstr>ANALYSE EXPLORATOIRE : FEATURE SELECTION</vt:lpstr>
      <vt:lpstr>ANALYSE EXPLORATOIRE : FEATURE SELECTION</vt:lpstr>
      <vt:lpstr>MODELE LINEAIRE</vt:lpstr>
      <vt:lpstr>MODELE LINEAIRE  : WRAPPER METHOD</vt:lpstr>
      <vt:lpstr>MODELE LINEAIRE  : FILTER METHOD</vt:lpstr>
      <vt:lpstr>REGRESSION RIDGE, LASSO ET ELASTICNET</vt:lpstr>
      <vt:lpstr>REGRESSION TREE (FILTER ET WRAPPER)</vt:lpstr>
      <vt:lpstr>EXTRA TREE</vt:lpstr>
      <vt:lpstr>Random Forest regressor: 1/3</vt:lpstr>
      <vt:lpstr>Random Forest regressor: 2/3</vt:lpstr>
      <vt:lpstr>Random Forest regressor: 3/3</vt:lpstr>
      <vt:lpstr>XGBOOST: 1/1</vt:lpstr>
      <vt:lpstr>XGBOOST:  2/2</vt:lpstr>
      <vt:lpstr>Adaboost: </vt:lpstr>
      <vt:lpstr>S gradient descent </vt:lpstr>
      <vt:lpstr>Resume ada,boost XGboost , randomforest</vt:lpstr>
      <vt:lpstr>PRINCIPAL COMPONENT REGRESSION--PCR</vt:lpstr>
      <vt:lpstr>PARTIAL LEAST SQUARE -PLS</vt:lpstr>
      <vt:lpstr>PRINCIPAL COMPONENT REGRESSION--PCR</vt:lpstr>
      <vt:lpstr>PRINCIPAL COMPONENT REGRESSION -PCR</vt:lpstr>
      <vt:lpstr>PARTIAL LEAST SQUARE -PLS</vt:lpstr>
      <vt:lpstr>Gradient boosting</vt:lpstr>
      <vt:lpstr>ligthgbm</vt:lpstr>
      <vt:lpstr>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  <vt:lpstr>INTERPRETATION DES RESULTATS--CATBOOST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 ENTREPRENEURIAT  :  POINTS - CLES</dc:title>
  <dc:creator>LENOVO</dc:creator>
  <cp:lastModifiedBy>yassine ADJEI-TOURE</cp:lastModifiedBy>
  <cp:revision>14</cp:revision>
  <dcterms:created xsi:type="dcterms:W3CDTF">2023-01-11T17:22:26Z</dcterms:created>
  <dcterms:modified xsi:type="dcterms:W3CDTF">2023-02-02T01:32:56Z</dcterms:modified>
</cp:coreProperties>
</file>