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  <p:sldMasterId id="214748367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5143500" cx="9144000"/>
  <p:notesSz cx="6858000" cy="9144000"/>
  <p:embeddedFontLst>
    <p:embeddedFont>
      <p:font typeface="Bodoni"/>
      <p:regular r:id="rId51"/>
      <p:bold r:id="rId52"/>
      <p:italic r:id="rId53"/>
      <p:boldItalic r:id="rId54"/>
    </p:embeddedFont>
    <p:embeddedFont>
      <p:font typeface="Gill Sans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0E8F8A-BB72-48E2-A2F2-2A821DE8B69E}">
  <a:tblStyle styleId="{DE0E8F8A-BB72-48E2-A2F2-2A821DE8B6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Bodoni-regular.fntdata"/><Relationship Id="rId50" Type="http://schemas.openxmlformats.org/officeDocument/2006/relationships/slide" Target="slides/slide42.xml"/><Relationship Id="rId53" Type="http://schemas.openxmlformats.org/officeDocument/2006/relationships/font" Target="fonts/Bodoni-italic.fntdata"/><Relationship Id="rId52" Type="http://schemas.openxmlformats.org/officeDocument/2006/relationships/font" Target="fonts/Bodoni-bold.fntdata"/><Relationship Id="rId11" Type="http://schemas.openxmlformats.org/officeDocument/2006/relationships/slide" Target="slides/slide3.xml"/><Relationship Id="rId55" Type="http://schemas.openxmlformats.org/officeDocument/2006/relationships/font" Target="fonts/GillSans-regular.fntdata"/><Relationship Id="rId10" Type="http://schemas.openxmlformats.org/officeDocument/2006/relationships/slide" Target="slides/slide2.xml"/><Relationship Id="rId54" Type="http://schemas.openxmlformats.org/officeDocument/2006/relationships/font" Target="fonts/Bodoni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font" Target="fonts/GillSan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3e1d5fcb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053e1d5fcb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53e1d5fcb_2_2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053e1d5fcb_2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53e1d5fcb_2_2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053e1d5fcb_2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53e1d5fcb_2_2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053e1d5fcb_2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53e1d5fcb_2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053e1d5fcb_2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53e1d5fcb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053e1d5fcb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53e1d5fcb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053e1d5fcb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53e1d5fcb_2_2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053e1d5fcb_2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53e1d5fcb_2_2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053e1d5fcb_2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53e1d5fcb_2_3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053e1d5fcb_2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53e1d5fcb_2_3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053e1d5fcb_2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53e1d5fcb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053e1d5fcb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53e1d5fcb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053e1d5fcb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053e1d5fcb_2_3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053e1d5fcb_2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53e1d5fcb_2_3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053e1d5fcb_2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53e1d5fcb_2_3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053e1d5fcb_2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53e1d5fcb_2_3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053e1d5fcb_2_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053e1d5fcb_2_3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053e1d5fcb_2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53e1d5fcb_2_3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053e1d5fcb_2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53e1d5fcb_2_3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053e1d5fcb_2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053e1d5fcb_2_4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053e1d5fcb_2_4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053e1d5fcb_2_4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053e1d5fcb_2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53e1d5fcb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053e1d5fcb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053e1d5fcb_2_4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053e1d5fcb_2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053e1d5fcb_2_4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053e1d5fcb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053e1d5fcb_2_4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053e1d5fcb_2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53e1d5fcb_2_4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053e1d5fcb_2_4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053e1d5fcb_2_4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2053e1d5fcb_2_4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53e1d5fcb_2_4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053e1d5fcb_2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053e1d5fcb_2_4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053e1d5fcb_2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053e1d5fcb_2_4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2053e1d5fcb_2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053e1d5fcb_2_4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053e1d5fcb_2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53e1d5fcb_2_4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053e1d5fcb_2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53e1d5fcb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053e1d5fcb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53e1d5fcb_2_5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053e1d5fcb_2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053e1d5fcb_2_5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2053e1d5fcb_2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53e1d5fcb_2_5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2053e1d5fcb_2_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3e1d5fcb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53e1d5fcb_2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53e1d5fcb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053e1d5fcb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53e1d5fcb_2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053e1d5fcb_2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53e1d5fcb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053e1d5fcb_2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53e1d5fcb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053e1d5fcb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6" y="1871584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5895" y="1671002"/>
            <a:ext cx="4066793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35896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0512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b="0" sz="15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4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5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 et tableau">
  <p:cSld name="Graphique et tableau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28650" y="1529544"/>
            <a:ext cx="7886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628650" y="476250"/>
            <a:ext cx="7886700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gradFill>
          <a:gsLst>
            <a:gs pos="0">
              <a:srgbClr val="71C6CA"/>
            </a:gs>
            <a:gs pos="25000">
              <a:srgbClr val="B4E2E4"/>
            </a:gs>
            <a:gs pos="50000">
              <a:srgbClr val="BFE5E7"/>
            </a:gs>
            <a:gs pos="75000">
              <a:srgbClr val="9FD9DC"/>
            </a:gs>
            <a:gs pos="100000">
              <a:srgbClr val="71C6CA"/>
            </a:gs>
          </a:gsLst>
          <a:lin ang="54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0" y="170756"/>
            <a:ext cx="8076198" cy="673971"/>
          </a:xfrm>
          <a:custGeom>
            <a:rect b="b" l="l" r="r" t="t"/>
            <a:pathLst>
              <a:path extrusionOk="0" h="898628" w="10768264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42646" y="23615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0"/>
          <p:cNvSpPr/>
          <p:nvPr/>
        </p:nvSpPr>
        <p:spPr>
          <a:xfrm>
            <a:off x="0" y="4904267"/>
            <a:ext cx="9144000" cy="239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8563470" y="170757"/>
            <a:ext cx="580530" cy="673970"/>
          </a:xfrm>
          <a:custGeom>
            <a:rect b="b" l="l" r="r" t="t"/>
            <a:pathLst>
              <a:path extrusionOk="0" h="898626" w="774040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4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6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5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3.png"/><Relationship Id="rId4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ctrTitle"/>
          </p:nvPr>
        </p:nvSpPr>
        <p:spPr>
          <a:xfrm>
            <a:off x="435893" y="702380"/>
            <a:ext cx="8245162" cy="784723"/>
          </a:xfrm>
          <a:prstGeom prst="rect">
            <a:avLst/>
          </a:prstGeom>
          <a:solidFill>
            <a:srgbClr val="C1D1EE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ill Sans"/>
              <a:buNone/>
            </a:pPr>
            <a:r>
              <a:rPr lang="fr" sz="4500"/>
              <a:t>HOUSES PRICES PREDICTION</a:t>
            </a:r>
            <a:endParaRPr/>
          </a:p>
        </p:txBody>
      </p:sp>
      <p:sp>
        <p:nvSpPr>
          <p:cNvPr id="160" name="Google Shape;160;p31"/>
          <p:cNvSpPr txBox="1"/>
          <p:nvPr>
            <p:ph idx="1" type="subTitle"/>
          </p:nvPr>
        </p:nvSpPr>
        <p:spPr>
          <a:xfrm>
            <a:off x="435893" y="1679343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fr" sz="1800" u="sng"/>
              <a:t>MACHINE LEARNING</a:t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435893" y="2314324"/>
            <a:ext cx="41361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Présenté par 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CISSE ROKHAYA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NOUBOUSSI MARIMAR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ADJEI-TOURE YASSINE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Elèves ingénieurs des Travaux Statistiques</a:t>
            </a:r>
            <a:endParaRPr sz="1100"/>
          </a:p>
        </p:txBody>
      </p:sp>
      <p:sp>
        <p:nvSpPr>
          <p:cNvPr id="162" name="Google Shape;162;p31"/>
          <p:cNvSpPr txBox="1"/>
          <p:nvPr/>
        </p:nvSpPr>
        <p:spPr>
          <a:xfrm>
            <a:off x="5293042" y="2508434"/>
            <a:ext cx="3231332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Supervisé par 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Mme. Mously DIAW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scientist</a:t>
            </a:r>
            <a:endParaRPr i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550195" y="0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lang="fr" sz="1800" u="non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ECOLE NATIONALE DE LA STATISTIQUE ET DE L’ANALYSE ECONOMIQUE</a:t>
            </a:r>
            <a:endParaRPr sz="1100"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ANALYSE EXPLORATOIRE </a:t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310415" y="1515978"/>
            <a:ext cx="3277402" cy="332071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NORMALISATION</a:t>
            </a:r>
            <a:endParaRPr sz="1100"/>
          </a:p>
        </p:txBody>
      </p:sp>
      <p:sp>
        <p:nvSpPr>
          <p:cNvPr id="288" name="Google Shape;288;p40"/>
          <p:cNvSpPr/>
          <p:nvPr/>
        </p:nvSpPr>
        <p:spPr>
          <a:xfrm>
            <a:off x="310415" y="4558766"/>
            <a:ext cx="3277402" cy="332071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STANDARDIZATION</a:t>
            </a:r>
            <a:endParaRPr sz="1100"/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988" y="2019501"/>
            <a:ext cx="7266677" cy="236781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ANALYSE EXPLORATOIRE : MULTICOLINEARITE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35" y="1544854"/>
            <a:ext cx="4113051" cy="344343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446" y="1544854"/>
            <a:ext cx="4041419" cy="344343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41"/>
          <p:cNvSpPr/>
          <p:nvPr/>
        </p:nvSpPr>
        <p:spPr>
          <a:xfrm>
            <a:off x="1267799" y="1421213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VARIABLES QUAL</a:t>
            </a:r>
            <a:endParaRPr sz="1100"/>
          </a:p>
        </p:txBody>
      </p:sp>
      <p:sp>
        <p:nvSpPr>
          <p:cNvPr id="299" name="Google Shape;299;p41"/>
          <p:cNvSpPr/>
          <p:nvPr/>
        </p:nvSpPr>
        <p:spPr>
          <a:xfrm>
            <a:off x="5688579" y="1410977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VARIABLES QUANT</a:t>
            </a:r>
            <a:endParaRPr sz="1100"/>
          </a:p>
        </p:txBody>
      </p:sp>
      <p:sp>
        <p:nvSpPr>
          <p:cNvPr id="300" name="Google Shape;300;p41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ANALYSE EXPLORATOIRE : FEATURE SELECTION</a:t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816" y="1487104"/>
            <a:ext cx="4283241" cy="154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005" y="3224818"/>
            <a:ext cx="4113051" cy="191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353" y="1487104"/>
            <a:ext cx="3910647" cy="331120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p42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ANALYSE EXPLORATOIRE : FEATURE SELECTION</a:t>
            </a:r>
            <a:endParaRPr/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28" y="1544854"/>
            <a:ext cx="3951172" cy="350119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446" y="1544854"/>
            <a:ext cx="4041419" cy="344343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MODELE LINEAIRE</a:t>
            </a:r>
            <a:endParaRPr/>
          </a:p>
        </p:txBody>
      </p:sp>
      <p:pic>
        <p:nvPicPr>
          <p:cNvPr id="323" name="Google Shape;323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442" y="1810590"/>
            <a:ext cx="3401424" cy="34787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44"/>
          <p:cNvSpPr txBox="1"/>
          <p:nvPr/>
        </p:nvSpPr>
        <p:spPr>
          <a:xfrm>
            <a:off x="498458" y="1410279"/>
            <a:ext cx="8407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HYPOTHESE D’UNE RELATION LINEAIRE ENTRE VARIABLES DEPENDANTES ET EXPLIQUEE</a:t>
            </a:r>
            <a:endParaRPr sz="1100"/>
          </a:p>
        </p:txBody>
      </p:sp>
      <p:pic>
        <p:nvPicPr>
          <p:cNvPr id="325" name="Google Shape;3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53" y="2571750"/>
            <a:ext cx="7832220" cy="237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44"/>
          <p:cNvSpPr/>
          <p:nvPr/>
        </p:nvSpPr>
        <p:spPr>
          <a:xfrm>
            <a:off x="4372561" y="2231831"/>
            <a:ext cx="231007" cy="2899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3183279" y="4795627"/>
            <a:ext cx="2777442" cy="347873"/>
          </a:xfrm>
          <a:prstGeom prst="rect">
            <a:avLst/>
          </a:prstGeom>
          <a:solidFill>
            <a:srgbClr val="C00000"/>
          </a:solidFill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PROBLEME D’OVERFITTING</a:t>
            </a:r>
            <a:endParaRPr sz="1100"/>
          </a:p>
        </p:txBody>
      </p:sp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MODELE LINEAIRE  : WRAPPER METHOD</a:t>
            </a:r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498458" y="1410279"/>
            <a:ext cx="8407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ON CHERCHE LA COMPLEXITE DU MODELE  :</a:t>
            </a:r>
            <a:r>
              <a:rPr b="1" lang="fr" sz="1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WRAPPER METHOD</a:t>
            </a:r>
            <a:endParaRPr sz="1100"/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13" y="2103403"/>
            <a:ext cx="5266795" cy="251348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MODELE LINEAIRE  : FILTER METHOD</a:t>
            </a:r>
            <a:endParaRPr/>
          </a:p>
        </p:txBody>
      </p:sp>
      <p:sp>
        <p:nvSpPr>
          <p:cNvPr id="342" name="Google Shape;342;p46"/>
          <p:cNvSpPr txBox="1"/>
          <p:nvPr/>
        </p:nvSpPr>
        <p:spPr>
          <a:xfrm>
            <a:off x="498458" y="1410279"/>
            <a:ext cx="840731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ON CHERCHE LA COMPLEXITE DU MODELE  :</a:t>
            </a:r>
            <a:r>
              <a:rPr b="1" lang="fr" sz="1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SELECTION DES VARIABLES DONT LA CORRELATION AVEC CELLE EXPLIQUEE EST SUPERIEURE</a:t>
            </a:r>
            <a:endParaRPr sz="1100"/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58" y="2169938"/>
            <a:ext cx="4595842" cy="2680289"/>
          </a:xfrm>
          <a:prstGeom prst="rect">
            <a:avLst/>
          </a:prstGeom>
          <a:noFill/>
          <a:ln cap="flat" cmpd="sng" w="28575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9661" y="2169938"/>
            <a:ext cx="3195881" cy="2680289"/>
          </a:xfrm>
          <a:prstGeom prst="rect">
            <a:avLst/>
          </a:prstGeom>
          <a:noFill/>
          <a:ln cap="flat" cmpd="sng" w="28575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435894" y="519398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REGRESSION RIDGE, LASSO ET ELASTICNET</a:t>
            </a:r>
            <a:endParaRPr/>
          </a:p>
        </p:txBody>
      </p:sp>
      <p:grpSp>
        <p:nvGrpSpPr>
          <p:cNvPr id="351" name="Google Shape;351;p47"/>
          <p:cNvGrpSpPr/>
          <p:nvPr/>
        </p:nvGrpSpPr>
        <p:grpSpPr>
          <a:xfrm>
            <a:off x="111043" y="1650093"/>
            <a:ext cx="4639025" cy="3170789"/>
            <a:chOff x="0" y="0"/>
            <a:chExt cx="6185367" cy="4227718"/>
          </a:xfrm>
        </p:grpSpPr>
        <p:sp>
          <p:nvSpPr>
            <p:cNvPr id="352" name="Google Shape;352;p47"/>
            <p:cNvSpPr/>
            <p:nvPr/>
          </p:nvSpPr>
          <p:spPr>
            <a:xfrm>
              <a:off x="4358289" y="0"/>
              <a:ext cx="1824804" cy="1321162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4490B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7"/>
            <p:cNvSpPr txBox="1"/>
            <p:nvPr/>
          </p:nvSpPr>
          <p:spPr>
            <a:xfrm>
              <a:off x="4358289" y="165145"/>
              <a:ext cx="1329368" cy="990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950" lIns="10950" spcFirstLastPara="1" rIns="10950" wrap="square" tIns="10950">
              <a:noAutofit/>
            </a:bodyPr>
            <a:lstStyle/>
            <a:p>
              <a:pPr indent="-635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7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Gill Sans"/>
                <a:buChar char="•"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Gill Sans"/>
                  <a:ea typeface="Gill Sans"/>
                  <a:cs typeface="Gill Sans"/>
                  <a:sym typeface="Gill Sans"/>
                </a:rPr>
                <a:t>LASSO</a:t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0" y="0"/>
              <a:ext cx="4356014" cy="132116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84000">
                  <a:srgbClr val="D5D5D5"/>
                </a:gs>
                <a:gs pos="100000">
                  <a:srgbClr val="D5D5D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7"/>
            <p:cNvSpPr txBox="1"/>
            <p:nvPr/>
          </p:nvSpPr>
          <p:spPr>
            <a:xfrm>
              <a:off x="64494" y="64494"/>
              <a:ext cx="4227026" cy="1192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Gill Sans"/>
                <a:buNone/>
              </a:pPr>
              <a:r>
                <a:t/>
              </a:r>
              <a:endParaRPr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3782307" y="1453278"/>
              <a:ext cx="2399246" cy="1321162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4490B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7"/>
            <p:cNvSpPr txBox="1"/>
            <p:nvPr/>
          </p:nvSpPr>
          <p:spPr>
            <a:xfrm>
              <a:off x="3782307" y="1618423"/>
              <a:ext cx="1903810" cy="990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635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7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1A3260"/>
                </a:buClr>
                <a:buSzPts val="1800"/>
                <a:buFont typeface="Gill Sans"/>
                <a:buChar char="•"/>
              </a:pPr>
              <a:r>
                <a:rPr b="1" i="0" lang="fr" sz="1800" u="none" cap="none" strike="noStrike">
                  <a:solidFill>
                    <a:srgbClr val="1A3260"/>
                  </a:solidFill>
                  <a:latin typeface="Gill Sans"/>
                  <a:ea typeface="Gill Sans"/>
                  <a:cs typeface="Gill Sans"/>
                  <a:sym typeface="Gill Sans"/>
                </a:rPr>
                <a:t>RIDGE</a:t>
              </a:r>
              <a:endParaRPr sz="1100"/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3526" y="1453278"/>
              <a:ext cx="3778492" cy="132116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84000">
                  <a:srgbClr val="D5D5D5"/>
                </a:gs>
                <a:gs pos="100000">
                  <a:srgbClr val="D5D5D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7"/>
            <p:cNvSpPr txBox="1"/>
            <p:nvPr/>
          </p:nvSpPr>
          <p:spPr>
            <a:xfrm>
              <a:off x="68020" y="1517772"/>
              <a:ext cx="3649504" cy="1192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Gill Sans"/>
                <a:buNone/>
              </a:pPr>
              <a:r>
                <a:t/>
              </a:r>
              <a:endParaRPr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3322219" y="2851966"/>
              <a:ext cx="2863148" cy="1321162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4490B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7"/>
            <p:cNvSpPr txBox="1"/>
            <p:nvPr/>
          </p:nvSpPr>
          <p:spPr>
            <a:xfrm>
              <a:off x="3322219" y="3017111"/>
              <a:ext cx="2367712" cy="990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7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1A3260"/>
                </a:buClr>
                <a:buSzPts val="1800"/>
                <a:buFont typeface="Gill Sans"/>
                <a:buChar char="•"/>
              </a:pPr>
              <a:r>
                <a:rPr b="1" i="0" lang="fr" sz="1800" u="none" cap="none" strike="noStrike">
                  <a:solidFill>
                    <a:srgbClr val="1A3260"/>
                  </a:solidFill>
                  <a:latin typeface="Gill Sans"/>
                  <a:ea typeface="Gill Sans"/>
                  <a:cs typeface="Gill Sans"/>
                  <a:sym typeface="Gill Sans"/>
                </a:rPr>
                <a:t>ELASTICNET</a:t>
              </a:r>
              <a:endParaRPr sz="1100"/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2143" y="2906556"/>
              <a:ext cx="3317931" cy="132116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84000">
                  <a:srgbClr val="D5D5D5"/>
                </a:gs>
                <a:gs pos="100000">
                  <a:srgbClr val="D5D5D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7"/>
            <p:cNvSpPr txBox="1"/>
            <p:nvPr/>
          </p:nvSpPr>
          <p:spPr>
            <a:xfrm>
              <a:off x="66637" y="2971050"/>
              <a:ext cx="3188943" cy="1192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Gill Sans"/>
                <a:buNone/>
              </a:pPr>
              <a:r>
                <a:t/>
              </a:r>
              <a:endParaRPr sz="4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64" name="Google Shape;3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41" y="1864469"/>
            <a:ext cx="2300087" cy="70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73" y="2923446"/>
            <a:ext cx="2617721" cy="6346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p47"/>
          <p:cNvGraphicFramePr/>
          <p:nvPr/>
        </p:nvGraphicFramePr>
        <p:xfrm>
          <a:off x="5052560" y="19477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{DE0E8F8A-BB72-48E2-A2F2-2A821DE8B69E}</a:tableStyleId>
              </a:tblPr>
              <a:tblGrid>
                <a:gridCol w="1242550"/>
                <a:gridCol w="1242550"/>
                <a:gridCol w="1511775"/>
              </a:tblGrid>
              <a:tr h="55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mean_RMSE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5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0.1413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5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0.131896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0.1534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ELASTIC NET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0.1338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0.1572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p47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8" name="Google Shape;36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271" y="3981231"/>
            <a:ext cx="2336257" cy="62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the Mathematics Behind Decision Trees | by Nikita Sharma |  Heartbeat" id="373" name="Google Shape;3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323" y="3373646"/>
            <a:ext cx="4197411" cy="1632299"/>
          </a:xfrm>
          <a:prstGeom prst="rect">
            <a:avLst/>
          </a:prstGeom>
          <a:noFill/>
          <a:ln cap="flat" cmpd="sng" w="38100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48"/>
          <p:cNvSpPr txBox="1"/>
          <p:nvPr>
            <p:ph type="title"/>
          </p:nvPr>
        </p:nvSpPr>
        <p:spPr>
          <a:xfrm>
            <a:off x="435894" y="519398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REGRESSION TREE (FILTER ET WRAPPER)</a:t>
            </a:r>
            <a:endParaRPr/>
          </a:p>
        </p:txBody>
      </p:sp>
      <p:pic>
        <p:nvPicPr>
          <p:cNvPr descr="Understanding the Mathematics Behind Decision Trees | by Nikita Sharma |  Heartbeat" id="375" name="Google Shape;3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93" y="1596078"/>
            <a:ext cx="4197411" cy="1632299"/>
          </a:xfrm>
          <a:prstGeom prst="rect">
            <a:avLst/>
          </a:prstGeom>
          <a:noFill/>
          <a:ln cap="flat" cmpd="sng" w="38100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48"/>
          <p:cNvSpPr/>
          <p:nvPr/>
        </p:nvSpPr>
        <p:spPr>
          <a:xfrm>
            <a:off x="4633304" y="2297404"/>
            <a:ext cx="372979" cy="3174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1516728" y="1403580"/>
            <a:ext cx="2035743" cy="384996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FILTER</a:t>
            </a:r>
            <a:endParaRPr sz="1100"/>
          </a:p>
        </p:txBody>
      </p:sp>
      <p:sp>
        <p:nvSpPr>
          <p:cNvPr id="378" name="Google Shape;378;p48"/>
          <p:cNvSpPr/>
          <p:nvPr/>
        </p:nvSpPr>
        <p:spPr>
          <a:xfrm rot="10800000">
            <a:off x="4385512" y="4129640"/>
            <a:ext cx="372979" cy="3392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6002157" y="3159837"/>
            <a:ext cx="2035743" cy="315333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WRAPPER</a:t>
            </a:r>
            <a:endParaRPr sz="1100"/>
          </a:p>
        </p:txBody>
      </p:sp>
      <p:pic>
        <p:nvPicPr>
          <p:cNvPr id="380" name="Google Shape;38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167" y="1704436"/>
            <a:ext cx="3385724" cy="131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275" y="3420875"/>
            <a:ext cx="3927378" cy="15499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489" y="1815558"/>
            <a:ext cx="4307305" cy="324653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p49"/>
          <p:cNvSpPr txBox="1"/>
          <p:nvPr>
            <p:ph type="title"/>
          </p:nvPr>
        </p:nvSpPr>
        <p:spPr>
          <a:xfrm>
            <a:off x="435894" y="519398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EXTRA TREE</a:t>
            </a:r>
            <a:endParaRPr/>
          </a:p>
        </p:txBody>
      </p:sp>
      <p:sp>
        <p:nvSpPr>
          <p:cNvPr id="389" name="Google Shape;389;p49"/>
          <p:cNvSpPr/>
          <p:nvPr/>
        </p:nvSpPr>
        <p:spPr>
          <a:xfrm rot="10800000">
            <a:off x="4405448" y="3176739"/>
            <a:ext cx="372979" cy="3392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0" name="Google Shape;390;p49"/>
          <p:cNvSpPr/>
          <p:nvPr/>
        </p:nvSpPr>
        <p:spPr>
          <a:xfrm>
            <a:off x="5894270" y="1602605"/>
            <a:ext cx="2035743" cy="315333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EXTRA TREE</a:t>
            </a:r>
            <a:endParaRPr sz="1100"/>
          </a:p>
        </p:txBody>
      </p:sp>
      <p:sp>
        <p:nvSpPr>
          <p:cNvPr id="391" name="Google Shape;391;p49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2" name="Google Shape;39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9" y="1658203"/>
            <a:ext cx="3695937" cy="344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1907516" y="1793999"/>
            <a:ext cx="2028157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PROBLEMATIQUE</a:t>
            </a:r>
            <a:endParaRPr sz="1100"/>
          </a:p>
        </p:txBody>
      </p:sp>
      <p:sp>
        <p:nvSpPr>
          <p:cNvPr id="171" name="Google Shape;171;p32"/>
          <p:cNvSpPr txBox="1"/>
          <p:nvPr/>
        </p:nvSpPr>
        <p:spPr>
          <a:xfrm>
            <a:off x="1907516" y="2799856"/>
            <a:ext cx="2028157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DATA CLEANING</a:t>
            </a:r>
            <a:endParaRPr sz="1100"/>
          </a:p>
        </p:txBody>
      </p:sp>
      <p:sp>
        <p:nvSpPr>
          <p:cNvPr id="172" name="Google Shape;172;p32"/>
          <p:cNvSpPr txBox="1"/>
          <p:nvPr/>
        </p:nvSpPr>
        <p:spPr>
          <a:xfrm>
            <a:off x="1907517" y="3761697"/>
            <a:ext cx="2028156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EDA</a:t>
            </a:r>
            <a:endParaRPr sz="1100"/>
          </a:p>
        </p:txBody>
      </p:sp>
      <p:sp>
        <p:nvSpPr>
          <p:cNvPr id="173" name="Google Shape;173;p32"/>
          <p:cNvSpPr txBox="1"/>
          <p:nvPr/>
        </p:nvSpPr>
        <p:spPr>
          <a:xfrm>
            <a:off x="5758364" y="1793209"/>
            <a:ext cx="1964563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FEATURE SELECTION</a:t>
            </a:r>
            <a:endParaRPr sz="1100"/>
          </a:p>
        </p:txBody>
      </p:sp>
      <p:sp>
        <p:nvSpPr>
          <p:cNvPr id="174" name="Google Shape;174;p32"/>
          <p:cNvSpPr txBox="1"/>
          <p:nvPr/>
        </p:nvSpPr>
        <p:spPr>
          <a:xfrm>
            <a:off x="5758364" y="2799066"/>
            <a:ext cx="1964563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MODELING</a:t>
            </a:r>
            <a:endParaRPr sz="1100"/>
          </a:p>
        </p:txBody>
      </p:sp>
      <p:sp>
        <p:nvSpPr>
          <p:cNvPr id="175" name="Google Shape;175;p32"/>
          <p:cNvSpPr txBox="1"/>
          <p:nvPr/>
        </p:nvSpPr>
        <p:spPr>
          <a:xfrm>
            <a:off x="5758364" y="3761697"/>
            <a:ext cx="1964563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FEATURE IMPORTANCE</a:t>
            </a:r>
            <a:endParaRPr sz="1100"/>
          </a:p>
        </p:txBody>
      </p:sp>
      <p:sp>
        <p:nvSpPr>
          <p:cNvPr id="176" name="Google Shape;176;p32"/>
          <p:cNvSpPr txBox="1"/>
          <p:nvPr/>
        </p:nvSpPr>
        <p:spPr>
          <a:xfrm>
            <a:off x="1724737" y="1586553"/>
            <a:ext cx="6197789" cy="2906973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RANDOM FOREST REGRESSOR: 1/3</a:t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0" l="0" r="48658" t="0"/>
          <a:stretch/>
        </p:blipFill>
        <p:spPr>
          <a:xfrm>
            <a:off x="119270" y="1459923"/>
            <a:ext cx="3367938" cy="190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507" y="1657570"/>
            <a:ext cx="4965599" cy="316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 rotWithShape="1">
          <a:blip r:embed="rId3">
            <a:alphaModFix/>
          </a:blip>
          <a:srcRect b="0" l="50930" r="0" t="0"/>
          <a:stretch/>
        </p:blipFill>
        <p:spPr>
          <a:xfrm>
            <a:off x="268357" y="3240131"/>
            <a:ext cx="3218851" cy="190336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0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RANDOM FOREST REGRESSOR: 2/3</a:t>
            </a:r>
            <a:endParaRPr/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 b="0" l="0" r="48671" t="0"/>
          <a:stretch/>
        </p:blipFill>
        <p:spPr>
          <a:xfrm>
            <a:off x="55742" y="1330930"/>
            <a:ext cx="3498574" cy="19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 rotWithShape="1">
          <a:blip r:embed="rId3">
            <a:alphaModFix/>
          </a:blip>
          <a:srcRect b="0" l="50817" r="0" t="0"/>
          <a:stretch/>
        </p:blipFill>
        <p:spPr>
          <a:xfrm>
            <a:off x="55742" y="3178694"/>
            <a:ext cx="3352302" cy="196480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/>
          <p:nvPr/>
        </p:nvSpPr>
        <p:spPr>
          <a:xfrm>
            <a:off x="4313582" y="1400504"/>
            <a:ext cx="4482548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Résultat du test d’anova</a:t>
            </a:r>
            <a:r>
              <a:rPr b="0" i="0" lang="fr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9214" y="2131030"/>
            <a:ext cx="4851284" cy="2990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1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RANDOM FOREST REGRESSOR: 3/3</a:t>
            </a:r>
            <a:endParaRPr/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3">
            <a:alphaModFix/>
          </a:blip>
          <a:srcRect b="0" l="0" r="48671" t="0"/>
          <a:stretch/>
        </p:blipFill>
        <p:spPr>
          <a:xfrm>
            <a:off x="55742" y="1330930"/>
            <a:ext cx="3498574" cy="19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8230" y="1964087"/>
            <a:ext cx="4944165" cy="31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3">
            <a:alphaModFix/>
          </a:blip>
          <a:srcRect b="0" l="50817" r="0" t="0"/>
          <a:stretch/>
        </p:blipFill>
        <p:spPr>
          <a:xfrm>
            <a:off x="55742" y="3178694"/>
            <a:ext cx="3352302" cy="196480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2"/>
          <p:cNvSpPr/>
          <p:nvPr/>
        </p:nvSpPr>
        <p:spPr>
          <a:xfrm>
            <a:off x="4313582" y="1400504"/>
            <a:ext cx="4482548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[‘ToftalBsmtSF', 'GrLivArea', 'OverallQual']</a:t>
            </a:r>
            <a:r>
              <a:rPr b="0" i="0" lang="fr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2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2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XGBOOST: 1/1</a:t>
            </a: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4225558" y="1357896"/>
            <a:ext cx="4482548" cy="4823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b="0" i="0" lang="fr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3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241" y="1921219"/>
            <a:ext cx="4979889" cy="322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3"/>
          <p:cNvPicPr preferRelativeResize="0"/>
          <p:nvPr/>
        </p:nvPicPr>
        <p:blipFill rotWithShape="1">
          <a:blip r:embed="rId4">
            <a:alphaModFix/>
          </a:blip>
          <a:srcRect b="0" l="0" r="48703" t="0"/>
          <a:stretch/>
        </p:blipFill>
        <p:spPr>
          <a:xfrm>
            <a:off x="200128" y="1272057"/>
            <a:ext cx="3536792" cy="202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3"/>
          <p:cNvPicPr preferRelativeResize="0"/>
          <p:nvPr/>
        </p:nvPicPr>
        <p:blipFill rotWithShape="1">
          <a:blip r:embed="rId4">
            <a:alphaModFix/>
          </a:blip>
          <a:srcRect b="0" l="51009" r="0" t="0"/>
          <a:stretch/>
        </p:blipFill>
        <p:spPr>
          <a:xfrm>
            <a:off x="279833" y="3121537"/>
            <a:ext cx="3377767" cy="2021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3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XGBOOST:  2/2</a:t>
            </a:r>
            <a:endParaRPr/>
          </a:p>
        </p:txBody>
      </p:sp>
      <p:sp>
        <p:nvSpPr>
          <p:cNvPr id="440" name="Google Shape;440;p54"/>
          <p:cNvSpPr/>
          <p:nvPr/>
        </p:nvSpPr>
        <p:spPr>
          <a:xfrm>
            <a:off x="4174435" y="1357896"/>
            <a:ext cx="4533671" cy="7094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ill Sans"/>
              <a:buNone/>
            </a:pPr>
            <a:r>
              <a:rPr b="0" i="0" lang="fr" sz="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f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'GarageCars', 'OverallQual', 'KitchenQual', 'MSZoning_RM', 'Exterior1st_BrkComm', 'CentralAir_N']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4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653" y="2067339"/>
            <a:ext cx="4808415" cy="307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4"/>
          <p:cNvPicPr preferRelativeResize="0"/>
          <p:nvPr/>
        </p:nvPicPr>
        <p:blipFill rotWithShape="1">
          <a:blip r:embed="rId4">
            <a:alphaModFix/>
          </a:blip>
          <a:srcRect b="0" l="0" r="48572" t="0"/>
          <a:stretch/>
        </p:blipFill>
        <p:spPr>
          <a:xfrm>
            <a:off x="160535" y="1218471"/>
            <a:ext cx="3578884" cy="205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4"/>
          <p:cNvPicPr preferRelativeResize="0"/>
          <p:nvPr/>
        </p:nvPicPr>
        <p:blipFill rotWithShape="1">
          <a:blip r:embed="rId4">
            <a:alphaModFix/>
          </a:blip>
          <a:srcRect b="0" l="51122" r="0" t="0"/>
          <a:stretch/>
        </p:blipFill>
        <p:spPr>
          <a:xfrm>
            <a:off x="249274" y="3085813"/>
            <a:ext cx="3401406" cy="205768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4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['GarageCars', 'OverallQual', 'KitchenQual', 'MSZoning_RM', 'Exterior1st_BrkComm', 'CentralAir_N']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br>
              <a:rPr b="0" i="0" lang="f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4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ADABOOST: </a:t>
            </a:r>
            <a:endParaRPr/>
          </a:p>
        </p:txBody>
      </p:sp>
      <p:pic>
        <p:nvPicPr>
          <p:cNvPr id="452" name="Google Shape;452;p55"/>
          <p:cNvPicPr preferRelativeResize="0"/>
          <p:nvPr/>
        </p:nvPicPr>
        <p:blipFill rotWithShape="1">
          <a:blip r:embed="rId3">
            <a:alphaModFix/>
          </a:blip>
          <a:srcRect b="0" l="0" r="48671" t="0"/>
          <a:stretch/>
        </p:blipFill>
        <p:spPr>
          <a:xfrm>
            <a:off x="55742" y="1330930"/>
            <a:ext cx="3498574" cy="19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 rotWithShape="1">
          <a:blip r:embed="rId3">
            <a:alphaModFix/>
          </a:blip>
          <a:srcRect b="0" l="50817" r="0" t="0"/>
          <a:stretch/>
        </p:blipFill>
        <p:spPr>
          <a:xfrm>
            <a:off x="55742" y="3178694"/>
            <a:ext cx="3352302" cy="196480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5"/>
          <p:cNvSpPr/>
          <p:nvPr/>
        </p:nvSpPr>
        <p:spPr>
          <a:xfrm>
            <a:off x="4225558" y="1357896"/>
            <a:ext cx="4482548" cy="4823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b="0" i="0" lang="fr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77" y="1840222"/>
            <a:ext cx="4979889" cy="327229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" sz="3300"/>
              <a:t>S GRADIENT DESCENT </a:t>
            </a:r>
            <a:endParaRPr/>
          </a:p>
        </p:txBody>
      </p:sp>
      <p:pic>
        <p:nvPicPr>
          <p:cNvPr id="463" name="Google Shape;463;p56"/>
          <p:cNvPicPr preferRelativeResize="0"/>
          <p:nvPr/>
        </p:nvPicPr>
        <p:blipFill rotWithShape="1">
          <a:blip r:embed="rId3">
            <a:alphaModFix/>
          </a:blip>
          <a:srcRect b="0" l="0" r="48671" t="0"/>
          <a:stretch/>
        </p:blipFill>
        <p:spPr>
          <a:xfrm>
            <a:off x="55742" y="1330930"/>
            <a:ext cx="3498574" cy="19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6"/>
          <p:cNvPicPr preferRelativeResize="0"/>
          <p:nvPr/>
        </p:nvPicPr>
        <p:blipFill rotWithShape="1">
          <a:blip r:embed="rId3">
            <a:alphaModFix/>
          </a:blip>
          <a:srcRect b="0" l="50817" r="0" t="0"/>
          <a:stretch/>
        </p:blipFill>
        <p:spPr>
          <a:xfrm>
            <a:off x="55742" y="3178694"/>
            <a:ext cx="3352302" cy="196480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6"/>
          <p:cNvSpPr/>
          <p:nvPr/>
        </p:nvSpPr>
        <p:spPr>
          <a:xfrm>
            <a:off x="4225558" y="1357896"/>
            <a:ext cx="4482548" cy="4823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b="0" i="0" lang="fr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6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1125" y="1897372"/>
            <a:ext cx="4786981" cy="3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6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/>
          <p:nvPr>
            <p:ph type="title"/>
          </p:nvPr>
        </p:nvSpPr>
        <p:spPr>
          <a:xfrm>
            <a:off x="435894" y="519398"/>
            <a:ext cx="8272212" cy="5540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fr" sz="2700"/>
              <a:t>RESUME ADA,BOOST XGBOOST , RANDOMFOREST</a:t>
            </a:r>
            <a:endParaRPr sz="2700"/>
          </a:p>
        </p:txBody>
      </p:sp>
      <p:sp>
        <p:nvSpPr>
          <p:cNvPr id="474" name="Google Shape;474;p57"/>
          <p:cNvSpPr/>
          <p:nvPr/>
        </p:nvSpPr>
        <p:spPr>
          <a:xfrm>
            <a:off x="0" y="107971"/>
            <a:ext cx="1638670" cy="126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['TotalBsmtSF', 'GrLivArea', 'OverallQual']</a:t>
            </a:r>
            <a:r>
              <a:rPr b="0" i="0" lang="fr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670" y="2207232"/>
            <a:ext cx="5943599" cy="2003349"/>
          </a:xfrm>
          <a:prstGeom prst="rect">
            <a:avLst/>
          </a:prstGeom>
          <a:noFill/>
          <a:ln cap="flat" cmpd="sng" w="381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6" name="Google Shape;476;p57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PRINCIPAL COMPONENT REGRESSION--PCR</a:t>
            </a:r>
            <a:endParaRPr/>
          </a:p>
        </p:txBody>
      </p:sp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435894" y="2159099"/>
            <a:ext cx="8272212" cy="284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/>
              <a:t>PCR= PCA+ Linear Regression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fr"/>
              <a:t>Les axes principales sont orthogonaux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fr"/>
              <a:t>Résume l’essentiel de l’information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des variables</a:t>
            </a:r>
            <a:endParaRPr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Les axes ne tiennent en compte la relation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entre les features et la variable target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483" name="Google Shape;48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954" y="1701953"/>
            <a:ext cx="3371075" cy="251530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8"/>
          <p:cNvSpPr/>
          <p:nvPr/>
        </p:nvSpPr>
        <p:spPr>
          <a:xfrm>
            <a:off x="478971" y="3314130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INCONVENIENTS</a:t>
            </a:r>
            <a:endParaRPr sz="1100"/>
          </a:p>
        </p:txBody>
      </p:sp>
      <p:sp>
        <p:nvSpPr>
          <p:cNvPr id="485" name="Google Shape;485;p58"/>
          <p:cNvSpPr/>
          <p:nvPr/>
        </p:nvSpPr>
        <p:spPr>
          <a:xfrm>
            <a:off x="435894" y="1629867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AVANTAGES</a:t>
            </a:r>
            <a:endParaRPr sz="1100"/>
          </a:p>
        </p:txBody>
      </p:sp>
      <p:sp>
        <p:nvSpPr>
          <p:cNvPr id="486" name="Google Shape;486;p58"/>
          <p:cNvSpPr/>
          <p:nvPr/>
        </p:nvSpPr>
        <p:spPr>
          <a:xfrm>
            <a:off x="4152900" y="1897621"/>
            <a:ext cx="1141054" cy="33207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FEATURES</a:t>
            </a:r>
            <a:endParaRPr sz="1100"/>
          </a:p>
        </p:txBody>
      </p:sp>
      <p:sp>
        <p:nvSpPr>
          <p:cNvPr id="487" name="Google Shape;487;p58"/>
          <p:cNvSpPr/>
          <p:nvPr/>
        </p:nvSpPr>
        <p:spPr>
          <a:xfrm>
            <a:off x="4152900" y="2725367"/>
            <a:ext cx="1141054" cy="33207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AXES</a:t>
            </a:r>
            <a:endParaRPr sz="1100"/>
          </a:p>
        </p:txBody>
      </p:sp>
      <p:sp>
        <p:nvSpPr>
          <p:cNvPr id="488" name="Google Shape;488;p58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378" y="1624761"/>
            <a:ext cx="3804808" cy="2254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PARTIAL LEAST SQUARE -PLS</a:t>
            </a:r>
            <a:endParaRPr/>
          </a:p>
        </p:txBody>
      </p:sp>
      <p:sp>
        <p:nvSpPr>
          <p:cNvPr id="495" name="Google Shape;495;p59"/>
          <p:cNvSpPr txBox="1"/>
          <p:nvPr>
            <p:ph idx="1" type="body"/>
          </p:nvPr>
        </p:nvSpPr>
        <p:spPr>
          <a:xfrm>
            <a:off x="486486" y="2153993"/>
            <a:ext cx="8272212" cy="284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/>
              <a:t>Trouver les axes fortement corrélés à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la variable cible.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Les axes principales sont orthogonales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Résume l’essentiel de l’information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des variables en tenant compte de la relation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fr"/>
              <a:t>entre les features et la variable target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561079" y="1764220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AVANTAGES</a:t>
            </a:r>
            <a:endParaRPr sz="1100"/>
          </a:p>
        </p:txBody>
      </p:sp>
      <p:sp>
        <p:nvSpPr>
          <p:cNvPr id="497" name="Google Shape;497;p59"/>
          <p:cNvSpPr/>
          <p:nvPr/>
        </p:nvSpPr>
        <p:spPr>
          <a:xfrm>
            <a:off x="5012872" y="1898097"/>
            <a:ext cx="1141054" cy="33207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FEATURES</a:t>
            </a:r>
            <a:endParaRPr sz="1100"/>
          </a:p>
        </p:txBody>
      </p:sp>
      <p:sp>
        <p:nvSpPr>
          <p:cNvPr id="498" name="Google Shape;498;p59"/>
          <p:cNvSpPr/>
          <p:nvPr/>
        </p:nvSpPr>
        <p:spPr>
          <a:xfrm rot="-973659">
            <a:off x="7794672" y="2613059"/>
            <a:ext cx="694234" cy="29732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AXES</a:t>
            </a:r>
            <a:endParaRPr sz="1100"/>
          </a:p>
        </p:txBody>
      </p:sp>
      <p:sp>
        <p:nvSpPr>
          <p:cNvPr id="499" name="Google Shape;499;p59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-143232" y="160953"/>
            <a:ext cx="6109855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odoni"/>
              <a:buNone/>
            </a:pPr>
            <a:r>
              <a:rPr lang="fr">
                <a:solidFill>
                  <a:srgbClr val="002060"/>
                </a:solidFill>
                <a:latin typeface="Bodoni"/>
                <a:ea typeface="Bodoni"/>
                <a:cs typeface="Bodoni"/>
                <a:sym typeface="Bodoni"/>
              </a:rPr>
              <a:t>Problématiques </a:t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120174" y="235404"/>
            <a:ext cx="388266" cy="376186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283914" y="384493"/>
            <a:ext cx="308746" cy="356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686704" y="720549"/>
            <a:ext cx="4628246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33"/>
          <p:cNvSpPr txBox="1"/>
          <p:nvPr/>
        </p:nvSpPr>
        <p:spPr>
          <a:xfrm>
            <a:off x="592661" y="1291939"/>
            <a:ext cx="422501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Prédiction du prix des maisons de rêves</a:t>
            </a:r>
            <a:endParaRPr sz="1100"/>
          </a:p>
        </p:txBody>
      </p:sp>
      <p:sp>
        <p:nvSpPr>
          <p:cNvPr id="187" name="Google Shape;187;p33"/>
          <p:cNvSpPr/>
          <p:nvPr/>
        </p:nvSpPr>
        <p:spPr>
          <a:xfrm>
            <a:off x="508440" y="1200579"/>
            <a:ext cx="4225018" cy="525086"/>
          </a:xfrm>
          <a:prstGeom prst="rect">
            <a:avLst/>
          </a:prstGeom>
          <a:noFill/>
          <a:ln cap="flat" cmpd="sng" w="38100">
            <a:solidFill>
              <a:srgbClr val="0101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2 Ma maison de reve ideas | house design, architecture ..."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083" y="2387321"/>
            <a:ext cx="3930917" cy="273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êver de grande maison - Interprétations et significations complètes" id="189" name="Google Shape;1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2785" y="0"/>
            <a:ext cx="3941216" cy="238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/>
          <p:nvPr/>
        </p:nvSpPr>
        <p:spPr>
          <a:xfrm>
            <a:off x="120174" y="2207317"/>
            <a:ext cx="1778965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immobilier </a:t>
            </a:r>
            <a:endParaRPr sz="1100"/>
          </a:p>
        </p:txBody>
      </p:sp>
      <p:sp>
        <p:nvSpPr>
          <p:cNvPr id="191" name="Google Shape;191;p33"/>
          <p:cNvSpPr/>
          <p:nvPr/>
        </p:nvSpPr>
        <p:spPr>
          <a:xfrm>
            <a:off x="1653254" y="3077166"/>
            <a:ext cx="1778965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complexité </a:t>
            </a:r>
            <a:endParaRPr sz="1100"/>
          </a:p>
        </p:txBody>
      </p:sp>
      <p:sp>
        <p:nvSpPr>
          <p:cNvPr id="192" name="Google Shape;192;p33"/>
          <p:cNvSpPr/>
          <p:nvPr/>
        </p:nvSpPr>
        <p:spPr>
          <a:xfrm>
            <a:off x="3189156" y="2205695"/>
            <a:ext cx="1778965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prix </a:t>
            </a:r>
            <a:endParaRPr sz="1100"/>
          </a:p>
        </p:txBody>
      </p:sp>
      <p:sp>
        <p:nvSpPr>
          <p:cNvPr id="193" name="Google Shape;193;p33"/>
          <p:cNvSpPr/>
          <p:nvPr/>
        </p:nvSpPr>
        <p:spPr>
          <a:xfrm>
            <a:off x="508440" y="4422951"/>
            <a:ext cx="4225018" cy="525086"/>
          </a:xfrm>
          <a:prstGeom prst="rect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92661" y="4535452"/>
            <a:ext cx="422501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Maisons résidentielles de  Ames et Iowa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256" y="1618384"/>
            <a:ext cx="6558644" cy="3380635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5" name="Google Shape;505;p6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PRINCIPAL COMPONENT REGRESSION--PCR</a:t>
            </a:r>
            <a:endParaRPr/>
          </a:p>
        </p:txBody>
      </p:sp>
      <p:sp>
        <p:nvSpPr>
          <p:cNvPr id="506" name="Google Shape;506;p60"/>
          <p:cNvSpPr/>
          <p:nvPr/>
        </p:nvSpPr>
        <p:spPr>
          <a:xfrm>
            <a:off x="3581013" y="1536512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AXES FACTORIELS</a:t>
            </a:r>
            <a:endParaRPr sz="1100"/>
          </a:p>
        </p:txBody>
      </p:sp>
      <p:sp>
        <p:nvSpPr>
          <p:cNvPr id="507" name="Google Shape;507;p60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PRINCIPAL COMPONENT REGRESSION -PCR</a:t>
            </a:r>
            <a:endParaRPr/>
          </a:p>
        </p:txBody>
      </p:sp>
      <p:pic>
        <p:nvPicPr>
          <p:cNvPr id="513" name="Google Shape;51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696" y="3059551"/>
            <a:ext cx="6922294" cy="207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010" y="1455590"/>
            <a:ext cx="2622673" cy="160907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1"/>
          <p:cNvSpPr txBox="1"/>
          <p:nvPr/>
        </p:nvSpPr>
        <p:spPr>
          <a:xfrm>
            <a:off x="4976476" y="1969020"/>
            <a:ext cx="1813721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RMSE=0.145</a:t>
            </a:r>
            <a:endParaRPr sz="1100"/>
          </a:p>
        </p:txBody>
      </p:sp>
      <p:sp>
        <p:nvSpPr>
          <p:cNvPr id="516" name="Google Shape;516;p61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PARTIAL LEAST SQUARE -PLS</a:t>
            </a:r>
            <a:endParaRPr/>
          </a:p>
        </p:txBody>
      </p:sp>
      <p:sp>
        <p:nvSpPr>
          <p:cNvPr id="522" name="Google Shape;522;p62"/>
          <p:cNvSpPr txBox="1"/>
          <p:nvPr/>
        </p:nvSpPr>
        <p:spPr>
          <a:xfrm>
            <a:off x="4976476" y="1969020"/>
            <a:ext cx="1813721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RMSE=0.146</a:t>
            </a:r>
            <a:endParaRPr sz="1100"/>
          </a:p>
        </p:txBody>
      </p:sp>
      <p:pic>
        <p:nvPicPr>
          <p:cNvPr id="523" name="Google Shape;52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797" y="3018235"/>
            <a:ext cx="6915150" cy="207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8882" y="1391017"/>
            <a:ext cx="2748644" cy="166677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2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Gradient Boosting? How is it different from Ada Boost? | by  Abhiroop Choudhury | Analytics Vidhya | Medium" id="530" name="Google Shape;53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223" y="1533902"/>
            <a:ext cx="2555489" cy="1410082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GRADIENT BOOSTING</a:t>
            </a:r>
            <a:endParaRPr/>
          </a:p>
        </p:txBody>
      </p:sp>
      <p:sp>
        <p:nvSpPr>
          <p:cNvPr id="532" name="Google Shape;532;p63"/>
          <p:cNvSpPr txBox="1"/>
          <p:nvPr>
            <p:ph idx="1" type="body"/>
          </p:nvPr>
        </p:nvSpPr>
        <p:spPr>
          <a:xfrm>
            <a:off x="486486" y="2862943"/>
            <a:ext cx="8272212" cy="213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33" name="Google Shape;53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696" y="1499239"/>
            <a:ext cx="2555488" cy="159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682" y="3064669"/>
            <a:ext cx="6915150" cy="207883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3"/>
          <p:cNvSpPr txBox="1"/>
          <p:nvPr/>
        </p:nvSpPr>
        <p:spPr>
          <a:xfrm>
            <a:off x="4072394" y="2051399"/>
            <a:ext cx="1813721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RMSE=0.1165</a:t>
            </a:r>
            <a:endParaRPr sz="1100"/>
          </a:p>
        </p:txBody>
      </p:sp>
      <p:sp>
        <p:nvSpPr>
          <p:cNvPr id="536" name="Google Shape;536;p63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LIGTHGBM</a:t>
            </a:r>
            <a:endParaRPr/>
          </a:p>
        </p:txBody>
      </p:sp>
      <p:sp>
        <p:nvSpPr>
          <p:cNvPr id="542" name="Google Shape;542;p64"/>
          <p:cNvSpPr txBox="1"/>
          <p:nvPr>
            <p:ph idx="1" type="body"/>
          </p:nvPr>
        </p:nvSpPr>
        <p:spPr>
          <a:xfrm>
            <a:off x="486486" y="2862943"/>
            <a:ext cx="8272212" cy="213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43" name="Google Shape;543;p64"/>
          <p:cNvSpPr txBox="1"/>
          <p:nvPr/>
        </p:nvSpPr>
        <p:spPr>
          <a:xfrm>
            <a:off x="4072394" y="2051399"/>
            <a:ext cx="1813721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RMSE=0.139</a:t>
            </a:r>
            <a:endParaRPr sz="1100"/>
          </a:p>
        </p:txBody>
      </p:sp>
      <p:pic>
        <p:nvPicPr>
          <p:cNvPr id="544" name="Google Shape;5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25" y="3046274"/>
            <a:ext cx="6915150" cy="207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245" y="1446986"/>
            <a:ext cx="2535077" cy="1583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LightGBM, How to implement it? How to fine tune the parameters? |  by Pushkar Mandot | Medium" id="546" name="Google Shape;546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7187" y="1583872"/>
            <a:ext cx="2336199" cy="1193175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7" name="Google Shape;547;p64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CATBOOST</a:t>
            </a:r>
            <a:endParaRPr/>
          </a:p>
        </p:txBody>
      </p:sp>
      <p:sp>
        <p:nvSpPr>
          <p:cNvPr id="553" name="Google Shape;553;p65"/>
          <p:cNvSpPr txBox="1"/>
          <p:nvPr>
            <p:ph idx="1" type="body"/>
          </p:nvPr>
        </p:nvSpPr>
        <p:spPr>
          <a:xfrm>
            <a:off x="486486" y="2862943"/>
            <a:ext cx="8272212" cy="213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54" name="Google Shape;554;p65"/>
          <p:cNvSpPr txBox="1"/>
          <p:nvPr/>
        </p:nvSpPr>
        <p:spPr>
          <a:xfrm>
            <a:off x="4913452" y="1950762"/>
            <a:ext cx="1813721" cy="45831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fr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RMSE=0.109795</a:t>
            </a:r>
            <a:endParaRPr sz="1100"/>
          </a:p>
        </p:txBody>
      </p:sp>
      <p:pic>
        <p:nvPicPr>
          <p:cNvPr id="555" name="Google Shape;55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68" y="2980960"/>
            <a:ext cx="6915150" cy="207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914" y="1378881"/>
            <a:ext cx="2606557" cy="160207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INTERPRETATION DES RESULTATS--CATBOOST</a:t>
            </a:r>
            <a:endParaRPr/>
          </a:p>
        </p:txBody>
      </p:sp>
      <p:sp>
        <p:nvSpPr>
          <p:cNvPr id="563" name="Google Shape;563;p66"/>
          <p:cNvSpPr txBox="1"/>
          <p:nvPr>
            <p:ph idx="1" type="body"/>
          </p:nvPr>
        </p:nvSpPr>
        <p:spPr>
          <a:xfrm>
            <a:off x="486486" y="2862943"/>
            <a:ext cx="8272212" cy="213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64" name="Google Shape;56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07" y="1650206"/>
            <a:ext cx="7065169" cy="3214688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5" name="Google Shape;565;p66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INTERPRETATION DES RESULTATS--CATBOOST</a:t>
            </a:r>
            <a:endParaRPr/>
          </a:p>
        </p:txBody>
      </p:sp>
      <p:pic>
        <p:nvPicPr>
          <p:cNvPr id="571" name="Google Shape;571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057" y="1512959"/>
            <a:ext cx="7237468" cy="3293084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2" name="Google Shape;572;p67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INTERPRETATION DES RESULTATS--CATBOOST</a:t>
            </a:r>
            <a:endParaRPr/>
          </a:p>
        </p:txBody>
      </p:sp>
      <p:pic>
        <p:nvPicPr>
          <p:cNvPr id="578" name="Google Shape;578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057" y="1512959"/>
            <a:ext cx="7237468" cy="3293084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p68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INTERPRETATION DES RESULTATS--CATBOOST</a:t>
            </a:r>
            <a:endParaRPr/>
          </a:p>
        </p:txBody>
      </p:sp>
      <p:pic>
        <p:nvPicPr>
          <p:cNvPr id="585" name="Google Shape;58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015" y="1478849"/>
            <a:ext cx="4844143" cy="3540146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6" name="Google Shape;586;p69"/>
          <p:cNvSpPr/>
          <p:nvPr/>
        </p:nvSpPr>
        <p:spPr>
          <a:xfrm>
            <a:off x="386443" y="1674464"/>
            <a:ext cx="1440412" cy="33207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SHAP_VALUES</a:t>
            </a:r>
            <a:endParaRPr sz="1100"/>
          </a:p>
        </p:txBody>
      </p:sp>
      <p:sp>
        <p:nvSpPr>
          <p:cNvPr id="587" name="Google Shape;587;p69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-143232" y="160953"/>
            <a:ext cx="6109855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odoni"/>
              <a:buNone/>
            </a:pPr>
            <a:r>
              <a:rPr lang="fr">
                <a:solidFill>
                  <a:srgbClr val="002060"/>
                </a:solidFill>
                <a:latin typeface="Bodoni"/>
                <a:ea typeface="Bodoni"/>
                <a:cs typeface="Bodoni"/>
                <a:sym typeface="Bodoni"/>
              </a:rPr>
              <a:t>Problématiques </a:t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120174" y="235404"/>
            <a:ext cx="388266" cy="376186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283914" y="384493"/>
            <a:ext cx="308746" cy="356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34"/>
          <p:cNvCxnSpPr/>
          <p:nvPr/>
        </p:nvCxnSpPr>
        <p:spPr>
          <a:xfrm>
            <a:off x="686704" y="720549"/>
            <a:ext cx="4628246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34"/>
          <p:cNvSpPr txBox="1"/>
          <p:nvPr/>
        </p:nvSpPr>
        <p:spPr>
          <a:xfrm>
            <a:off x="1" y="1022381"/>
            <a:ext cx="531495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None/>
            </a:pPr>
            <a:r>
              <a:rPr b="1" i="0" lang="fr" sz="2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Caractéristique et prix des maisons  connus</a:t>
            </a:r>
            <a:endParaRPr b="1" i="0" sz="2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20175" y="958877"/>
            <a:ext cx="4975847" cy="525086"/>
          </a:xfrm>
          <a:prstGeom prst="rect">
            <a:avLst/>
          </a:prstGeom>
          <a:noFill/>
          <a:ln cap="flat" cmpd="sng" w="38100">
            <a:solidFill>
              <a:srgbClr val="0101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2 Ma maison de reve ideas | house design, architecture ..."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083" y="2387321"/>
            <a:ext cx="3930917" cy="273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êver de grande maison - Interprétations et significations complètes" id="206" name="Google Shape;2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2785" y="0"/>
            <a:ext cx="3941216" cy="238732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/>
          <p:nvPr/>
        </p:nvSpPr>
        <p:spPr>
          <a:xfrm>
            <a:off x="508440" y="4422951"/>
            <a:ext cx="4225018" cy="525086"/>
          </a:xfrm>
          <a:prstGeom prst="rect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92661" y="4535452"/>
            <a:ext cx="422501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 différents modèles de regression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0" y="3330966"/>
            <a:ext cx="1778965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Prix  </a:t>
            </a:r>
            <a:endParaRPr sz="1100"/>
          </a:p>
        </p:txBody>
      </p:sp>
      <p:sp>
        <p:nvSpPr>
          <p:cNvPr id="210" name="Google Shape;210;p34"/>
          <p:cNvSpPr/>
          <p:nvPr/>
        </p:nvSpPr>
        <p:spPr>
          <a:xfrm>
            <a:off x="2341167" y="3312395"/>
            <a:ext cx="728003" cy="7028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3380354" y="3420051"/>
            <a:ext cx="1778965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régression  </a:t>
            </a:r>
            <a:endParaRPr sz="1100"/>
          </a:p>
        </p:txBody>
      </p:sp>
      <p:sp>
        <p:nvSpPr>
          <p:cNvPr id="212" name="Google Shape;212;p34"/>
          <p:cNvSpPr txBox="1"/>
          <p:nvPr/>
        </p:nvSpPr>
        <p:spPr>
          <a:xfrm>
            <a:off x="417268" y="2340005"/>
            <a:ext cx="422501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None/>
            </a:pPr>
            <a:r>
              <a:rPr b="1" i="0" lang="fr" sz="2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Méthode d’apprentissage supervisé</a:t>
            </a:r>
            <a:endParaRPr b="1" i="0" sz="2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438287" y="2316371"/>
            <a:ext cx="4225018" cy="525086"/>
          </a:xfrm>
          <a:prstGeom prst="rect">
            <a:avLst/>
          </a:prstGeom>
          <a:noFill/>
          <a:ln cap="flat" cmpd="sng" w="38100">
            <a:solidFill>
              <a:srgbClr val="0101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4"/>
          <p:cNvSpPr/>
          <p:nvPr/>
        </p:nvSpPr>
        <p:spPr>
          <a:xfrm rot="5400000">
            <a:off x="2244096" y="1615110"/>
            <a:ext cx="728003" cy="7028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INTERPRETATION DES RESULTATS--CATBOOST</a:t>
            </a:r>
            <a:endParaRPr/>
          </a:p>
        </p:txBody>
      </p:sp>
      <p:pic>
        <p:nvPicPr>
          <p:cNvPr id="593" name="Google Shape;59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252" y="1922860"/>
            <a:ext cx="4650581" cy="3050381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70"/>
          <p:cNvSpPr/>
          <p:nvPr/>
        </p:nvSpPr>
        <p:spPr>
          <a:xfrm>
            <a:off x="1106648" y="4330209"/>
            <a:ext cx="1440412" cy="332071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166 875</a:t>
            </a:r>
            <a:endParaRPr sz="1100"/>
          </a:p>
        </p:txBody>
      </p:sp>
      <p:sp>
        <p:nvSpPr>
          <p:cNvPr id="595" name="Google Shape;595;p70"/>
          <p:cNvSpPr/>
          <p:nvPr/>
        </p:nvSpPr>
        <p:spPr>
          <a:xfrm>
            <a:off x="7511143" y="2147993"/>
            <a:ext cx="1440412" cy="33207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270 493</a:t>
            </a:r>
            <a:endParaRPr sz="1100"/>
          </a:p>
        </p:txBody>
      </p:sp>
      <p:sp>
        <p:nvSpPr>
          <p:cNvPr id="596" name="Google Shape;596;p70"/>
          <p:cNvSpPr/>
          <p:nvPr/>
        </p:nvSpPr>
        <p:spPr>
          <a:xfrm>
            <a:off x="4847027" y="2210929"/>
            <a:ext cx="869703" cy="206198"/>
          </a:xfrm>
          <a:prstGeom prst="homePlate">
            <a:avLst>
              <a:gd fmla="val 0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44559</a:t>
            </a:r>
            <a:endParaRPr sz="1100"/>
          </a:p>
        </p:txBody>
      </p:sp>
      <p:sp>
        <p:nvSpPr>
          <p:cNvPr id="597" name="Google Shape;597;p70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INTERPRETATION DES RESULTATS--CATBOOST</a:t>
            </a:r>
            <a:endParaRPr/>
          </a:p>
        </p:txBody>
      </p:sp>
      <p:sp>
        <p:nvSpPr>
          <p:cNvPr id="603" name="Google Shape;603;p71"/>
          <p:cNvSpPr/>
          <p:nvPr/>
        </p:nvSpPr>
        <p:spPr>
          <a:xfrm>
            <a:off x="386443" y="1887181"/>
            <a:ext cx="1440412" cy="33207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120 994</a:t>
            </a:r>
            <a:endParaRPr sz="1100"/>
          </a:p>
        </p:txBody>
      </p:sp>
      <p:pic>
        <p:nvPicPr>
          <p:cNvPr id="604" name="Google Shape;60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653" y="1753414"/>
            <a:ext cx="4879181" cy="3050381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5" name="Google Shape;605;p71"/>
          <p:cNvSpPr/>
          <p:nvPr/>
        </p:nvSpPr>
        <p:spPr>
          <a:xfrm>
            <a:off x="7175633" y="4471724"/>
            <a:ext cx="1440412" cy="332071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166 875</a:t>
            </a:r>
            <a:endParaRPr sz="1100"/>
          </a:p>
        </p:txBody>
      </p:sp>
      <p:sp>
        <p:nvSpPr>
          <p:cNvPr id="606" name="Google Shape;606;p71"/>
          <p:cNvSpPr/>
          <p:nvPr/>
        </p:nvSpPr>
        <p:spPr>
          <a:xfrm>
            <a:off x="4275528" y="2053217"/>
            <a:ext cx="869703" cy="206198"/>
          </a:xfrm>
          <a:prstGeom prst="homePlate">
            <a:avLst>
              <a:gd fmla="val 0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20343</a:t>
            </a:r>
            <a:endParaRPr sz="1100"/>
          </a:p>
        </p:txBody>
      </p:sp>
      <p:sp>
        <p:nvSpPr>
          <p:cNvPr id="607" name="Google Shape;607;p71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descr="House Prices - Advanced Regression Techniques | Kaggle" id="613" name="Google Shape;61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2108420"/>
            <a:ext cx="7143750" cy="126444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2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-371182" y="160953"/>
            <a:ext cx="7886700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Bodoni"/>
              <a:buNone/>
            </a:pPr>
            <a:r>
              <a:rPr lang="fr" sz="3300">
                <a:solidFill>
                  <a:srgbClr val="002060"/>
                </a:solidFill>
                <a:latin typeface="Bodoni"/>
                <a:ea typeface="Bodoni"/>
                <a:cs typeface="Bodoni"/>
                <a:sym typeface="Bodoni"/>
              </a:rPr>
              <a:t>Data Cleanning</a:t>
            </a:r>
            <a:endParaRPr sz="3300">
              <a:solidFill>
                <a:srgbClr val="00206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120174" y="804281"/>
            <a:ext cx="2966200" cy="2562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fr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des identifiants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0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fr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Détection  et suppressions des doublons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0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fr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Changement des variables de types ‘object’ en type ‘category’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20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20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120174" y="235404"/>
            <a:ext cx="388266" cy="376186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283914" y="384493"/>
            <a:ext cx="308746" cy="356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5"/>
          <p:cNvCxnSpPr/>
          <p:nvPr/>
        </p:nvCxnSpPr>
        <p:spPr>
          <a:xfrm>
            <a:off x="686704" y="720549"/>
            <a:ext cx="7925145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601" y="1369896"/>
            <a:ext cx="5200145" cy="160220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25" name="Google Shape;225;p35"/>
          <p:cNvSpPr txBox="1"/>
          <p:nvPr/>
        </p:nvSpPr>
        <p:spPr>
          <a:xfrm>
            <a:off x="4195241" y="804281"/>
            <a:ext cx="422501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None/>
            </a:pPr>
            <a:r>
              <a:rPr b="1" i="0" lang="fr" sz="2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80 variables, 1460 observations</a:t>
            </a:r>
            <a:endParaRPr b="1" i="0" sz="2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195241" y="813286"/>
            <a:ext cx="4225018" cy="422838"/>
          </a:xfrm>
          <a:prstGeom prst="rect">
            <a:avLst/>
          </a:prstGeom>
          <a:noFill/>
          <a:ln cap="flat" cmpd="sng" w="38100">
            <a:solidFill>
              <a:srgbClr val="0101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74" y="3441525"/>
            <a:ext cx="2966199" cy="154102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9704" y="3441525"/>
            <a:ext cx="3474121" cy="154102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29" name="Google Shape;229;p35"/>
          <p:cNvSpPr/>
          <p:nvPr/>
        </p:nvSpPr>
        <p:spPr>
          <a:xfrm>
            <a:off x="4086787" y="3731485"/>
            <a:ext cx="861565" cy="9611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20174" y="171712"/>
            <a:ext cx="7886700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Bodoni"/>
              <a:buNone/>
            </a:pPr>
            <a:r>
              <a:rPr lang="fr" sz="3300">
                <a:solidFill>
                  <a:srgbClr val="002060"/>
                </a:solidFill>
                <a:latin typeface="Bodoni"/>
                <a:ea typeface="Bodoni"/>
                <a:cs typeface="Bodoni"/>
                <a:sym typeface="Bodoni"/>
              </a:rPr>
              <a:t>Data Cleanning: données manquantes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120174" y="235404"/>
            <a:ext cx="388266" cy="376186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283914" y="384493"/>
            <a:ext cx="308746" cy="356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6"/>
          <p:cNvCxnSpPr/>
          <p:nvPr/>
        </p:nvCxnSpPr>
        <p:spPr>
          <a:xfrm>
            <a:off x="686704" y="720549"/>
            <a:ext cx="7925145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3291" r="10053" t="0"/>
          <a:stretch/>
        </p:blipFill>
        <p:spPr>
          <a:xfrm>
            <a:off x="0" y="953395"/>
            <a:ext cx="4696049" cy="411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1745" y="720549"/>
            <a:ext cx="3802198" cy="225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546" y="3095678"/>
            <a:ext cx="2293464" cy="1157449"/>
          </a:xfrm>
          <a:prstGeom prst="rect">
            <a:avLst/>
          </a:prstGeom>
          <a:noFill/>
          <a:ln cap="flat" cmpd="sng" w="38100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36"/>
          <p:cNvSpPr txBox="1"/>
          <p:nvPr/>
        </p:nvSpPr>
        <p:spPr>
          <a:xfrm>
            <a:off x="5238546" y="4422951"/>
            <a:ext cx="3478237" cy="715580"/>
          </a:xfrm>
          <a:prstGeom prst="rect">
            <a:avLst/>
          </a:prstGeom>
          <a:noFill/>
          <a:ln cap="flat" cmpd="sng" w="2857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i="0" lang="fr" sz="2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Imputation par la moyenne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i="0" lang="fr" sz="2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Imputation par la médiane</a:t>
            </a:r>
            <a:endParaRPr b="1" i="0" sz="2100" u="none" cap="none" strike="noStrike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36"/>
          <p:cNvSpPr/>
          <p:nvPr/>
        </p:nvSpPr>
        <p:spPr>
          <a:xfrm rot="5400000">
            <a:off x="7929032" y="3242428"/>
            <a:ext cx="861565" cy="961101"/>
          </a:xfrm>
          <a:prstGeom prst="rightArrow">
            <a:avLst>
              <a:gd fmla="val 50000" name="adj1"/>
              <a:gd fmla="val 51225" name="adj2"/>
            </a:avLst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20174" y="171712"/>
            <a:ext cx="7886700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Bodoni"/>
              <a:buNone/>
            </a:pPr>
            <a:r>
              <a:rPr lang="fr" sz="3300">
                <a:solidFill>
                  <a:srgbClr val="002060"/>
                </a:solidFill>
                <a:latin typeface="Bodoni"/>
                <a:ea typeface="Bodoni"/>
                <a:cs typeface="Bodoni"/>
                <a:sym typeface="Bodoni"/>
              </a:rPr>
              <a:t>Data Cleaning</a:t>
            </a:r>
            <a:endParaRPr sz="3300">
              <a:solidFill>
                <a:srgbClr val="00206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120174" y="235404"/>
            <a:ext cx="388266" cy="376186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283914" y="384493"/>
            <a:ext cx="308746" cy="356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7"/>
          <p:cNvCxnSpPr/>
          <p:nvPr/>
        </p:nvCxnSpPr>
        <p:spPr>
          <a:xfrm>
            <a:off x="686704" y="720549"/>
            <a:ext cx="7925145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5891"/>
            <a:ext cx="7227277" cy="400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856" y="858915"/>
            <a:ext cx="2293464" cy="1157449"/>
          </a:xfrm>
          <a:prstGeom prst="rect">
            <a:avLst/>
          </a:prstGeom>
          <a:noFill/>
          <a:ln cap="flat" cmpd="sng" w="38100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120174" y="171712"/>
            <a:ext cx="7886700" cy="52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Bodoni"/>
              <a:buNone/>
            </a:pPr>
            <a:r>
              <a:rPr lang="fr" sz="3300">
                <a:solidFill>
                  <a:srgbClr val="002060"/>
                </a:solidFill>
                <a:latin typeface="Bodoni"/>
                <a:ea typeface="Bodoni"/>
                <a:cs typeface="Bodoni"/>
                <a:sym typeface="Bodoni"/>
              </a:rPr>
              <a:t>Data Cleanning</a:t>
            </a:r>
            <a:endParaRPr sz="3300">
              <a:solidFill>
                <a:srgbClr val="00206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120174" y="235404"/>
            <a:ext cx="388266" cy="376186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283914" y="384493"/>
            <a:ext cx="308746" cy="356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>
            <a:off x="686704" y="720549"/>
            <a:ext cx="7925145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38"/>
          <p:cNvSpPr/>
          <p:nvPr/>
        </p:nvSpPr>
        <p:spPr>
          <a:xfrm rot="5400000">
            <a:off x="1121727" y="1510004"/>
            <a:ext cx="576829" cy="961101"/>
          </a:xfrm>
          <a:prstGeom prst="rightArrow">
            <a:avLst>
              <a:gd fmla="val 50000" name="adj1"/>
              <a:gd fmla="val 51225" name="adj2"/>
            </a:avLst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/>
          <p:nvPr/>
        </p:nvSpPr>
        <p:spPr>
          <a:xfrm rot="5400000">
            <a:off x="7237908" y="1431689"/>
            <a:ext cx="576831" cy="961101"/>
          </a:xfrm>
          <a:prstGeom prst="rightArrow">
            <a:avLst>
              <a:gd fmla="val 50000" name="adj1"/>
              <a:gd fmla="val 51225" name="adj2"/>
            </a:avLst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65308" y="885590"/>
            <a:ext cx="2910009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ordinale  </a:t>
            </a:r>
            <a:endParaRPr sz="1100"/>
          </a:p>
        </p:txBody>
      </p:sp>
      <p:sp>
        <p:nvSpPr>
          <p:cNvPr id="264" name="Google Shape;264;p38"/>
          <p:cNvSpPr/>
          <p:nvPr/>
        </p:nvSpPr>
        <p:spPr>
          <a:xfrm>
            <a:off x="5881204" y="769715"/>
            <a:ext cx="2910009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fr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année  </a:t>
            </a:r>
            <a:endParaRPr sz="1100"/>
          </a:p>
        </p:txBody>
      </p:sp>
      <p:sp>
        <p:nvSpPr>
          <p:cNvPr id="265" name="Google Shape;265;p38"/>
          <p:cNvSpPr txBox="1"/>
          <p:nvPr/>
        </p:nvSpPr>
        <p:spPr>
          <a:xfrm>
            <a:off x="10739" y="2405183"/>
            <a:ext cx="4577216" cy="1315744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'LandContour', 'Utilities', 'LandSlope', 'LotShape', 'HouseStyle', 'OverallQual','OverallCond','ExterQual’, 'ExterCond', 'BsmtQual', 'BsmtCond', 'BsmtExposure', 'BsmtFinType1', 'BsmtFinType2', 'HeatingQC', 'KitchenQual','Functional','FireplaceQu', 'GarageQual', 'GarageFinish', 'GarageCond', 'PavedDrive’, 'PoolQC','Fence'</a:t>
            </a:r>
            <a:endParaRPr sz="1100"/>
          </a:p>
        </p:txBody>
      </p:sp>
      <p:sp>
        <p:nvSpPr>
          <p:cNvPr id="266" name="Google Shape;266;p38"/>
          <p:cNvSpPr txBox="1"/>
          <p:nvPr/>
        </p:nvSpPr>
        <p:spPr>
          <a:xfrm>
            <a:off x="0" y="3944358"/>
            <a:ext cx="603504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'BsmtFinType2':['No Basement','Unf','LwQ','Rec','BLQ','ALQ','GLQ’],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'HeatingQC':['Po','Fa','TA','Gd','Ex’],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'KitchenQual':['Po','Fa','TA','Gd','Ex'],</a:t>
            </a:r>
            <a:endParaRPr sz="1100"/>
          </a:p>
        </p:txBody>
      </p:sp>
      <p:sp>
        <p:nvSpPr>
          <p:cNvPr id="267" name="Google Shape;267;p38"/>
          <p:cNvSpPr txBox="1"/>
          <p:nvPr/>
        </p:nvSpPr>
        <p:spPr>
          <a:xfrm>
            <a:off x="5781821" y="2411929"/>
            <a:ext cx="3278158" cy="900247"/>
          </a:xfrm>
          <a:prstGeom prst="rect">
            <a:avLst/>
          </a:prstGeom>
          <a:noFill/>
          <a:ln cap="flat" cmpd="sng" w="19050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YearBuilt          YearRemodAdd            YrSold  GarageYrBlt MoSold                       MoSold </a:t>
            </a:r>
            <a:endParaRPr sz="1100"/>
          </a:p>
        </p:txBody>
      </p:sp>
      <p:sp>
        <p:nvSpPr>
          <p:cNvPr id="268" name="Google Shape;268;p38"/>
          <p:cNvSpPr/>
          <p:nvPr/>
        </p:nvSpPr>
        <p:spPr>
          <a:xfrm rot="5400000">
            <a:off x="7943051" y="2954759"/>
            <a:ext cx="576831" cy="961101"/>
          </a:xfrm>
          <a:prstGeom prst="rightArrow">
            <a:avLst>
              <a:gd fmla="val 50000" name="adj1"/>
              <a:gd fmla="val 51225" name="adj2"/>
            </a:avLst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7206176" y="3810126"/>
            <a:ext cx="1937824" cy="1092004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age_renov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Age_house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Age_garage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" sz="3000"/>
              <a:t>ANALYSE EXPLORATOIRE</a:t>
            </a:r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72" y="1936246"/>
            <a:ext cx="2678230" cy="2745608"/>
          </a:xfrm>
          <a:prstGeom prst="rect">
            <a:avLst/>
          </a:prstGeom>
          <a:noFill/>
          <a:ln cap="flat" cmpd="sng" w="38100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39"/>
          <p:cNvSpPr/>
          <p:nvPr/>
        </p:nvSpPr>
        <p:spPr>
          <a:xfrm>
            <a:off x="505325" y="1668492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ÏNFOS SUR LES VARIABLES</a:t>
            </a:r>
            <a:endParaRPr sz="1100"/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3923" y="1936246"/>
            <a:ext cx="2005381" cy="2745607"/>
          </a:xfrm>
          <a:prstGeom prst="rect">
            <a:avLst/>
          </a:prstGeom>
          <a:noFill/>
          <a:ln cap="flat" cmpd="sng" w="38100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650" y="1936246"/>
            <a:ext cx="3614924" cy="2745606"/>
          </a:xfrm>
          <a:prstGeom prst="rect">
            <a:avLst/>
          </a:prstGeom>
          <a:noFill/>
          <a:ln cap="flat" cmpd="sng" w="38100">
            <a:solidFill>
              <a:srgbClr val="1325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9"/>
          <p:cNvSpPr/>
          <p:nvPr/>
        </p:nvSpPr>
        <p:spPr>
          <a:xfrm>
            <a:off x="3887403" y="1668491"/>
            <a:ext cx="2331721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DESCRIPTION VARIABLES</a:t>
            </a:r>
            <a:endParaRPr sz="1100"/>
          </a:p>
        </p:txBody>
      </p:sp>
      <p:sp>
        <p:nvSpPr>
          <p:cNvPr id="280" name="Google Shape;280;p39"/>
          <p:cNvSpPr/>
          <p:nvPr/>
        </p:nvSpPr>
        <p:spPr>
          <a:xfrm>
            <a:off x="7018762" y="1668491"/>
            <a:ext cx="1715703" cy="26775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DESCRIPTION Y</a:t>
            </a:r>
            <a:endParaRPr sz="1100"/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 PPT-BALLOON DOLLAR">
      <a:dk1>
        <a:srgbClr val="000000"/>
      </a:dk1>
      <a:lt1>
        <a:srgbClr val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