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 id="258"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custT="1"/>
      <dgm:spPr/>
      <dgm:t>
        <a:bodyPr/>
        <a:lstStyle/>
        <a:p>
          <a:r>
            <a:rPr lang="en-US" sz="1600" b="1" dirty="0" smtClean="0">
              <a:latin typeface="Arial" panose="020B0604020202020204" pitchFamily="34" charset="0"/>
              <a:cs typeface="Arial" panose="020B0604020202020204" pitchFamily="34" charset="0"/>
            </a:rPr>
            <a:t>1- Application Layer</a:t>
          </a:r>
          <a:endParaRPr lang="en-US" sz="1600" b="1" dirty="0">
            <a:latin typeface="Arial" panose="020B0604020202020204" pitchFamily="34" charset="0"/>
            <a:cs typeface="Arial" panose="020B0604020202020204" pitchFamily="34" charset="0"/>
          </a:endParaRP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custT="1"/>
      <dgm:spPr/>
      <dgm:t>
        <a:bodyPr/>
        <a:lstStyle/>
        <a:p>
          <a:r>
            <a:rPr lang="en-US" sz="1600" b="1" dirty="0" smtClean="0">
              <a:latin typeface="Arial" panose="020B0604020202020204" pitchFamily="34" charset="0"/>
              <a:cs typeface="Arial" panose="020B0604020202020204" pitchFamily="34" charset="0"/>
            </a:rPr>
            <a:t>App.h</a:t>
          </a:r>
          <a:endParaRPr lang="en-US" sz="1600" b="1" dirty="0">
            <a:latin typeface="Arial" panose="020B0604020202020204" pitchFamily="34" charset="0"/>
            <a:cs typeface="Arial" panose="020B0604020202020204" pitchFamily="34" charset="0"/>
          </a:endParaRP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custT="1"/>
      <dgm:spPr/>
      <dgm:t>
        <a:bodyPr/>
        <a:lstStyle/>
        <a:p>
          <a:r>
            <a:rPr lang="en-US" sz="1400" b="1" dirty="0" smtClean="0">
              <a:latin typeface="Arial" panose="020B0604020202020204" pitchFamily="34" charset="0"/>
              <a:cs typeface="Arial" panose="020B0604020202020204" pitchFamily="34" charset="0"/>
            </a:rPr>
            <a:t>2- Hardware Abstraction Layer</a:t>
          </a:r>
          <a:endParaRPr lang="en-US" sz="1400" b="1" dirty="0">
            <a:latin typeface="Arial" panose="020B0604020202020204" pitchFamily="34" charset="0"/>
            <a:cs typeface="Arial" panose="020B0604020202020204" pitchFamily="34" charset="0"/>
          </a:endParaRP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custT="1"/>
      <dgm:spPr/>
      <dgm:t>
        <a:bodyPr/>
        <a:lstStyle/>
        <a:p>
          <a:r>
            <a:rPr lang="en-US" sz="1600" b="1" dirty="0" smtClean="0">
              <a:latin typeface="Arial" panose="020B0604020202020204" pitchFamily="34" charset="0"/>
              <a:cs typeface="Arial" panose="020B0604020202020204" pitchFamily="34" charset="0"/>
            </a:rPr>
            <a:t>GLCD.h</a:t>
          </a:r>
          <a:endParaRPr lang="en-US" sz="1600" b="1" dirty="0">
            <a:latin typeface="Arial" panose="020B0604020202020204" pitchFamily="34" charset="0"/>
            <a:cs typeface="Arial" panose="020B0604020202020204" pitchFamily="34" charset="0"/>
          </a:endParaRP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custT="1"/>
      <dgm:spPr/>
      <dgm:t>
        <a:bodyPr/>
        <a:lstStyle/>
        <a:p>
          <a:r>
            <a:rPr lang="en-US" sz="1400" b="1" dirty="0" smtClean="0">
              <a:latin typeface="Arial" panose="020B0604020202020204" pitchFamily="34" charset="0"/>
              <a:cs typeface="Arial" panose="020B0604020202020204" pitchFamily="34" charset="0"/>
            </a:rPr>
            <a:t>3- Microcontroller Abstraction Layer</a:t>
          </a:r>
          <a:endParaRPr lang="en-US" sz="1400" dirty="0">
            <a:latin typeface="Arial" panose="020B0604020202020204" pitchFamily="34" charset="0"/>
            <a:cs typeface="Arial" panose="020B0604020202020204" pitchFamily="34" charset="0"/>
          </a:endParaRP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custT="1"/>
      <dgm:spPr/>
      <dgm:t>
        <a:bodyPr/>
        <a:lstStyle/>
        <a:p>
          <a:r>
            <a:rPr lang="en-US" sz="1600" b="1" dirty="0" smtClean="0">
              <a:latin typeface="Arial" panose="020B0604020202020204" pitchFamily="34" charset="0"/>
              <a:cs typeface="Arial" panose="020B0604020202020204" pitchFamily="34" charset="0"/>
            </a:rPr>
            <a:t>DIO.h    PWM.h    ICU.h</a:t>
          </a:r>
          <a:endParaRPr lang="en-US" sz="1600" b="1" dirty="0">
            <a:latin typeface="Arial" panose="020B0604020202020204" pitchFamily="34" charset="0"/>
            <a:cs typeface="Arial" panose="020B0604020202020204" pitchFamily="34" charset="0"/>
          </a:endParaRP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t>
        <a:bodyPr/>
        <a:lstStyle/>
        <a:p>
          <a:endParaRPr lang="en-US"/>
        </a:p>
      </dgm:t>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LinFactY="-86310" custLinFactNeighborX="0" custLinFactNeighborY="-100000">
        <dgm:presLayoutVars>
          <dgm:chMax val="1"/>
          <dgm:chPref val="1"/>
          <dgm:bulletEnabled val="1"/>
        </dgm:presLayoutVars>
      </dgm:prSet>
      <dgm:spPr/>
      <dgm:t>
        <a:bodyPr/>
        <a:lstStyle/>
        <a:p>
          <a:endParaRPr lang="en-US"/>
        </a:p>
      </dgm:t>
    </dgm:pt>
    <dgm:pt modelId="{5A1B764B-0DC5-47CD-BDEA-9E67799496EC}" type="pres">
      <dgm:prSet presAssocID="{8DB5D7D5-6A1C-4ABC-8850-759A9D876047}" presName="Childtext1" presStyleLbl="revTx" presStyleIdx="0" presStyleCnt="3" custScaleY="28900" custLinFactNeighborX="-104" custLinFactNeighborY="89358">
        <dgm:presLayoutVars>
          <dgm:bulletEnabled val="1"/>
        </dgm:presLayoutVars>
      </dgm:prSet>
      <dgm:spPr/>
      <dgm:t>
        <a:bodyPr/>
        <a:lstStyle/>
        <a:p>
          <a:endParaRPr lang="en-US"/>
        </a:p>
      </dgm:t>
    </dgm:pt>
    <dgm:pt modelId="{122B38A3-0442-4747-820C-1F37877E2B0E}" type="pres">
      <dgm:prSet presAssocID="{8DB5D7D5-6A1C-4ABC-8850-759A9D876047}" presName="ConnectLine1" presStyleLbl="sibTrans1D1" presStyleIdx="0" presStyleCnt="3" custLinFactNeighborX="24425" custLinFactNeighborY="-1589"/>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custLinFactY="200000" custLinFactNeighborX="12099" custLinFactNeighborY="215831"/>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custLinFactY="-11302" custLinFactNeighborX="0" custLinFactNeighborY="-100000">
        <dgm:presLayoutVars>
          <dgm:chMax val="1"/>
          <dgm:chPref val="1"/>
          <dgm:bulletEnabled val="1"/>
        </dgm:presLayoutVars>
      </dgm:prSet>
      <dgm:spPr/>
      <dgm:t>
        <a:bodyPr/>
        <a:lstStyle/>
        <a:p>
          <a:endParaRPr lang="en-US"/>
        </a:p>
      </dgm:t>
    </dgm:pt>
    <dgm:pt modelId="{DF65791B-462E-4589-B98D-F60587330CA8}" type="pres">
      <dgm:prSet presAssocID="{C5146535-FD3D-4589-98A3-623B8DA4B8DB}" presName="Childtext1" presStyleLbl="revTx" presStyleIdx="1" presStyleCnt="3" custLinFactNeighborX="1229" custLinFactNeighborY="-32492">
        <dgm:presLayoutVars>
          <dgm:bulletEnabled val="1"/>
        </dgm:presLayoutVars>
      </dgm:prSet>
      <dgm:spPr/>
      <dgm:t>
        <a:bodyPr/>
        <a:lstStyle/>
        <a:p>
          <a:endParaRPr lang="en-US"/>
        </a:p>
      </dgm:t>
    </dgm:pt>
    <dgm:pt modelId="{DBA410EB-5F61-4F46-92D9-C5B0AA59EE15}" type="pres">
      <dgm:prSet presAssocID="{C5146535-FD3D-4589-98A3-623B8DA4B8DB}" presName="ConnectLine1" presStyleLbl="sibTrans1D1" presStyleIdx="1" presStyleCnt="3" custLinFactY="-5858" custLinFactNeighborY="-100000"/>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custLinFactY="-200000" custLinFactNeighborY="-211331"/>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t>
        <a:bodyPr/>
        <a:lstStyle/>
        <a:p>
          <a:endParaRPr lang="en-US"/>
        </a:p>
      </dgm:t>
    </dgm:pt>
    <dgm:pt modelId="{B4723E2A-4FF1-452A-BD25-8EC364F15A6F}" type="pres">
      <dgm:prSet presAssocID="{09C152DA-7620-4852-8162-A77EC3609F3F}" presName="Childtext1" presStyleLbl="revTx" presStyleIdx="2" presStyleCnt="3" custLinFactY="16833" custLinFactNeighborX="104" custLinFactNeighborY="100000">
        <dgm:presLayoutVars>
          <dgm:bulletEnabled val="1"/>
        </dgm:presLayoutVars>
      </dgm:prSet>
      <dgm:spPr/>
      <dgm:t>
        <a:bodyPr/>
        <a:lstStyle/>
        <a:p>
          <a:endParaRPr lang="en-US"/>
        </a:p>
      </dgm:t>
    </dgm:pt>
    <dgm:pt modelId="{440E9361-37D2-4157-AF38-7B49AD23708B}" type="pres">
      <dgm:prSet presAssocID="{09C152DA-7620-4852-8162-A77EC3609F3F}" presName="ConnectLine1" presStyleLbl="sibTrans1D1" presStyleIdx="2" presStyleCnt="3" custLinFactY="100000" custLinFactNeighborY="148009"/>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custLinFactY="700000" custLinFactNeighborX="12099" custLinFactNeighborY="788054"/>
      <dgm:spPr/>
    </dgm:pt>
    <dgm:pt modelId="{4174F691-D9D3-451C-9893-D177DC3AED58}" type="pres">
      <dgm:prSet presAssocID="{09C152DA-7620-4852-8162-A77EC3609F3F}" presName="EmptyPane1" presStyleCnt="0"/>
      <dgm:spPr/>
    </dgm:pt>
  </dgm:ptLst>
  <dgm:cxnLst>
    <dgm:cxn modelId="{8EBF857E-7408-4941-91E4-293B0F59EEF7}" srcId="{6A70FD8F-0050-42E3-8B3A-6ED7CFB9852E}" destId="{C5146535-FD3D-4589-98A3-623B8DA4B8DB}" srcOrd="1" destOrd="0" parTransId="{20848F78-EC70-4162-96CE-CC68006930F0}" sibTransId="{7A3CCAF8-AC3A-401E-AEDD-44BBC1AA9C31}"/>
    <dgm:cxn modelId="{F9B2D375-40BE-4E5D-AA88-61805FBFF819}" type="presOf" srcId="{8DB5D7D5-6A1C-4ABC-8850-759A9D876047}" destId="{954381E7-0584-46DD-8108-E9BF4F2B5005}" srcOrd="0" destOrd="0" presId="urn:microsoft.com/office/officeart/2016/7/layout/RoundedRectangleTimeline"/>
    <dgm:cxn modelId="{C5202EE1-10E9-4076-9D55-9E0CF8B152AF}" srcId="{6A70FD8F-0050-42E3-8B3A-6ED7CFB9852E}" destId="{8DB5D7D5-6A1C-4ABC-8850-759A9D876047}" srcOrd="0" destOrd="0" parTransId="{D8874F40-D7B0-41DE-BB6F-A6014FEAB2D7}" sibTransId="{BD6E0A2E-99C8-4F5A-971A-CD211D1099FF}"/>
    <dgm:cxn modelId="{E2BBA750-A5E4-4F50-BE16-016934379F81}" type="presOf" srcId="{6C8937BE-93F8-4DED-8538-1C601DAEBA66}" destId="{B4723E2A-4FF1-452A-BD25-8EC364F15A6F}"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E13585A2-54F2-486A-B317-F4D6AF7E83B9}" type="presOf" srcId="{E80CA270-6C90-4E17-ACEA-46B56AD54DD1}" destId="{DF65791B-462E-4589-B98D-F60587330CA8}" srcOrd="0" destOrd="0" presId="urn:microsoft.com/office/officeart/2016/7/layout/RoundedRectangleTimeline"/>
    <dgm:cxn modelId="{5C25BB02-FA66-40A4-9DA6-9E1CAE3A8D4E}" type="presOf" srcId="{C5146535-FD3D-4589-98A3-623B8DA4B8DB}" destId="{30804A27-188E-4A17-8FFE-97BCCA0597B8}"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84C67813-55CE-4EBC-9032-03BD847DC17E}" type="presOf" srcId="{6A70FD8F-0050-42E3-8B3A-6ED7CFB9852E}" destId="{AB52B3CC-6563-466D-BFC3-9B6B5AFA0881}" srcOrd="0" destOrd="0"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2DC28DF8-5C1B-4F53-A4C1-D5B63FB54BAF}" srcId="{C5146535-FD3D-4589-98A3-623B8DA4B8DB}" destId="{E80CA270-6C90-4E17-ACEA-46B56AD54DD1}" srcOrd="0" destOrd="0" parTransId="{7EEC8067-96EF-4BE0-8BE3-BA59ED78A31F}" sibTransId="{1AFE46E5-6B07-4894-8ECB-21BD7E7B8AF1}"/>
    <dgm:cxn modelId="{22ECA226-C4EA-44F1-BCB5-77F78841DA6F}" type="presOf" srcId="{09C152DA-7620-4852-8162-A77EC3609F3F}" destId="{566B79CB-1A41-4F5C-BF91-58D94BF93913}" srcOrd="0" destOrd="0"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588799"/>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lvl="0" algn="ctr" defTabSz="71120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1- Application Layer</a:t>
          </a:r>
          <a:endParaRPr lang="en-US" sz="1600" b="1" kern="1200" dirty="0">
            <a:latin typeface="Arial" panose="020B0604020202020204" pitchFamily="34" charset="0"/>
            <a:cs typeface="Arial" panose="020B0604020202020204" pitchFamily="34" charset="0"/>
          </a:endParaRPr>
        </a:p>
      </dsp:txBody>
      <dsp:txXfrm rot="5400000">
        <a:off x="1024869" y="749865"/>
        <a:ext cx="2987491" cy="327900"/>
      </dsp:txXfrm>
    </dsp:sp>
    <dsp:sp modelId="{5A1B764B-0DC5-47CD-BDEA-9E67799496EC}">
      <dsp:nvSpPr>
        <dsp:cNvPr id="0" name=""/>
        <dsp:cNvSpPr/>
      </dsp:nvSpPr>
      <dsp:spPr>
        <a:xfrm>
          <a:off x="176" y="1362544"/>
          <a:ext cx="5008717" cy="367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lvl="0" algn="ctr" defTabSz="71120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App.h</a:t>
          </a:r>
          <a:endParaRPr lang="en-US" sz="1600" b="1" kern="1200" dirty="0">
            <a:latin typeface="Arial" panose="020B0604020202020204" pitchFamily="34" charset="0"/>
            <a:cs typeface="Arial" panose="020B0604020202020204" pitchFamily="34" charset="0"/>
          </a:endParaRPr>
        </a:p>
      </dsp:txBody>
      <dsp:txXfrm>
        <a:off x="176" y="1362544"/>
        <a:ext cx="5008717" cy="367557"/>
      </dsp:txXfrm>
    </dsp:sp>
    <dsp:sp modelId="{122B38A3-0442-4747-820C-1F37877E2B0E}">
      <dsp:nvSpPr>
        <dsp:cNvPr id="0" name=""/>
        <dsp:cNvSpPr/>
      </dsp:nvSpPr>
      <dsp:spPr>
        <a:xfrm>
          <a:off x="2518537" y="1113814"/>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82199" y="1347966"/>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230756"/>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2- Hardware Abstraction Layer</a:t>
          </a:r>
          <a:endParaRPr lang="en-US" sz="1400" b="1" kern="1200" dirty="0">
            <a:latin typeface="Arial" panose="020B0604020202020204" pitchFamily="34" charset="0"/>
            <a:cs typeface="Arial" panose="020B0604020202020204" pitchFamily="34" charset="0"/>
          </a:endParaRPr>
        </a:p>
      </dsp:txBody>
      <dsp:txXfrm>
        <a:off x="4012359" y="1230756"/>
        <a:ext cx="3005230" cy="363378"/>
      </dsp:txXfrm>
    </dsp:sp>
    <dsp:sp modelId="{DF65791B-462E-4589-B98D-F60587330CA8}">
      <dsp:nvSpPr>
        <dsp:cNvPr id="0" name=""/>
        <dsp:cNvSpPr/>
      </dsp:nvSpPr>
      <dsp:spPr>
        <a:xfrm>
          <a:off x="3072173" y="194872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lvl="0" algn="ctr" defTabSz="71120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GLCD.h</a:t>
          </a:r>
          <a:endParaRPr lang="en-US" sz="1600" b="1" kern="1200" dirty="0">
            <a:latin typeface="Arial" panose="020B0604020202020204" pitchFamily="34" charset="0"/>
            <a:cs typeface="Arial" panose="020B0604020202020204" pitchFamily="34" charset="0"/>
          </a:endParaRPr>
        </a:p>
      </dsp:txBody>
      <dsp:txXfrm>
        <a:off x="3072173" y="1948720"/>
        <a:ext cx="5008717" cy="1271825"/>
      </dsp:txXfrm>
    </dsp:sp>
    <dsp:sp modelId="{DBA410EB-5F61-4F46-92D9-C5B0AA59EE15}">
      <dsp:nvSpPr>
        <dsp:cNvPr id="0" name=""/>
        <dsp:cNvSpPr/>
      </dsp:nvSpPr>
      <dsp:spPr>
        <a:xfrm>
          <a:off x="5514975" y="1690850"/>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1990347"/>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lvl="0" algn="ctr" defTabSz="622300">
            <a:lnSpc>
              <a:spcPct val="90000"/>
            </a:lnSpc>
            <a:spcBef>
              <a:spcPct val="0"/>
            </a:spcBef>
            <a:spcAft>
              <a:spcPct val="35000"/>
            </a:spcAft>
          </a:pPr>
          <a:r>
            <a:rPr lang="en-US" sz="1400" b="1" kern="1200" dirty="0" smtClean="0">
              <a:latin typeface="Arial" panose="020B0604020202020204" pitchFamily="34" charset="0"/>
              <a:cs typeface="Arial" panose="020B0604020202020204" pitchFamily="34" charset="0"/>
            </a:rPr>
            <a:t>3- Microcontroller Abstraction Layer</a:t>
          </a:r>
          <a:endParaRPr lang="en-US" sz="1400" kern="1200" dirty="0">
            <a:latin typeface="Arial" panose="020B0604020202020204" pitchFamily="34" charset="0"/>
            <a:cs typeface="Arial" panose="020B0604020202020204" pitchFamily="34" charset="0"/>
          </a:endParaRPr>
        </a:p>
      </dsp:txBody>
      <dsp:txXfrm rot="-5400000">
        <a:off x="7017591" y="1652943"/>
        <a:ext cx="2987491" cy="327900"/>
      </dsp:txXfrm>
    </dsp:sp>
    <dsp:sp modelId="{B4723E2A-4FF1-452A-BD25-8EC364F15A6F}">
      <dsp:nvSpPr>
        <dsp:cNvPr id="0" name=""/>
        <dsp:cNvSpPr/>
      </dsp:nvSpPr>
      <dsp:spPr>
        <a:xfrm>
          <a:off x="6021055" y="148591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lvl="0" algn="ctr" defTabSz="711200">
            <a:lnSpc>
              <a:spcPct val="90000"/>
            </a:lnSpc>
            <a:spcBef>
              <a:spcPct val="0"/>
            </a:spcBef>
            <a:spcAft>
              <a:spcPct val="35000"/>
            </a:spcAft>
          </a:pPr>
          <a:r>
            <a:rPr lang="en-US" sz="1600" b="1" kern="1200" dirty="0" smtClean="0">
              <a:latin typeface="Arial" panose="020B0604020202020204" pitchFamily="34" charset="0"/>
              <a:cs typeface="Arial" panose="020B0604020202020204" pitchFamily="34" charset="0"/>
            </a:rPr>
            <a:t>DIO.h    PWM.h    ICU.h</a:t>
          </a:r>
          <a:endParaRPr lang="en-US" sz="1600" b="1" kern="1200" dirty="0">
            <a:latin typeface="Arial" panose="020B0604020202020204" pitchFamily="34" charset="0"/>
            <a:cs typeface="Arial" panose="020B0604020202020204" pitchFamily="34" charset="0"/>
          </a:endParaRPr>
        </a:p>
      </dsp:txBody>
      <dsp:txXfrm>
        <a:off x="6021055" y="1485911"/>
        <a:ext cx="5008717" cy="1271825"/>
      </dsp:txXfrm>
    </dsp:sp>
    <dsp:sp modelId="{440E9361-37D2-4157-AF38-7B49AD23708B}">
      <dsp:nvSpPr>
        <dsp:cNvPr id="0" name=""/>
        <dsp:cNvSpPr/>
      </dsp:nvSpPr>
      <dsp:spPr>
        <a:xfrm>
          <a:off x="8520205" y="2065470"/>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92660" y="2353279"/>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3/21/2024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3/21/2024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3/21/2024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3/21/2024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smtClean="0"/>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3/21/2024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3/21/2024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3/21/2024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microcontroller-png/download/59673"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bilbaoelectronics.com/131/display-glcd-128x64-backlight-azu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96715" y="584659"/>
            <a:ext cx="10993549" cy="1475013"/>
          </a:xfrm>
        </p:spPr>
        <p:txBody>
          <a:bodyPr>
            <a:normAutofit/>
          </a:bodyPr>
          <a:lstStyle/>
          <a:p>
            <a:r>
              <a:rPr lang="en-US" dirty="0" smtClean="0"/>
              <a:t>Mini oscilloscope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15854" y="1994283"/>
            <a:ext cx="10993546" cy="468233"/>
          </a:xfrm>
        </p:spPr>
        <p:txBody>
          <a:bodyPr>
            <a:normAutofit/>
          </a:bodyPr>
          <a:lstStyle/>
          <a:p>
            <a:r>
              <a:rPr lang="en-US" dirty="0" smtClean="0"/>
              <a:t>Pwm signal drawer</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p:cNvSpPr txBox="1"/>
          <p:nvPr/>
        </p:nvSpPr>
        <p:spPr>
          <a:xfrm>
            <a:off x="2463319" y="2597109"/>
            <a:ext cx="7498616" cy="3323987"/>
          </a:xfrm>
          <a:prstGeom prst="rect">
            <a:avLst/>
          </a:prstGeom>
          <a:noFill/>
        </p:spPr>
        <p:txBody>
          <a:bodyPr wrap="square" rtlCol="0">
            <a:spAutoFit/>
          </a:bodyPr>
          <a:lstStyle/>
          <a:p>
            <a:r>
              <a:rPr lang="en-US" dirty="0" smtClean="0"/>
              <a:t>Using :</a:t>
            </a:r>
          </a:p>
          <a:p>
            <a:r>
              <a:rPr lang="en-US" dirty="0" smtClean="0"/>
              <a:t>1- ATMega32 Microcontroller</a:t>
            </a:r>
          </a:p>
          <a:p>
            <a:r>
              <a:rPr lang="en-US" dirty="0" smtClean="0"/>
              <a:t>2- GLCD</a:t>
            </a:r>
          </a:p>
          <a:p>
            <a:endParaRPr lang="en-US" dirty="0"/>
          </a:p>
          <a:p>
            <a:endParaRPr lang="en-US" dirty="0" smtClean="0"/>
          </a:p>
          <a:p>
            <a:endParaRPr lang="en-US" dirty="0"/>
          </a:p>
          <a:p>
            <a:endParaRPr lang="en-US" dirty="0" smtClean="0"/>
          </a:p>
          <a:p>
            <a:pPr algn="ctr"/>
            <a:r>
              <a:rPr lang="en-US" sz="2400" b="1" u="sng" dirty="0" smtClean="0"/>
              <a:t>AMIT Graduation Project</a:t>
            </a:r>
          </a:p>
          <a:p>
            <a:pPr algn="ctr"/>
            <a:r>
              <a:rPr lang="en-US" sz="2000" b="1" dirty="0" smtClean="0"/>
              <a:t>Presented by : Yassein Hamed </a:t>
            </a:r>
          </a:p>
          <a:p>
            <a:pPr algn="ctr"/>
            <a:r>
              <a:rPr lang="en-US" sz="2000" b="1" dirty="0" smtClean="0"/>
              <a:t>D53 online </a:t>
            </a:r>
          </a:p>
          <a:p>
            <a:pPr algn="ctr"/>
            <a:r>
              <a:rPr lang="en-US" sz="2000" b="1" dirty="0" smtClean="0"/>
              <a:t>yasseinhamed67@outlook.sa</a:t>
            </a:r>
            <a:endParaRPr lang="en-US" sz="2000" b="1" dirty="0"/>
          </a:p>
        </p:txBody>
      </p:sp>
      <p:pic>
        <p:nvPicPr>
          <p:cNvPr id="11" name="Picture 10" descr="A small blue screen on a green board&#10;&#10;Description automatically generated">
            <a:extLst>
              <a:ext uri="{FF2B5EF4-FFF2-40B4-BE49-F238E27FC236}">
                <a16:creationId xmlns:a16="http://schemas.microsoft.com/office/drawing/2014/main" id="{FEBD308F-78EA-3806-D7E2-425C9D6F954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lc="http://schemas.openxmlformats.org/drawingml/2006/lockedCanvas" xmlns="" xmlns:a1611="http://schemas.microsoft.com/office/drawing/2016/11/main" r:id="rId5"/>
              </a:ext>
            </a:extLst>
          </a:blip>
          <a:stretch>
            <a:fillRect/>
          </a:stretch>
        </p:blipFill>
        <p:spPr>
          <a:xfrm>
            <a:off x="7882834" y="874919"/>
            <a:ext cx="3956840" cy="3327804"/>
          </a:xfrm>
          <a:prstGeom prst="rect">
            <a:avLst/>
          </a:prstGeom>
        </p:spPr>
      </p:pic>
      <p:pic>
        <p:nvPicPr>
          <p:cNvPr id="12" name="Picture 11" descr="A black microchip with white text&#10;&#10;Description automatically generated">
            <a:extLst>
              <a:ext uri="{FF2B5EF4-FFF2-40B4-BE49-F238E27FC236}">
                <a16:creationId xmlns:a16="http://schemas.microsoft.com/office/drawing/2014/main" id="{E40042D2-29F7-F2FC-53FC-AB6FE7B98DA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lc="http://schemas.openxmlformats.org/drawingml/2006/lockedCanvas" xmlns="" xmlns:a1611="http://schemas.microsoft.com/office/drawing/2016/11/main" r:id="rId3"/>
              </a:ext>
            </a:extLst>
          </a:blip>
          <a:stretch>
            <a:fillRect/>
          </a:stretch>
        </p:blipFill>
        <p:spPr>
          <a:xfrm>
            <a:off x="725789" y="4623287"/>
            <a:ext cx="3475059" cy="1695151"/>
          </a:xfrm>
          <a:prstGeom prst="rect">
            <a:avLst/>
          </a:prstGeom>
        </p:spPr>
      </p:pic>
    </p:spTree>
    <p:extLst>
      <p:ext uri="{BB962C8B-B14F-4D97-AF65-F5344CB8AC3E}">
        <p14:creationId xmlns:p14="http://schemas.microsoft.com/office/powerpoint/2010/main" val="247580555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Specification</a:t>
            </a:r>
          </a:p>
        </p:txBody>
      </p:sp>
      <p:sp>
        <p:nvSpPr>
          <p:cNvPr id="3" name="Content Placeholder 2"/>
          <p:cNvSpPr>
            <a:spLocks noGrp="1"/>
          </p:cNvSpPr>
          <p:nvPr>
            <p:ph idx="1"/>
          </p:nvPr>
        </p:nvSpPr>
        <p:spPr/>
        <p:txBody>
          <a:bodyPr/>
          <a:lstStyle/>
          <a:p>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With the graphical LCD we can display the following:</a:t>
            </a:r>
          </a:p>
          <a:p>
            <a:r>
              <a:rPr lang="en-US" sz="2000" b="1" dirty="0">
                <a:latin typeface="Arial" panose="020B0604020202020204" pitchFamily="34" charset="0"/>
                <a:cs typeface="Arial" panose="020B0604020202020204" pitchFamily="34" charset="0"/>
              </a:rPr>
              <a:t>• The shape of the generated PWM from externally</a:t>
            </a:r>
          </a:p>
          <a:p>
            <a:r>
              <a:rPr lang="en-US" sz="2000" b="1" dirty="0">
                <a:latin typeface="Arial" panose="020B0604020202020204" pitchFamily="34" charset="0"/>
                <a:cs typeface="Arial" panose="020B0604020202020204" pitchFamily="34" charset="0"/>
              </a:rPr>
              <a:t>sources.</a:t>
            </a:r>
          </a:p>
          <a:p>
            <a:r>
              <a:rPr lang="en-US" sz="2000" b="1" dirty="0">
                <a:latin typeface="Arial" panose="020B0604020202020204" pitchFamily="34" charset="0"/>
                <a:cs typeface="Arial" panose="020B0604020202020204" pitchFamily="34" charset="0"/>
              </a:rPr>
              <a:t>• The frequency in KHz of the generated wave .</a:t>
            </a:r>
          </a:p>
          <a:p>
            <a:r>
              <a:rPr lang="en-US" sz="2000" b="1" dirty="0">
                <a:latin typeface="Arial" panose="020B0604020202020204" pitchFamily="34" charset="0"/>
                <a:cs typeface="Arial" panose="020B0604020202020204" pitchFamily="34" charset="0"/>
              </a:rPr>
              <a:t>• The duty cycle of the generated wave .</a:t>
            </a:r>
          </a:p>
          <a:p>
            <a:r>
              <a:rPr lang="en-US" sz="2000" b="1" dirty="0">
                <a:latin typeface="Arial" panose="020B0604020202020204" pitchFamily="34" charset="0"/>
                <a:cs typeface="Arial" panose="020B0604020202020204" pitchFamily="34" charset="0"/>
              </a:rPr>
              <a:t>• The time of the single cycle</a:t>
            </a:r>
            <a:r>
              <a:rPr lang="en-US" dirty="0"/>
              <a:t>.</a:t>
            </a:r>
          </a:p>
        </p:txBody>
      </p:sp>
    </p:spTree>
    <p:extLst>
      <p:ext uri="{BB962C8B-B14F-4D97-AF65-F5344CB8AC3E}">
        <p14:creationId xmlns:p14="http://schemas.microsoft.com/office/powerpoint/2010/main" val="3011215659"/>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b="1" u="sng" dirty="0" smtClean="0"/>
              <a:t>Layered architecture</a:t>
            </a:r>
            <a:endParaRPr lang="en-US" b="1" u="sng" dirty="0"/>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041147409"/>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p:cNvCxnSpPr/>
          <p:nvPr/>
        </p:nvCxnSpPr>
        <p:spPr>
          <a:xfrm>
            <a:off x="2233246" y="3455377"/>
            <a:ext cx="8792" cy="25199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42038" y="5975350"/>
            <a:ext cx="68931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9135208" y="4994031"/>
            <a:ext cx="0" cy="981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42038" y="5706208"/>
            <a:ext cx="7658100" cy="263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9908931" y="4994030"/>
            <a:ext cx="26377" cy="720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68515" y="3982915"/>
            <a:ext cx="0" cy="4923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068515" y="4457700"/>
            <a:ext cx="2690447" cy="35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096000" y="4572000"/>
            <a:ext cx="0" cy="615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096000" y="5205046"/>
            <a:ext cx="2177562" cy="17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8233264" y="4994030"/>
            <a:ext cx="0" cy="26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84652"/>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Arial" panose="020B0604020202020204" pitchFamily="34" charset="0"/>
                <a:cs typeface="Arial" panose="020B0604020202020204" pitchFamily="34" charset="0"/>
              </a:rPr>
              <a:t>flowchart</a:t>
            </a:r>
            <a:endParaRPr lang="en-US" b="1" u="sng" dirty="0">
              <a:latin typeface="Arial" panose="020B0604020202020204" pitchFamily="34" charset="0"/>
              <a:cs typeface="Arial" panose="020B0604020202020204" pitchFamily="34" charset="0"/>
            </a:endParaRPr>
          </a:p>
        </p:txBody>
      </p:sp>
      <p:grpSp>
        <p:nvGrpSpPr>
          <p:cNvPr id="16" name="Group 15"/>
          <p:cNvGrpSpPr/>
          <p:nvPr/>
        </p:nvGrpSpPr>
        <p:grpSpPr>
          <a:xfrm>
            <a:off x="1866899" y="2466506"/>
            <a:ext cx="2672862" cy="940777"/>
            <a:chOff x="1866899" y="2466506"/>
            <a:chExt cx="2672862" cy="940777"/>
          </a:xfrm>
        </p:grpSpPr>
        <p:sp>
          <p:nvSpPr>
            <p:cNvPr id="5" name="Rounded Rectangle 4"/>
            <p:cNvSpPr/>
            <p:nvPr/>
          </p:nvSpPr>
          <p:spPr>
            <a:xfrm>
              <a:off x="1866899" y="2466506"/>
              <a:ext cx="2672862" cy="940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183422" y="2706061"/>
              <a:ext cx="2356339"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Initialization</a:t>
              </a:r>
            </a:p>
          </p:txBody>
        </p:sp>
      </p:grpSp>
      <p:grpSp>
        <p:nvGrpSpPr>
          <p:cNvPr id="17" name="Group 16"/>
          <p:cNvGrpSpPr/>
          <p:nvPr/>
        </p:nvGrpSpPr>
        <p:grpSpPr>
          <a:xfrm>
            <a:off x="4759569" y="3710353"/>
            <a:ext cx="2672862" cy="940777"/>
            <a:chOff x="4759569" y="3710353"/>
            <a:chExt cx="2672862" cy="940777"/>
          </a:xfrm>
        </p:grpSpPr>
        <p:sp>
          <p:nvSpPr>
            <p:cNvPr id="6" name="Rounded Rectangle 5"/>
            <p:cNvSpPr/>
            <p:nvPr/>
          </p:nvSpPr>
          <p:spPr>
            <a:xfrm>
              <a:off x="4759569" y="3710353"/>
              <a:ext cx="2672862" cy="940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3339" y="3980686"/>
              <a:ext cx="2409092"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Measure Signal</a:t>
              </a:r>
              <a:endParaRPr lang="en-US" sz="2000" b="1" dirty="0">
                <a:latin typeface="Arial" panose="020B0604020202020204" pitchFamily="34" charset="0"/>
                <a:cs typeface="Arial" panose="020B0604020202020204" pitchFamily="34" charset="0"/>
              </a:endParaRPr>
            </a:p>
          </p:txBody>
        </p:sp>
      </p:grpSp>
      <p:grpSp>
        <p:nvGrpSpPr>
          <p:cNvPr id="18" name="Group 17"/>
          <p:cNvGrpSpPr/>
          <p:nvPr/>
        </p:nvGrpSpPr>
        <p:grpSpPr>
          <a:xfrm>
            <a:off x="4759569" y="5284177"/>
            <a:ext cx="2845776" cy="940777"/>
            <a:chOff x="4759569" y="5284177"/>
            <a:chExt cx="2845776" cy="940777"/>
          </a:xfrm>
        </p:grpSpPr>
        <p:sp>
          <p:nvSpPr>
            <p:cNvPr id="7" name="Rounded Rectangle 6"/>
            <p:cNvSpPr/>
            <p:nvPr/>
          </p:nvSpPr>
          <p:spPr>
            <a:xfrm>
              <a:off x="4759569" y="5284177"/>
              <a:ext cx="2672862" cy="940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240214" y="5554510"/>
              <a:ext cx="2365131"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Draw Signal</a:t>
              </a:r>
              <a:endParaRPr lang="en-US" sz="2000" b="1" dirty="0">
                <a:latin typeface="Arial" panose="020B0604020202020204" pitchFamily="34" charset="0"/>
                <a:cs typeface="Arial" panose="020B0604020202020204" pitchFamily="34" charset="0"/>
              </a:endParaRPr>
            </a:p>
          </p:txBody>
        </p:sp>
      </p:grpSp>
      <p:sp>
        <p:nvSpPr>
          <p:cNvPr id="13" name="Bent-Up Arrow 12"/>
          <p:cNvSpPr/>
          <p:nvPr/>
        </p:nvSpPr>
        <p:spPr>
          <a:xfrm rot="5400000">
            <a:off x="3425587" y="3162781"/>
            <a:ext cx="830370" cy="1573824"/>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890846" y="4688526"/>
            <a:ext cx="310662" cy="519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rved Right Arrow 14"/>
          <p:cNvSpPr/>
          <p:nvPr/>
        </p:nvSpPr>
        <p:spPr>
          <a:xfrm rot="10800000">
            <a:off x="7564316" y="3980686"/>
            <a:ext cx="1143001" cy="19739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18534072"/>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308" y="429595"/>
            <a:ext cx="11029616" cy="1188720"/>
          </a:xfrm>
        </p:spPr>
        <p:txBody>
          <a:bodyPr>
            <a:normAutofit/>
          </a:bodyPr>
          <a:lstStyle/>
          <a:p>
            <a:r>
              <a:rPr lang="en-US" b="1" u="sng" dirty="0" smtClean="0">
                <a:latin typeface="Arial" panose="020B0604020202020204" pitchFamily="34" charset="0"/>
                <a:cs typeface="Arial" panose="020B0604020202020204" pitchFamily="34" charset="0"/>
              </a:rPr>
              <a:t>Measure Signal</a:t>
            </a:r>
            <a:endParaRPr lang="en-US" b="1" u="sng" dirty="0">
              <a:latin typeface="Arial" panose="020B0604020202020204" pitchFamily="34" charset="0"/>
              <a:cs typeface="Arial" panose="020B0604020202020204" pitchFamily="34" charset="0"/>
            </a:endParaRPr>
          </a:p>
        </p:txBody>
      </p:sp>
      <p:grpSp>
        <p:nvGrpSpPr>
          <p:cNvPr id="24" name="Group 23"/>
          <p:cNvGrpSpPr/>
          <p:nvPr/>
        </p:nvGrpSpPr>
        <p:grpSpPr>
          <a:xfrm>
            <a:off x="844962" y="2680891"/>
            <a:ext cx="4254010" cy="712247"/>
            <a:chOff x="1206013" y="2830186"/>
            <a:chExt cx="4254010" cy="712247"/>
          </a:xfrm>
        </p:grpSpPr>
        <p:sp>
          <p:nvSpPr>
            <p:cNvPr id="6" name="Rounded Rectangle 5"/>
            <p:cNvSpPr/>
            <p:nvPr/>
          </p:nvSpPr>
          <p:spPr>
            <a:xfrm>
              <a:off x="1206013" y="2830186"/>
              <a:ext cx="4254010" cy="70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336430" y="2896102"/>
              <a:ext cx="3974123"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Clear Input Capture Flag Set</a:t>
              </a:r>
            </a:p>
            <a:p>
              <a:r>
                <a:rPr lang="en-US" b="1" dirty="0">
                  <a:latin typeface="Arial" panose="020B0604020202020204" pitchFamily="34" charset="0"/>
                  <a:cs typeface="Arial" panose="020B0604020202020204" pitchFamily="34" charset="0"/>
                </a:rPr>
                <a:t>Trigger Edge: RISING_EDG</a:t>
              </a:r>
            </a:p>
          </p:txBody>
        </p:sp>
      </p:grpSp>
      <p:grpSp>
        <p:nvGrpSpPr>
          <p:cNvPr id="25" name="Group 24"/>
          <p:cNvGrpSpPr/>
          <p:nvPr/>
        </p:nvGrpSpPr>
        <p:grpSpPr>
          <a:xfrm>
            <a:off x="844962" y="3714231"/>
            <a:ext cx="4227632" cy="690141"/>
            <a:chOff x="1232391" y="3620559"/>
            <a:chExt cx="4227632" cy="690141"/>
          </a:xfrm>
        </p:grpSpPr>
        <p:sp>
          <p:nvSpPr>
            <p:cNvPr id="9" name="Rounded Rectangle 8"/>
            <p:cNvSpPr/>
            <p:nvPr/>
          </p:nvSpPr>
          <p:spPr>
            <a:xfrm>
              <a:off x="1232391" y="3620559"/>
              <a:ext cx="4227632" cy="643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24709" y="3664369"/>
              <a:ext cx="4064976"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Wait for Input Capture →</a:t>
              </a:r>
            </a:p>
            <a:p>
              <a:r>
                <a:rPr lang="en-US" b="1" dirty="0">
                  <a:latin typeface="Arial" panose="020B0604020202020204" pitchFamily="34" charset="0"/>
                  <a:cs typeface="Arial" panose="020B0604020202020204" pitchFamily="34" charset="0"/>
                </a:rPr>
                <a:t>Set value to A</a:t>
              </a:r>
            </a:p>
          </p:txBody>
        </p:sp>
      </p:grpSp>
      <p:grpSp>
        <p:nvGrpSpPr>
          <p:cNvPr id="26" name="Group 25"/>
          <p:cNvGrpSpPr/>
          <p:nvPr/>
        </p:nvGrpSpPr>
        <p:grpSpPr>
          <a:xfrm>
            <a:off x="842763" y="4689106"/>
            <a:ext cx="4254010" cy="652371"/>
            <a:chOff x="1206013" y="4433310"/>
            <a:chExt cx="4254010" cy="652371"/>
          </a:xfrm>
        </p:grpSpPr>
        <p:sp>
          <p:nvSpPr>
            <p:cNvPr id="11" name="Rounded Rectangle 10"/>
            <p:cNvSpPr/>
            <p:nvPr/>
          </p:nvSpPr>
          <p:spPr>
            <a:xfrm>
              <a:off x="1206013" y="4433310"/>
              <a:ext cx="4254010" cy="648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351087" y="4439350"/>
              <a:ext cx="4064976"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Clear Input Capture Flag Set</a:t>
              </a:r>
            </a:p>
            <a:p>
              <a:r>
                <a:rPr lang="en-US" b="1" dirty="0">
                  <a:latin typeface="Arial" panose="020B0604020202020204" pitchFamily="34" charset="0"/>
                  <a:cs typeface="Arial" panose="020B0604020202020204" pitchFamily="34" charset="0"/>
                </a:rPr>
                <a:t>Trigger Edge: RISING_EDGE</a:t>
              </a:r>
            </a:p>
          </p:txBody>
        </p:sp>
      </p:grpSp>
      <p:grpSp>
        <p:nvGrpSpPr>
          <p:cNvPr id="28" name="Group 27"/>
          <p:cNvGrpSpPr/>
          <p:nvPr/>
        </p:nvGrpSpPr>
        <p:grpSpPr>
          <a:xfrm>
            <a:off x="6666035" y="5735142"/>
            <a:ext cx="4297972" cy="738805"/>
            <a:chOff x="6639659" y="5196002"/>
            <a:chExt cx="4297972" cy="738805"/>
          </a:xfrm>
        </p:grpSpPr>
        <p:sp>
          <p:nvSpPr>
            <p:cNvPr id="12" name="Rounded Rectangle 11"/>
            <p:cNvSpPr/>
            <p:nvPr/>
          </p:nvSpPr>
          <p:spPr>
            <a:xfrm>
              <a:off x="6639659" y="5196002"/>
              <a:ext cx="4297972" cy="738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6758354" y="5261918"/>
              <a:ext cx="3994637" cy="65555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Wait for Input Capture →</a:t>
              </a:r>
            </a:p>
            <a:p>
              <a:r>
                <a:rPr lang="en-US" b="1" dirty="0">
                  <a:latin typeface="Arial" panose="020B0604020202020204" pitchFamily="34" charset="0"/>
                  <a:cs typeface="Arial" panose="020B0604020202020204" pitchFamily="34" charset="0"/>
                </a:rPr>
                <a:t>Set value to B</a:t>
              </a:r>
            </a:p>
          </p:txBody>
        </p:sp>
      </p:grpSp>
      <p:grpSp>
        <p:nvGrpSpPr>
          <p:cNvPr id="29" name="Group 28"/>
          <p:cNvGrpSpPr/>
          <p:nvPr/>
        </p:nvGrpSpPr>
        <p:grpSpPr>
          <a:xfrm>
            <a:off x="6679224" y="4757984"/>
            <a:ext cx="4359518" cy="744169"/>
            <a:chOff x="6608886" y="4241791"/>
            <a:chExt cx="4359518" cy="744169"/>
          </a:xfrm>
        </p:grpSpPr>
        <p:sp>
          <p:nvSpPr>
            <p:cNvPr id="8" name="Rounded Rectangle 7"/>
            <p:cNvSpPr/>
            <p:nvPr/>
          </p:nvSpPr>
          <p:spPr>
            <a:xfrm>
              <a:off x="6608886" y="4241791"/>
              <a:ext cx="4359518" cy="744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758354" y="4290709"/>
              <a:ext cx="3994636"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Clear Input Capture Flag Set</a:t>
              </a:r>
            </a:p>
            <a:p>
              <a:r>
                <a:rPr lang="en-US" b="1" dirty="0">
                  <a:latin typeface="Arial" panose="020B0604020202020204" pitchFamily="34" charset="0"/>
                  <a:cs typeface="Arial" panose="020B0604020202020204" pitchFamily="34" charset="0"/>
                </a:rPr>
                <a:t>Trigger Edge: Falling_EDGE</a:t>
              </a:r>
            </a:p>
          </p:txBody>
        </p:sp>
      </p:grpSp>
      <p:grpSp>
        <p:nvGrpSpPr>
          <p:cNvPr id="30" name="Group 29"/>
          <p:cNvGrpSpPr/>
          <p:nvPr/>
        </p:nvGrpSpPr>
        <p:grpSpPr>
          <a:xfrm>
            <a:off x="6666035" y="3714231"/>
            <a:ext cx="4328745" cy="810764"/>
            <a:chOff x="6639658" y="3620559"/>
            <a:chExt cx="4328745" cy="810764"/>
          </a:xfrm>
        </p:grpSpPr>
        <p:sp>
          <p:nvSpPr>
            <p:cNvPr id="13" name="Rounded Rectangle 12"/>
            <p:cNvSpPr/>
            <p:nvPr/>
          </p:nvSpPr>
          <p:spPr>
            <a:xfrm>
              <a:off x="6639658" y="3620559"/>
              <a:ext cx="4328745" cy="810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758355" y="3686419"/>
              <a:ext cx="4179276"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Wait for Input Capture →</a:t>
              </a:r>
            </a:p>
            <a:p>
              <a:r>
                <a:rPr lang="en-US" b="1" dirty="0">
                  <a:latin typeface="Arial" panose="020B0604020202020204" pitchFamily="34" charset="0"/>
                  <a:cs typeface="Arial" panose="020B0604020202020204" pitchFamily="34" charset="0"/>
                </a:rPr>
                <a:t>Set value to c</a:t>
              </a:r>
            </a:p>
          </p:txBody>
        </p:sp>
      </p:grpSp>
      <p:grpSp>
        <p:nvGrpSpPr>
          <p:cNvPr id="31" name="Group 30"/>
          <p:cNvGrpSpPr/>
          <p:nvPr/>
        </p:nvGrpSpPr>
        <p:grpSpPr>
          <a:xfrm>
            <a:off x="6666035" y="2660567"/>
            <a:ext cx="4350725" cy="820675"/>
            <a:chOff x="6639658" y="2833115"/>
            <a:chExt cx="4350725" cy="820675"/>
          </a:xfrm>
        </p:grpSpPr>
        <p:sp>
          <p:nvSpPr>
            <p:cNvPr id="7" name="Rounded Rectangle 6"/>
            <p:cNvSpPr/>
            <p:nvPr/>
          </p:nvSpPr>
          <p:spPr>
            <a:xfrm>
              <a:off x="6639658" y="2833115"/>
              <a:ext cx="4350725" cy="820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6758354" y="2896046"/>
              <a:ext cx="4047389" cy="647253"/>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Period time = B-A</a:t>
              </a:r>
            </a:p>
            <a:p>
              <a:r>
                <a:rPr lang="en-US" b="1" dirty="0">
                  <a:latin typeface="Arial" panose="020B0604020202020204" pitchFamily="34" charset="0"/>
                  <a:cs typeface="Arial" panose="020B0604020202020204" pitchFamily="34" charset="0"/>
                </a:rPr>
                <a:t>high Time = C-B</a:t>
              </a:r>
            </a:p>
          </p:txBody>
        </p:sp>
      </p:grpSp>
      <p:grpSp>
        <p:nvGrpSpPr>
          <p:cNvPr id="32" name="Group 31"/>
          <p:cNvGrpSpPr/>
          <p:nvPr/>
        </p:nvGrpSpPr>
        <p:grpSpPr>
          <a:xfrm>
            <a:off x="6692412" y="1761487"/>
            <a:ext cx="4369043" cy="682809"/>
            <a:chOff x="6639659" y="2039815"/>
            <a:chExt cx="2189284" cy="501162"/>
          </a:xfrm>
        </p:grpSpPr>
        <p:sp>
          <p:nvSpPr>
            <p:cNvPr id="10" name="Rounded Rectangle 9"/>
            <p:cNvSpPr/>
            <p:nvPr/>
          </p:nvSpPr>
          <p:spPr>
            <a:xfrm>
              <a:off x="6639659" y="2039815"/>
              <a:ext cx="2189284" cy="50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758355" y="2105088"/>
              <a:ext cx="1951892"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Duty = Ton / T ;</a:t>
              </a:r>
            </a:p>
          </p:txBody>
        </p:sp>
      </p:grpSp>
      <p:grpSp>
        <p:nvGrpSpPr>
          <p:cNvPr id="27" name="Group 26"/>
          <p:cNvGrpSpPr/>
          <p:nvPr/>
        </p:nvGrpSpPr>
        <p:grpSpPr>
          <a:xfrm>
            <a:off x="844962" y="1963178"/>
            <a:ext cx="2189284" cy="501162"/>
            <a:chOff x="1232391" y="2039815"/>
            <a:chExt cx="2189284" cy="501162"/>
          </a:xfrm>
        </p:grpSpPr>
        <p:sp>
          <p:nvSpPr>
            <p:cNvPr id="5" name="Rounded Rectangle 4"/>
            <p:cNvSpPr/>
            <p:nvPr/>
          </p:nvSpPr>
          <p:spPr>
            <a:xfrm>
              <a:off x="1232391" y="2039815"/>
              <a:ext cx="2189284" cy="50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351087" y="2113944"/>
              <a:ext cx="195189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ICU_GetSignal</a:t>
              </a:r>
              <a:r>
                <a:rPr lang="en-US" sz="1400" b="1" dirty="0">
                  <a:latin typeface="Arial" panose="020B0604020202020204" pitchFamily="34" charset="0"/>
                  <a:cs typeface="Arial" panose="020B0604020202020204" pitchFamily="34" charset="0"/>
                </a:rPr>
                <a:t>();</a:t>
              </a:r>
            </a:p>
          </p:txBody>
        </p:sp>
      </p:grpSp>
      <p:sp>
        <p:nvSpPr>
          <p:cNvPr id="33" name="Curved Right Arrow 32"/>
          <p:cNvSpPr/>
          <p:nvPr/>
        </p:nvSpPr>
        <p:spPr>
          <a:xfrm>
            <a:off x="150369" y="2088785"/>
            <a:ext cx="571500" cy="11842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5217668" y="3026770"/>
            <a:ext cx="583224" cy="12573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urved Right Arrow 34"/>
          <p:cNvSpPr/>
          <p:nvPr/>
        </p:nvSpPr>
        <p:spPr>
          <a:xfrm>
            <a:off x="163558" y="3945856"/>
            <a:ext cx="571500" cy="11842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Left-Up Arrow 35"/>
          <p:cNvSpPr/>
          <p:nvPr/>
        </p:nvSpPr>
        <p:spPr>
          <a:xfrm rot="5400000">
            <a:off x="5038459" y="4746852"/>
            <a:ext cx="824475" cy="2237237"/>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urved Up Arrow 36"/>
          <p:cNvSpPr/>
          <p:nvPr/>
        </p:nvSpPr>
        <p:spPr>
          <a:xfrm rot="16200000">
            <a:off x="10825576" y="5270553"/>
            <a:ext cx="1160584" cy="64633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Curved Down Arrow 37"/>
          <p:cNvSpPr/>
          <p:nvPr/>
        </p:nvSpPr>
        <p:spPr>
          <a:xfrm rot="16200000">
            <a:off x="5448342" y="4246154"/>
            <a:ext cx="1418493" cy="72178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urved Up Arrow 38"/>
          <p:cNvSpPr/>
          <p:nvPr/>
        </p:nvSpPr>
        <p:spPr>
          <a:xfrm rot="16200000">
            <a:off x="10923025" y="2220304"/>
            <a:ext cx="1160584" cy="64633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3040030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0"/>
            <a:ext cx="11029616" cy="1188720"/>
          </a:xfrm>
        </p:spPr>
        <p:txBody>
          <a:bodyPr/>
          <a:lstStyle/>
          <a:p>
            <a:r>
              <a:rPr lang="en-US" b="1" u="sng" dirty="0">
                <a:latin typeface="Arial" panose="020B0604020202020204" pitchFamily="34" charset="0"/>
                <a:cs typeface="Arial" panose="020B0604020202020204" pitchFamily="34" charset="0"/>
              </a:rPr>
              <a:t>Draw Signal</a:t>
            </a:r>
          </a:p>
        </p:txBody>
      </p:sp>
      <p:grpSp>
        <p:nvGrpSpPr>
          <p:cNvPr id="4" name="Group 3"/>
          <p:cNvGrpSpPr/>
          <p:nvPr/>
        </p:nvGrpSpPr>
        <p:grpSpPr>
          <a:xfrm>
            <a:off x="844962" y="1626577"/>
            <a:ext cx="2997276" cy="837763"/>
            <a:chOff x="1232391" y="2039815"/>
            <a:chExt cx="2189284" cy="501162"/>
          </a:xfrm>
        </p:grpSpPr>
        <p:sp>
          <p:nvSpPr>
            <p:cNvPr id="5" name="Rounded Rectangle 4"/>
            <p:cNvSpPr/>
            <p:nvPr/>
          </p:nvSpPr>
          <p:spPr>
            <a:xfrm>
              <a:off x="1232391" y="2039815"/>
              <a:ext cx="2189284" cy="50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351087" y="2113944"/>
              <a:ext cx="1951892" cy="349821"/>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Draw_Signal();</a:t>
              </a:r>
            </a:p>
            <a:p>
              <a:r>
                <a:rPr lang="en-US" sz="1600" b="1" dirty="0">
                  <a:latin typeface="Arial" panose="020B0604020202020204" pitchFamily="34" charset="0"/>
                  <a:cs typeface="Arial" panose="020B0604020202020204" pitchFamily="34" charset="0"/>
                </a:rPr>
                <a:t>GLCD_DisplayString();</a:t>
              </a:r>
              <a:endParaRPr lang="en-US" sz="1400" b="1" dirty="0">
                <a:latin typeface="Arial" panose="020B0604020202020204" pitchFamily="34" charset="0"/>
                <a:cs typeface="Arial" panose="020B0604020202020204" pitchFamily="34" charset="0"/>
              </a:endParaRPr>
            </a:p>
          </p:txBody>
        </p:sp>
      </p:grpSp>
      <p:sp>
        <p:nvSpPr>
          <p:cNvPr id="7" name="Curved Right Arrow 6"/>
          <p:cNvSpPr/>
          <p:nvPr/>
        </p:nvSpPr>
        <p:spPr>
          <a:xfrm>
            <a:off x="150369" y="2088785"/>
            <a:ext cx="571500" cy="11842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 name="Group 7"/>
          <p:cNvGrpSpPr/>
          <p:nvPr/>
        </p:nvGrpSpPr>
        <p:grpSpPr>
          <a:xfrm>
            <a:off x="844962" y="2680891"/>
            <a:ext cx="4254010" cy="701893"/>
            <a:chOff x="1206013" y="2830186"/>
            <a:chExt cx="4254010" cy="701893"/>
          </a:xfrm>
        </p:grpSpPr>
        <p:sp>
          <p:nvSpPr>
            <p:cNvPr id="9" name="Rounded Rectangle 8"/>
            <p:cNvSpPr/>
            <p:nvPr/>
          </p:nvSpPr>
          <p:spPr>
            <a:xfrm>
              <a:off x="1206013" y="2830186"/>
              <a:ext cx="4254010" cy="7018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336430" y="2896101"/>
              <a:ext cx="4026877"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Get duty cycle from ICU</a:t>
              </a:r>
            </a:p>
          </p:txBody>
        </p:sp>
      </p:grpSp>
      <p:grpSp>
        <p:nvGrpSpPr>
          <p:cNvPr id="11" name="Group 10"/>
          <p:cNvGrpSpPr/>
          <p:nvPr/>
        </p:nvGrpSpPr>
        <p:grpSpPr>
          <a:xfrm>
            <a:off x="844962" y="3714231"/>
            <a:ext cx="4227632" cy="690141"/>
            <a:chOff x="1232391" y="3620559"/>
            <a:chExt cx="4227632" cy="690141"/>
          </a:xfrm>
        </p:grpSpPr>
        <p:sp>
          <p:nvSpPr>
            <p:cNvPr id="12" name="Rounded Rectangle 11"/>
            <p:cNvSpPr/>
            <p:nvPr/>
          </p:nvSpPr>
          <p:spPr>
            <a:xfrm>
              <a:off x="1232391" y="3620559"/>
              <a:ext cx="4227632" cy="643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324709" y="3664369"/>
              <a:ext cx="4064976"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GLCD Line 0: Display Frequency</a:t>
              </a:r>
            </a:p>
            <a:p>
              <a:r>
                <a:rPr lang="en-US" b="1" dirty="0">
                  <a:latin typeface="Arial" panose="020B0604020202020204" pitchFamily="34" charset="0"/>
                  <a:cs typeface="Arial" panose="020B0604020202020204" pitchFamily="34" charset="0"/>
                </a:rPr>
                <a:t>Value in kHz</a:t>
              </a:r>
            </a:p>
          </p:txBody>
        </p:sp>
      </p:grpSp>
      <p:sp>
        <p:nvSpPr>
          <p:cNvPr id="14" name="Curved Left Arrow 13"/>
          <p:cNvSpPr/>
          <p:nvPr/>
        </p:nvSpPr>
        <p:spPr>
          <a:xfrm>
            <a:off x="5217668" y="3026770"/>
            <a:ext cx="583224" cy="12573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Right Arrow 14"/>
          <p:cNvSpPr/>
          <p:nvPr/>
        </p:nvSpPr>
        <p:spPr>
          <a:xfrm>
            <a:off x="163558" y="3945856"/>
            <a:ext cx="571500" cy="118421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p:cNvGrpSpPr/>
          <p:nvPr/>
        </p:nvGrpSpPr>
        <p:grpSpPr>
          <a:xfrm>
            <a:off x="842763" y="4689106"/>
            <a:ext cx="4254010" cy="652371"/>
            <a:chOff x="1206013" y="4433310"/>
            <a:chExt cx="4254010" cy="652371"/>
          </a:xfrm>
        </p:grpSpPr>
        <p:sp>
          <p:nvSpPr>
            <p:cNvPr id="17" name="Rounded Rectangle 16"/>
            <p:cNvSpPr/>
            <p:nvPr/>
          </p:nvSpPr>
          <p:spPr>
            <a:xfrm>
              <a:off x="1206013" y="4433310"/>
              <a:ext cx="4254010" cy="648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351087" y="4439350"/>
              <a:ext cx="4064976"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GLCD Line 0: Display Duty Cycle</a:t>
              </a:r>
            </a:p>
            <a:p>
              <a:r>
                <a:rPr lang="en-US" b="1" dirty="0">
                  <a:latin typeface="Arial" panose="020B0604020202020204" pitchFamily="34" charset="0"/>
                  <a:cs typeface="Arial" panose="020B0604020202020204" pitchFamily="34" charset="0"/>
                </a:rPr>
                <a:t>Value in %.</a:t>
              </a:r>
            </a:p>
          </p:txBody>
        </p:sp>
      </p:grpSp>
      <p:sp>
        <p:nvSpPr>
          <p:cNvPr id="19" name="Left-Up Arrow 18"/>
          <p:cNvSpPr/>
          <p:nvPr/>
        </p:nvSpPr>
        <p:spPr>
          <a:xfrm rot="5400000">
            <a:off x="5038459" y="4746852"/>
            <a:ext cx="824475" cy="2237237"/>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6666035" y="5735142"/>
            <a:ext cx="4297972" cy="738805"/>
            <a:chOff x="6639659" y="5196002"/>
            <a:chExt cx="4297972" cy="738805"/>
          </a:xfrm>
        </p:grpSpPr>
        <p:sp>
          <p:nvSpPr>
            <p:cNvPr id="22" name="Rounded Rectangle 21"/>
            <p:cNvSpPr/>
            <p:nvPr/>
          </p:nvSpPr>
          <p:spPr>
            <a:xfrm>
              <a:off x="6639659" y="5196002"/>
              <a:ext cx="4297972" cy="7388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6758354" y="5261918"/>
              <a:ext cx="3994637" cy="655557"/>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GLCD Line 4: Display Period Time</a:t>
              </a:r>
            </a:p>
            <a:p>
              <a:r>
                <a:rPr lang="en-US" b="1" dirty="0">
                  <a:latin typeface="Arial" panose="020B0604020202020204" pitchFamily="34" charset="0"/>
                  <a:cs typeface="Arial" panose="020B0604020202020204" pitchFamily="34" charset="0"/>
                </a:rPr>
                <a:t>Value in milliseconds.</a:t>
              </a:r>
            </a:p>
          </p:txBody>
        </p:sp>
      </p:grpSp>
      <p:sp>
        <p:nvSpPr>
          <p:cNvPr id="24" name="Curved Up Arrow 23"/>
          <p:cNvSpPr/>
          <p:nvPr/>
        </p:nvSpPr>
        <p:spPr>
          <a:xfrm rot="16200000">
            <a:off x="10825576" y="5270553"/>
            <a:ext cx="1160584" cy="64633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p:cNvGrpSpPr/>
          <p:nvPr/>
        </p:nvGrpSpPr>
        <p:grpSpPr>
          <a:xfrm>
            <a:off x="6679224" y="4757984"/>
            <a:ext cx="4359518" cy="744169"/>
            <a:chOff x="6608886" y="4241791"/>
            <a:chExt cx="4359518" cy="744169"/>
          </a:xfrm>
        </p:grpSpPr>
        <p:sp>
          <p:nvSpPr>
            <p:cNvPr id="26" name="Rounded Rectangle 25"/>
            <p:cNvSpPr/>
            <p:nvPr/>
          </p:nvSpPr>
          <p:spPr>
            <a:xfrm>
              <a:off x="6608886" y="4241791"/>
              <a:ext cx="4359518" cy="7441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6758354" y="4290709"/>
              <a:ext cx="3994636"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GLCD Line 6: Display Arrow on</a:t>
              </a:r>
            </a:p>
            <a:p>
              <a:r>
                <a:rPr lang="en-US" b="1" dirty="0">
                  <a:latin typeface="Arial" panose="020B0604020202020204" pitchFamily="34" charset="0"/>
                  <a:cs typeface="Arial" panose="020B0604020202020204" pitchFamily="34" charset="0"/>
                </a:rPr>
                <a:t>First Cycle Period Time</a:t>
              </a:r>
            </a:p>
          </p:txBody>
        </p:sp>
      </p:grpSp>
      <p:sp>
        <p:nvSpPr>
          <p:cNvPr id="28" name="Curved Down Arrow 27"/>
          <p:cNvSpPr/>
          <p:nvPr/>
        </p:nvSpPr>
        <p:spPr>
          <a:xfrm rot="16200000">
            <a:off x="5448342" y="4246154"/>
            <a:ext cx="1418493" cy="72178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9" name="Group 28"/>
          <p:cNvGrpSpPr/>
          <p:nvPr/>
        </p:nvGrpSpPr>
        <p:grpSpPr>
          <a:xfrm>
            <a:off x="6666035" y="3714231"/>
            <a:ext cx="4328745" cy="810764"/>
            <a:chOff x="6639658" y="3620559"/>
            <a:chExt cx="4328745" cy="810764"/>
          </a:xfrm>
        </p:grpSpPr>
        <p:sp>
          <p:nvSpPr>
            <p:cNvPr id="30" name="Rounded Rectangle 29"/>
            <p:cNvSpPr/>
            <p:nvPr/>
          </p:nvSpPr>
          <p:spPr>
            <a:xfrm>
              <a:off x="6639658" y="3620559"/>
              <a:ext cx="4328745" cy="8107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758355" y="3686419"/>
              <a:ext cx="4179276"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GLCD Line 7: Display the PWM</a:t>
              </a:r>
            </a:p>
            <a:p>
              <a:r>
                <a:rPr lang="en-US" b="1" dirty="0">
                  <a:latin typeface="Arial" panose="020B0604020202020204" pitchFamily="34" charset="0"/>
                  <a:cs typeface="Arial" panose="020B0604020202020204" pitchFamily="34" charset="0"/>
                </a:rPr>
                <a:t>signal shape</a:t>
              </a:r>
            </a:p>
          </p:txBody>
        </p:sp>
      </p:grpSp>
      <p:grpSp>
        <p:nvGrpSpPr>
          <p:cNvPr id="32" name="Group 31"/>
          <p:cNvGrpSpPr/>
          <p:nvPr/>
        </p:nvGrpSpPr>
        <p:grpSpPr>
          <a:xfrm>
            <a:off x="7445617" y="2278607"/>
            <a:ext cx="2672862" cy="940777"/>
            <a:chOff x="1866899" y="2466506"/>
            <a:chExt cx="2672862" cy="940777"/>
          </a:xfrm>
        </p:grpSpPr>
        <p:sp>
          <p:nvSpPr>
            <p:cNvPr id="33" name="Rounded Rectangle 32"/>
            <p:cNvSpPr/>
            <p:nvPr/>
          </p:nvSpPr>
          <p:spPr>
            <a:xfrm>
              <a:off x="1866899" y="2466506"/>
              <a:ext cx="2672862" cy="9407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020031" y="2691983"/>
              <a:ext cx="2366598" cy="474019"/>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repeat</a:t>
              </a:r>
            </a:p>
          </p:txBody>
        </p:sp>
      </p:grpSp>
    </p:spTree>
    <p:extLst>
      <p:ext uri="{BB962C8B-B14F-4D97-AF65-F5344CB8AC3E}">
        <p14:creationId xmlns:p14="http://schemas.microsoft.com/office/powerpoint/2010/main" val="237605558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5523758" y="546222"/>
            <a:ext cx="1134208" cy="5693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a:latin typeface="Arial" panose="020B0604020202020204" pitchFamily="34" charset="0"/>
                <a:cs typeface="Arial" panose="020B0604020202020204" pitchFamily="34" charset="0"/>
              </a:rPr>
              <a:t>Start</a:t>
            </a:r>
          </a:p>
        </p:txBody>
      </p:sp>
      <p:sp>
        <p:nvSpPr>
          <p:cNvPr id="6" name="Parallelogram 5"/>
          <p:cNvSpPr/>
          <p:nvPr/>
        </p:nvSpPr>
        <p:spPr>
          <a:xfrm>
            <a:off x="4732449" y="1676571"/>
            <a:ext cx="2716823" cy="39565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Initialization</a:t>
            </a:r>
          </a:p>
        </p:txBody>
      </p:sp>
      <p:sp>
        <p:nvSpPr>
          <p:cNvPr id="7" name="Parallelogram 6"/>
          <p:cNvSpPr/>
          <p:nvPr/>
        </p:nvSpPr>
        <p:spPr>
          <a:xfrm>
            <a:off x="4721450" y="2645102"/>
            <a:ext cx="2716823" cy="39565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Get signal</a:t>
            </a:r>
          </a:p>
        </p:txBody>
      </p:sp>
      <p:sp>
        <p:nvSpPr>
          <p:cNvPr id="8" name="Parallelogram 7"/>
          <p:cNvSpPr/>
          <p:nvPr/>
        </p:nvSpPr>
        <p:spPr>
          <a:xfrm>
            <a:off x="4732449" y="3586989"/>
            <a:ext cx="2716823" cy="395654"/>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Draw </a:t>
            </a:r>
            <a:r>
              <a:rPr lang="en-US" b="1" dirty="0" smtClean="0">
                <a:latin typeface="Arial" panose="020B0604020202020204" pitchFamily="34" charset="0"/>
                <a:cs typeface="Arial" panose="020B0604020202020204" pitchFamily="34" charset="0"/>
              </a:rPr>
              <a:t>time arrow</a:t>
            </a:r>
            <a:endParaRPr lang="en-US" b="1" dirty="0">
              <a:latin typeface="Arial" panose="020B0604020202020204" pitchFamily="34" charset="0"/>
              <a:cs typeface="Arial" panose="020B0604020202020204" pitchFamily="34" charset="0"/>
            </a:endParaRPr>
          </a:p>
        </p:txBody>
      </p:sp>
      <p:sp>
        <p:nvSpPr>
          <p:cNvPr id="11" name="Down Arrow 10"/>
          <p:cNvSpPr/>
          <p:nvPr/>
        </p:nvSpPr>
        <p:spPr>
          <a:xfrm>
            <a:off x="6005139" y="1182561"/>
            <a:ext cx="171445" cy="417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6005139" y="2148600"/>
            <a:ext cx="171445" cy="417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6005137" y="3103678"/>
            <a:ext cx="171445" cy="417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Decision 13"/>
          <p:cNvSpPr/>
          <p:nvPr/>
        </p:nvSpPr>
        <p:spPr>
          <a:xfrm>
            <a:off x="5563344" y="4535746"/>
            <a:ext cx="1094622" cy="83772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anose="020B0604020202020204" pitchFamily="34" charset="0"/>
                <a:cs typeface="Arial" panose="020B0604020202020204" pitchFamily="34" charset="0"/>
              </a:rPr>
              <a:t>loop</a:t>
            </a:r>
          </a:p>
          <a:p>
            <a:pPr algn="ctr"/>
            <a:r>
              <a:rPr lang="en-US" sz="1200" b="1" dirty="0">
                <a:latin typeface="Arial" panose="020B0604020202020204" pitchFamily="34" charset="0"/>
                <a:cs typeface="Arial" panose="020B0604020202020204" pitchFamily="34" charset="0"/>
              </a:rPr>
              <a:t>sync</a:t>
            </a:r>
          </a:p>
        </p:txBody>
      </p:sp>
      <p:sp>
        <p:nvSpPr>
          <p:cNvPr id="15" name="Down Arrow 14"/>
          <p:cNvSpPr/>
          <p:nvPr/>
        </p:nvSpPr>
        <p:spPr>
          <a:xfrm>
            <a:off x="5994138" y="4039645"/>
            <a:ext cx="171445" cy="4176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420459" y="6100211"/>
            <a:ext cx="1380392" cy="6418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u="sng" dirty="0" smtClean="0">
                <a:latin typeface="Arial" panose="020B0604020202020204" pitchFamily="34" charset="0"/>
                <a:cs typeface="Arial" panose="020B0604020202020204" pitchFamily="34" charset="0"/>
              </a:rPr>
              <a:t>End</a:t>
            </a:r>
            <a:endParaRPr lang="en-US" b="1" u="sng" dirty="0">
              <a:latin typeface="Arial" panose="020B0604020202020204" pitchFamily="34" charset="0"/>
              <a:cs typeface="Arial" panose="020B0604020202020204" pitchFamily="34" charset="0"/>
            </a:endParaRPr>
          </a:p>
        </p:txBody>
      </p:sp>
      <p:sp>
        <p:nvSpPr>
          <p:cNvPr id="17" name="Flowchart: Data 16"/>
          <p:cNvSpPr/>
          <p:nvPr/>
        </p:nvSpPr>
        <p:spPr>
          <a:xfrm>
            <a:off x="6803038" y="5448347"/>
            <a:ext cx="1688123" cy="5769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Arial" panose="020B0604020202020204" pitchFamily="34" charset="0"/>
                <a:cs typeface="Arial" panose="020B0604020202020204" pitchFamily="34" charset="0"/>
              </a:rPr>
              <a:t>continue</a:t>
            </a:r>
          </a:p>
        </p:txBody>
      </p:sp>
      <p:sp>
        <p:nvSpPr>
          <p:cNvPr id="18" name="Flowchart: Data 17"/>
          <p:cNvSpPr/>
          <p:nvPr/>
        </p:nvSpPr>
        <p:spPr>
          <a:xfrm>
            <a:off x="3732336" y="5415483"/>
            <a:ext cx="1688123" cy="5769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stop</a:t>
            </a:r>
          </a:p>
        </p:txBody>
      </p:sp>
      <p:sp>
        <p:nvSpPr>
          <p:cNvPr id="19" name="Bent Arrow 18"/>
          <p:cNvSpPr/>
          <p:nvPr/>
        </p:nvSpPr>
        <p:spPr>
          <a:xfrm rot="5400000">
            <a:off x="7120666" y="4568688"/>
            <a:ext cx="353884" cy="10418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Down Arrow 20"/>
          <p:cNvSpPr/>
          <p:nvPr/>
        </p:nvSpPr>
        <p:spPr>
          <a:xfrm rot="8284383" flipH="1">
            <a:off x="6564109" y="5169277"/>
            <a:ext cx="187712" cy="623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ent-Up Arrow 21"/>
          <p:cNvSpPr/>
          <p:nvPr/>
        </p:nvSpPr>
        <p:spPr>
          <a:xfrm rot="10800000">
            <a:off x="4281876" y="4896736"/>
            <a:ext cx="1162772" cy="464879"/>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ent-Up Arrow 22"/>
          <p:cNvSpPr/>
          <p:nvPr/>
        </p:nvSpPr>
        <p:spPr>
          <a:xfrm rot="5400000">
            <a:off x="4478771" y="5903315"/>
            <a:ext cx="547889" cy="94168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750226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243</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Franklin Gothic Book</vt:lpstr>
      <vt:lpstr>Franklin Gothic Demi</vt:lpstr>
      <vt:lpstr>Wingdings 2</vt:lpstr>
      <vt:lpstr>DividendVTI</vt:lpstr>
      <vt:lpstr>Mini oscilloscope</vt:lpstr>
      <vt:lpstr>Specification</vt:lpstr>
      <vt:lpstr>Layered architecture</vt:lpstr>
      <vt:lpstr>flowchart</vt:lpstr>
      <vt:lpstr>Measure Signal</vt:lpstr>
      <vt:lpstr>Draw Signal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2024-03-21T08:49:45Z</dcterms:created>
  <dcterms:modified xsi:type="dcterms:W3CDTF">2024-03-21T10:24:25Z</dcterms:modified>
</cp:coreProperties>
</file>