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5706593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95755"/>
  </p:normalViewPr>
  <p:slideViewPr>
    <p:cSldViewPr snapToGrid="0">
      <p:cViewPr varScale="1">
        <p:scale>
          <a:sx n="80" d="100"/>
          <a:sy n="80" d="100"/>
        </p:scale>
        <p:origin x="19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52556-BE30-DB45-A57F-9DF468D05D21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F8C6A-115D-244E-B36A-4E8FAA867DE8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E9AD-F364-CB41-841A-8E2D2533414A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050660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0E7B-E5A4-CFE4-57B9-C4822CB6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DF02B-3173-C1C7-E79D-C2C619FBA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7EC2-22CD-6879-CFE3-D8BDF322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DEF3-9100-F6C9-F348-0D38516C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BD99-51A6-6E1F-D171-B142BAA9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31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80F0-1E86-A19E-CDD9-93461649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405C0-A36D-1135-C6AB-AA86D9E32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B376-EDE9-AC6B-E30A-805874DC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372D-2512-B802-CF5E-3AA736E8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7B122-2E99-5D8E-0EC2-DF033D70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995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FBE49-4F1A-2793-A918-E6748541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3D81E-D8AC-8CDF-2305-F174E299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8F3B-022C-FB35-9B4B-22AC7B2A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E9AC-E244-E5D8-A1FD-0D86626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C105-25E0-F9D0-10F6-F7C8A05D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9968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789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00FC-6879-13BF-E780-8B4F485E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2024-133B-6D36-0554-C5F7582E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C125-23E9-846E-DE3C-1D07D1CF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D8B9-C6D9-FF37-1484-C9E36289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CBF4-E56A-CF5B-D02A-E114FA9E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5643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C3C2-DBF7-9629-FFF5-6C6702F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1A48-5AE1-FA68-FB2B-8588E99B8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73DE-5D30-591D-2511-0CB5BBBB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56D3-8642-5CF2-A2B0-3CFE8A10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9CE5-BBF4-3B54-7ED1-C160DBD8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9961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E0EF-A670-7AE9-0354-6F3748B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A890-7AC0-F129-2239-2B654F9D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1A1-0C14-101D-5221-B97221680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2714-FB72-8F12-7390-A5C7B9BD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5DD43-A655-B560-363A-FED1A62C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7E75-47A1-7FA2-3850-71C7929E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921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95F9-D041-7054-67BC-05B7EBE8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DC70-36D1-EA5E-00B8-280F929D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0EBA-4688-F9C7-08C5-B0221421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D2B2F-FC30-F87E-4B0C-EE87CD2F0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2F78D-D497-6491-678B-568B03722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02B74-86B1-8694-39E3-F4FB3E2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7A098-3C48-7C13-9FEE-55C0F057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65556-4873-CDC5-9A75-EAE06082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17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EAD1-BE06-E80F-C416-9444220F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E039-5522-75C9-4EF7-C2BAFDA5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08F85-3C6A-CBE9-9D20-721A4D5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593A4-886E-BFFA-8FC0-0EA0A668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429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980D-7DDD-2D16-DFF9-62AAA3AD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78456-2109-C536-F7FA-D51D9DE8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231A-CD0E-ED91-EB84-CC571C40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808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A3C2-B36B-4A4C-C031-F6F327AF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80E3-02BB-981D-EBF1-DB2934F2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F2BB6-7492-479B-9EE7-D1F4D783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ECA8-4BD3-266A-7A21-1C44D397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0A27-1171-09D6-DA88-97E58A7E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28E49-2E1A-02A5-285D-903BA6BF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218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F66E-F1D3-A6E8-BB0A-A83C3D4F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6DD67-F328-6576-499B-38DD6D2FE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84541-D8F7-5B60-AC16-CC3FA89A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94D0-8884-39E3-2522-727428C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BB1E-2583-8183-22AB-E232CEBE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9994-A74D-B94F-4377-8366F375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9035580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55E91-510D-B09D-30E4-74702ADE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6B33-8128-D837-30D5-9874B6B2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EDB8-8593-D077-50E9-C4215D60D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8C6A-9D84-B1E9-FF34-2C6D6CEF5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D687-D28F-CFD5-84C3-8D2A472B2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959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10" Target="../media/image7.png" Type="http://schemas.openxmlformats.org/officeDocument/2006/relationships/image"/><Relationship Id="rId11" Target="../media/image8.pn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2.png" Type="http://schemas.openxmlformats.org/officeDocument/2006/relationships/image"/><Relationship Id="rId16" Target="../media/image13.png" Type="http://schemas.openxmlformats.org/officeDocument/2006/relationships/image"/><Relationship Id="rId17" Target="../media/image14.png" Type="http://schemas.openxmlformats.org/officeDocument/2006/relationships/image"/><Relationship Id="rId18" Target="../media/image15.png" Type="http://schemas.openxmlformats.org/officeDocument/2006/relationships/image"/><Relationship Id="rId19" Target="../media/image16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7.png" Type="http://schemas.openxmlformats.org/officeDocument/2006/relationships/image"/><Relationship Id="rId21" Target="../media/image18.png" Type="http://schemas.openxmlformats.org/officeDocument/2006/relationships/image"/><Relationship Id="rId22" Target="../media/image19.png" Type="http://schemas.openxmlformats.org/officeDocument/2006/relationships/image"/><Relationship Id="rId3" Target="logos/django.png" TargetMode="External" Type="http://schemas.openxmlformats.org/officeDocument/2006/relationships/hyperlink"/><Relationship Id="rId4" Target="../media/image1.jp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hlinkClick action="ppaction://hlinkfile" r:id="rId3"/>
            <a:extLst>
              <a:ext uri="{FF2B5EF4-FFF2-40B4-BE49-F238E27FC236}">
                <a16:creationId xmlns:a16="http://schemas.microsoft.com/office/drawing/2014/main" id="{C96DDF61-C2B2-2A72-D62E-78331F5EA64F}"/>
              </a:ext>
            </a:extLst>
          </p:cNvPr>
          <p:cNvSpPr/>
          <p:nvPr/>
        </p:nvSpPr>
        <p:spPr>
          <a:xfrm>
            <a:off x="0" y="12771"/>
            <a:ext cx="12191999" cy="2938858"/>
          </a:xfrm>
          <a:prstGeom prst="rect">
            <a:avLst/>
          </a:prstGeom>
          <a:solidFill>
            <a:srgbClr val="4387B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fr-FR" sz="1600">
              <a:solidFill>
                <a:srgbClr val="4D708C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98C23FC-02A6-5B06-6FB0-7B681473F5AA}"/>
              </a:ext>
            </a:extLst>
          </p:cNvPr>
          <p:cNvSpPr/>
          <p:nvPr/>
        </p:nvSpPr>
        <p:spPr>
          <a:xfrm>
            <a:off x="297700" y="3730973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4DD20C4E-624A-53C1-1BAC-656EB166A258}"/>
              </a:ext>
            </a:extLst>
          </p:cNvPr>
          <p:cNvSpPr/>
          <p:nvPr/>
        </p:nvSpPr>
        <p:spPr>
          <a:xfrm>
            <a:off x="1308038" y="3726316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720AF01A-BB69-AD4B-1542-806CC6093379}"/>
              </a:ext>
            </a:extLst>
          </p:cNvPr>
          <p:cNvSpPr/>
          <p:nvPr/>
        </p:nvSpPr>
        <p:spPr>
          <a:xfrm>
            <a:off x="2333237" y="3726316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0236E4F-9C61-1785-426B-0937D55E2EE8}"/>
              </a:ext>
            </a:extLst>
          </p:cNvPr>
          <p:cNvSpPr/>
          <p:nvPr/>
        </p:nvSpPr>
        <p:spPr>
          <a:xfrm>
            <a:off x="3355768" y="3726316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82850687-025C-17F2-5013-ACECF4F7E827}"/>
              </a:ext>
            </a:extLst>
          </p:cNvPr>
          <p:cNvSpPr/>
          <p:nvPr/>
        </p:nvSpPr>
        <p:spPr>
          <a:xfrm>
            <a:off x="4360009" y="3730973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D3C59CCE-EA89-8212-D999-70C5E69D346C}"/>
              </a:ext>
            </a:extLst>
          </p:cNvPr>
          <p:cNvSpPr/>
          <p:nvPr/>
        </p:nvSpPr>
        <p:spPr>
          <a:xfrm>
            <a:off x="7150812" y="3716558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D20E4ADB-B8A1-2438-AE9E-30BB52D61402}"/>
              </a:ext>
            </a:extLst>
          </p:cNvPr>
          <p:cNvSpPr/>
          <p:nvPr/>
        </p:nvSpPr>
        <p:spPr>
          <a:xfrm>
            <a:off x="8159293" y="3726316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ADA8AC38-0B2F-52CA-28C4-0BDB6DB7F669}"/>
              </a:ext>
            </a:extLst>
          </p:cNvPr>
          <p:cNvSpPr/>
          <p:nvPr/>
        </p:nvSpPr>
        <p:spPr>
          <a:xfrm>
            <a:off x="9186782" y="3734950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902B740B-FC1F-D00A-0CB1-29AD315FDB4E}"/>
              </a:ext>
            </a:extLst>
          </p:cNvPr>
          <p:cNvSpPr/>
          <p:nvPr/>
        </p:nvSpPr>
        <p:spPr>
          <a:xfrm>
            <a:off x="10214137" y="3734950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0554F61-E654-0FB5-EBF4-2EB8B06D74ED}"/>
              </a:ext>
            </a:extLst>
          </p:cNvPr>
          <p:cNvSpPr/>
          <p:nvPr/>
        </p:nvSpPr>
        <p:spPr>
          <a:xfrm>
            <a:off x="11222618" y="3715523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9D6F43E-43FB-B5ED-3BC4-AF36AAFD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63198"/>
              </p:ext>
            </p:extLst>
          </p:nvPr>
        </p:nvGraphicFramePr>
        <p:xfrm>
          <a:off x="-46949" y="3588229"/>
          <a:ext cx="12192000" cy="192024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371503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29199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955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2020 – en cours</a:t>
                      </a: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| Entreprise &amp; Solution Architect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1" kern="1200" kumimoji="0" lang="fr-FR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IDFM, FHH, Equans, Engie, Suez, … –  Paris .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85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Gérer le processus d'architecture pour le domaine BUS &amp; RAIL. 
Initier le processus de cartographie de l'architecture d'entreprise pour l'ensemble de l'organisation. 
Améliorer le processus de libération.</a:t>
                      </a:r>
                    </a:p>
                    <a:p>
                      <a:pPr algn="just" defTabSz="914400" eaLnBrk="1" fontAlgn="auto" hangingPunct="1" indent="-171450" latinLnBrk="0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Char char="•"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Technologies : </a:t>
                      </a:r>
                      <a:r>
                        <a:rPr b="0" baseline="0" cap="none" dirty="0" i="0" kern="1200" kumimoji="0" lang="en-US" noProof="0" normalizeH="0" spc="0" strike="noStrike" sz="85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 </a:t>
                      </a:r>
                      <a:r>
                        <a:rPr b="0" baseline="0" cap="none" dirty="0" i="0" kern="1200" kumimoji="0" lang="fr-FR" noProof="0" normalizeH="0" spc="0" strike="noStrike" sz="85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ITIL, Microservices, DevOps, CICD, Cloud.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endParaRPr b="0" baseline="0" cap="none" dirty="0" i="0" kern="1200" kumimoji="0" lang="fr-FR" noProof="0" normalizeH="0" spc="0" strike="noStrike" sz="1050" u="none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panose="020F0302020204030204" typeface="Calibri Light"/>
                        <a:ea typeface="+mn-ea"/>
                        <a:cs charset="0" panose="02020603050405020304" pitchFamily="18" typeface="Times"/>
                      </a:endParaRP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 2020 – 2021</a:t>
                      </a: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| Architecte en chef des solutions - Expérience numérique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fr-FR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Capgemini – Issy Les Moulineaux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85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En charge de la conception de la plateforme d'expérience numérique pour les nouveaux clients.
Développer la communauté et le partenariat avec le fournisseur de la plateforme d'expérience pour la région France.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fr-FR" noProof="0" normalizeH="0" spc="0" strike="noStrike" sz="85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 Résultats : 150 ETP, +18M€ +10% de croissance en 2020.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endParaRPr b="0" baseline="0" cap="none" dirty="0" i="0" kern="1200" kumimoji="0" lang="fr-FR" noProof="0" normalizeH="0" spc="0" strike="noStrike" sz="1200" u="none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panose="020F0302020204030204" typeface="Calibri Light"/>
                        <a:ea typeface="+mn-ea"/>
                        <a:cs charset="0" panose="02020603050405020304" pitchFamily="18" typeface="Times"/>
                      </a:endParaRPr>
                    </a:p>
                  </a:txBody>
                  <a:tcPr marL="144000" marR="14400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2019 – 2020 </a:t>
                      </a: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| Architecte en chef des solutions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Renault (Helios) – Boulogne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fr-FR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Supporter Renault pour passer d'une plateforme marketing Adobe Online/Offline à une nouvelle architecture et diriger techniquement l'équipe de livraison.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. </a:t>
                      </a:r>
                      <a:r>
                        <a:rPr b="1" baseline="0" cap="none" dirty="0" i="0" kern="1200" kumimoji="0" lang="fr-FR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Technologies : </a:t>
                      </a:r>
                      <a:r>
                        <a:rPr b="0" baseline="0" cap="none" dirty="0" i="0" kern="1200" kumimoji="0" lang="en-US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  Adobe AEC, API, Cloud AWS, Mulesoft, Sécurité, Agile.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="0" baseline="0" cap="none" dirty="0" i="0" kern="1200" kumimoji="0" lang="en-US" noProof="0" normalizeH="0" spc="0" strike="noStrike" sz="1200" u="none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panose="020F0302020204030204" typeface="Calibri Light"/>
                        <a:ea typeface="+mn-ea"/>
                        <a:cs charset="0" panose="02020603050405020304" pitchFamily="18" typeface="Times"/>
                      </a:endParaRP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2018 – 2019 </a:t>
                      </a: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| Architecte d'entreprise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BNPP Capgemini – Paris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Définir l'architecture cible pour les canaux numériques des branches bancaires de détail de BNPP.
Définir la feuille de route technique Go-to-cloud.
Implémenter la plateforme pilote pour la filiale française.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.</a:t>
                      </a:r>
                      <a:r>
                        <a:rPr b="1" baseline="0" cap="none" dirty="0" i="0" kern="1200" kumimoji="0" lang="fr-FR" noProof="0" normalizeH="0" spc="0" strike="noStrike" sz="18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 </a:t>
                      </a:r>
                      <a:r>
                        <a:rPr b="1" baseline="0" cap="none" dirty="0" i="0" kern="1200" kumimoji="0" lang="fr-FR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Technologies : </a:t>
                      </a:r>
                      <a:r>
                        <a:rPr b="0" baseline="0" cap="none" dirty="0" i="0" kern="1200" kumimoji="0" lang="fr-FR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  CMS, DAM, Marketing Automation, Platform de données et Analytics, AWS.</a:t>
                      </a:r>
                    </a:p>
                  </a:txBody>
                  <a:tcPr marL="144000" marR="14400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2014 – 2017</a:t>
                      </a: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| </a:t>
                      </a:r>
                      <a:r>
                        <a:rPr b="1" baseline="0" cap="none" dirty="0" i="0" kern="1200" kumimoji="0" lang="en-US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Architecte de solutions 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AXA – Nanterre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r>
                        <a:rPr b="0" baseline="0" cap="none" dirty="0" i="0" kern="1200" kumimoji="0" lang="fr-FR" noProof="0" normalizeH="0" spc="0" strike="noStrike" sz="10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Architecte et chef de projet technique pour la construction des canaux numériques d'AXA (Web, Portail client, Mobile, Marketing Automation, CRM)
Initier l'initiation Go-to-cloud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 . </a:t>
                      </a:r>
                      <a:r>
                        <a:rPr b="0" baseline="0" cap="none" dirty="0" i="0" kern="1200" kumimoji="0" lang="en-US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  </a:t>
                      </a:r>
                      <a:r>
                        <a:rPr b="1" baseline="0" cap="none" dirty="0" i="0" kern="1200" kumimoji="0" lang="fr-FR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Technologies : </a:t>
                      </a:r>
                      <a:r>
                        <a:rPr b="0" baseline="0" cap="none" i="0" kern="1200" kumimoji="0" lang="en-US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  Adobe AEM Sites, Adobe AEM Asset, Campaign, React, API</a:t>
                      </a:r>
                      <a:endParaRPr b="0" baseline="0" cap="none" dirty="0" i="0" kern="1200" kumimoji="0" lang="en-US" noProof="0" normalizeH="0" spc="0" strike="noStrike" sz="1100" u="none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panose="020F0302020204030204" typeface="Calibri Light"/>
                        <a:ea typeface="+mn-ea"/>
                        <a:cs charset="0" panose="02020603050405020304" pitchFamily="18" typeface="Times"/>
                      </a:endParaRP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endParaRPr b="0" baseline="0" cap="none" dirty="0" i="0" kern="1200" kumimoji="0" lang="en-US" noProof="0" normalizeH="0" spc="0" strike="noStrike" sz="1100" u="none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panose="020F0302020204030204" typeface="Calibri Light"/>
                        <a:ea typeface="+mn-ea"/>
                        <a:cs charset="0" panose="02020603050405020304" pitchFamily="18" typeface="Times"/>
                      </a:endParaRP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depuis 2007 </a:t>
                      </a:r>
                      <a:r>
                        <a:rPr b="1" baseline="0" cap="none" dirty="0" i="0" kern="1200" kumimoji="0" lang="fr-FR" noProof="0" normalizeH="0" spc="0" strike="noStrike" sz="12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charset="0" typeface="Times"/>
                          <a:cs charset="0" typeface="Times"/>
                        </a:rPr>
                        <a:t>| Chef technique / Architecte sur une série de plateformes numériques pour :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Engie, Silversea, Accor Group, EDF, SNCF, Valeo, INWI, EINS, TELECOM</a:t>
                      </a:r>
                    </a:p>
                    <a:p>
                      <a:pPr algn="just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baseline="0" cap="none" dirty="0" i="0" kern="1200" kumimoji="0" lang="en-US" noProof="0" normalizeH="0" spc="0" strike="noStrike" sz="900" u="none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panose="020F0302020204030204" typeface="Calibri Light"/>
                          <a:ea typeface="+mn-ea"/>
                          <a:cs charset="0" panose="02020603050405020304" pitchFamily="18" typeface="Times"/>
                        </a:rPr>
                        <a:t>Supporter et diriger les équipes de livraison et les équipes client (Technique, Business).</a:t>
                      </a:r>
                    </a:p>
                  </a:txBody>
                  <a:tcPr marL="144000" marR="144000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144307"/>
                  </a:ext>
                </a:extLst>
              </a:tr>
            </a:tbl>
          </a:graphicData>
        </a:graphic>
      </p:graphicFrame>
      <p:sp>
        <p:nvSpPr>
          <p:cNvPr id="4" name="object 34">
            <a:extLst>
              <a:ext uri="{FF2B5EF4-FFF2-40B4-BE49-F238E27FC236}">
                <a16:creationId xmlns:a16="http://schemas.microsoft.com/office/drawing/2014/main" id="{06E5F487-86DF-33A8-6523-B0511641F62D}"/>
              </a:ext>
            </a:extLst>
          </p:cNvPr>
          <p:cNvSpPr txBox="1"/>
          <p:nvPr/>
        </p:nvSpPr>
        <p:spPr>
          <a:xfrm>
            <a:off x="201248" y="787933"/>
            <a:ext cx="3565696" cy="754053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algn="r" marL="22223" marR="5079"/>
            <a:endParaRPr b="1" dirty="0" lang="fr-FR">
              <a:solidFill>
                <a:srgbClr val="4D708C"/>
              </a:solidFill>
              <a:ea charset="0" typeface="Times"/>
              <a:cs charset="0" typeface="Times"/>
            </a:endParaRPr>
          </a:p>
          <a:p>
            <a:pPr algn="r" marL="22223" marR="5079"/>
            <a:r>
              <a:rPr b="1" dirty="0" lang="fr-FR" sz="1600">
                <a:solidFill>
                  <a:srgbClr val="4D708C"/>
                </a:solidFill>
                <a:ea charset="0" typeface="Times"/>
                <a:cs charset="0" typeface="Times"/>
              </a:rPr>
              <a:t>Paris</a:t>
            </a:r>
          </a:p>
          <a:p>
            <a:pPr algn="r" marL="22223" marR="5079"/>
            <a:r>
              <a:rPr dirty="0" lang="en-US" sz="1100">
                <a:solidFill>
                  <a:srgbClr val="4D708C"/>
                </a:solidFill>
                <a:latin typeface="+mj-lt"/>
              </a:rPr>
              <a:t>Passionné par l'ingénierie logicielle, spécialisé dans la transformation numérique</a:t>
            </a:r>
            <a:r>
              <a:rPr dirty="0" lang="fr-FR" sz="1100">
                <a:solidFill>
                  <a:srgbClr val="4D708C"/>
                </a:solidFill>
                <a:latin typeface="+mj-lt"/>
              </a:rPr>
              <a:t>.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A192B6C-DE75-579D-7892-DE980A89B1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3" r="2043"/>
          <a:stretch/>
        </p:blipFill>
        <p:spPr>
          <a:xfrm>
            <a:off x="5375609" y="2208273"/>
            <a:ext cx="1440782" cy="1385818"/>
          </a:xfrm>
          <a:custGeom>
            <a:avLst/>
            <a:gdLst>
              <a:gd fmla="*/ 720391 w 1440782" name="connsiteX0"/>
              <a:gd fmla="*/ 0 h 1385818" name="connsiteY0"/>
              <a:gd fmla="*/ 1440782 w 1440782" name="connsiteX1"/>
              <a:gd fmla="*/ 692909 h 1385818" name="connsiteY1"/>
              <a:gd fmla="*/ 720391 w 1440782" name="connsiteX2"/>
              <a:gd fmla="*/ 1385818 h 1385818" name="connsiteY2"/>
              <a:gd fmla="*/ 0 w 1440782" name="connsiteX3"/>
              <a:gd fmla="*/ 692909 h 1385818" name="connsiteY3"/>
              <a:gd fmla="*/ 720391 w 1440782" name="connsiteX4"/>
              <a:gd fmla="*/ 0 h 138581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385818" w="1440782">
                <a:moveTo>
                  <a:pt x="720391" y="0"/>
                </a:moveTo>
                <a:cubicBezTo>
                  <a:pt x="1118252" y="0"/>
                  <a:pt x="1440782" y="310226"/>
                  <a:pt x="1440782" y="692909"/>
                </a:cubicBezTo>
                <a:cubicBezTo>
                  <a:pt x="1440782" y="1075592"/>
                  <a:pt x="1118252" y="1385818"/>
                  <a:pt x="720391" y="1385818"/>
                </a:cubicBezTo>
                <a:cubicBezTo>
                  <a:pt x="322530" y="1385818"/>
                  <a:pt x="0" y="1075592"/>
                  <a:pt x="0" y="692909"/>
                </a:cubicBezTo>
                <a:cubicBezTo>
                  <a:pt x="0" y="310226"/>
                  <a:pt x="322530" y="0"/>
                  <a:pt x="720391" y="0"/>
                </a:cubicBezTo>
                <a:close/>
              </a:path>
            </a:pathLst>
          </a:custGeom>
          <a:noFill/>
          <a:ln w="12700">
            <a:solidFill>
              <a:srgbClr val="CAD4DD"/>
            </a:solidFill>
          </a:ln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FCA9A5CC-6F08-89EE-7BFC-0CB97437EF94}"/>
              </a:ext>
            </a:extLst>
          </p:cNvPr>
          <p:cNvSpPr/>
          <p:nvPr/>
        </p:nvSpPr>
        <p:spPr>
          <a:xfrm>
            <a:off x="297700" y="2580057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 sz="16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2663C65-4788-A46F-911B-54ABBD8D2FBC}"/>
              </a:ext>
            </a:extLst>
          </p:cNvPr>
          <p:cNvSpPr/>
          <p:nvPr/>
        </p:nvSpPr>
        <p:spPr>
          <a:xfrm>
            <a:off x="1335356" y="2594568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 sz="160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7C761A1-99B1-DF3B-5EEC-5BBB185BA911}"/>
              </a:ext>
            </a:extLst>
          </p:cNvPr>
          <p:cNvSpPr/>
          <p:nvPr/>
        </p:nvSpPr>
        <p:spPr>
          <a:xfrm>
            <a:off x="2353196" y="2564970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 sz="16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9291216-3D00-744A-C279-F80A9DD09CB4}"/>
              </a:ext>
            </a:extLst>
          </p:cNvPr>
          <p:cNvSpPr/>
          <p:nvPr/>
        </p:nvSpPr>
        <p:spPr>
          <a:xfrm>
            <a:off x="3351039" y="258005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 sz="160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AB4E3A7-FBE8-C96B-F503-6E1192D46C77}"/>
              </a:ext>
            </a:extLst>
          </p:cNvPr>
          <p:cNvSpPr/>
          <p:nvPr/>
        </p:nvSpPr>
        <p:spPr>
          <a:xfrm>
            <a:off x="7152911" y="2564969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 sz="16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163A0F1-5EA3-B525-E253-7563B5B2CE4D}"/>
              </a:ext>
            </a:extLst>
          </p:cNvPr>
          <p:cNvSpPr/>
          <p:nvPr/>
        </p:nvSpPr>
        <p:spPr>
          <a:xfrm>
            <a:off x="8167989" y="259680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 sz="160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DE9585C-57F1-3EF2-F0CB-8E2884578BA7}"/>
              </a:ext>
            </a:extLst>
          </p:cNvPr>
          <p:cNvSpPr/>
          <p:nvPr/>
        </p:nvSpPr>
        <p:spPr>
          <a:xfrm>
            <a:off x="9198448" y="258344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 sz="160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08CDD61-1843-ED02-681E-5128EF64D470}"/>
              </a:ext>
            </a:extLst>
          </p:cNvPr>
          <p:cNvSpPr/>
          <p:nvPr/>
        </p:nvSpPr>
        <p:spPr>
          <a:xfrm>
            <a:off x="10199143" y="257264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 sz="160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CAB4644-2806-48A3-4853-F4FCB3D83D75}"/>
              </a:ext>
            </a:extLst>
          </p:cNvPr>
          <p:cNvSpPr/>
          <p:nvPr/>
        </p:nvSpPr>
        <p:spPr>
          <a:xfrm>
            <a:off x="11225487" y="2556195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 sz="1600"/>
          </a:p>
        </p:txBody>
      </p:sp>
      <p:grpSp>
        <p:nvGrpSpPr>
          <p:cNvPr id="26" name="Google Shape;1297;p50">
            <a:extLst>
              <a:ext uri="{FF2B5EF4-FFF2-40B4-BE49-F238E27FC236}">
                <a16:creationId xmlns:a16="http://schemas.microsoft.com/office/drawing/2014/main" id="{3E9B8FF2-74C3-20D4-3010-C1994AB3C066}"/>
              </a:ext>
            </a:extLst>
          </p:cNvPr>
          <p:cNvGrpSpPr/>
          <p:nvPr/>
        </p:nvGrpSpPr>
        <p:grpSpPr>
          <a:xfrm>
            <a:off x="2307688" y="2549279"/>
            <a:ext cx="703806" cy="703806"/>
            <a:chOff x="457196" y="967108"/>
            <a:chExt cx="1488900" cy="1488900"/>
          </a:xfrm>
        </p:grpSpPr>
        <p:sp>
          <p:nvSpPr>
            <p:cNvPr id="28" name="Google Shape;1298;p50">
              <a:extLst>
                <a:ext uri="{FF2B5EF4-FFF2-40B4-BE49-F238E27FC236}">
                  <a16:creationId xmlns:a16="http://schemas.microsoft.com/office/drawing/2014/main" id="{70DF81D4-D095-33C0-E69F-9776578C430B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9;p50">
              <a:extLst>
                <a:ext uri="{FF2B5EF4-FFF2-40B4-BE49-F238E27FC236}">
                  <a16:creationId xmlns:a16="http://schemas.microsoft.com/office/drawing/2014/main" id="{AE266FAC-1514-E656-730E-FF116D8EB816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3085619" name="adj1"/>
                <a:gd fmla="val 11604779" name="adj2"/>
                <a:gd fmla="val 12028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2}}" id="31" name="Image 30">
            <a:extLst>
              <a:ext uri="{FF2B5EF4-FFF2-40B4-BE49-F238E27FC236}">
                <a16:creationId xmlns:a16="http://schemas.microsoft.com/office/drawing/2014/main" id="{F4CAE130-A0D4-4245-057C-17C84D9AA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8981" y="2713372"/>
            <a:ext cx="324997" cy="362733"/>
          </a:xfrm>
          <a:prstGeom prst="rect">
            <a:avLst/>
          </a:prstGeom>
        </p:spPr>
      </p:pic>
      <p:grpSp>
        <p:nvGrpSpPr>
          <p:cNvPr id="43" name="Google Shape;1297;p50">
            <a:extLst>
              <a:ext uri="{FF2B5EF4-FFF2-40B4-BE49-F238E27FC236}">
                <a16:creationId xmlns:a16="http://schemas.microsoft.com/office/drawing/2014/main" id="{15CAD499-A4C4-AD4E-4C82-A5CAFA5835F3}"/>
              </a:ext>
            </a:extLst>
          </p:cNvPr>
          <p:cNvGrpSpPr/>
          <p:nvPr/>
        </p:nvGrpSpPr>
        <p:grpSpPr>
          <a:xfrm>
            <a:off x="268976" y="2549279"/>
            <a:ext cx="703806" cy="703806"/>
            <a:chOff x="457196" y="967108"/>
            <a:chExt cx="1488900" cy="1488900"/>
          </a:xfrm>
        </p:grpSpPr>
        <p:sp>
          <p:nvSpPr>
            <p:cNvPr id="47" name="Google Shape;1298;p50">
              <a:extLst>
                <a:ext uri="{FF2B5EF4-FFF2-40B4-BE49-F238E27FC236}">
                  <a16:creationId xmlns:a16="http://schemas.microsoft.com/office/drawing/2014/main" id="{BD62EE26-8807-73AE-661D-372F29FE9939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99;p50">
              <a:extLst>
                <a:ext uri="{FF2B5EF4-FFF2-40B4-BE49-F238E27FC236}">
                  <a16:creationId xmlns:a16="http://schemas.microsoft.com/office/drawing/2014/main" id="{0EEEC8B2-7967-B6FB-368E-FBB068201C74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0025397" name="adj1"/>
                <a:gd fmla="val 7814600" name="adj2"/>
                <a:gd fmla="val 13077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0}}" id="45" name="Image 44">
            <a:extLst>
              <a:ext uri="{FF2B5EF4-FFF2-40B4-BE49-F238E27FC236}">
                <a16:creationId xmlns:a16="http://schemas.microsoft.com/office/drawing/2014/main" id="{998F3417-DE17-B166-9F92-996FB1096E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969" l="-1000" r="74414" t="-11804"/>
          <a:stretch/>
        </p:blipFill>
        <p:spPr>
          <a:xfrm>
            <a:off x="440904" y="2715771"/>
            <a:ext cx="394110" cy="386101"/>
          </a:xfrm>
          <a:prstGeom prst="rect">
            <a:avLst/>
          </a:prstGeom>
        </p:spPr>
      </p:pic>
      <p:grpSp>
        <p:nvGrpSpPr>
          <p:cNvPr id="61" name="Google Shape;1297;p50">
            <a:extLst>
              <a:ext uri="{FF2B5EF4-FFF2-40B4-BE49-F238E27FC236}">
                <a16:creationId xmlns:a16="http://schemas.microsoft.com/office/drawing/2014/main" id="{55FF3655-7265-9072-DCE4-BF8CDE0529BE}"/>
              </a:ext>
            </a:extLst>
          </p:cNvPr>
          <p:cNvGrpSpPr/>
          <p:nvPr/>
        </p:nvGrpSpPr>
        <p:grpSpPr>
          <a:xfrm>
            <a:off x="7122088" y="2549279"/>
            <a:ext cx="703806" cy="703806"/>
            <a:chOff x="457196" y="967108"/>
            <a:chExt cx="1488900" cy="1488900"/>
          </a:xfrm>
        </p:grpSpPr>
        <p:sp>
          <p:nvSpPr>
            <p:cNvPr id="66" name="Google Shape;1298;p50">
              <a:extLst>
                <a:ext uri="{FF2B5EF4-FFF2-40B4-BE49-F238E27FC236}">
                  <a16:creationId xmlns:a16="http://schemas.microsoft.com/office/drawing/2014/main" id="{075A18A0-69DA-72B7-80AF-0E1C20B44220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99;p50">
              <a:extLst>
                <a:ext uri="{FF2B5EF4-FFF2-40B4-BE49-F238E27FC236}">
                  <a16:creationId xmlns:a16="http://schemas.microsoft.com/office/drawing/2014/main" id="{0835BC34-7759-A7AC-E2B7-842AEE236020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5228080" name="adj1"/>
                <a:gd fmla="val 14040764" name="adj2"/>
                <a:gd fmla="val 12985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5}}" id="63" name="Image 62">
            <a:extLst>
              <a:ext uri="{FF2B5EF4-FFF2-40B4-BE49-F238E27FC236}">
                <a16:creationId xmlns:a16="http://schemas.microsoft.com/office/drawing/2014/main" id="{5C949A5F-E492-B5A9-0FCF-BE3661441D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886" l="-32455" r="-5068" t="-13797"/>
          <a:stretch/>
        </p:blipFill>
        <p:spPr>
          <a:xfrm>
            <a:off x="7290865" y="2621609"/>
            <a:ext cx="294838" cy="477126"/>
          </a:xfrm>
          <a:prstGeom prst="rect">
            <a:avLst/>
          </a:prstGeom>
        </p:spPr>
      </p:pic>
      <p:grpSp>
        <p:nvGrpSpPr>
          <p:cNvPr id="69" name="Google Shape;1297;p50">
            <a:extLst>
              <a:ext uri="{FF2B5EF4-FFF2-40B4-BE49-F238E27FC236}">
                <a16:creationId xmlns:a16="http://schemas.microsoft.com/office/drawing/2014/main" id="{45252781-39D1-B283-3CB5-CF3551082AE6}"/>
              </a:ext>
            </a:extLst>
          </p:cNvPr>
          <p:cNvGrpSpPr/>
          <p:nvPr/>
        </p:nvGrpSpPr>
        <p:grpSpPr>
          <a:xfrm>
            <a:off x="8141444" y="2549279"/>
            <a:ext cx="703806" cy="703806"/>
            <a:chOff x="457196" y="967108"/>
            <a:chExt cx="1488900" cy="1488900"/>
          </a:xfrm>
        </p:grpSpPr>
        <p:sp>
          <p:nvSpPr>
            <p:cNvPr id="71" name="Google Shape;1298;p50">
              <a:extLst>
                <a:ext uri="{FF2B5EF4-FFF2-40B4-BE49-F238E27FC236}">
                  <a16:creationId xmlns:a16="http://schemas.microsoft.com/office/drawing/2014/main" id="{8E003217-3F54-A067-A500-BE04378A2C24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299;p50">
              <a:extLst>
                <a:ext uri="{FF2B5EF4-FFF2-40B4-BE49-F238E27FC236}">
                  <a16:creationId xmlns:a16="http://schemas.microsoft.com/office/drawing/2014/main" id="{FFDBD233-34A6-2102-E81A-1353939923A7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5747400" name="adj1"/>
                <a:gd fmla="val 14357715" name="adj2"/>
                <a:gd fmla="val 13312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6}}" id="70" name="Image 69">
            <a:extLst>
              <a:ext uri="{FF2B5EF4-FFF2-40B4-BE49-F238E27FC236}">
                <a16:creationId xmlns:a16="http://schemas.microsoft.com/office/drawing/2014/main" id="{08EEA981-F20F-F2F6-5871-F1981738C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1" t="3341"/>
          <a:stretch/>
        </p:blipFill>
        <p:spPr>
          <a:xfrm>
            <a:off x="8305074" y="2734826"/>
            <a:ext cx="378175" cy="322874"/>
          </a:xfrm>
          <a:prstGeom prst="rect">
            <a:avLst/>
          </a:prstGeom>
        </p:spPr>
      </p:pic>
      <p:grpSp>
        <p:nvGrpSpPr>
          <p:cNvPr id="74" name="Google Shape;1297;p50">
            <a:extLst>
              <a:ext uri="{FF2B5EF4-FFF2-40B4-BE49-F238E27FC236}">
                <a16:creationId xmlns:a16="http://schemas.microsoft.com/office/drawing/2014/main" id="{1991526C-7B48-8298-0656-02122FED54F9}"/>
              </a:ext>
            </a:extLst>
          </p:cNvPr>
          <p:cNvGrpSpPr/>
          <p:nvPr/>
        </p:nvGrpSpPr>
        <p:grpSpPr>
          <a:xfrm>
            <a:off x="1288332" y="2549279"/>
            <a:ext cx="703806" cy="703806"/>
            <a:chOff x="457196" y="967108"/>
            <a:chExt cx="1488900" cy="1488900"/>
          </a:xfrm>
        </p:grpSpPr>
        <p:sp>
          <p:nvSpPr>
            <p:cNvPr id="76" name="Google Shape;1298;p50">
              <a:extLst>
                <a:ext uri="{FF2B5EF4-FFF2-40B4-BE49-F238E27FC236}">
                  <a16:creationId xmlns:a16="http://schemas.microsoft.com/office/drawing/2014/main" id="{90F73800-874E-96F6-6BC4-D579982CA77F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299;p50">
              <a:extLst>
                <a:ext uri="{FF2B5EF4-FFF2-40B4-BE49-F238E27FC236}">
                  <a16:creationId xmlns:a16="http://schemas.microsoft.com/office/drawing/2014/main" id="{C49B9B02-1C88-48D8-E0ED-06A5042D9F97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8153512" name="adj1"/>
                <a:gd fmla="val 12661414" name="adj2"/>
                <a:gd fmla="val 13216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1}}" id="75" name="Image 74">
            <a:extLst>
              <a:ext uri="{FF2B5EF4-FFF2-40B4-BE49-F238E27FC236}">
                <a16:creationId xmlns:a16="http://schemas.microsoft.com/office/drawing/2014/main" id="{6461E4B0-59E9-4CB4-463B-E301D74DA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607" y="2721200"/>
            <a:ext cx="294830" cy="330234"/>
          </a:xfrm>
          <a:prstGeom prst="rect">
            <a:avLst/>
          </a:prstGeom>
        </p:spPr>
      </p:pic>
      <p:grpSp>
        <p:nvGrpSpPr>
          <p:cNvPr id="79" name="Google Shape;1297;p50">
            <a:extLst>
              <a:ext uri="{FF2B5EF4-FFF2-40B4-BE49-F238E27FC236}">
                <a16:creationId xmlns:a16="http://schemas.microsoft.com/office/drawing/2014/main" id="{CCCA48CD-1621-3A07-1626-945A04338E19}"/>
              </a:ext>
            </a:extLst>
          </p:cNvPr>
          <p:cNvGrpSpPr/>
          <p:nvPr/>
        </p:nvGrpSpPr>
        <p:grpSpPr>
          <a:xfrm>
            <a:off x="9160800" y="2549279"/>
            <a:ext cx="703806" cy="703806"/>
            <a:chOff x="457196" y="967108"/>
            <a:chExt cx="1488900" cy="1488900"/>
          </a:xfrm>
        </p:grpSpPr>
        <p:sp>
          <p:nvSpPr>
            <p:cNvPr id="81" name="Google Shape;1298;p50">
              <a:extLst>
                <a:ext uri="{FF2B5EF4-FFF2-40B4-BE49-F238E27FC236}">
                  <a16:creationId xmlns:a16="http://schemas.microsoft.com/office/drawing/2014/main" id="{EC430E6C-E0D0-36C1-D896-E85C35ADFB37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299;p50">
              <a:extLst>
                <a:ext uri="{FF2B5EF4-FFF2-40B4-BE49-F238E27FC236}">
                  <a16:creationId xmlns:a16="http://schemas.microsoft.com/office/drawing/2014/main" id="{4BA38C37-ADA4-F7C5-2765-0D5FD3FE454E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6454376" name="adj1"/>
                <a:gd fmla="val 13934676" name="adj2"/>
                <a:gd fmla="val 12550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7}}" id="80" name="Image 79">
            <a:extLst>
              <a:ext uri="{FF2B5EF4-FFF2-40B4-BE49-F238E27FC236}">
                <a16:creationId xmlns:a16="http://schemas.microsoft.com/office/drawing/2014/main" id="{E28A865E-BC88-53E5-4931-AC3316061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728" y="2729402"/>
            <a:ext cx="303139" cy="303139"/>
          </a:xfrm>
          <a:prstGeom prst="rect">
            <a:avLst/>
          </a:prstGeom>
        </p:spPr>
      </p:pic>
      <p:grpSp>
        <p:nvGrpSpPr>
          <p:cNvPr id="84" name="Google Shape;1297;p50">
            <a:extLst>
              <a:ext uri="{FF2B5EF4-FFF2-40B4-BE49-F238E27FC236}">
                <a16:creationId xmlns:a16="http://schemas.microsoft.com/office/drawing/2014/main" id="{CEE63773-7EA7-F2CF-F986-13A75693D7A3}"/>
              </a:ext>
            </a:extLst>
          </p:cNvPr>
          <p:cNvGrpSpPr/>
          <p:nvPr/>
        </p:nvGrpSpPr>
        <p:grpSpPr>
          <a:xfrm>
            <a:off x="11199510" y="2549279"/>
            <a:ext cx="703806" cy="703806"/>
            <a:chOff x="457196" y="967108"/>
            <a:chExt cx="1488900" cy="1488900"/>
          </a:xfrm>
        </p:grpSpPr>
        <p:sp>
          <p:nvSpPr>
            <p:cNvPr id="86" name="Google Shape;1298;p50">
              <a:extLst>
                <a:ext uri="{FF2B5EF4-FFF2-40B4-BE49-F238E27FC236}">
                  <a16:creationId xmlns:a16="http://schemas.microsoft.com/office/drawing/2014/main" id="{B899863C-753F-51BB-68A0-D09DE6D94B3D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299;p50">
              <a:extLst>
                <a:ext uri="{FF2B5EF4-FFF2-40B4-BE49-F238E27FC236}">
                  <a16:creationId xmlns:a16="http://schemas.microsoft.com/office/drawing/2014/main" id="{4F762B12-9F88-FC11-A834-5BB3D1E4EF74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2713840" name="adj1"/>
                <a:gd fmla="val 11858869" name="adj2"/>
                <a:gd fmla="val 13133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9}}" id="85" name="Image 84">
            <a:extLst>
              <a:ext uri="{FF2B5EF4-FFF2-40B4-BE49-F238E27FC236}">
                <a16:creationId xmlns:a16="http://schemas.microsoft.com/office/drawing/2014/main" id="{15181612-A86D-B918-3B0F-F266781921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30" t="-9504"/>
          <a:stretch/>
        </p:blipFill>
        <p:spPr>
          <a:xfrm>
            <a:off x="11356945" y="2671425"/>
            <a:ext cx="387008" cy="473827"/>
          </a:xfrm>
          <a:prstGeom prst="rect">
            <a:avLst/>
          </a:prstGeom>
        </p:spPr>
      </p:pic>
      <p:grpSp>
        <p:nvGrpSpPr>
          <p:cNvPr id="89" name="Google Shape;1297;p50">
            <a:extLst>
              <a:ext uri="{FF2B5EF4-FFF2-40B4-BE49-F238E27FC236}">
                <a16:creationId xmlns:a16="http://schemas.microsoft.com/office/drawing/2014/main" id="{04AEDCA5-D157-467A-B049-AA94276C20C4}"/>
              </a:ext>
            </a:extLst>
          </p:cNvPr>
          <p:cNvGrpSpPr/>
          <p:nvPr/>
        </p:nvGrpSpPr>
        <p:grpSpPr>
          <a:xfrm>
            <a:off x="10180156" y="2549279"/>
            <a:ext cx="703806" cy="703806"/>
            <a:chOff x="457196" y="967108"/>
            <a:chExt cx="1488900" cy="1488900"/>
          </a:xfrm>
        </p:grpSpPr>
        <p:sp>
          <p:nvSpPr>
            <p:cNvPr id="91" name="Google Shape;1298;p50">
              <a:extLst>
                <a:ext uri="{FF2B5EF4-FFF2-40B4-BE49-F238E27FC236}">
                  <a16:creationId xmlns:a16="http://schemas.microsoft.com/office/drawing/2014/main" id="{DC80E5AD-1AF1-C74E-3A34-90E614D2B8D6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299;p50">
              <a:extLst>
                <a:ext uri="{FF2B5EF4-FFF2-40B4-BE49-F238E27FC236}">
                  <a16:creationId xmlns:a16="http://schemas.microsoft.com/office/drawing/2014/main" id="{36D31161-2AFD-2E1B-64E7-E4B8113913A0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8153512" name="adj1"/>
                <a:gd fmla="val 16068208" name="adj2"/>
                <a:gd fmla="val 13196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8}}" id="90" name="Image 89">
            <a:extLst>
              <a:ext uri="{FF2B5EF4-FFF2-40B4-BE49-F238E27FC236}">
                <a16:creationId xmlns:a16="http://schemas.microsoft.com/office/drawing/2014/main" id="{D722FFB1-13FF-17F5-1534-2A9F5AB5AB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21" l="-1454" r="66826" t="20548"/>
          <a:stretch/>
        </p:blipFill>
        <p:spPr>
          <a:xfrm>
            <a:off x="10282247" y="2646589"/>
            <a:ext cx="451155" cy="449317"/>
          </a:xfrm>
          <a:prstGeom prst="rect">
            <a:avLst/>
          </a:prstGeom>
        </p:spPr>
      </p:pic>
      <p:grpSp>
        <p:nvGrpSpPr>
          <p:cNvPr id="94" name="Google Shape;1297;p50">
            <a:extLst>
              <a:ext uri="{FF2B5EF4-FFF2-40B4-BE49-F238E27FC236}">
                <a16:creationId xmlns:a16="http://schemas.microsoft.com/office/drawing/2014/main" id="{95E07372-E65C-BE64-4129-EEA2E2C53499}"/>
              </a:ext>
            </a:extLst>
          </p:cNvPr>
          <p:cNvGrpSpPr/>
          <p:nvPr/>
        </p:nvGrpSpPr>
        <p:grpSpPr>
          <a:xfrm>
            <a:off x="3327044" y="2549279"/>
            <a:ext cx="703806" cy="703806"/>
            <a:chOff x="457196" y="967108"/>
            <a:chExt cx="1488900" cy="1488900"/>
          </a:xfrm>
        </p:grpSpPr>
        <p:sp>
          <p:nvSpPr>
            <p:cNvPr id="96" name="Google Shape;1298;p50">
              <a:extLst>
                <a:ext uri="{FF2B5EF4-FFF2-40B4-BE49-F238E27FC236}">
                  <a16:creationId xmlns:a16="http://schemas.microsoft.com/office/drawing/2014/main" id="{416B08E7-E64B-663E-32EC-80F46CAA237F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299;p50">
              <a:extLst>
                <a:ext uri="{FF2B5EF4-FFF2-40B4-BE49-F238E27FC236}">
                  <a16:creationId xmlns:a16="http://schemas.microsoft.com/office/drawing/2014/main" id="{73B33E6F-68E6-896A-EA11-51503338288D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4433679" name="adj1"/>
                <a:gd fmla="val 12973437" name="adj2"/>
                <a:gd fmla="val 13721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{{TECH_3}}" id="95" name="Image 94">
            <a:extLst>
              <a:ext uri="{FF2B5EF4-FFF2-40B4-BE49-F238E27FC236}">
                <a16:creationId xmlns:a16="http://schemas.microsoft.com/office/drawing/2014/main" id="{12A68EBD-633A-4FEA-29C4-A735E73ED97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5" r="-3120"/>
          <a:stretch/>
        </p:blipFill>
        <p:spPr>
          <a:xfrm>
            <a:off x="3432738" y="2715771"/>
            <a:ext cx="455536" cy="414295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5734A8C5-6B0F-06FC-C140-E758A7A16AF2}"/>
              </a:ext>
            </a:extLst>
          </p:cNvPr>
          <p:cNvSpPr txBox="1"/>
          <p:nvPr/>
        </p:nvSpPr>
        <p:spPr>
          <a:xfrm>
            <a:off x="7889394" y="25982"/>
            <a:ext cx="1295504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fr-FR" sz="5200">
                <a:solidFill>
                  <a:srgbClr val="4D708C"/>
                </a:solidFill>
              </a:rPr>
              <a:t>+16</a:t>
            </a:r>
            <a:endParaRPr b="1" dirty="0" lang="en-US" sz="5400">
              <a:solidFill>
                <a:srgbClr val="4D708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C18C494-9037-B4C1-1B74-C796F33B4BCD}"/>
              </a:ext>
            </a:extLst>
          </p:cNvPr>
          <p:cNvSpPr txBox="1"/>
          <p:nvPr/>
        </p:nvSpPr>
        <p:spPr>
          <a:xfrm>
            <a:off x="9127671" y="195260"/>
            <a:ext cx="2551116" cy="33855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fr-FR" sz="1400">
                <a:solidFill>
                  <a:srgbClr val="4D708C"/>
                </a:solidFill>
              </a:rPr>
              <a:t>Années d'expérience dans la transformation numérique.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027747BC-1626-94B0-AC16-639ABDDE64CC}"/>
              </a:ext>
            </a:extLst>
          </p:cNvPr>
          <p:cNvSpPr txBox="1"/>
          <p:nvPr/>
        </p:nvSpPr>
        <p:spPr>
          <a:xfrm>
            <a:off x="7908218" y="573873"/>
            <a:ext cx="1317550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fr-FR" sz="5200">
                <a:solidFill>
                  <a:srgbClr val="4D708C"/>
                </a:solidFill>
              </a:rPr>
              <a:t>+10</a:t>
            </a:r>
            <a:endParaRPr b="1" dirty="0" lang="en-US" sz="5400">
              <a:solidFill>
                <a:srgbClr val="4D708C"/>
              </a:solidFill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EB5A422-7D77-4D8F-F9AD-60CF4B55C75B}"/>
              </a:ext>
            </a:extLst>
          </p:cNvPr>
          <p:cNvSpPr txBox="1"/>
          <p:nvPr/>
        </p:nvSpPr>
        <p:spPr>
          <a:xfrm>
            <a:off x="9127671" y="743151"/>
            <a:ext cx="2551116" cy="33855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fr-FR" sz="1400">
                <a:solidFill>
                  <a:srgbClr val="4D708C"/>
                </a:solidFill>
              </a:rPr>
              <a:t>Projects de mise en œuvre de solutions informatiques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1C79E754-5C47-5B15-221D-FB2085B0E5F1}"/>
              </a:ext>
            </a:extLst>
          </p:cNvPr>
          <p:cNvSpPr txBox="1"/>
          <p:nvPr/>
        </p:nvSpPr>
        <p:spPr>
          <a:xfrm>
            <a:off x="8604426" y="1102185"/>
            <a:ext cx="516972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fr-FR" sz="5200">
                <a:solidFill>
                  <a:srgbClr val="4D708C"/>
                </a:solidFill>
              </a:rPr>
              <a:t>5</a:t>
            </a:r>
            <a:endParaRPr b="1" dirty="0" lang="en-US" sz="5400">
              <a:solidFill>
                <a:srgbClr val="4D708C"/>
              </a:solidFill>
            </a:endParaRP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CA45AD0A-8EE6-9C50-624A-96D31C026E61}"/>
              </a:ext>
            </a:extLst>
          </p:cNvPr>
          <p:cNvSpPr txBox="1"/>
          <p:nvPr/>
        </p:nvSpPr>
        <p:spPr>
          <a:xfrm>
            <a:off x="9121398" y="1304599"/>
            <a:ext cx="3039444" cy="50013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z="1400">
                <a:solidFill>
                  <a:srgbClr val="4D708C"/>
                </a:solidFill>
              </a:rPr>
              <a:t>Certifications</a:t>
            </a:r>
          </a:p>
          <a:p>
            <a:r>
              <a:rPr dirty="0" lang="en-US" sz="850">
                <a:solidFill>
                  <a:srgbClr val="4D708C"/>
                </a:solidFill>
                <a:latin typeface="+mj-lt"/>
              </a:rPr>
              <a:t>Architecte Certifié AWS | Développeur Adobe Experience Manager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633BF-2E8D-293A-5866-883FED37C4F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-1819" l="1" r="-180" t="-13967"/>
          <a:stretch/>
        </p:blipFill>
        <p:spPr>
          <a:xfrm>
            <a:off x="1851126" y="174466"/>
            <a:ext cx="1882946" cy="55355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0E1C805-D83B-2B7B-DD21-C36137EC04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2957" y="1679745"/>
            <a:ext cx="532131" cy="40882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D430E29-C046-CD9C-5A51-17B647956707}"/>
              </a:ext>
            </a:extLst>
          </p:cNvPr>
          <p:cNvSpPr txBox="1"/>
          <p:nvPr/>
        </p:nvSpPr>
        <p:spPr>
          <a:xfrm>
            <a:off x="5433268" y="1672931"/>
            <a:ext cx="237550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/>
            <a:r>
              <a:rPr b="1" dirty="0" lang="fr-FR" sz="1000">
                <a:solidFill>
                  <a:srgbClr val="4D708C"/>
                </a:solidFill>
                <a:ea charset="0" typeface="Times"/>
                <a:cs charset="0" typeface="Times"/>
              </a:rPr>
              <a:t>2006</a:t>
            </a:r>
          </a:p>
          <a:p>
            <a:pPr marL="12699"/>
            <a:r>
              <a:rPr dirty="0" lang="fr-FR" sz="700">
                <a:solidFill>
                  <a:srgbClr val="4D708C"/>
                </a:solidFill>
                <a:ea charset="0" typeface="Times"/>
                <a:cs charset="0" typeface="Times"/>
              </a:rPr>
              <a:t>Licence en développement logiciel</a:t>
            </a:r>
          </a:p>
        </p:txBody>
      </p:sp>
      <p:pic>
        <p:nvPicPr>
          <p:cNvPr descr="{{FIRST_EDUCATION_PICTURE}}" id="39" name="Image 38">
            <a:extLst>
              <a:ext uri="{FF2B5EF4-FFF2-40B4-BE49-F238E27FC236}">
                <a16:creationId xmlns:a16="http://schemas.microsoft.com/office/drawing/2014/main" id="{8694456C-1124-8013-A377-39949D26CC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5284" y="1217168"/>
            <a:ext cx="692828" cy="34085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135FF5AD-874C-F0F8-1E3A-51D94DF12371}"/>
              </a:ext>
            </a:extLst>
          </p:cNvPr>
          <p:cNvSpPr txBox="1"/>
          <p:nvPr/>
        </p:nvSpPr>
        <p:spPr>
          <a:xfrm>
            <a:off x="5413238" y="1146882"/>
            <a:ext cx="24155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/>
            <a:r>
              <a:rPr b="1" dirty="0" lang="fr-FR" sz="1000">
                <a:solidFill>
                  <a:srgbClr val="4D708C"/>
                </a:solidFill>
                <a:ea charset="0" typeface="Times"/>
                <a:cs charset="0" typeface="Times"/>
              </a:rPr>
              <a:t>2010</a:t>
            </a:r>
          </a:p>
          <a:p>
            <a:pPr marL="12699"/>
            <a:r>
              <a:rPr dirty="0" lang="fr-FR" sz="700">
                <a:solidFill>
                  <a:srgbClr val="4D708C"/>
                </a:solidFill>
                <a:ea charset="0" typeface="Times"/>
                <a:cs charset="0" typeface="Times"/>
              </a:rPr>
              <a:t>Diplôme d'ingénieur en développement logiciel et gestion des systèmes d'information</a:t>
            </a:r>
          </a:p>
        </p:txBody>
      </p:sp>
      <p:pic>
        <p:nvPicPr>
          <p:cNvPr descr="Une image contenant texte, Police, Graphique, logo  Description générée automatiquement" id="44" name="Image 114">
            <a:extLst>
              <a:ext uri="{FF2B5EF4-FFF2-40B4-BE49-F238E27FC236}">
                <a16:creationId xmlns:a16="http://schemas.microsoft.com/office/drawing/2014/main" id="{D496D7E6-D37C-5E28-4F15-7A33D8ADBE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0" y="395204"/>
            <a:ext cx="500395" cy="500395"/>
          </a:xfrm>
          <a:prstGeom prst="rect">
            <a:avLst/>
          </a:prstGeom>
        </p:spPr>
      </p:pic>
      <p:pic>
        <p:nvPicPr>
          <p:cNvPr id="46" name="Image 59">
            <a:extLst>
              <a:ext uri="{FF2B5EF4-FFF2-40B4-BE49-F238E27FC236}">
                <a16:creationId xmlns:a16="http://schemas.microsoft.com/office/drawing/2014/main" id="{B62DA4F5-835E-67F7-C84E-47A8F6C49E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0703" y="409036"/>
            <a:ext cx="472730" cy="472730"/>
          </a:xfrm>
          <a:prstGeom prst="rect">
            <a:avLst/>
          </a:prstGeom>
        </p:spPr>
      </p:pic>
      <p:pic>
        <p:nvPicPr>
          <p:cNvPr descr="Une image contenant texte, capture d’écran, Police, logo  Description générée automatiquement" id="48" name="Image 47">
            <a:extLst>
              <a:ext uri="{FF2B5EF4-FFF2-40B4-BE49-F238E27FC236}">
                <a16:creationId xmlns:a16="http://schemas.microsoft.com/office/drawing/2014/main" id="{DF5DF492-FE86-499D-FC84-70F6AD0CEA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13" y="416695"/>
            <a:ext cx="641796" cy="457413"/>
          </a:xfrm>
          <a:prstGeom prst="rect">
            <a:avLst/>
          </a:prstGeom>
        </p:spPr>
      </p:pic>
      <p:pic>
        <p:nvPicPr>
          <p:cNvPr descr="Une image contenant texte, Police, logo, signe  Description générée automatiquement" id="50" name="Image 49">
            <a:extLst>
              <a:ext uri="{FF2B5EF4-FFF2-40B4-BE49-F238E27FC236}">
                <a16:creationId xmlns:a16="http://schemas.microsoft.com/office/drawing/2014/main" id="{1FFEB49E-B4B6-77C3-3C26-859E33920E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66" y="405934"/>
            <a:ext cx="422228" cy="478934"/>
          </a:xfrm>
          <a:prstGeom prst="rect">
            <a:avLst/>
          </a:prstGeom>
        </p:spPr>
      </p:pic>
      <p:pic>
        <p:nvPicPr>
          <p:cNvPr descr="Une image contenant Police, texte, capture d’écran, Graphique  Description générée automatiquement" id="52" name="Image 51">
            <a:extLst>
              <a:ext uri="{FF2B5EF4-FFF2-40B4-BE49-F238E27FC236}">
                <a16:creationId xmlns:a16="http://schemas.microsoft.com/office/drawing/2014/main" id="{6536269B-0B92-6C34-BBA3-9207393CE9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08" y="410610"/>
            <a:ext cx="406914" cy="469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CA17F-02DB-DF48-8099-049E97DE00DE}"/>
              </a:ext>
            </a:extLst>
          </p:cNvPr>
          <p:cNvSpPr txBox="1"/>
          <p:nvPr/>
        </p:nvSpPr>
        <p:spPr>
          <a:xfrm>
            <a:off x="1025055" y="757925"/>
            <a:ext cx="286515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b="1" dirty="0" lang="en-FR" sz="1600">
                <a:solidFill>
                  <a:schemeClr val="tx2"/>
                </a:solidFill>
              </a:rPr>
              <a:t>John Doe</a:t>
            </a:r>
          </a:p>
        </p:txBody>
      </p:sp>
      <p:grpSp>
        <p:nvGrpSpPr>
          <p:cNvPr id="3" name="Google Shape;1297;p50">
            <a:extLst>
              <a:ext uri="{FF2B5EF4-FFF2-40B4-BE49-F238E27FC236}">
                <a16:creationId xmlns:a16="http://schemas.microsoft.com/office/drawing/2014/main" id="{B0C5A5F4-0A6B-67AB-A104-0D60AF565DB1}"/>
              </a:ext>
            </a:extLst>
          </p:cNvPr>
          <p:cNvGrpSpPr/>
          <p:nvPr/>
        </p:nvGrpSpPr>
        <p:grpSpPr>
          <a:xfrm>
            <a:off x="4250923" y="2542407"/>
            <a:ext cx="703806" cy="703806"/>
            <a:chOff x="457196" y="967108"/>
            <a:chExt cx="1488900" cy="1488900"/>
          </a:xfrm>
        </p:grpSpPr>
        <p:sp>
          <p:nvSpPr>
            <p:cNvPr id="6" name="Google Shape;1298;p50">
              <a:extLst>
                <a:ext uri="{FF2B5EF4-FFF2-40B4-BE49-F238E27FC236}">
                  <a16:creationId xmlns:a16="http://schemas.microsoft.com/office/drawing/2014/main" id="{824BBD2B-5FBC-C170-91F8-E2034CCE3FE6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99;p50">
              <a:extLst>
                <a:ext uri="{FF2B5EF4-FFF2-40B4-BE49-F238E27FC236}">
                  <a16:creationId xmlns:a16="http://schemas.microsoft.com/office/drawing/2014/main" id="{1B046BF4-FA86-CA68-F980-AAA7438218E6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fmla="val 14433679" name="adj1"/>
                <a:gd fmla="val 12973437" name="adj2"/>
                <a:gd fmla="val 13721" name="adj3"/>
              </a:avLst>
            </a:prstGeom>
            <a:solidFill>
              <a:srgbClr val="4D708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464DCFC4-2B4B-2773-D743-51F618E266B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242" l="-8407" r="-15314" t="-6044"/>
          <a:stretch/>
        </p:blipFill>
        <p:spPr>
          <a:xfrm>
            <a:off x="4399664" y="2791640"/>
            <a:ext cx="443236" cy="2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32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231</Words>
  <Application>Microsoft Office PowerPoint</Application>
  <PresentationFormat>Grand écran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2024-07-08T07:57:05Z</dcterms:created>
  <dc:creator>Contributor</dc:creator>
  <cp:lastModifiedBy>User</cp:lastModifiedBy>
  <dcterms:modified xsi:type="dcterms:W3CDTF">2024-07-26T20:43:08Z</dcterms:modified>
  <cp:revision>37</cp:revision>
  <dc:title>PowerPoint Presentation</dc:title>
</cp:coreProperties>
</file>