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58" r:id="rId4"/>
    <p:sldId id="271" r:id="rId5"/>
    <p:sldId id="265" r:id="rId6"/>
    <p:sldId id="272" r:id="rId7"/>
    <p:sldId id="273" r:id="rId8"/>
    <p:sldId id="274" r:id="rId9"/>
    <p:sldId id="270" r:id="rId10"/>
    <p:sldId id="26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1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0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251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字魂59号-创粗黑" panose="00000500000000000000" pitchFamily="2" charset="-122"/>
                <a:cs typeface="+mj-cs"/>
                <a:sym typeface="+mn-ea"/>
              </a:defRPr>
            </a:lvl1pPr>
          </a:lstStyle>
          <a:p>
            <a:pPr lvl="0"/>
            <a:r>
              <a:rPr lang="tr-TR" dirty="0">
                <a:sym typeface="+mn-ea"/>
              </a:rPr>
              <a:t>Freepptbackgrounds.net</a:t>
            </a:r>
            <a:endParaRPr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198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字魂59号-创粗黑" panose="00000500000000000000" pitchFamily="2" charset="-122"/>
                <a:cs typeface="+mj-cs"/>
                <a:sym typeface="+mn-ea"/>
              </a:defRPr>
            </a:lvl1pPr>
          </a:lstStyle>
          <a:p>
            <a:pPr lvl="0"/>
            <a:r>
              <a:rPr lang="tr-TR" dirty="0">
                <a:sym typeface="+mn-ea"/>
              </a:rPr>
              <a:t>Freepptbackgrounds.net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5pPr>
          </a:lstStyle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3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6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字魂59号-创粗黑" panose="00000500000000000000" pitchFamily="2" charset="-122"/>
                <a:cs typeface="+mj-cs"/>
                <a:sym typeface="+mn-ea"/>
              </a:defRPr>
            </a:lvl1pPr>
          </a:lstStyle>
          <a:p>
            <a:pPr lvl="0"/>
            <a:r>
              <a:rPr lang="tr-TR" dirty="0">
                <a:sym typeface="+mn-ea"/>
              </a:rPr>
              <a:t>Freepptbackgrounds.net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5pPr>
          </a:lstStyle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5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8052512" y="4187236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chemeClr val="accent5">
                  <a:lumMod val="50000"/>
                </a:schemeClr>
              </a:solidFill>
              <a:latin typeface="Calibri"/>
              <a:ea typeface="宋体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字魂59号-创粗黑" panose="00000500000000000000" pitchFamily="2" charset="-122"/>
                <a:cs typeface="+mj-cs"/>
                <a:sym typeface="+mn-ea"/>
              </a:defRPr>
            </a:lvl1pPr>
          </a:lstStyle>
          <a:p>
            <a:pPr lvl="0"/>
            <a:r>
              <a:rPr lang="tr-TR" dirty="0">
                <a:sym typeface="+mn-ea"/>
              </a:rPr>
              <a:t>Freepptbackgrounds.net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5pPr>
          </a:lstStyle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dirty="0">
                <a:sym typeface="+mn-ea"/>
              </a:rPr>
              <a:t>www.freepptbackgrounds.net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5pPr>
          </a:lstStyle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字魂59号-创粗黑" panose="00000500000000000000" pitchFamily="2" charset="-122"/>
                <a:cs typeface="+mj-cs"/>
                <a:sym typeface="+mn-ea"/>
              </a:defRPr>
            </a:lvl1pPr>
          </a:lstStyle>
          <a:p>
            <a:pPr lvl="0"/>
            <a:r>
              <a:rPr lang="tr-TR" dirty="0">
                <a:sym typeface="+mn-ea"/>
              </a:rPr>
              <a:t>Freepptbackgrounds.net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1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9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en-US">
                <a:sym typeface="+mn-ea"/>
              </a:rPr>
              <a:t>Click icon to add picture</a:t>
            </a:r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1pPr>
          </a:lstStyle>
          <a:p>
            <a:pPr lvl="0"/>
            <a:r>
              <a:rPr lang="tr-TR" dirty="0">
                <a:sym typeface="+mn-ea"/>
              </a:rPr>
              <a:t>www.freepptbackgrounds.net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575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字魂59号-创粗黑" panose="00000500000000000000" pitchFamily="2" charset="-122"/>
                <a:cs typeface="+mj-cs"/>
                <a:sym typeface="+mn-ea"/>
              </a:defRPr>
            </a:lvl1pPr>
          </a:lstStyle>
          <a:p>
            <a:pPr lvl="0"/>
            <a:r>
              <a:rPr lang="tr-TR" dirty="0">
                <a:sym typeface="+mn-ea"/>
              </a:rPr>
              <a:t>Freepptbackgrounds.net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6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字魂59号-创粗黑" panose="00000500000000000000" pitchFamily="2" charset="-122"/>
              </a:defRPr>
            </a:lvl1pPr>
          </a:lstStyle>
          <a:p>
            <a:fld id="{2E429983-2871-4F79-9B24-A658DCC284B7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字魂59号-创粗黑" panose="00000500000000000000" pitchFamily="2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字魂59号-创粗黑" panose="00000500000000000000" pitchFamily="2" charset="-122"/>
              </a:defRPr>
            </a:lvl1pPr>
          </a:lstStyle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816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字魂59号-创粗黑" panose="00000500000000000000" pitchFamily="2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字魂59号-创粗黑" panose="00000500000000000000" pitchFamily="2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字魂59号-创粗黑" panose="00000500000000000000" pitchFamily="2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字魂59号-创粗黑" panose="00000500000000000000" pitchFamily="2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字魂59号-创粗黑" panose="00000500000000000000" pitchFamily="2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字魂59号-创粗黑" panose="000005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998633"/>
            <a:ext cx="8791575" cy="13990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Graduation project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electric water heater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1284136"/>
          </a:xfrm>
        </p:spPr>
        <p:txBody>
          <a:bodyPr>
            <a:normAutofit fontScale="25000" lnSpcReduction="20000"/>
          </a:bodyPr>
          <a:lstStyle/>
          <a:p>
            <a:r>
              <a:rPr lang="en-US" sz="9600" b="1" dirty="0"/>
              <a:t>Presented by:</a:t>
            </a:r>
          </a:p>
          <a:p>
            <a:r>
              <a:rPr lang="en-US" sz="9600" dirty="0">
                <a:solidFill>
                  <a:schemeClr val="bg1"/>
                </a:solidFill>
              </a:rPr>
              <a:t>Yasser Mohamed         Zeyad Ezzat  </a:t>
            </a:r>
          </a:p>
          <a:p>
            <a:r>
              <a:rPr lang="en-US" sz="9600" dirty="0">
                <a:solidFill>
                  <a:schemeClr val="bg1"/>
                </a:solidFill>
              </a:rPr>
              <a:t>Mahmoud Fathy        Mohamed Osama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32" y="258777"/>
            <a:ext cx="2276856" cy="83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0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040" y="2550160"/>
            <a:ext cx="10789922" cy="25330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2570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70" y="1899629"/>
            <a:ext cx="5349917" cy="426561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COMPONENTS</a:t>
            </a:r>
          </a:p>
          <a:p>
            <a:r>
              <a:rPr lang="en-US" dirty="0">
                <a:solidFill>
                  <a:schemeClr val="bg1"/>
                </a:solidFill>
              </a:rPr>
              <a:t>1. 24C08 EEPROM, or use the internal.</a:t>
            </a:r>
          </a:p>
          <a:p>
            <a:r>
              <a:rPr lang="en-US" dirty="0">
                <a:solidFill>
                  <a:schemeClr val="bg1"/>
                </a:solidFill>
              </a:rPr>
              <a:t>2. Temp sensor (LM35, or equivalent DS18B20).</a:t>
            </a:r>
          </a:p>
          <a:p>
            <a:r>
              <a:rPr lang="en-US" dirty="0">
                <a:solidFill>
                  <a:schemeClr val="bg1"/>
                </a:solidFill>
              </a:rPr>
              <a:t>3. Cooling Element (Peltier).</a:t>
            </a:r>
          </a:p>
          <a:p>
            <a:r>
              <a:rPr lang="en-US" dirty="0">
                <a:solidFill>
                  <a:schemeClr val="bg1"/>
                </a:solidFill>
              </a:rPr>
              <a:t>4. Heating Element (3d ceramic heater).</a:t>
            </a:r>
          </a:p>
          <a:p>
            <a:r>
              <a:rPr lang="en-US" dirty="0">
                <a:solidFill>
                  <a:schemeClr val="bg1"/>
                </a:solidFill>
              </a:rPr>
              <a:t>5. 7-segments.</a:t>
            </a:r>
          </a:p>
          <a:p>
            <a:r>
              <a:rPr lang="en-US" dirty="0">
                <a:solidFill>
                  <a:schemeClr val="bg1"/>
                </a:solidFill>
              </a:rPr>
              <a:t>6. LEDs.</a:t>
            </a:r>
          </a:p>
          <a:p>
            <a:r>
              <a:rPr lang="en-US" dirty="0">
                <a:solidFill>
                  <a:schemeClr val="bg1"/>
                </a:solidFill>
              </a:rPr>
              <a:t>7. Push Buttons.</a:t>
            </a:r>
          </a:p>
          <a:p>
            <a:r>
              <a:rPr lang="en-US" dirty="0">
                <a:solidFill>
                  <a:schemeClr val="bg1"/>
                </a:solidFill>
              </a:rPr>
              <a:t>8. Solid State Relays.</a:t>
            </a:r>
          </a:p>
          <a:p>
            <a:r>
              <a:rPr lang="en-US" dirty="0">
                <a:solidFill>
                  <a:schemeClr val="bg1"/>
                </a:solidFill>
              </a:rPr>
              <a:t>9. Cooling fins &amp; fans.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1637" y="1813685"/>
            <a:ext cx="5027612" cy="435155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MICROCONTROLLER (ATMEGA32)</a:t>
            </a:r>
          </a:p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196" y="2831490"/>
            <a:ext cx="4657528" cy="326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27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/>
              <a:t>LAYERED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5" y="1373330"/>
            <a:ext cx="10852150" cy="4886039"/>
          </a:xfrm>
        </p:spPr>
      </p:pic>
    </p:spTree>
    <p:extLst>
      <p:ext uri="{BB962C8B-B14F-4D97-AF65-F5344CB8AC3E}">
        <p14:creationId xmlns:p14="http://schemas.microsoft.com/office/powerpoint/2010/main" val="171711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09E05-D9FC-ED8F-1447-C63DE8DAC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62" y="391360"/>
            <a:ext cx="10852237" cy="648000"/>
          </a:xfrm>
        </p:spPr>
        <p:txBody>
          <a:bodyPr/>
          <a:lstStyle/>
          <a:p>
            <a:r>
              <a:rPr lang="en-US" sz="3200" u="sng" dirty="0"/>
              <a:t>DIAGRAM LAYOUT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2B6DC6-765A-7848-BC1D-6F72B7468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4933" y="2170287"/>
            <a:ext cx="4682134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41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/>
              <a:t>SCHEMATIC LAYOUT</a:t>
            </a:r>
          </a:p>
        </p:txBody>
      </p:sp>
      <p:pic>
        <p:nvPicPr>
          <p:cNvPr id="7" name="Content Placeholder 6" descr="Diagram, schematic">
            <a:extLst>
              <a:ext uri="{FF2B5EF4-FFF2-40B4-BE49-F238E27FC236}">
                <a16:creationId xmlns:a16="http://schemas.microsoft.com/office/drawing/2014/main" id="{239B4C5E-1BC9-B4FB-5ED8-3B405DAF9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7" y="1295400"/>
            <a:ext cx="9475806" cy="5041900"/>
          </a:xfrm>
        </p:spPr>
      </p:pic>
    </p:spTree>
    <p:extLst>
      <p:ext uri="{BB962C8B-B14F-4D97-AF65-F5344CB8AC3E}">
        <p14:creationId xmlns:p14="http://schemas.microsoft.com/office/powerpoint/2010/main" val="403701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EA041-2499-5732-7420-3D44FA59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3200" u="sng" dirty="0"/>
              <a:t>Specifications –Temperature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0A1C0-FAE0-30F3-FDD3-FEDDB6F3F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en-US" sz="1800" dirty="0">
                <a:solidFill>
                  <a:schemeClr val="bg1"/>
                </a:solidFill>
              </a:rPr>
              <a:t>The “Up” or “Down” buttons are used to change the required water temperature (set temperature).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800" dirty="0">
                <a:solidFill>
                  <a:schemeClr val="bg1"/>
                </a:solidFill>
              </a:rPr>
              <a:t>After entering temperature setting mode, a single “Up” button press increase the set temperature by 5 degrees.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800" dirty="0">
                <a:solidFill>
                  <a:schemeClr val="bg1"/>
                </a:solidFill>
              </a:rPr>
              <a:t> After entering temperature setting mode, a single “Down” button press decrease the set temperature by 5 degrees.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800" dirty="0">
                <a:solidFill>
                  <a:schemeClr val="bg1"/>
                </a:solidFill>
              </a:rPr>
              <a:t> The minimum possible set temperature is 35 degrees.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800" dirty="0">
                <a:solidFill>
                  <a:schemeClr val="bg1"/>
                </a:solidFill>
              </a:rPr>
              <a:t> The maximum possible set temperature is 75 degrees.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800" dirty="0">
                <a:solidFill>
                  <a:schemeClr val="bg1"/>
                </a:solidFill>
              </a:rPr>
              <a:t> If the electric water heater is turned OFF then ON, the stored set temperature should be retrieved from the “External E2PROM”.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800" dirty="0">
                <a:solidFill>
                  <a:schemeClr val="bg1"/>
                </a:solidFill>
              </a:rPr>
              <a:t> The initial set temperature is 60 degrees.</a:t>
            </a:r>
          </a:p>
        </p:txBody>
      </p:sp>
    </p:spTree>
    <p:extLst>
      <p:ext uri="{BB962C8B-B14F-4D97-AF65-F5344CB8AC3E}">
        <p14:creationId xmlns:p14="http://schemas.microsoft.com/office/powerpoint/2010/main" val="420155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D8C7-4987-F73A-2A7C-814A3F239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3200" u="sng" dirty="0"/>
              <a:t>Specifications –Temperature Sensing</a:t>
            </a:r>
            <a:br>
              <a:rPr lang="en-US" sz="3200" u="sng" dirty="0"/>
            </a:br>
            <a:endParaRPr lang="en-US" sz="32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75C2D-B06A-0D89-0580-ACBDCDC6D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en-US" sz="2000" dirty="0">
                <a:solidFill>
                  <a:schemeClr val="bg1"/>
                </a:solidFill>
              </a:rPr>
              <a:t>The temperature sensor measures the water temperature.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000" dirty="0">
                <a:solidFill>
                  <a:schemeClr val="bg1"/>
                </a:solidFill>
              </a:rPr>
              <a:t> The water temperature should increase, if the “Heating Element” is ON.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000" dirty="0">
                <a:solidFill>
                  <a:schemeClr val="bg1"/>
                </a:solidFill>
              </a:rPr>
              <a:t> The water temperature should decrease, if the “Cooling Element” is ON.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000" dirty="0">
                <a:solidFill>
                  <a:schemeClr val="bg1"/>
                </a:solidFill>
              </a:rPr>
              <a:t>Temperature should be sensed once every 100 </a:t>
            </a:r>
            <a:r>
              <a:rPr lang="en-US" sz="2000" dirty="0" err="1">
                <a:solidFill>
                  <a:schemeClr val="bg1"/>
                </a:solidFill>
              </a:rPr>
              <a:t>ms.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z="2000" dirty="0">
                <a:solidFill>
                  <a:schemeClr val="bg1"/>
                </a:solidFill>
              </a:rPr>
              <a:t>The decision to turn ON or OFF either the “Heating Element” or the “Cooling Element” based on the average of the last 10 temperature readings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000" dirty="0">
                <a:solidFill>
                  <a:schemeClr val="bg1"/>
                </a:solidFill>
              </a:rPr>
              <a:t>The “Heating Element” should be turned ON, if the current water temperature is less than the set temperature by 5 degrees.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000" dirty="0">
                <a:solidFill>
                  <a:schemeClr val="bg1"/>
                </a:solidFill>
              </a:rPr>
              <a:t>The “Cooling Element” should be turned ON, if the current water temperature is greater than the set temperature by 5 degrees.</a:t>
            </a:r>
          </a:p>
        </p:txBody>
      </p:sp>
    </p:spTree>
    <p:extLst>
      <p:ext uri="{BB962C8B-B14F-4D97-AF65-F5344CB8AC3E}">
        <p14:creationId xmlns:p14="http://schemas.microsoft.com/office/powerpoint/2010/main" val="256536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930CD-8C64-33E6-2829-0496070D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 –Seven Segments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B48C2-C118-72FC-4F4D-594DB70B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Seven segment by default show the current water temperature or the set temperature.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If the electric water heater is in the temperature setting mode, the 2 seven segment displays should blink every 1 second and show the set temperature.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 In the temperature setting mode, every change in the set temperature should be reflected on the 2 seven segment displays.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 The 2 seven segment display should exit the temperature setting mode, if </a:t>
            </a:r>
            <a:r>
              <a:rPr lang="en-US" dirty="0" err="1">
                <a:solidFill>
                  <a:schemeClr val="bg1"/>
                </a:solidFill>
              </a:rPr>
              <a:t>the“UP</a:t>
            </a:r>
            <a:r>
              <a:rPr lang="en-US" dirty="0">
                <a:solidFill>
                  <a:schemeClr val="bg1"/>
                </a:solidFill>
              </a:rPr>
              <a:t>” and “Down” buttons are not pressed for 5 seconds.</a:t>
            </a:r>
          </a:p>
        </p:txBody>
      </p:sp>
    </p:spTree>
    <p:extLst>
      <p:ext uri="{BB962C8B-B14F-4D97-AF65-F5344CB8AC3E}">
        <p14:creationId xmlns:p14="http://schemas.microsoft.com/office/powerpoint/2010/main" val="191649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882" y="2296161"/>
            <a:ext cx="10852238" cy="30410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chemeClr val="bg1"/>
                </a:solidFill>
              </a:rPr>
              <a:t>ANY QUESTIONS…</a:t>
            </a:r>
            <a:r>
              <a:rPr lang="en-US" sz="4800" dirty="0">
                <a:solidFill>
                  <a:schemeClr val="bg1"/>
                </a:solidFill>
                <a:latin typeface="Algerian" panose="04020705040A02060702" pitchFamily="8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9706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5G Technology Speed Template，Freepptbackgrounds.n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5G Technology Speed Template</Template>
  <TotalTime>607</TotalTime>
  <Words>454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Algerian</vt:lpstr>
      <vt:lpstr>Arial</vt:lpstr>
      <vt:lpstr>Calibri</vt:lpstr>
      <vt:lpstr>Calibri Light</vt:lpstr>
      <vt:lpstr>5G Technology Speed Template，Freepptbackgrounds.net</vt:lpstr>
      <vt:lpstr>Graduation project electric water heater</vt:lpstr>
      <vt:lpstr>Introduction</vt:lpstr>
      <vt:lpstr>LAYERED ARCHITECTURE</vt:lpstr>
      <vt:lpstr>DIAGRAM LAYOUT</vt:lpstr>
      <vt:lpstr>SCHEMATIC LAYOUT</vt:lpstr>
      <vt:lpstr> Specifications –Temperature Setting</vt:lpstr>
      <vt:lpstr> Specifications –Temperature Sensing </vt:lpstr>
      <vt:lpstr>Specifications –Seven Segments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zeyadhkm01@gmail.com</cp:lastModifiedBy>
  <cp:revision>52</cp:revision>
  <dcterms:created xsi:type="dcterms:W3CDTF">2022-12-27T12:12:11Z</dcterms:created>
  <dcterms:modified xsi:type="dcterms:W3CDTF">2023-01-31T17:32:50Z</dcterms:modified>
</cp:coreProperties>
</file>