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0" r:id="rId3"/>
    <p:sldId id="257" r:id="rId4"/>
    <p:sldId id="259" r:id="rId5"/>
    <p:sldId id="261" r:id="rId6"/>
    <p:sldId id="274" r:id="rId7"/>
    <p:sldId id="279" r:id="rId8"/>
    <p:sldId id="280" r:id="rId9"/>
    <p:sldId id="281" r:id="rId10"/>
    <p:sldId id="282" r:id="rId11"/>
    <p:sldId id="262" r:id="rId12"/>
    <p:sldId id="260" r:id="rId13"/>
    <p:sldId id="263" r:id="rId14"/>
    <p:sldId id="264" r:id="rId15"/>
    <p:sldId id="268" r:id="rId16"/>
    <p:sldId id="276" r:id="rId17"/>
    <p:sldId id="277" r:id="rId18"/>
    <p:sldId id="275" r:id="rId19"/>
    <p:sldId id="278" r:id="rId20"/>
    <p:sldId id="273" r:id="rId21"/>
    <p:sldId id="267" r:id="rId22"/>
    <p:sldId id="266" r:id="rId23"/>
    <p:sldId id="265" r:id="rId24"/>
    <p:sldId id="272" r:id="rId25"/>
    <p:sldId id="269"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dy" initials="S" lastIdx="1" clrIdx="0">
    <p:extLst>
      <p:ext uri="{19B8F6BF-5375-455C-9EA6-DF929625EA0E}">
        <p15:presenceInfo xmlns:p15="http://schemas.microsoft.com/office/powerpoint/2012/main" userId="SRa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68" d="100"/>
          <a:sy n="68" d="100"/>
        </p:scale>
        <p:origin x="85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925E0-4E4A-43F2-A8DF-5DAEB1D87BC0}" type="datetimeFigureOut">
              <a:rPr lang="en-US" smtClean="0"/>
              <a:t>12/15/2017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52ED8-B0C0-46A6-B611-6833750E1000}" type="slidenum">
              <a:rPr lang="en-US" smtClean="0"/>
              <a:t>‹#›</a:t>
            </a:fld>
            <a:endParaRPr lang="en-US"/>
          </a:p>
        </p:txBody>
      </p:sp>
    </p:spTree>
    <p:extLst>
      <p:ext uri="{BB962C8B-B14F-4D97-AF65-F5344CB8AC3E}">
        <p14:creationId xmlns:p14="http://schemas.microsoft.com/office/powerpoint/2010/main" val="90075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52ED8-B0C0-46A6-B611-6833750E1000}" type="slidenum">
              <a:rPr lang="en-US" smtClean="0"/>
              <a:t>5</a:t>
            </a:fld>
            <a:endParaRPr lang="en-US"/>
          </a:p>
        </p:txBody>
      </p:sp>
    </p:spTree>
    <p:extLst>
      <p:ext uri="{BB962C8B-B14F-4D97-AF65-F5344CB8AC3E}">
        <p14:creationId xmlns:p14="http://schemas.microsoft.com/office/powerpoint/2010/main" val="261403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52ED8-B0C0-46A6-B611-6833750E1000}" type="slidenum">
              <a:rPr lang="en-US" smtClean="0"/>
              <a:t>6</a:t>
            </a:fld>
            <a:endParaRPr lang="en-US"/>
          </a:p>
        </p:txBody>
      </p:sp>
    </p:spTree>
    <p:extLst>
      <p:ext uri="{BB962C8B-B14F-4D97-AF65-F5344CB8AC3E}">
        <p14:creationId xmlns:p14="http://schemas.microsoft.com/office/powerpoint/2010/main" val="2646110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852ED8-B0C0-46A6-B611-6833750E1000}" type="slidenum">
              <a:rPr lang="en-US" smtClean="0"/>
              <a:t>9</a:t>
            </a:fld>
            <a:endParaRPr lang="en-US"/>
          </a:p>
        </p:txBody>
      </p:sp>
    </p:spTree>
    <p:extLst>
      <p:ext uri="{BB962C8B-B14F-4D97-AF65-F5344CB8AC3E}">
        <p14:creationId xmlns:p14="http://schemas.microsoft.com/office/powerpoint/2010/main" val="1474241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52ED8-B0C0-46A6-B611-6833750E1000}" type="slidenum">
              <a:rPr lang="en-US" smtClean="0"/>
              <a:t>11</a:t>
            </a:fld>
            <a:endParaRPr lang="en-US"/>
          </a:p>
        </p:txBody>
      </p:sp>
    </p:spTree>
    <p:extLst>
      <p:ext uri="{BB962C8B-B14F-4D97-AF65-F5344CB8AC3E}">
        <p14:creationId xmlns:p14="http://schemas.microsoft.com/office/powerpoint/2010/main" val="399259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lay.google.com/store/apps/details?id=mv.gov.pension.app#details-review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elwatannews.com/news/details/2770882" TargetMode="External"/><Relationship Id="rId7" Type="http://schemas.openxmlformats.org/officeDocument/2006/relationships/hyperlink" Target="https://www.visual-paradigm.com/tutorials/writingeffectiveusecase.jsp" TargetMode="External"/><Relationship Id="rId2" Type="http://schemas.openxmlformats.org/officeDocument/2006/relationships/hyperlink" Target="https://www.marefa.org/%D8%A7%D9%82%D8%AA%D8%B5%D8%A7%D8%AF_%D9%85%D8%B5%D8%B1"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mv.gov.pension.app" TargetMode="External"/><Relationship Id="rId5" Type="http://schemas.openxmlformats.org/officeDocument/2006/relationships/hyperlink" Target="https://www.smartsheet.com/" TargetMode="External"/><Relationship Id="rId4" Type="http://schemas.openxmlformats.org/officeDocument/2006/relationships/hyperlink" Target="https://www.elwatannews.com/news/details/954523"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arefa.org/%D8%A7%D9%82%D8%AA%D8%B5%D8%A7%D8%AF_%D9%85%D8%B5%D8%B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lwatannews.com/news/details/277088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698500" y="1413916"/>
            <a:ext cx="5943600" cy="646331"/>
          </a:xfrm>
          <a:prstGeom prst="rect">
            <a:avLst/>
          </a:prstGeom>
          <a:noFill/>
        </p:spPr>
        <p:txBody>
          <a:bodyPr vert="horz" wrap="square" lIns="91440" tIns="45720" rIns="91440" bIns="45720" rtlCol="0" anchor="b">
            <a:sp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solidFill>
                  <a:schemeClr val="tx1"/>
                </a:solidFill>
              </a:rPr>
              <a:t> </a:t>
            </a:r>
            <a:r>
              <a:rPr lang="en-US" sz="3600" b="1" dirty="0">
                <a:solidFill>
                  <a:schemeClr val="tx1"/>
                </a:solidFill>
              </a:rPr>
              <a:t>Our Team Members</a:t>
            </a:r>
          </a:p>
        </p:txBody>
      </p:sp>
      <p:sp>
        <p:nvSpPr>
          <p:cNvPr id="7" name="TextBox 6"/>
          <p:cNvSpPr txBox="1"/>
          <p:nvPr/>
        </p:nvSpPr>
        <p:spPr>
          <a:xfrm>
            <a:off x="546100" y="337066"/>
            <a:ext cx="8915400" cy="1261884"/>
          </a:xfrm>
          <a:prstGeom prst="rect">
            <a:avLst/>
          </a:prstGeom>
          <a:noFill/>
        </p:spPr>
        <p:txBody>
          <a:bodyPr wrap="square" rtlCol="0">
            <a:spAutoFit/>
          </a:bodyPr>
          <a:lstStyle/>
          <a:p>
            <a:r>
              <a:rPr lang="fr-FR" sz="3600" b="1" dirty="0"/>
              <a:t>    Social </a:t>
            </a:r>
            <a:r>
              <a:rPr lang="fr-FR" sz="3600" b="1" dirty="0" err="1"/>
              <a:t>Insurance</a:t>
            </a:r>
            <a:r>
              <a:rPr lang="fr-FR" sz="3600" b="1" dirty="0"/>
              <a:t>  Management System </a:t>
            </a:r>
            <a:endParaRPr lang="en-US" sz="3600" dirty="0"/>
          </a:p>
          <a:p>
            <a:r>
              <a:rPr lang="en-US" sz="4000" dirty="0"/>
              <a:t> </a:t>
            </a:r>
          </a:p>
        </p:txBody>
      </p:sp>
      <p:graphicFrame>
        <p:nvGraphicFramePr>
          <p:cNvPr id="8" name="Content Placeholder 5"/>
          <p:cNvGraphicFramePr>
            <a:graphicFrameLocks/>
          </p:cNvGraphicFramePr>
          <p:nvPr>
            <p:extLst>
              <p:ext uri="{D42A27DB-BD31-4B8C-83A1-F6EECF244321}">
                <p14:modId xmlns:p14="http://schemas.microsoft.com/office/powerpoint/2010/main" val="2906977761"/>
              </p:ext>
            </p:extLst>
          </p:nvPr>
        </p:nvGraphicFramePr>
        <p:xfrm>
          <a:off x="546100" y="2590798"/>
          <a:ext cx="4787900" cy="3761867"/>
        </p:xfrm>
        <a:graphic>
          <a:graphicData uri="http://schemas.openxmlformats.org/drawingml/2006/table">
            <a:tbl>
              <a:tblPr firstRow="1" bandRow="1">
                <a:tableStyleId>{5C22544A-7EE6-4342-B048-85BDC9FD1C3A}</a:tableStyleId>
              </a:tblPr>
              <a:tblGrid>
                <a:gridCol w="4787900">
                  <a:extLst>
                    <a:ext uri="{9D8B030D-6E8A-4147-A177-3AD203B41FA5}">
                      <a16:colId xmlns:a16="http://schemas.microsoft.com/office/drawing/2014/main" val="20000"/>
                    </a:ext>
                  </a:extLst>
                </a:gridCol>
              </a:tblGrid>
              <a:tr h="639577">
                <a:tc>
                  <a:txBody>
                    <a:bodyPr/>
                    <a:lstStyle/>
                    <a:p>
                      <a:r>
                        <a:rPr lang="en-US" sz="3200" dirty="0"/>
                        <a:t>Names:</a:t>
                      </a:r>
                    </a:p>
                  </a:txBody>
                  <a:tcPr/>
                </a:tc>
                <a:extLst>
                  <a:ext uri="{0D108BD9-81ED-4DB2-BD59-A6C34878D82A}">
                    <a16:rowId xmlns:a16="http://schemas.microsoft.com/office/drawing/2014/main" val="10000"/>
                  </a:ext>
                </a:extLst>
              </a:tr>
              <a:tr h="624458">
                <a:tc>
                  <a:txBody>
                    <a:bodyPr/>
                    <a:lstStyle/>
                    <a:p>
                      <a:r>
                        <a:rPr lang="en-US" dirty="0"/>
                        <a:t>1- </a:t>
                      </a:r>
                      <a:r>
                        <a:rPr lang="en-US" sz="1800" kern="1200" dirty="0">
                          <a:solidFill>
                            <a:schemeClr val="dk1"/>
                          </a:solidFill>
                          <a:effectLst/>
                          <a:latin typeface="+mn-lt"/>
                          <a:ea typeface="+mn-ea"/>
                          <a:cs typeface="+mn-cs"/>
                        </a:rPr>
                        <a:t>Mariam Nabil </a:t>
                      </a:r>
                      <a:r>
                        <a:rPr lang="en-US" sz="1800" kern="1200" dirty="0" err="1">
                          <a:solidFill>
                            <a:schemeClr val="dk1"/>
                          </a:solidFill>
                          <a:effectLst/>
                          <a:latin typeface="+mn-lt"/>
                          <a:ea typeface="+mn-ea"/>
                          <a:cs typeface="+mn-cs"/>
                        </a:rPr>
                        <a:t>Asham</a:t>
                      </a:r>
                      <a:r>
                        <a:rPr lang="en-US" sz="1800" b="1"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10001"/>
                  </a:ext>
                </a:extLst>
              </a:tr>
              <a:tr h="624458">
                <a:tc>
                  <a:txBody>
                    <a:bodyPr/>
                    <a:lstStyle/>
                    <a:p>
                      <a:r>
                        <a:rPr lang="en-US" dirty="0"/>
                        <a:t>2-</a:t>
                      </a:r>
                      <a:r>
                        <a:rPr lang="en-US" sz="1800" kern="1200" dirty="0">
                          <a:solidFill>
                            <a:schemeClr val="dk1"/>
                          </a:solidFill>
                          <a:effectLst/>
                          <a:latin typeface="+mn-lt"/>
                          <a:ea typeface="+mn-ea"/>
                          <a:cs typeface="+mn-cs"/>
                        </a:rPr>
                        <a:t>Nabil </a:t>
                      </a:r>
                      <a:r>
                        <a:rPr lang="en-US" sz="1800" kern="1200" dirty="0" err="1">
                          <a:solidFill>
                            <a:schemeClr val="dk1"/>
                          </a:solidFill>
                          <a:effectLst/>
                          <a:latin typeface="+mn-lt"/>
                          <a:ea typeface="+mn-ea"/>
                          <a:cs typeface="+mn-cs"/>
                        </a:rPr>
                        <a:t>Fawzy</a:t>
                      </a:r>
                      <a:r>
                        <a:rPr lang="en-US" sz="1800" kern="1200" dirty="0">
                          <a:solidFill>
                            <a:schemeClr val="dk1"/>
                          </a:solidFill>
                          <a:effectLst/>
                          <a:latin typeface="+mn-lt"/>
                          <a:ea typeface="+mn-ea"/>
                          <a:cs typeface="+mn-cs"/>
                        </a:rPr>
                        <a:t> Halim.</a:t>
                      </a:r>
                      <a:endParaRPr lang="en-US" dirty="0"/>
                    </a:p>
                  </a:txBody>
                  <a:tcPr/>
                </a:tc>
                <a:extLst>
                  <a:ext uri="{0D108BD9-81ED-4DB2-BD59-A6C34878D82A}">
                    <a16:rowId xmlns:a16="http://schemas.microsoft.com/office/drawing/2014/main" val="10002"/>
                  </a:ext>
                </a:extLst>
              </a:tr>
              <a:tr h="624458">
                <a:tc>
                  <a:txBody>
                    <a:bodyPr/>
                    <a:lstStyle/>
                    <a:p>
                      <a:r>
                        <a:rPr lang="en-US" dirty="0"/>
                        <a:t>3-</a:t>
                      </a:r>
                      <a:r>
                        <a:rPr lang="en-US" sz="1800" kern="1200" dirty="0">
                          <a:solidFill>
                            <a:schemeClr val="dk1"/>
                          </a:solidFill>
                          <a:effectLst/>
                          <a:latin typeface="+mn-lt"/>
                          <a:ea typeface="+mn-ea"/>
                          <a:cs typeface="+mn-cs"/>
                        </a:rPr>
                        <a:t>Yasser Ahmed Mohamed.</a:t>
                      </a:r>
                      <a:endParaRPr lang="en-US" dirty="0"/>
                    </a:p>
                  </a:txBody>
                  <a:tcPr/>
                </a:tc>
                <a:extLst>
                  <a:ext uri="{0D108BD9-81ED-4DB2-BD59-A6C34878D82A}">
                    <a16:rowId xmlns:a16="http://schemas.microsoft.com/office/drawing/2014/main" val="10003"/>
                  </a:ext>
                </a:extLst>
              </a:tr>
              <a:tr h="624458">
                <a:tc>
                  <a:txBody>
                    <a:bodyPr/>
                    <a:lstStyle/>
                    <a:p>
                      <a:r>
                        <a:rPr lang="en-US" dirty="0"/>
                        <a:t>4-</a:t>
                      </a:r>
                      <a:r>
                        <a:rPr lang="en-US" sz="1800" kern="1200" dirty="0">
                          <a:solidFill>
                            <a:schemeClr val="dk1"/>
                          </a:solidFill>
                          <a:effectLst/>
                          <a:latin typeface="+mn-lt"/>
                          <a:ea typeface="+mn-ea"/>
                          <a:cs typeface="+mn-cs"/>
                        </a:rPr>
                        <a:t>Youssef Ali </a:t>
                      </a:r>
                      <a:r>
                        <a:rPr lang="en-US" sz="1800" kern="1200" dirty="0" err="1">
                          <a:solidFill>
                            <a:schemeClr val="dk1"/>
                          </a:solidFill>
                          <a:effectLst/>
                          <a:latin typeface="+mn-lt"/>
                          <a:ea typeface="+mn-ea"/>
                          <a:cs typeface="+mn-cs"/>
                        </a:rPr>
                        <a:t>Khairy</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0004"/>
                  </a:ext>
                </a:extLst>
              </a:tr>
              <a:tr h="624458">
                <a:tc>
                  <a:txBody>
                    <a:bodyPr/>
                    <a:lstStyle/>
                    <a:p>
                      <a:r>
                        <a:rPr lang="en-US" dirty="0"/>
                        <a:t>5-</a:t>
                      </a:r>
                      <a:r>
                        <a:rPr lang="en-US" sz="1800" kern="1200" dirty="0">
                          <a:solidFill>
                            <a:schemeClr val="dk1"/>
                          </a:solidFill>
                          <a:effectLst/>
                          <a:latin typeface="+mn-lt"/>
                          <a:ea typeface="+mn-ea"/>
                          <a:cs typeface="+mn-cs"/>
                        </a:rPr>
                        <a:t>Youssef Salah Ahmed</a:t>
                      </a:r>
                      <a:r>
                        <a:rPr lang="en-US" sz="1800" b="1"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10005"/>
                  </a:ext>
                </a:extLst>
              </a:tr>
            </a:tbl>
          </a:graphicData>
        </a:graphic>
      </p:graphicFrame>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966" y="2603500"/>
            <a:ext cx="4216400" cy="3162300"/>
          </a:xfrm>
          <a:prstGeom prst="rect">
            <a:avLst/>
          </a:prstGeom>
        </p:spPr>
      </p:pic>
    </p:spTree>
    <p:extLst>
      <p:ext uri="{BB962C8B-B14F-4D97-AF65-F5344CB8AC3E}">
        <p14:creationId xmlns:p14="http://schemas.microsoft.com/office/powerpoint/2010/main" val="16721542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F337-F9BC-416F-9B9B-66CF7E21C603}"/>
              </a:ext>
            </a:extLst>
          </p:cNvPr>
          <p:cNvSpPr>
            <a:spLocks noGrp="1"/>
          </p:cNvSpPr>
          <p:nvPr>
            <p:ph type="title"/>
          </p:nvPr>
        </p:nvSpPr>
        <p:spPr/>
        <p:txBody>
          <a:bodyPr>
            <a:normAutofit fontScale="90000"/>
          </a:bodyPr>
          <a:lstStyle/>
          <a:p>
            <a:r>
              <a:rPr lang="en-US" sz="4000" b="1" dirty="0"/>
              <a:t>Statistics </a:t>
            </a:r>
            <a:r>
              <a:rPr lang="en-US" sz="4000" b="1" dirty="0" err="1"/>
              <a:t>Pentioners</a:t>
            </a:r>
            <a:br>
              <a:rPr lang="en-US" b="1" dirty="0"/>
            </a:br>
            <a:br>
              <a:rPr lang="en-US" b="1" dirty="0"/>
            </a:br>
            <a:r>
              <a:rPr lang="en-US" sz="3100" dirty="0"/>
              <a:t>By the Minister there are about 9.4 Million citizens receive a pension</a:t>
            </a:r>
            <a:r>
              <a:rPr lang="en-US" sz="3100" b="1" dirty="0"/>
              <a:t> . </a:t>
            </a:r>
            <a:r>
              <a:rPr lang="en-US" sz="3100" dirty="0"/>
              <a:t>All</a:t>
            </a:r>
            <a:r>
              <a:rPr lang="en-US" sz="3100" b="1" dirty="0"/>
              <a:t> </a:t>
            </a:r>
            <a:r>
              <a:rPr lang="en-US" sz="3100" dirty="0"/>
              <a:t>of them need a system facilitate</a:t>
            </a:r>
            <a:r>
              <a:rPr lang="ar-EG" sz="3100" dirty="0"/>
              <a:t> </a:t>
            </a:r>
            <a:r>
              <a:rPr lang="en-US" sz="3100" dirty="0"/>
              <a:t> getting pension.</a:t>
            </a:r>
            <a:endParaRPr lang="en-GB" sz="3100" dirty="0"/>
          </a:p>
        </p:txBody>
      </p:sp>
      <p:pic>
        <p:nvPicPr>
          <p:cNvPr id="4" name="Content Placeholder 3">
            <a:extLst>
              <a:ext uri="{FF2B5EF4-FFF2-40B4-BE49-F238E27FC236}">
                <a16:creationId xmlns:a16="http://schemas.microsoft.com/office/drawing/2014/main" id="{B73D73F6-67C9-49FA-8109-E45A9AE88E7D}"/>
              </a:ext>
            </a:extLst>
          </p:cNvPr>
          <p:cNvPicPr>
            <a:picLocks noGrp="1" noChangeAspect="1"/>
          </p:cNvPicPr>
          <p:nvPr>
            <p:ph idx="1"/>
          </p:nvPr>
        </p:nvPicPr>
        <p:blipFill>
          <a:blip r:embed="rId2"/>
          <a:stretch>
            <a:fillRect/>
          </a:stretch>
        </p:blipFill>
        <p:spPr>
          <a:xfrm>
            <a:off x="677334" y="3321310"/>
            <a:ext cx="8171244" cy="2939871"/>
          </a:xfrm>
          <a:prstGeom prst="rect">
            <a:avLst/>
          </a:prstGeom>
        </p:spPr>
      </p:pic>
    </p:spTree>
    <p:extLst>
      <p:ext uri="{BB962C8B-B14F-4D97-AF65-F5344CB8AC3E}">
        <p14:creationId xmlns:p14="http://schemas.microsoft.com/office/powerpoint/2010/main" val="359553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8136"/>
            <a:ext cx="10414000" cy="7725192"/>
          </a:xfrm>
          <a:prstGeom prst="rect">
            <a:avLst/>
          </a:prstGeom>
        </p:spPr>
        <p:txBody>
          <a:bodyPr wrap="square">
            <a:spAutoFit/>
          </a:bodyPr>
          <a:lstStyle/>
          <a:p>
            <a:r>
              <a:rPr lang="en-US" sz="3200" dirty="0">
                <a:solidFill>
                  <a:schemeClr val="accent2">
                    <a:lumMod val="60000"/>
                    <a:lumOff val="40000"/>
                  </a:schemeClr>
                </a:solidFill>
              </a:rPr>
              <a:t>Problem Definition</a:t>
            </a:r>
          </a:p>
          <a:p>
            <a:r>
              <a:rPr lang="en-US" sz="4000" dirty="0"/>
              <a:t>Citizens encounter crowds in the post offices and long queues to get their pension, they are exposed to suffering , stealing and being tired cause Of their age. </a:t>
            </a:r>
          </a:p>
          <a:p>
            <a:endParaRPr lang="en-US" sz="4000" dirty="0"/>
          </a:p>
          <a:p>
            <a:r>
              <a:rPr lang="en-US" sz="4000" dirty="0"/>
              <a:t>It can also happen that some offices in some places can be crowded more than others.</a:t>
            </a:r>
          </a:p>
          <a:p>
            <a:endParaRPr lang="en-US" sz="4000" dirty="0">
              <a:solidFill>
                <a:schemeClr val="accent2">
                  <a:lumMod val="50000"/>
                </a:schemeClr>
              </a:solidFill>
            </a:endParaRPr>
          </a:p>
          <a:p>
            <a:endParaRPr lang="en-US" sz="4000" dirty="0"/>
          </a:p>
          <a:p>
            <a:endParaRPr lang="en-US" sz="4000" dirty="0"/>
          </a:p>
          <a:p>
            <a:endParaRPr lang="en-US" sz="4000" dirty="0"/>
          </a:p>
          <a:p>
            <a:endParaRPr lang="en-US" sz="2400" dirty="0"/>
          </a:p>
        </p:txBody>
      </p:sp>
    </p:spTree>
    <p:extLst>
      <p:ext uri="{BB962C8B-B14F-4D97-AF65-F5344CB8AC3E}">
        <p14:creationId xmlns:p14="http://schemas.microsoft.com/office/powerpoint/2010/main" val="198314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9700" y="1409700"/>
            <a:ext cx="9537700" cy="2246769"/>
          </a:xfrm>
          <a:prstGeom prst="rect">
            <a:avLst/>
          </a:prstGeom>
        </p:spPr>
        <p:txBody>
          <a:bodyPr wrap="square">
            <a:spAutoFit/>
          </a:bodyPr>
          <a:lstStyle/>
          <a:p>
            <a:r>
              <a:rPr lang="en-US" sz="2800" b="1" dirty="0"/>
              <a:t>1- The findings of this system will (redound???) to the benefit of the society if the system is integrated with the current system of The Ministry of Social Solidarity. Citizens can benefit from system by being notified using our application.</a:t>
            </a:r>
          </a:p>
        </p:txBody>
      </p:sp>
      <p:sp>
        <p:nvSpPr>
          <p:cNvPr id="7" name="Rectangle 6"/>
          <p:cNvSpPr/>
          <p:nvPr/>
        </p:nvSpPr>
        <p:spPr>
          <a:xfrm>
            <a:off x="805141" y="361434"/>
            <a:ext cx="2909771" cy="769441"/>
          </a:xfrm>
          <a:prstGeom prst="rect">
            <a:avLst/>
          </a:prstGeom>
        </p:spPr>
        <p:txBody>
          <a:bodyPr wrap="none">
            <a:spAutoFit/>
          </a:bodyPr>
          <a:lstStyle/>
          <a:p>
            <a:r>
              <a:rPr lang="en-US" sz="4400" dirty="0">
                <a:solidFill>
                  <a:schemeClr val="accent2">
                    <a:lumMod val="60000"/>
                    <a:lumOff val="40000"/>
                  </a:schemeClr>
                </a:solidFill>
              </a:rPr>
              <a:t>Motivation</a:t>
            </a:r>
            <a:r>
              <a:rPr lang="en-US" b="1" dirty="0">
                <a:solidFill>
                  <a:srgbClr val="FF0000"/>
                </a:solidFill>
              </a:rPr>
              <a:t> </a:t>
            </a:r>
          </a:p>
        </p:txBody>
      </p:sp>
    </p:spTree>
    <p:extLst>
      <p:ext uri="{BB962C8B-B14F-4D97-AF65-F5344CB8AC3E}">
        <p14:creationId xmlns:p14="http://schemas.microsoft.com/office/powerpoint/2010/main" val="112967616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85900"/>
            <a:ext cx="9956800" cy="2677656"/>
          </a:xfrm>
          <a:prstGeom prst="rect">
            <a:avLst/>
          </a:prstGeom>
        </p:spPr>
        <p:txBody>
          <a:bodyPr wrap="square">
            <a:spAutoFit/>
          </a:bodyPr>
          <a:lstStyle/>
          <a:p>
            <a:r>
              <a:rPr lang="en-US" sz="2800" b="1" dirty="0"/>
              <a:t>2-the system can help authorities to know about densities at post offices, which can help them in decision making for avoiding crowds. </a:t>
            </a:r>
          </a:p>
          <a:p>
            <a:r>
              <a:rPr lang="en-US" sz="2800" b="1" dirty="0"/>
              <a:t>Citizen will get benefit of enhanced services, and avoiding crowded  queues which exposed to wasted time, stolen money or because of old age</a:t>
            </a:r>
            <a:r>
              <a:rPr lang="en-US" sz="2800" dirty="0"/>
              <a:t>.</a:t>
            </a:r>
          </a:p>
        </p:txBody>
      </p:sp>
      <p:sp>
        <p:nvSpPr>
          <p:cNvPr id="7" name="Rectangle 6"/>
          <p:cNvSpPr/>
          <p:nvPr/>
        </p:nvSpPr>
        <p:spPr>
          <a:xfrm>
            <a:off x="320886" y="356317"/>
            <a:ext cx="4812453" cy="646331"/>
          </a:xfrm>
          <a:prstGeom prst="rect">
            <a:avLst/>
          </a:prstGeom>
        </p:spPr>
        <p:txBody>
          <a:bodyPr wrap="square">
            <a:spAutoFit/>
          </a:bodyPr>
          <a:lstStyle/>
          <a:p>
            <a:r>
              <a:rPr lang="en-US" sz="3600" b="1" dirty="0"/>
              <a:t> </a:t>
            </a:r>
            <a:r>
              <a:rPr lang="en-US" sz="3600" b="1" dirty="0">
                <a:solidFill>
                  <a:schemeClr val="accent2">
                    <a:lumMod val="60000"/>
                    <a:lumOff val="40000"/>
                  </a:schemeClr>
                </a:solidFill>
              </a:rPr>
              <a:t>Motivation (</a:t>
            </a:r>
            <a:r>
              <a:rPr lang="en-US" sz="3600" b="1" dirty="0" err="1">
                <a:solidFill>
                  <a:schemeClr val="accent2">
                    <a:lumMod val="60000"/>
                    <a:lumOff val="40000"/>
                  </a:schemeClr>
                </a:solidFill>
              </a:rPr>
              <a:t>con’t</a:t>
            </a:r>
            <a:r>
              <a:rPr lang="en-US" sz="3600" b="1" dirty="0">
                <a:solidFill>
                  <a:schemeClr val="accent2">
                    <a:lumMod val="60000"/>
                    <a:lumOff val="40000"/>
                  </a:schemeClr>
                </a:solidFill>
              </a:rPr>
              <a:t>)</a:t>
            </a:r>
          </a:p>
        </p:txBody>
      </p:sp>
    </p:spTree>
    <p:extLst>
      <p:ext uri="{BB962C8B-B14F-4D97-AF65-F5344CB8AC3E}">
        <p14:creationId xmlns:p14="http://schemas.microsoft.com/office/powerpoint/2010/main" val="300432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4294967295"/>
          </p:nvPr>
        </p:nvSpPr>
        <p:spPr>
          <a:xfrm>
            <a:off x="0" y="304800"/>
            <a:ext cx="8229600" cy="4075176"/>
          </a:xfrm>
          <a:prstGeom prst="rect">
            <a:avLst/>
          </a:prstGeom>
        </p:spPr>
        <p:txBody>
          <a:bodyPr/>
          <a:lstStyle/>
          <a:p>
            <a:pPr algn="l"/>
            <a:r>
              <a:rPr lang="en-US" sz="5400" b="1" dirty="0"/>
              <a:t>Objective</a:t>
            </a:r>
          </a:p>
          <a:p>
            <a:endParaRPr lang="en-US" dirty="0"/>
          </a:p>
        </p:txBody>
      </p:sp>
      <p:sp>
        <p:nvSpPr>
          <p:cNvPr id="7" name="Rectangle 6"/>
          <p:cNvSpPr/>
          <p:nvPr/>
        </p:nvSpPr>
        <p:spPr>
          <a:xfrm>
            <a:off x="177800" y="1371600"/>
            <a:ext cx="9283700" cy="5078313"/>
          </a:xfrm>
          <a:prstGeom prst="rect">
            <a:avLst/>
          </a:prstGeom>
        </p:spPr>
        <p:txBody>
          <a:bodyPr wrap="square">
            <a:spAutoFit/>
          </a:bodyPr>
          <a:lstStyle/>
          <a:p>
            <a:r>
              <a:rPr lang="en-US" sz="3600" dirty="0">
                <a:solidFill>
                  <a:schemeClr val="accent2"/>
                </a:solidFill>
              </a:rPr>
              <a:t>This project aims to:</a:t>
            </a:r>
          </a:p>
          <a:p>
            <a:endParaRPr lang="en-US" sz="3600" dirty="0">
              <a:solidFill>
                <a:srgbClr val="FF0000"/>
              </a:solidFill>
            </a:endParaRPr>
          </a:p>
          <a:p>
            <a:r>
              <a:rPr lang="en-US" sz="2800" dirty="0"/>
              <a:t>1- provide a better service to both authority and citizen where a developed mobile application can help the citizen verify identity at home through computer vision and other biometric verifications. </a:t>
            </a:r>
          </a:p>
          <a:p>
            <a:endParaRPr lang="en-US" sz="2800" dirty="0"/>
          </a:p>
          <a:p>
            <a:endParaRPr lang="en-US" sz="2800" dirty="0"/>
          </a:p>
          <a:p>
            <a:r>
              <a:rPr lang="en-US" sz="2800" dirty="0"/>
              <a:t>2-The project will also support a website for data management and map visualization to provide better   services.</a:t>
            </a:r>
          </a:p>
        </p:txBody>
      </p:sp>
    </p:spTree>
    <p:extLst>
      <p:ext uri="{BB962C8B-B14F-4D97-AF65-F5344CB8AC3E}">
        <p14:creationId xmlns:p14="http://schemas.microsoft.com/office/powerpoint/2010/main" val="11512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fontScale="90000"/>
          </a:bodyPr>
          <a:lstStyle/>
          <a:p>
            <a:r>
              <a:rPr lang="en-US" b="1" dirty="0"/>
              <a:t> </a:t>
            </a:r>
            <a:r>
              <a:rPr lang="en-US" sz="4000" b="1" dirty="0"/>
              <a:t>Related  Works</a:t>
            </a:r>
            <a:br>
              <a:rPr lang="en-US" b="1" dirty="0"/>
            </a:br>
            <a:br>
              <a:rPr lang="en-US" b="1" dirty="0"/>
            </a:br>
            <a:r>
              <a:rPr lang="en-US" sz="3100" b="1" dirty="0">
                <a:solidFill>
                  <a:schemeClr val="tx1">
                    <a:lumMod val="75000"/>
                    <a:lumOff val="25000"/>
                  </a:schemeClr>
                </a:solidFill>
              </a:rPr>
              <a:t>1.)</a:t>
            </a:r>
            <a:r>
              <a:rPr lang="en-GB" sz="3100" dirty="0">
                <a:solidFill>
                  <a:schemeClr val="tx1">
                    <a:lumMod val="75000"/>
                    <a:lumOff val="25000"/>
                  </a:schemeClr>
                </a:solidFill>
              </a:rPr>
              <a:t>MPAO Mobile App</a:t>
            </a:r>
            <a:br>
              <a:rPr lang="en-GB" sz="3100" dirty="0">
                <a:solidFill>
                  <a:schemeClr val="tx1">
                    <a:lumMod val="75000"/>
                    <a:lumOff val="25000"/>
                  </a:schemeClr>
                </a:solidFill>
              </a:rPr>
            </a:br>
            <a:r>
              <a:rPr lang="en-GB" sz="3100" dirty="0">
                <a:solidFill>
                  <a:schemeClr val="tx1">
                    <a:lumMod val="75000"/>
                    <a:lumOff val="25000"/>
                  </a:schemeClr>
                </a:solidFill>
              </a:rPr>
              <a:t>	The Official Mobile Application for Maldives     	Pension Administration Office.</a:t>
            </a:r>
            <a:br>
              <a:rPr lang="en-GB" dirty="0"/>
            </a:br>
            <a:r>
              <a:rPr lang="en-GB" sz="2800" dirty="0">
                <a:solidFill>
                  <a:schemeClr val="tx1">
                    <a:lumMod val="75000"/>
                    <a:lumOff val="25000"/>
                  </a:schemeClr>
                </a:solidFill>
              </a:rPr>
              <a:t>	</a:t>
            </a:r>
            <a:br>
              <a:rPr lang="en-GB" sz="2800" dirty="0">
                <a:solidFill>
                  <a:schemeClr val="tx1">
                    <a:lumMod val="75000"/>
                    <a:lumOff val="25000"/>
                  </a:schemeClr>
                </a:solidFill>
              </a:rPr>
            </a:br>
            <a:r>
              <a:rPr lang="en-GB" sz="2800" dirty="0">
                <a:solidFill>
                  <a:schemeClr val="tx1">
                    <a:lumMod val="75000"/>
                    <a:lumOff val="25000"/>
                  </a:schemeClr>
                </a:solidFill>
              </a:rPr>
              <a:t>	</a:t>
            </a:r>
            <a:r>
              <a:rPr lang="en-GB" sz="3100" dirty="0">
                <a:solidFill>
                  <a:schemeClr val="tx1">
                    <a:lumMod val="75000"/>
                    <a:lumOff val="25000"/>
                  </a:schemeClr>
                </a:solidFill>
              </a:rPr>
              <a:t>Features Included:</a:t>
            </a:r>
            <a:br>
              <a:rPr lang="en-GB" sz="3100" dirty="0">
                <a:solidFill>
                  <a:schemeClr val="tx1">
                    <a:lumMod val="75000"/>
                    <a:lumOff val="25000"/>
                  </a:schemeClr>
                </a:solidFill>
              </a:rPr>
            </a:br>
            <a:r>
              <a:rPr lang="en-GB" sz="3100" dirty="0">
                <a:solidFill>
                  <a:schemeClr val="tx1">
                    <a:lumMod val="75000"/>
                    <a:lumOff val="25000"/>
                  </a:schemeClr>
                </a:solidFill>
              </a:rPr>
              <a:t>	a-)</a:t>
            </a:r>
            <a:r>
              <a:rPr lang="en-GB" dirty="0"/>
              <a:t> </a:t>
            </a:r>
            <a:r>
              <a:rPr lang="en-GB" sz="3100" dirty="0">
                <a:solidFill>
                  <a:schemeClr val="tx1">
                    <a:lumMod val="75000"/>
                    <a:lumOff val="25000"/>
                  </a:schemeClr>
                </a:solidFill>
              </a:rPr>
              <a:t>Retirement savings account balance checking</a:t>
            </a:r>
            <a:br>
              <a:rPr lang="en-GB" sz="3100" dirty="0">
                <a:solidFill>
                  <a:schemeClr val="tx1">
                    <a:lumMod val="75000"/>
                    <a:lumOff val="25000"/>
                  </a:schemeClr>
                </a:solidFill>
              </a:rPr>
            </a:br>
            <a:r>
              <a:rPr lang="en-GB" sz="3100" dirty="0">
                <a:solidFill>
                  <a:schemeClr val="tx1">
                    <a:lumMod val="75000"/>
                    <a:lumOff val="25000"/>
                  </a:schemeClr>
                </a:solidFill>
              </a:rPr>
              <a:t>	b-) RSA summary</a:t>
            </a:r>
            <a:br>
              <a:rPr lang="en-GB" sz="3100" dirty="0">
                <a:solidFill>
                  <a:schemeClr val="tx1">
                    <a:lumMod val="75000"/>
                    <a:lumOff val="25000"/>
                  </a:schemeClr>
                </a:solidFill>
              </a:rPr>
            </a:br>
            <a:r>
              <a:rPr lang="en-GB" sz="3100" dirty="0">
                <a:solidFill>
                  <a:schemeClr val="tx1">
                    <a:lumMod val="75000"/>
                    <a:lumOff val="25000"/>
                  </a:schemeClr>
                </a:solidFill>
              </a:rPr>
              <a:t>	c-) RSA activity</a:t>
            </a:r>
            <a:br>
              <a:rPr lang="en-GB" sz="3100" dirty="0">
                <a:solidFill>
                  <a:schemeClr val="tx1">
                    <a:lumMod val="75000"/>
                    <a:lumOff val="25000"/>
                  </a:schemeClr>
                </a:solidFill>
              </a:rPr>
            </a:br>
            <a:r>
              <a:rPr lang="en-GB" sz="3100" dirty="0">
                <a:solidFill>
                  <a:schemeClr val="tx1">
                    <a:lumMod val="75000"/>
                    <a:lumOff val="25000"/>
                  </a:schemeClr>
                </a:solidFill>
              </a:rPr>
              <a:t>	d-) Contributions history and payout history</a:t>
            </a:r>
            <a:br>
              <a:rPr lang="en-GB" sz="3200" dirty="0"/>
            </a:br>
            <a:br>
              <a:rPr lang="en-GB" sz="3200" dirty="0"/>
            </a:br>
            <a:r>
              <a:rPr lang="en-GB" sz="3100" dirty="0">
                <a:solidFill>
                  <a:schemeClr val="tx1">
                    <a:lumMod val="75000"/>
                    <a:lumOff val="25000"/>
                  </a:schemeClr>
                </a:solidFill>
              </a:rPr>
              <a:t>		</a:t>
            </a:r>
            <a:br>
              <a:rPr lang="en-GB" dirty="0"/>
            </a:br>
            <a:br>
              <a:rPr lang="en-GB" dirty="0">
                <a:hlinkClick r:id="rId2"/>
              </a:rPr>
            </a:br>
            <a:br>
              <a:rPr lang="en-US" b="1" dirty="0"/>
            </a:br>
            <a:endParaRPr lang="en-US" b="1" dirty="0"/>
          </a:p>
        </p:txBody>
      </p:sp>
    </p:spTree>
    <p:extLst>
      <p:ext uri="{BB962C8B-B14F-4D97-AF65-F5344CB8AC3E}">
        <p14:creationId xmlns:p14="http://schemas.microsoft.com/office/powerpoint/2010/main" val="1564754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E1256A-8C1A-47AC-A490-B2DC71B020F2}"/>
              </a:ext>
            </a:extLst>
          </p:cNvPr>
          <p:cNvSpPr>
            <a:spLocks noGrp="1"/>
          </p:cNvSpPr>
          <p:nvPr>
            <p:ph type="title"/>
          </p:nvPr>
        </p:nvSpPr>
        <p:spPr>
          <a:xfrm>
            <a:off x="677334" y="609600"/>
            <a:ext cx="8596668" cy="1320800"/>
          </a:xfrm>
        </p:spPr>
        <p:txBody>
          <a:bodyPr/>
          <a:lstStyle/>
          <a:p>
            <a:r>
              <a:rPr lang="en-US" b="1" dirty="0"/>
              <a:t>Related  Works </a:t>
            </a:r>
            <a:r>
              <a:rPr lang="en-US" b="1" dirty="0" err="1"/>
              <a:t>Con’t</a:t>
            </a:r>
            <a:endParaRPr lang="en-GB" dirty="0"/>
          </a:p>
        </p:txBody>
      </p:sp>
      <p:sp>
        <p:nvSpPr>
          <p:cNvPr id="5" name="Content Placeholder 2">
            <a:extLst>
              <a:ext uri="{FF2B5EF4-FFF2-40B4-BE49-F238E27FC236}">
                <a16:creationId xmlns:a16="http://schemas.microsoft.com/office/drawing/2014/main" id="{36450D4D-E0E7-4844-8043-BEA3C667A985}"/>
              </a:ext>
            </a:extLst>
          </p:cNvPr>
          <p:cNvSpPr>
            <a:spLocks noGrp="1"/>
          </p:cNvSpPr>
          <p:nvPr>
            <p:ph idx="1"/>
          </p:nvPr>
        </p:nvSpPr>
        <p:spPr>
          <a:xfrm>
            <a:off x="677334" y="1752626"/>
            <a:ext cx="8596668" cy="3880773"/>
          </a:xfrm>
        </p:spPr>
        <p:txBody>
          <a:bodyPr>
            <a:normAutofit fontScale="92500" lnSpcReduction="10000"/>
          </a:bodyPr>
          <a:lstStyle/>
          <a:p>
            <a:r>
              <a:rPr lang="en-US" sz="2800" b="1" dirty="0"/>
              <a:t>2.)</a:t>
            </a:r>
            <a:r>
              <a:rPr lang="en-GB" sz="2800" dirty="0"/>
              <a:t> </a:t>
            </a:r>
            <a:r>
              <a:rPr lang="en-GB" sz="3600" dirty="0" err="1"/>
              <a:t>تاميناتى</a:t>
            </a:r>
            <a:br>
              <a:rPr lang="en-GB" sz="2800" dirty="0"/>
            </a:br>
            <a:r>
              <a:rPr lang="en-GB" sz="2800" dirty="0"/>
              <a:t>It is the official mobile application of the electronic services of the general organization for social insurance .It allows subscribers to benefit from the following electronic services:</a:t>
            </a:r>
            <a:br>
              <a:rPr lang="en-GB" sz="2800" dirty="0"/>
            </a:br>
            <a:r>
              <a:rPr lang="en-GB" sz="2800" dirty="0"/>
              <a:t>	</a:t>
            </a:r>
            <a:br>
              <a:rPr lang="en-GB" sz="2800" dirty="0"/>
            </a:br>
            <a:r>
              <a:rPr lang="en-GB" sz="2800" dirty="0"/>
              <a:t>	a-) Review of expected monthly pension.</a:t>
            </a:r>
            <a:br>
              <a:rPr lang="en-GB" sz="2800" dirty="0"/>
            </a:br>
            <a:r>
              <a:rPr lang="en-GB" sz="2800" dirty="0"/>
              <a:t>	b-) </a:t>
            </a:r>
            <a:r>
              <a:rPr lang="en-GB" sz="3000" dirty="0"/>
              <a:t>Extraction of certificate with the amount of 		pension.</a:t>
            </a:r>
            <a:br>
              <a:rPr lang="en-GB" dirty="0"/>
            </a:br>
            <a:endParaRPr lang="en-GB" dirty="0"/>
          </a:p>
        </p:txBody>
      </p:sp>
    </p:spTree>
    <p:extLst>
      <p:ext uri="{BB962C8B-B14F-4D97-AF65-F5344CB8AC3E}">
        <p14:creationId xmlns:p14="http://schemas.microsoft.com/office/powerpoint/2010/main" val="187179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A9171B-CE3F-4FCA-940F-DD34DAE2AA11}"/>
              </a:ext>
            </a:extLst>
          </p:cNvPr>
          <p:cNvSpPr>
            <a:spLocks noGrp="1"/>
          </p:cNvSpPr>
          <p:nvPr>
            <p:ph type="title"/>
          </p:nvPr>
        </p:nvSpPr>
        <p:spPr>
          <a:xfrm>
            <a:off x="677334" y="384517"/>
            <a:ext cx="8596668" cy="1320800"/>
          </a:xfrm>
        </p:spPr>
        <p:txBody>
          <a:bodyPr/>
          <a:lstStyle/>
          <a:p>
            <a:r>
              <a:rPr lang="en-US" b="1" dirty="0"/>
              <a:t>Related  Works </a:t>
            </a:r>
            <a:r>
              <a:rPr lang="en-US" b="1" dirty="0" err="1"/>
              <a:t>Con’t</a:t>
            </a:r>
            <a:endParaRPr lang="en-GB" dirty="0"/>
          </a:p>
        </p:txBody>
      </p:sp>
      <p:sp>
        <p:nvSpPr>
          <p:cNvPr id="5" name="Content Placeholder 2">
            <a:extLst>
              <a:ext uri="{FF2B5EF4-FFF2-40B4-BE49-F238E27FC236}">
                <a16:creationId xmlns:a16="http://schemas.microsoft.com/office/drawing/2014/main" id="{E0A3D172-CEFF-48AC-82D4-73E2B5480D3F}"/>
              </a:ext>
            </a:extLst>
          </p:cNvPr>
          <p:cNvSpPr>
            <a:spLocks noGrp="1"/>
          </p:cNvSpPr>
          <p:nvPr>
            <p:ph idx="1"/>
          </p:nvPr>
        </p:nvSpPr>
        <p:spPr>
          <a:xfrm>
            <a:off x="677334" y="1527543"/>
            <a:ext cx="8596668" cy="3880773"/>
          </a:xfrm>
        </p:spPr>
        <p:txBody>
          <a:bodyPr>
            <a:normAutofit lnSpcReduction="10000"/>
          </a:bodyPr>
          <a:lstStyle/>
          <a:p>
            <a:pPr marL="0" indent="0">
              <a:buNone/>
            </a:pPr>
            <a:r>
              <a:rPr lang="en-US" sz="2800" b="1" dirty="0"/>
              <a:t> 3.)</a:t>
            </a:r>
            <a:r>
              <a:rPr lang="en-GB" dirty="0"/>
              <a:t> </a:t>
            </a:r>
            <a:r>
              <a:rPr lang="en-GB" sz="3000" dirty="0"/>
              <a:t>Public Pension Agency</a:t>
            </a:r>
            <a:br>
              <a:rPr lang="en-GB" sz="2800" dirty="0"/>
            </a:br>
            <a:r>
              <a:rPr lang="en-GB" sz="2800" dirty="0"/>
              <a:t>	 The official mobile application for </a:t>
            </a:r>
            <a:r>
              <a:rPr lang="en-GB" sz="3000" dirty="0"/>
              <a:t>Kingdom of 	Saudi  Arabia </a:t>
            </a:r>
            <a:r>
              <a:rPr lang="en-GB" sz="2800" dirty="0"/>
              <a:t>. This application allows access to 	the 	electronic services provided by the 	institution to 	pensioners.</a:t>
            </a:r>
            <a:br>
              <a:rPr lang="en-GB" sz="2800" dirty="0"/>
            </a:br>
            <a:r>
              <a:rPr lang="en-GB" sz="2800" dirty="0"/>
              <a:t>	</a:t>
            </a:r>
            <a:br>
              <a:rPr lang="en-GB" sz="2800" dirty="0"/>
            </a:br>
            <a:r>
              <a:rPr lang="en-GB" sz="2800" dirty="0"/>
              <a:t>	Features Included:</a:t>
            </a:r>
            <a:br>
              <a:rPr lang="en-GB" sz="2800" dirty="0"/>
            </a:br>
            <a:r>
              <a:rPr lang="en-GB" sz="2800" dirty="0"/>
              <a:t>	a-) Pension adjustment statement.</a:t>
            </a:r>
            <a:br>
              <a:rPr lang="en-GB" sz="2800" dirty="0"/>
            </a:br>
            <a:r>
              <a:rPr lang="en-GB" sz="2800" dirty="0"/>
              <a:t>	b-) Pension account checking.</a:t>
            </a:r>
          </a:p>
        </p:txBody>
      </p:sp>
    </p:spTree>
    <p:extLst>
      <p:ext uri="{BB962C8B-B14F-4D97-AF65-F5344CB8AC3E}">
        <p14:creationId xmlns:p14="http://schemas.microsoft.com/office/powerpoint/2010/main" val="61162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7B79-4E50-4422-87F9-16D378920BF2}"/>
              </a:ext>
            </a:extLst>
          </p:cNvPr>
          <p:cNvSpPr>
            <a:spLocks noGrp="1"/>
          </p:cNvSpPr>
          <p:nvPr>
            <p:ph type="title"/>
          </p:nvPr>
        </p:nvSpPr>
        <p:spPr>
          <a:xfrm>
            <a:off x="677334" y="370449"/>
            <a:ext cx="8596668" cy="1320800"/>
          </a:xfrm>
        </p:spPr>
        <p:txBody>
          <a:bodyPr/>
          <a:lstStyle/>
          <a:p>
            <a:r>
              <a:rPr lang="en-US" b="1" dirty="0"/>
              <a:t>Related  Works </a:t>
            </a:r>
            <a:r>
              <a:rPr lang="en-US" b="1" dirty="0" err="1"/>
              <a:t>Con’t</a:t>
            </a:r>
            <a:endParaRPr lang="en-GB" dirty="0"/>
          </a:p>
        </p:txBody>
      </p:sp>
      <p:sp>
        <p:nvSpPr>
          <p:cNvPr id="3" name="Content Placeholder 2">
            <a:extLst>
              <a:ext uri="{FF2B5EF4-FFF2-40B4-BE49-F238E27FC236}">
                <a16:creationId xmlns:a16="http://schemas.microsoft.com/office/drawing/2014/main" id="{7B6E3857-D6FE-42A3-9E56-3047CDCB7965}"/>
              </a:ext>
            </a:extLst>
          </p:cNvPr>
          <p:cNvSpPr>
            <a:spLocks noGrp="1"/>
          </p:cNvSpPr>
          <p:nvPr>
            <p:ph idx="1"/>
          </p:nvPr>
        </p:nvSpPr>
        <p:spPr>
          <a:xfrm>
            <a:off x="687107" y="1358730"/>
            <a:ext cx="8596668" cy="5499269"/>
          </a:xfrm>
        </p:spPr>
        <p:txBody>
          <a:bodyPr>
            <a:noAutofit/>
          </a:bodyPr>
          <a:lstStyle/>
          <a:p>
            <a:pPr marL="0" indent="0">
              <a:buNone/>
            </a:pPr>
            <a:r>
              <a:rPr lang="en-US" sz="2800" b="1" dirty="0"/>
              <a:t>  4.)</a:t>
            </a:r>
            <a:r>
              <a:rPr lang="en-GB" dirty="0"/>
              <a:t> </a:t>
            </a:r>
            <a:r>
              <a:rPr lang="en-GB" sz="2800" dirty="0"/>
              <a:t>My Pension</a:t>
            </a:r>
            <a:br>
              <a:rPr lang="en-GB" sz="2800" dirty="0"/>
            </a:br>
            <a:r>
              <a:rPr lang="en-GB" sz="2800" dirty="0"/>
              <a:t>	</a:t>
            </a:r>
            <a:r>
              <a:rPr lang="en-GB" dirty="0"/>
              <a:t> </a:t>
            </a:r>
            <a:r>
              <a:rPr lang="en-GB" sz="2800" dirty="0"/>
              <a:t>My Pension’ is an easy-to-use Application for  	smartphones designed to help you with your 	retirement </a:t>
            </a:r>
            <a:r>
              <a:rPr lang="en-GB" dirty="0"/>
              <a:t> </a:t>
            </a:r>
            <a:r>
              <a:rPr lang="en-GB" sz="2800" dirty="0"/>
              <a:t>planning.</a:t>
            </a:r>
            <a:br>
              <a:rPr lang="en-GB" sz="2800" dirty="0"/>
            </a:br>
            <a:r>
              <a:rPr lang="en-GB" sz="2800" dirty="0"/>
              <a:t>	</a:t>
            </a:r>
            <a:br>
              <a:rPr lang="en-GB" sz="2800" dirty="0"/>
            </a:br>
            <a:r>
              <a:rPr lang="en-GB" sz="2800" dirty="0"/>
              <a:t>	Features Included:</a:t>
            </a:r>
            <a:br>
              <a:rPr lang="en-GB" sz="2800" dirty="0"/>
            </a:br>
            <a:r>
              <a:rPr lang="en-GB" sz="2800" dirty="0"/>
              <a:t>	a-) See the current value of your pension fund, 			total contributions paid to date and years to 			go to retirement.</a:t>
            </a:r>
            <a:br>
              <a:rPr lang="en-GB" sz="2800" dirty="0"/>
            </a:br>
            <a:r>
              <a:rPr lang="en-GB" sz="2800" dirty="0"/>
              <a:t>	b-) Calculate the estimated value of your annual 		pension at retirement.</a:t>
            </a:r>
            <a:br>
              <a:rPr lang="en-GB" sz="2800" dirty="0"/>
            </a:br>
            <a:endParaRPr lang="en-GB" sz="2800" dirty="0"/>
          </a:p>
        </p:txBody>
      </p:sp>
    </p:spTree>
    <p:extLst>
      <p:ext uri="{BB962C8B-B14F-4D97-AF65-F5344CB8AC3E}">
        <p14:creationId xmlns:p14="http://schemas.microsoft.com/office/powerpoint/2010/main" val="150283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D720FB-0164-48C9-83EB-757502E2A36D}"/>
              </a:ext>
            </a:extLst>
          </p:cNvPr>
          <p:cNvSpPr>
            <a:spLocks noGrp="1"/>
          </p:cNvSpPr>
          <p:nvPr>
            <p:ph type="title"/>
          </p:nvPr>
        </p:nvSpPr>
        <p:spPr>
          <a:xfrm>
            <a:off x="677334" y="257908"/>
            <a:ext cx="8596668" cy="1320800"/>
          </a:xfrm>
        </p:spPr>
        <p:txBody>
          <a:bodyPr/>
          <a:lstStyle/>
          <a:p>
            <a:r>
              <a:rPr lang="en-US" b="1" dirty="0"/>
              <a:t>Related  Works </a:t>
            </a:r>
            <a:r>
              <a:rPr lang="en-US" b="1" dirty="0" err="1"/>
              <a:t>Con’t</a:t>
            </a:r>
            <a:endParaRPr lang="en-GB" dirty="0"/>
          </a:p>
        </p:txBody>
      </p:sp>
      <p:sp>
        <p:nvSpPr>
          <p:cNvPr id="5" name="Content Placeholder 2">
            <a:extLst>
              <a:ext uri="{FF2B5EF4-FFF2-40B4-BE49-F238E27FC236}">
                <a16:creationId xmlns:a16="http://schemas.microsoft.com/office/drawing/2014/main" id="{C51E1CA0-679F-4C8B-805E-6BBB02543E5F}"/>
              </a:ext>
            </a:extLst>
          </p:cNvPr>
          <p:cNvSpPr>
            <a:spLocks noGrp="1"/>
          </p:cNvSpPr>
          <p:nvPr>
            <p:ph idx="1"/>
          </p:nvPr>
        </p:nvSpPr>
        <p:spPr>
          <a:xfrm>
            <a:off x="677334" y="1400934"/>
            <a:ext cx="8596668" cy="3888518"/>
          </a:xfrm>
        </p:spPr>
        <p:txBody>
          <a:bodyPr>
            <a:noAutofit/>
          </a:bodyPr>
          <a:lstStyle/>
          <a:p>
            <a:r>
              <a:rPr lang="en-US" sz="2800" b="1" dirty="0"/>
              <a:t>5.)</a:t>
            </a:r>
            <a:r>
              <a:rPr lang="en-GB" sz="2800" dirty="0"/>
              <a:t> selfie pay</a:t>
            </a:r>
          </a:p>
          <a:p>
            <a:pPr marL="0" indent="0">
              <a:buNone/>
            </a:pPr>
            <a:r>
              <a:rPr lang="en-GB" sz="2800" dirty="0"/>
              <a:t>	</a:t>
            </a:r>
            <a:r>
              <a:rPr lang="en-GB" dirty="0"/>
              <a:t> </a:t>
            </a:r>
            <a:r>
              <a:rPr lang="en-GB" sz="2800" dirty="0"/>
              <a:t>MasterCard launches biometric authentication 	app in Europe . So basically application enabling 	users to 	confirm an online payment by showing 	their face 	to their smartphone’s camera.</a:t>
            </a:r>
          </a:p>
          <a:p>
            <a:pPr marL="400050" lvl="1" indent="0">
              <a:buNone/>
            </a:pPr>
            <a:r>
              <a:rPr lang="en-GB" sz="2800" dirty="0"/>
              <a:t>To get around attempts to spoof the authentication process by holding up a static photo to the lens the app requires the user to blink to confirm it’s really their face in shot.</a:t>
            </a:r>
            <a:br>
              <a:rPr lang="en-GB" sz="2600" dirty="0"/>
            </a:br>
            <a:r>
              <a:rPr lang="en-GB" sz="2600" dirty="0"/>
              <a:t>	</a:t>
            </a:r>
            <a:br>
              <a:rPr lang="en-GB" sz="2600" dirty="0"/>
            </a:br>
            <a:r>
              <a:rPr lang="en-GB" sz="2600" dirty="0"/>
              <a:t>	</a:t>
            </a:r>
          </a:p>
        </p:txBody>
      </p:sp>
    </p:spTree>
    <p:extLst>
      <p:ext uri="{BB962C8B-B14F-4D97-AF65-F5344CB8AC3E}">
        <p14:creationId xmlns:p14="http://schemas.microsoft.com/office/powerpoint/2010/main" val="91497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317500"/>
            <a:ext cx="3733800" cy="830997"/>
          </a:xfrm>
          <a:prstGeom prst="rect">
            <a:avLst/>
          </a:prstGeom>
          <a:ln>
            <a:solidFill>
              <a:schemeClr val="accent1">
                <a:lumMod val="75000"/>
              </a:schemeClr>
            </a:solidFill>
          </a:ln>
        </p:spPr>
        <p:txBody>
          <a:bodyPr wrap="square">
            <a:spAutoFit/>
          </a:bodyPr>
          <a:lstStyle/>
          <a:p>
            <a:r>
              <a:rPr lang="en-US" sz="4800" b="1" dirty="0"/>
              <a:t>Supervision</a:t>
            </a:r>
            <a:r>
              <a:rPr lang="en-US" dirty="0"/>
              <a:t> </a:t>
            </a:r>
          </a:p>
        </p:txBody>
      </p:sp>
      <p:sp>
        <p:nvSpPr>
          <p:cNvPr id="7" name="Rectangle 6"/>
          <p:cNvSpPr/>
          <p:nvPr/>
        </p:nvSpPr>
        <p:spPr>
          <a:xfrm>
            <a:off x="838200" y="1981200"/>
            <a:ext cx="7162800" cy="3046988"/>
          </a:xfrm>
          <a:prstGeom prst="rect">
            <a:avLst/>
          </a:prstGeom>
          <a:ln>
            <a:solidFill>
              <a:srgbClr val="00B050"/>
            </a:solidFill>
          </a:ln>
        </p:spPr>
        <p:txBody>
          <a:bodyPr wrap="square">
            <a:spAutoFit/>
          </a:bodyPr>
          <a:lstStyle/>
          <a:p>
            <a:r>
              <a:rPr lang="en-US" sz="3200" b="1" dirty="0">
                <a:latin typeface="Arial" panose="020B0604020202020204" pitchFamily="34" charset="0"/>
                <a:cs typeface="Arial" panose="020B0604020202020204" pitchFamily="34" charset="0"/>
              </a:rPr>
              <a:t>Supervised by : </a:t>
            </a:r>
            <a:r>
              <a:rPr lang="en-US" sz="3200" b="1" dirty="0" err="1">
                <a:latin typeface="Arial" panose="020B0604020202020204" pitchFamily="34" charset="0"/>
                <a:cs typeface="Arial" panose="020B0604020202020204" pitchFamily="34" charset="0"/>
              </a:rPr>
              <a:t>Dr.Sherien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Rady</a:t>
            </a:r>
            <a:r>
              <a:rPr lang="en-US" sz="3200" b="1" dirty="0">
                <a:latin typeface="Arial" panose="020B0604020202020204" pitchFamily="34" charset="0"/>
                <a:cs typeface="Arial" panose="020B0604020202020204" pitchFamily="34" charset="0"/>
              </a:rPr>
              <a:t>.</a:t>
            </a: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TA’s : </a:t>
            </a:r>
            <a:r>
              <a:rPr lang="en-US" sz="3200" b="1" dirty="0"/>
              <a:t>Passant </a:t>
            </a:r>
            <a:r>
              <a:rPr lang="en-US" sz="3200" b="1" dirty="0" err="1"/>
              <a:t>Kandil</a:t>
            </a: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                  Mohammed </a:t>
            </a:r>
            <a:r>
              <a:rPr lang="en-US" sz="3200" b="1" dirty="0" err="1">
                <a:latin typeface="Arial Unicode MS" panose="020B0604020202020204" pitchFamily="34" charset="-128"/>
                <a:ea typeface="Arial Unicode MS" panose="020B0604020202020204" pitchFamily="34" charset="-128"/>
                <a:cs typeface="Arial Unicode MS" panose="020B0604020202020204" pitchFamily="34" charset="-128"/>
              </a:rPr>
              <a:t>Asharf</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101096123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313" y="0"/>
            <a:ext cx="8596668" cy="1320800"/>
          </a:xfrm>
        </p:spPr>
        <p:txBody>
          <a:bodyPr/>
          <a:lstStyle/>
          <a:p>
            <a:r>
              <a:rPr lang="en-US" dirty="0"/>
              <a:t>System Architecture</a:t>
            </a:r>
            <a:br>
              <a:rPr lang="en-US" dirty="0"/>
            </a:br>
            <a:endParaRPr lang="en-US" dirty="0"/>
          </a:p>
        </p:txBody>
      </p:sp>
      <p:sp>
        <p:nvSpPr>
          <p:cNvPr id="3" name="Rectangle 2">
            <a:extLst>
              <a:ext uri="{FF2B5EF4-FFF2-40B4-BE49-F238E27FC236}">
                <a16:creationId xmlns:a16="http://schemas.microsoft.com/office/drawing/2014/main" id="{50CE5C3B-9DA2-4B16-AA0E-C0C8FF39E7DD}"/>
              </a:ext>
            </a:extLst>
          </p:cNvPr>
          <p:cNvSpPr/>
          <p:nvPr/>
        </p:nvSpPr>
        <p:spPr>
          <a:xfrm>
            <a:off x="2692790" y="533399"/>
            <a:ext cx="6836899" cy="1871785"/>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12B8024-96C0-476C-B881-02AA79EB3F1B}"/>
              </a:ext>
            </a:extLst>
          </p:cNvPr>
          <p:cNvSpPr/>
          <p:nvPr/>
        </p:nvSpPr>
        <p:spPr>
          <a:xfrm>
            <a:off x="2907909" y="1313960"/>
            <a:ext cx="2039815" cy="9566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Citizen </a:t>
            </a:r>
          </a:p>
        </p:txBody>
      </p:sp>
      <p:sp>
        <p:nvSpPr>
          <p:cNvPr id="6" name="Rectangle: Rounded Corners 5">
            <a:extLst>
              <a:ext uri="{FF2B5EF4-FFF2-40B4-BE49-F238E27FC236}">
                <a16:creationId xmlns:a16="http://schemas.microsoft.com/office/drawing/2014/main" id="{FEEE34E6-A703-4FE0-8F01-73B7A3ECBFAB}"/>
              </a:ext>
            </a:extLst>
          </p:cNvPr>
          <p:cNvSpPr/>
          <p:nvPr/>
        </p:nvSpPr>
        <p:spPr>
          <a:xfrm>
            <a:off x="2692790" y="529882"/>
            <a:ext cx="2661138" cy="5408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 Layer</a:t>
            </a:r>
          </a:p>
        </p:txBody>
      </p:sp>
      <p:sp>
        <p:nvSpPr>
          <p:cNvPr id="7" name="Rectangle: Rounded Corners 6">
            <a:extLst>
              <a:ext uri="{FF2B5EF4-FFF2-40B4-BE49-F238E27FC236}">
                <a16:creationId xmlns:a16="http://schemas.microsoft.com/office/drawing/2014/main" id="{7454773D-0295-40A2-B58B-29535A169619}"/>
              </a:ext>
            </a:extLst>
          </p:cNvPr>
          <p:cNvSpPr/>
          <p:nvPr/>
        </p:nvSpPr>
        <p:spPr>
          <a:xfrm>
            <a:off x="7322233" y="1253197"/>
            <a:ext cx="2039815" cy="95660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a:t>
            </a:r>
          </a:p>
        </p:txBody>
      </p:sp>
      <p:sp>
        <p:nvSpPr>
          <p:cNvPr id="8" name="Rectangle 7">
            <a:extLst>
              <a:ext uri="{FF2B5EF4-FFF2-40B4-BE49-F238E27FC236}">
                <a16:creationId xmlns:a16="http://schemas.microsoft.com/office/drawing/2014/main" id="{66465635-B52A-419B-B8F3-886902F4256A}"/>
              </a:ext>
            </a:extLst>
          </p:cNvPr>
          <p:cNvSpPr/>
          <p:nvPr/>
        </p:nvSpPr>
        <p:spPr>
          <a:xfrm>
            <a:off x="0" y="2513816"/>
            <a:ext cx="12084145" cy="240137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2C378B-16A7-410A-B161-6D0A39E80942}"/>
              </a:ext>
            </a:extLst>
          </p:cNvPr>
          <p:cNvSpPr/>
          <p:nvPr/>
        </p:nvSpPr>
        <p:spPr>
          <a:xfrm>
            <a:off x="2797125" y="5103835"/>
            <a:ext cx="6597749" cy="1608797"/>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1E4414B-B0A8-4F5F-A5B2-DD0380E4B9AF}"/>
              </a:ext>
            </a:extLst>
          </p:cNvPr>
          <p:cNvSpPr/>
          <p:nvPr/>
        </p:nvSpPr>
        <p:spPr>
          <a:xfrm>
            <a:off x="4563794" y="2528419"/>
            <a:ext cx="2661138" cy="5408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Layer</a:t>
            </a:r>
          </a:p>
        </p:txBody>
      </p:sp>
      <p:sp>
        <p:nvSpPr>
          <p:cNvPr id="11" name="Rectangle: Rounded Corners 10">
            <a:extLst>
              <a:ext uri="{FF2B5EF4-FFF2-40B4-BE49-F238E27FC236}">
                <a16:creationId xmlns:a16="http://schemas.microsoft.com/office/drawing/2014/main" id="{35F7DBC5-DC96-409F-A26E-5912227AED1C}"/>
              </a:ext>
            </a:extLst>
          </p:cNvPr>
          <p:cNvSpPr/>
          <p:nvPr/>
        </p:nvSpPr>
        <p:spPr>
          <a:xfrm>
            <a:off x="2797125" y="5103835"/>
            <a:ext cx="2661138" cy="5408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Layer</a:t>
            </a:r>
          </a:p>
        </p:txBody>
      </p:sp>
      <p:sp>
        <p:nvSpPr>
          <p:cNvPr id="12" name="Rectangle: Rounded Corners 11">
            <a:extLst>
              <a:ext uri="{FF2B5EF4-FFF2-40B4-BE49-F238E27FC236}">
                <a16:creationId xmlns:a16="http://schemas.microsoft.com/office/drawing/2014/main" id="{5DE5EFF5-84EB-4A5B-8338-AF4AC8B0365A}"/>
              </a:ext>
            </a:extLst>
          </p:cNvPr>
          <p:cNvSpPr/>
          <p:nvPr/>
        </p:nvSpPr>
        <p:spPr>
          <a:xfrm>
            <a:off x="107852" y="3165525"/>
            <a:ext cx="1636542" cy="12473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Logging</a:t>
            </a:r>
          </a:p>
        </p:txBody>
      </p:sp>
      <p:sp>
        <p:nvSpPr>
          <p:cNvPr id="5" name="Rectangle: Rounded Corners 4">
            <a:extLst>
              <a:ext uri="{FF2B5EF4-FFF2-40B4-BE49-F238E27FC236}">
                <a16:creationId xmlns:a16="http://schemas.microsoft.com/office/drawing/2014/main" id="{94143C58-1F97-41FD-95B9-D9AC974A74E3}"/>
              </a:ext>
            </a:extLst>
          </p:cNvPr>
          <p:cNvSpPr/>
          <p:nvPr/>
        </p:nvSpPr>
        <p:spPr>
          <a:xfrm>
            <a:off x="1852245" y="3083654"/>
            <a:ext cx="7370297" cy="1608797"/>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16D7319-01EE-4BF3-981C-A9139D5866D6}"/>
              </a:ext>
            </a:extLst>
          </p:cNvPr>
          <p:cNvSpPr/>
          <p:nvPr/>
        </p:nvSpPr>
        <p:spPr>
          <a:xfrm>
            <a:off x="4871519" y="3264385"/>
            <a:ext cx="1636542" cy="12473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Citizen verification</a:t>
            </a:r>
          </a:p>
        </p:txBody>
      </p:sp>
      <p:sp>
        <p:nvSpPr>
          <p:cNvPr id="20" name="Rectangle: Rounded Corners 19">
            <a:extLst>
              <a:ext uri="{FF2B5EF4-FFF2-40B4-BE49-F238E27FC236}">
                <a16:creationId xmlns:a16="http://schemas.microsoft.com/office/drawing/2014/main" id="{3CA67D7A-55B4-4550-890E-C55BBF8E4C42}"/>
              </a:ext>
            </a:extLst>
          </p:cNvPr>
          <p:cNvSpPr/>
          <p:nvPr/>
        </p:nvSpPr>
        <p:spPr>
          <a:xfrm>
            <a:off x="7144043" y="3166010"/>
            <a:ext cx="1636542" cy="12473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Notify Pension</a:t>
            </a:r>
          </a:p>
        </p:txBody>
      </p:sp>
      <p:sp>
        <p:nvSpPr>
          <p:cNvPr id="21" name="Rectangle: Rounded Corners 20">
            <a:extLst>
              <a:ext uri="{FF2B5EF4-FFF2-40B4-BE49-F238E27FC236}">
                <a16:creationId xmlns:a16="http://schemas.microsoft.com/office/drawing/2014/main" id="{603BBC41-56B6-4E19-BFF1-CDAC4E04D396}"/>
              </a:ext>
            </a:extLst>
          </p:cNvPr>
          <p:cNvSpPr/>
          <p:nvPr/>
        </p:nvSpPr>
        <p:spPr>
          <a:xfrm>
            <a:off x="9338015" y="3117847"/>
            <a:ext cx="1420839" cy="12473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Process</a:t>
            </a:r>
          </a:p>
        </p:txBody>
      </p:sp>
      <p:sp>
        <p:nvSpPr>
          <p:cNvPr id="22" name="Rectangle: Rounded Corners 21">
            <a:extLst>
              <a:ext uri="{FF2B5EF4-FFF2-40B4-BE49-F238E27FC236}">
                <a16:creationId xmlns:a16="http://schemas.microsoft.com/office/drawing/2014/main" id="{17AB3718-6B2A-43FA-8BDB-C4AA3FC48219}"/>
              </a:ext>
            </a:extLst>
          </p:cNvPr>
          <p:cNvSpPr/>
          <p:nvPr/>
        </p:nvSpPr>
        <p:spPr>
          <a:xfrm>
            <a:off x="10982178" y="3117848"/>
            <a:ext cx="1066800" cy="12473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Edit</a:t>
            </a:r>
          </a:p>
        </p:txBody>
      </p:sp>
      <p:sp>
        <p:nvSpPr>
          <p:cNvPr id="23" name="Rectangle: Rounded Corners 22">
            <a:extLst>
              <a:ext uri="{FF2B5EF4-FFF2-40B4-BE49-F238E27FC236}">
                <a16:creationId xmlns:a16="http://schemas.microsoft.com/office/drawing/2014/main" id="{3857BB81-909B-499A-8083-5C7846CEC061}"/>
              </a:ext>
            </a:extLst>
          </p:cNvPr>
          <p:cNvSpPr/>
          <p:nvPr/>
        </p:nvSpPr>
        <p:spPr>
          <a:xfrm>
            <a:off x="2249660" y="3264386"/>
            <a:ext cx="1636542" cy="12473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18" name="Cylinder 17">
            <a:extLst>
              <a:ext uri="{FF2B5EF4-FFF2-40B4-BE49-F238E27FC236}">
                <a16:creationId xmlns:a16="http://schemas.microsoft.com/office/drawing/2014/main" id="{8F8BF957-C352-460A-88DD-C79760F8C1EB}"/>
              </a:ext>
            </a:extLst>
          </p:cNvPr>
          <p:cNvSpPr/>
          <p:nvPr/>
        </p:nvSpPr>
        <p:spPr>
          <a:xfrm>
            <a:off x="6111239" y="5203484"/>
            <a:ext cx="1851075" cy="1509148"/>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25" name="Straight Arrow Connector 24">
            <a:extLst>
              <a:ext uri="{FF2B5EF4-FFF2-40B4-BE49-F238E27FC236}">
                <a16:creationId xmlns:a16="http://schemas.microsoft.com/office/drawing/2014/main" id="{BFA74AC3-45D1-45EC-8E7B-EB59E1F1439D}"/>
              </a:ext>
            </a:extLst>
          </p:cNvPr>
          <p:cNvCxnSpPr/>
          <p:nvPr/>
        </p:nvCxnSpPr>
        <p:spPr>
          <a:xfrm>
            <a:off x="5725551" y="2405184"/>
            <a:ext cx="0" cy="12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6973E76-BA2B-4894-ABA6-3FEC1E9E73B3}"/>
              </a:ext>
            </a:extLst>
          </p:cNvPr>
          <p:cNvCxnSpPr/>
          <p:nvPr/>
        </p:nvCxnSpPr>
        <p:spPr>
          <a:xfrm>
            <a:off x="5894363" y="4969214"/>
            <a:ext cx="0" cy="13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E3E6416-3AB6-44E9-A622-8B238C7D182C}"/>
              </a:ext>
            </a:extLst>
          </p:cNvPr>
          <p:cNvCxnSpPr/>
          <p:nvPr/>
        </p:nvCxnSpPr>
        <p:spPr>
          <a:xfrm>
            <a:off x="6248400" y="4511719"/>
            <a:ext cx="0" cy="86887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EE68BE-5C5A-4A23-A824-939F0A71E285}"/>
              </a:ext>
            </a:extLst>
          </p:cNvPr>
          <p:cNvCxnSpPr/>
          <p:nvPr/>
        </p:nvCxnSpPr>
        <p:spPr>
          <a:xfrm flipV="1">
            <a:off x="6248400" y="4365180"/>
            <a:ext cx="0" cy="96138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5" name="Connector: Elbow 1024">
            <a:extLst>
              <a:ext uri="{FF2B5EF4-FFF2-40B4-BE49-F238E27FC236}">
                <a16:creationId xmlns:a16="http://schemas.microsoft.com/office/drawing/2014/main" id="{12589DCA-F6DD-4B63-AB3C-0BFBADC65D6C}"/>
              </a:ext>
            </a:extLst>
          </p:cNvPr>
          <p:cNvCxnSpPr>
            <a:cxnSpLocks/>
          </p:cNvCxnSpPr>
          <p:nvPr/>
        </p:nvCxnSpPr>
        <p:spPr>
          <a:xfrm rot="10800000" flipV="1">
            <a:off x="7920600" y="4365180"/>
            <a:ext cx="3594978" cy="1696761"/>
          </a:xfrm>
          <a:prstGeom prst="bentConnector3">
            <a:avLst>
              <a:gd name="adj1" fmla="val -6266"/>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5AFDCE13-F6B4-4BD5-94CA-99530088D8AB}"/>
              </a:ext>
            </a:extLst>
          </p:cNvPr>
          <p:cNvCxnSpPr>
            <a:stCxn id="23" idx="3"/>
            <a:endCxn id="19" idx="1"/>
          </p:cNvCxnSpPr>
          <p:nvPr/>
        </p:nvCxnSpPr>
        <p:spPr>
          <a:xfrm flipV="1">
            <a:off x="3886202" y="3888052"/>
            <a:ext cx="985317" cy="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52173A3-98DB-4BB5-943E-CF18804785CE}"/>
              </a:ext>
            </a:extLst>
          </p:cNvPr>
          <p:cNvCxnSpPr>
            <a:cxnSpLocks/>
          </p:cNvCxnSpPr>
          <p:nvPr/>
        </p:nvCxnSpPr>
        <p:spPr>
          <a:xfrm>
            <a:off x="6593648" y="3915842"/>
            <a:ext cx="550395" cy="1705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51605EE-A91F-47B9-9B1A-4550113BA763}"/>
              </a:ext>
            </a:extLst>
          </p:cNvPr>
          <p:cNvCxnSpPr>
            <a:cxnSpLocks/>
            <a:stCxn id="7" idx="3"/>
          </p:cNvCxnSpPr>
          <p:nvPr/>
        </p:nvCxnSpPr>
        <p:spPr>
          <a:xfrm>
            <a:off x="9362048" y="1731499"/>
            <a:ext cx="2374509" cy="1386348"/>
          </a:xfrm>
          <a:prstGeom prst="bentConnector3">
            <a:avLst>
              <a:gd name="adj1" fmla="val 99596"/>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Connector: Elbow 1049">
            <a:extLst>
              <a:ext uri="{FF2B5EF4-FFF2-40B4-BE49-F238E27FC236}">
                <a16:creationId xmlns:a16="http://schemas.microsoft.com/office/drawing/2014/main" id="{B72EAFD4-0932-41B0-BEAB-C65609D20D26}"/>
              </a:ext>
            </a:extLst>
          </p:cNvPr>
          <p:cNvCxnSpPr>
            <a:stCxn id="4" idx="1"/>
          </p:cNvCxnSpPr>
          <p:nvPr/>
        </p:nvCxnSpPr>
        <p:spPr>
          <a:xfrm rot="10800000" flipV="1">
            <a:off x="471055" y="1792261"/>
            <a:ext cx="2436854" cy="1373263"/>
          </a:xfrm>
          <a:prstGeom prst="bentConnector3">
            <a:avLst>
              <a:gd name="adj1" fmla="val 101737"/>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9110FF-436B-40FE-A8E8-8DE32264FFBD}"/>
              </a:ext>
            </a:extLst>
          </p:cNvPr>
          <p:cNvCxnSpPr>
            <a:cxnSpLocks/>
          </p:cNvCxnSpPr>
          <p:nvPr/>
        </p:nvCxnSpPr>
        <p:spPr>
          <a:xfrm flipV="1">
            <a:off x="7762150" y="2418567"/>
            <a:ext cx="0" cy="74075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C9B425-6636-4BEA-B451-FE05DAACA701}"/>
              </a:ext>
            </a:extLst>
          </p:cNvPr>
          <p:cNvCxnSpPr>
            <a:cxnSpLocks/>
          </p:cNvCxnSpPr>
          <p:nvPr/>
        </p:nvCxnSpPr>
        <p:spPr>
          <a:xfrm flipV="1">
            <a:off x="813428" y="2103117"/>
            <a:ext cx="1983697" cy="106741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1C12EAB-A9C4-4CE0-9152-143C240CCC48}"/>
              </a:ext>
            </a:extLst>
          </p:cNvPr>
          <p:cNvCxnSpPr>
            <a:cxnSpLocks/>
          </p:cNvCxnSpPr>
          <p:nvPr/>
        </p:nvCxnSpPr>
        <p:spPr>
          <a:xfrm>
            <a:off x="3530700" y="2418563"/>
            <a:ext cx="0" cy="86815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Users\lenovo\Desktop\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28" y="791501"/>
            <a:ext cx="1398147" cy="950945"/>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1206500" y="4413343"/>
            <a:ext cx="12700" cy="154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219200" y="5929304"/>
            <a:ext cx="4876799" cy="28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711200" y="6210300"/>
            <a:ext cx="5384799" cy="2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11200" y="4412858"/>
            <a:ext cx="0" cy="1797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4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04800"/>
            <a:ext cx="5171609" cy="646331"/>
          </a:xfrm>
          <a:prstGeom prst="rect">
            <a:avLst/>
          </a:prstGeom>
        </p:spPr>
        <p:txBody>
          <a:bodyPr wrap="none">
            <a:spAutoFit/>
          </a:bodyPr>
          <a:lstStyle/>
          <a:p>
            <a:r>
              <a:rPr lang="en-US" sz="3600" b="1" dirty="0"/>
              <a:t>Functional Requirements</a:t>
            </a:r>
            <a:endParaRPr lang="en-US" sz="3600" dirty="0"/>
          </a:p>
        </p:txBody>
      </p:sp>
      <p:sp>
        <p:nvSpPr>
          <p:cNvPr id="7" name="Rectangle 6"/>
          <p:cNvSpPr/>
          <p:nvPr/>
        </p:nvSpPr>
        <p:spPr>
          <a:xfrm>
            <a:off x="0" y="1371600"/>
            <a:ext cx="10528300" cy="5016758"/>
          </a:xfrm>
          <a:prstGeom prst="rect">
            <a:avLst/>
          </a:prstGeom>
        </p:spPr>
        <p:txBody>
          <a:bodyPr wrap="square">
            <a:spAutoFit/>
          </a:bodyPr>
          <a:lstStyle/>
          <a:p>
            <a:r>
              <a:rPr lang="en-US" sz="2000" b="1" dirty="0"/>
              <a:t>1-The system should agree to accept service  request for logging in.</a:t>
            </a:r>
          </a:p>
          <a:p>
            <a:r>
              <a:rPr lang="en-US" sz="2000" b="1" dirty="0"/>
              <a:t>     1.1-The system  check  the entry  according  to  fields.</a:t>
            </a:r>
          </a:p>
          <a:p>
            <a:endParaRPr lang="en-US" sz="2000" b="1" dirty="0"/>
          </a:p>
          <a:p>
            <a:r>
              <a:rPr lang="en-US" sz="2000" b="1" dirty="0"/>
              <a:t>2- the system After checking  allow citizen to open connection with system  for  recognitions  terms  by camera phone .</a:t>
            </a:r>
          </a:p>
          <a:p>
            <a:r>
              <a:rPr lang="en-US" sz="2000" b="1" dirty="0"/>
              <a:t>      2.1 –The system check  the retrieving  information.</a:t>
            </a:r>
          </a:p>
          <a:p>
            <a:endParaRPr lang="en-US" sz="2000" b="1" dirty="0"/>
          </a:p>
          <a:p>
            <a:endParaRPr lang="en-US" sz="2000" b="1" dirty="0"/>
          </a:p>
          <a:p>
            <a:r>
              <a:rPr lang="en-US" sz="2000" b="1" dirty="0"/>
              <a:t>3-The system  should give  response (Alert)  according to user information with    acceptance (deserve ) and your money transferred to your account  OR with rejection(not deserve).</a:t>
            </a:r>
          </a:p>
          <a:p>
            <a:endParaRPr lang="en-US" sz="2000" b="1" dirty="0"/>
          </a:p>
          <a:p>
            <a:endParaRPr lang="en-US" sz="2000" b="1" dirty="0"/>
          </a:p>
          <a:p>
            <a:r>
              <a:rPr lang="en-US" sz="2000" b="1" dirty="0"/>
              <a:t>4-The system give the user ability with opening  </a:t>
            </a:r>
            <a:r>
              <a:rPr lang="en-US" sz="2000" b="1" dirty="0" err="1"/>
              <a:t>Gps</a:t>
            </a:r>
            <a:r>
              <a:rPr lang="en-US" sz="2000" b="1" dirty="0"/>
              <a:t>  system  to detect the nearest places  with low crowded people (optional).</a:t>
            </a:r>
          </a:p>
          <a:p>
            <a:endParaRPr lang="en-US" sz="2000" b="1" dirty="0"/>
          </a:p>
        </p:txBody>
      </p:sp>
    </p:spTree>
    <p:extLst>
      <p:ext uri="{BB962C8B-B14F-4D97-AF65-F5344CB8AC3E}">
        <p14:creationId xmlns:p14="http://schemas.microsoft.com/office/powerpoint/2010/main" val="138038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52448" y="-177804"/>
            <a:ext cx="2632452" cy="769441"/>
          </a:xfrm>
          <a:prstGeom prst="rect">
            <a:avLst/>
          </a:prstGeom>
        </p:spPr>
        <p:txBody>
          <a:bodyPr wrap="none">
            <a:spAutoFit/>
          </a:bodyPr>
          <a:lstStyle/>
          <a:p>
            <a:r>
              <a:rPr lang="en-US" sz="4400" b="1" dirty="0">
                <a:solidFill>
                  <a:schemeClr val="accent2">
                    <a:lumMod val="60000"/>
                    <a:lumOff val="40000"/>
                  </a:schemeClr>
                </a:solidFill>
              </a:rPr>
              <a:t>Use case </a:t>
            </a:r>
            <a:endParaRPr lang="en-US" sz="4400" dirty="0">
              <a:solidFill>
                <a:schemeClr val="accent2">
                  <a:lumMod val="60000"/>
                  <a:lumOff val="40000"/>
                </a:schemeClr>
              </a:solidFill>
            </a:endParaRP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7692"/>
            <a:ext cx="10469751" cy="603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686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4294967295"/>
          </p:nvPr>
        </p:nvSpPr>
        <p:spPr>
          <a:xfrm>
            <a:off x="-3412" y="1295400"/>
            <a:ext cx="8229600" cy="4075176"/>
          </a:xfrm>
          <a:prstGeom prst="rect">
            <a:avLst/>
          </a:prstGeom>
        </p:spPr>
        <p:txBody>
          <a:bodyPr>
            <a:noAutofit/>
          </a:bodyPr>
          <a:lstStyle/>
          <a:p>
            <a:pPr algn="l"/>
            <a:r>
              <a:rPr lang="en-US" sz="3200" b="1" dirty="0">
                <a:solidFill>
                  <a:schemeClr val="tx1"/>
                </a:solidFill>
              </a:rPr>
              <a:t>Software tools:</a:t>
            </a:r>
          </a:p>
          <a:p>
            <a:pPr marL="0" indent="0" algn="l">
              <a:buNone/>
            </a:pPr>
            <a:r>
              <a:rPr lang="en-US" sz="3200" dirty="0"/>
              <a:t>1-Anroid Studio.</a:t>
            </a:r>
          </a:p>
          <a:p>
            <a:pPr marL="0" indent="0" algn="l">
              <a:buNone/>
            </a:pPr>
            <a:r>
              <a:rPr lang="en-US" sz="3200" dirty="0"/>
              <a:t>2-Visual Studio.</a:t>
            </a:r>
          </a:p>
          <a:p>
            <a:pPr marL="0" indent="0" algn="l">
              <a:buNone/>
            </a:pPr>
            <a:r>
              <a:rPr lang="en-US" sz="3200" dirty="0"/>
              <a:t>       2.1-asp.net</a:t>
            </a:r>
          </a:p>
          <a:p>
            <a:pPr marL="0" indent="0" algn="l">
              <a:buNone/>
            </a:pPr>
            <a:r>
              <a:rPr lang="en-US" sz="3200" dirty="0"/>
              <a:t> 3-Sql Database.</a:t>
            </a:r>
          </a:p>
          <a:p>
            <a:pPr marL="0" indent="0" algn="l">
              <a:buNone/>
            </a:pPr>
            <a:r>
              <a:rPr lang="en-US" sz="3200" dirty="0"/>
              <a:t> </a:t>
            </a:r>
            <a:endParaRPr lang="en-US" sz="4000" b="1" dirty="0"/>
          </a:p>
          <a:p>
            <a:pPr marL="0" indent="0" algn="l">
              <a:buNone/>
            </a:pPr>
            <a:r>
              <a:rPr lang="en-US" sz="3200" b="1" dirty="0"/>
              <a:t>Hardware tools:</a:t>
            </a:r>
          </a:p>
          <a:p>
            <a:pPr marL="0" indent="0" algn="l">
              <a:buNone/>
            </a:pPr>
            <a:r>
              <a:rPr lang="en-US" sz="3200" dirty="0"/>
              <a:t>   </a:t>
            </a:r>
            <a:r>
              <a:rPr lang="en-US" sz="3200" dirty="0">
                <a:solidFill>
                  <a:schemeClr val="tx1"/>
                </a:solidFill>
              </a:rPr>
              <a:t>1-Mobile</a:t>
            </a:r>
            <a:r>
              <a:rPr lang="en-US" sz="3200" dirty="0"/>
              <a:t>	2.Server.</a:t>
            </a:r>
          </a:p>
        </p:txBody>
      </p:sp>
      <p:sp>
        <p:nvSpPr>
          <p:cNvPr id="7" name="Rectangle 6"/>
          <p:cNvSpPr/>
          <p:nvPr/>
        </p:nvSpPr>
        <p:spPr>
          <a:xfrm>
            <a:off x="1828800" y="358547"/>
            <a:ext cx="5907386" cy="646331"/>
          </a:xfrm>
          <a:prstGeom prst="rect">
            <a:avLst/>
          </a:prstGeom>
        </p:spPr>
        <p:txBody>
          <a:bodyPr wrap="none">
            <a:spAutoFit/>
          </a:bodyPr>
          <a:lstStyle/>
          <a:p>
            <a:r>
              <a:rPr lang="en-US" sz="3600" dirty="0">
                <a:solidFill>
                  <a:schemeClr val="accent2">
                    <a:lumMod val="60000"/>
                    <a:lumOff val="40000"/>
                  </a:schemeClr>
                </a:solidFill>
              </a:rPr>
              <a:t>Software &amp; Hardware  tools</a:t>
            </a:r>
            <a:endParaRPr lang="en-US" sz="3600" b="1" dirty="0">
              <a:solidFill>
                <a:schemeClr val="accent2">
                  <a:lumMod val="60000"/>
                  <a:lumOff val="40000"/>
                </a:schemeClr>
              </a:solidFill>
            </a:endParaRPr>
          </a:p>
        </p:txBody>
      </p:sp>
    </p:spTree>
    <p:extLst>
      <p:ext uri="{BB962C8B-B14F-4D97-AF65-F5344CB8AC3E}">
        <p14:creationId xmlns:p14="http://schemas.microsoft.com/office/powerpoint/2010/main" val="85606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Plan</a:t>
            </a:r>
            <a:br>
              <a:rPr lang="en-US" dirty="0"/>
            </a:br>
            <a:endParaRPr lang="en-US" dirty="0"/>
          </a:p>
        </p:txBody>
      </p:sp>
      <p:pic>
        <p:nvPicPr>
          <p:cNvPr id="5" name="Picture 4">
            <a:extLst>
              <a:ext uri="{FF2B5EF4-FFF2-40B4-BE49-F238E27FC236}">
                <a16:creationId xmlns:a16="http://schemas.microsoft.com/office/drawing/2014/main" id="{4B34D48F-EBC2-4CF1-AEA7-9152DAB9F708}"/>
              </a:ext>
            </a:extLst>
          </p:cNvPr>
          <p:cNvPicPr>
            <a:picLocks noChangeAspect="1"/>
          </p:cNvPicPr>
          <p:nvPr/>
        </p:nvPicPr>
        <p:blipFill>
          <a:blip r:embed="rId2"/>
          <a:stretch>
            <a:fillRect/>
          </a:stretch>
        </p:blipFill>
        <p:spPr>
          <a:xfrm>
            <a:off x="216156" y="1840992"/>
            <a:ext cx="11570107" cy="3086609"/>
          </a:xfrm>
          <a:prstGeom prst="rect">
            <a:avLst/>
          </a:prstGeom>
        </p:spPr>
      </p:pic>
    </p:spTree>
    <p:extLst>
      <p:ext uri="{BB962C8B-B14F-4D97-AF65-F5344CB8AC3E}">
        <p14:creationId xmlns:p14="http://schemas.microsoft.com/office/powerpoint/2010/main" val="3807481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00670"/>
            <a:ext cx="10427677" cy="4985980"/>
          </a:xfrm>
          <a:prstGeom prst="rect">
            <a:avLst/>
          </a:prstGeom>
        </p:spPr>
        <p:txBody>
          <a:bodyPr wrap="square">
            <a:spAutoFit/>
          </a:bodyPr>
          <a:lstStyle/>
          <a:p>
            <a:r>
              <a:rPr lang="en-US" sz="4000" b="1" dirty="0"/>
              <a:t>References</a:t>
            </a:r>
          </a:p>
          <a:p>
            <a:endParaRPr lang="en-US" sz="4000" b="1" dirty="0"/>
          </a:p>
          <a:p>
            <a:endParaRPr lang="en-US" sz="4000" b="1" dirty="0"/>
          </a:p>
          <a:p>
            <a:endParaRPr lang="en-US" dirty="0"/>
          </a:p>
          <a:p>
            <a:r>
              <a:rPr lang="en-US" dirty="0"/>
              <a:t>5 -</a:t>
            </a:r>
            <a:r>
              <a:rPr lang="en-US" dirty="0">
                <a:hlinkClick r:id="rId2"/>
              </a:rPr>
              <a:t>https://www.marefa.org/%D8%A7%D9%82%D8%AA%D8%B5%D8%A7%D8%AF_%D9%85%D8%B5%D8%B1</a:t>
            </a:r>
            <a:endParaRPr lang="en-US" dirty="0"/>
          </a:p>
          <a:p>
            <a:r>
              <a:rPr lang="en-US" dirty="0"/>
              <a:t>6-</a:t>
            </a:r>
            <a:r>
              <a:rPr lang="en-US" dirty="0">
                <a:hlinkClick r:id="rId3"/>
              </a:rPr>
              <a:t>https://www.elwatannews.com/news/details/2770882</a:t>
            </a:r>
            <a:endParaRPr lang="en-US" dirty="0"/>
          </a:p>
          <a:p>
            <a:r>
              <a:rPr lang="en-US" dirty="0"/>
              <a:t>7- </a:t>
            </a:r>
            <a:r>
              <a:rPr lang="en-US" dirty="0">
                <a:hlinkClick r:id="rId4"/>
              </a:rPr>
              <a:t>https://www.elwatannews.com/news/details/954523</a:t>
            </a:r>
            <a:endParaRPr lang="en-US" dirty="0"/>
          </a:p>
          <a:p>
            <a:r>
              <a:rPr lang="en-US" dirty="0"/>
              <a:t>8- http://www.youm7.com/story/2017/6/19/%D9%88%D8%B2%D9%8A%D8%B1%D8%A9-%D8%A7%D9%84%D8%AA%D8%B6%D8%A7%D9%85%D9%86-%D8%B2%D9%8A%D8%A7%D8%AF%D8%A9-%D8%A7%D9%84%D9%85%D8%B9%D8%A7%D8%B4%D8%A7%D8%AA-%D8%AA%D9%86%D8%AD%D8%A7%D8%B2-%D9%84%D9%84%D8%A3%D9%82%D9%84-%D8%AF%D8%AE%D9%84%D8%A7%D9%8B-%D9%889-4-%D9%85%D9%84%D9%8A%D9%88%D9%86/3291368 </a:t>
            </a:r>
          </a:p>
          <a:p>
            <a:endParaRPr lang="en-US" dirty="0"/>
          </a:p>
          <a:p>
            <a:endParaRPr lang="en-US" dirty="0"/>
          </a:p>
        </p:txBody>
      </p:sp>
      <p:sp>
        <p:nvSpPr>
          <p:cNvPr id="6" name="Rectangle 5"/>
          <p:cNvSpPr/>
          <p:nvPr/>
        </p:nvSpPr>
        <p:spPr>
          <a:xfrm>
            <a:off x="685800" y="1524000"/>
            <a:ext cx="9063111" cy="1477328"/>
          </a:xfrm>
          <a:prstGeom prst="rect">
            <a:avLst/>
          </a:prstGeom>
        </p:spPr>
        <p:txBody>
          <a:bodyPr wrap="square">
            <a:spAutoFit/>
          </a:bodyPr>
          <a:lstStyle/>
          <a:p>
            <a:r>
              <a:rPr lang="en-US" dirty="0"/>
              <a:t>1-   </a:t>
            </a:r>
            <a:r>
              <a:rPr lang="en-US" dirty="0">
                <a:hlinkClick r:id="rId5"/>
              </a:rPr>
              <a:t>https://www.smartsheet.com/</a:t>
            </a:r>
            <a:endParaRPr lang="en-US" dirty="0"/>
          </a:p>
          <a:p>
            <a:r>
              <a:rPr lang="en-US" dirty="0"/>
              <a:t>2-   </a:t>
            </a:r>
            <a:r>
              <a:rPr lang="en-US" u="sng" dirty="0">
                <a:solidFill>
                  <a:schemeClr val="accent1"/>
                </a:solidFill>
                <a:hlinkClick r:id="rId6"/>
              </a:rPr>
              <a:t>https://play.google.com/store/apps/details?id=mv.gov.pension.app</a:t>
            </a:r>
            <a:endParaRPr lang="en-US" u="sng" dirty="0">
              <a:solidFill>
                <a:schemeClr val="accent1"/>
              </a:solidFill>
            </a:endParaRPr>
          </a:p>
          <a:p>
            <a:r>
              <a:rPr lang="en-US" dirty="0">
                <a:solidFill>
                  <a:schemeClr val="tx2"/>
                </a:solidFill>
              </a:rPr>
              <a:t>3-</a:t>
            </a:r>
            <a:r>
              <a:rPr lang="en-US" dirty="0">
                <a:solidFill>
                  <a:schemeClr val="accent1"/>
                </a:solidFill>
              </a:rPr>
              <a:t>   </a:t>
            </a:r>
            <a:r>
              <a:rPr lang="en-US" u="sng" dirty="0">
                <a:solidFill>
                  <a:schemeClr val="accent1"/>
                </a:solidFill>
              </a:rPr>
              <a:t>https://play.google.com/store/apps/details?id=com.irishlife.mypension.activities</a:t>
            </a:r>
          </a:p>
          <a:p>
            <a:r>
              <a:rPr lang="en-US" dirty="0"/>
              <a:t>4-   </a:t>
            </a:r>
            <a:r>
              <a:rPr lang="en-US" dirty="0">
                <a:hlinkClick r:id="rId7"/>
              </a:rPr>
              <a:t>https://www.visual-paradigm.com/tutorials/writingeffectiveusecase.jsp</a:t>
            </a:r>
            <a:r>
              <a:rPr lang="en-US" dirty="0"/>
              <a:t>.</a:t>
            </a:r>
          </a:p>
          <a:p>
            <a:endParaRPr lang="en-US" dirty="0"/>
          </a:p>
        </p:txBody>
      </p:sp>
    </p:spTree>
    <p:extLst>
      <p:ext uri="{BB962C8B-B14F-4D97-AF65-F5344CB8AC3E}">
        <p14:creationId xmlns:p14="http://schemas.microsoft.com/office/powerpoint/2010/main" val="824555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6005848" cy="4934035"/>
          </a:xfrm>
          <a:prstGeom prst="rect">
            <a:avLst/>
          </a:prstGeom>
        </p:spPr>
      </p:pic>
    </p:spTree>
    <p:extLst>
      <p:ext uri="{BB962C8B-B14F-4D97-AF65-F5344CB8AC3E}">
        <p14:creationId xmlns:p14="http://schemas.microsoft.com/office/powerpoint/2010/main" val="183992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84200" y="482600"/>
            <a:ext cx="4114800" cy="7010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Agenda</a:t>
            </a:r>
            <a:endParaRPr lang="en-US" sz="4400" dirty="0"/>
          </a:p>
        </p:txBody>
      </p:sp>
      <p:sp>
        <p:nvSpPr>
          <p:cNvPr id="5" name="Rectangle 4"/>
          <p:cNvSpPr/>
          <p:nvPr/>
        </p:nvSpPr>
        <p:spPr>
          <a:xfrm>
            <a:off x="584200" y="1413899"/>
            <a:ext cx="7054990" cy="5262979"/>
          </a:xfrm>
          <a:prstGeom prst="rect">
            <a:avLst/>
          </a:prstGeom>
        </p:spPr>
        <p:txBody>
          <a:bodyPr wrap="square">
            <a:spAutoFit/>
          </a:bodyPr>
          <a:lstStyle/>
          <a:p>
            <a:pPr lvl="0"/>
            <a:r>
              <a:rPr lang="en-US" sz="2800" b="1" dirty="0"/>
              <a:t>1-Introduction.</a:t>
            </a:r>
          </a:p>
          <a:p>
            <a:pPr lvl="0"/>
            <a:r>
              <a:rPr lang="en-US" sz="2800" b="1" dirty="0"/>
              <a:t>2-Statistics</a:t>
            </a:r>
          </a:p>
          <a:p>
            <a:pPr lvl="0"/>
            <a:r>
              <a:rPr lang="en-US" sz="2800" b="1" dirty="0"/>
              <a:t>3-Problem Definition .</a:t>
            </a:r>
          </a:p>
          <a:p>
            <a:pPr lvl="0"/>
            <a:r>
              <a:rPr lang="en-US" sz="2800" b="1" dirty="0"/>
              <a:t>4-Motivation.</a:t>
            </a:r>
          </a:p>
          <a:p>
            <a:pPr lvl="0"/>
            <a:r>
              <a:rPr lang="en-US" sz="2800" b="1" dirty="0"/>
              <a:t>5-Objective .</a:t>
            </a:r>
          </a:p>
          <a:p>
            <a:pPr lvl="0"/>
            <a:r>
              <a:rPr lang="en-US" sz="2800" b="1" dirty="0"/>
              <a:t>6-Related Works .</a:t>
            </a:r>
          </a:p>
          <a:p>
            <a:pPr lvl="0"/>
            <a:r>
              <a:rPr lang="en-US" sz="2800" b="1" dirty="0"/>
              <a:t>7-System Architecture.</a:t>
            </a:r>
          </a:p>
          <a:p>
            <a:pPr lvl="0"/>
            <a:r>
              <a:rPr lang="en-US" sz="2800" b="1" dirty="0"/>
              <a:t>8-Functional Requirements.</a:t>
            </a:r>
          </a:p>
          <a:p>
            <a:pPr lvl="0"/>
            <a:r>
              <a:rPr lang="en-US" sz="2800" b="1" dirty="0"/>
              <a:t>9-Use case diagram. </a:t>
            </a:r>
          </a:p>
          <a:p>
            <a:pPr lvl="0"/>
            <a:r>
              <a:rPr lang="en-US" sz="2800" b="1" dirty="0"/>
              <a:t>10-Software &amp; Hardware Tools. </a:t>
            </a:r>
          </a:p>
          <a:p>
            <a:pPr lvl="0"/>
            <a:r>
              <a:rPr lang="en-US" sz="2800" b="1" dirty="0"/>
              <a:t>11-Time Plan.</a:t>
            </a:r>
          </a:p>
          <a:p>
            <a:r>
              <a:rPr lang="en-US" sz="2800" b="1" dirty="0"/>
              <a:t>12-References.</a:t>
            </a:r>
          </a:p>
        </p:txBody>
      </p:sp>
    </p:spTree>
    <p:extLst>
      <p:ext uri="{BB962C8B-B14F-4D97-AF65-F5344CB8AC3E}">
        <p14:creationId xmlns:p14="http://schemas.microsoft.com/office/powerpoint/2010/main" val="78871741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4294967295"/>
          </p:nvPr>
        </p:nvSpPr>
        <p:spPr>
          <a:xfrm>
            <a:off x="0" y="31652"/>
            <a:ext cx="8229600" cy="4075176"/>
          </a:xfrm>
          <a:prstGeom prst="rect">
            <a:avLst/>
          </a:prstGeom>
        </p:spPr>
        <p:txBody>
          <a:bodyPr/>
          <a:lstStyle/>
          <a:p>
            <a:r>
              <a:rPr lang="en-US" sz="4800" b="1" dirty="0">
                <a:solidFill>
                  <a:schemeClr val="accent2">
                    <a:lumMod val="60000"/>
                    <a:lumOff val="40000"/>
                  </a:schemeClr>
                </a:solidFill>
              </a:rPr>
              <a:t>Introduction </a:t>
            </a:r>
            <a:endParaRPr lang="en-US" sz="4800" dirty="0">
              <a:solidFill>
                <a:schemeClr val="accent2">
                  <a:lumMod val="60000"/>
                  <a:lumOff val="40000"/>
                </a:schemeClr>
              </a:solidFill>
            </a:endParaRPr>
          </a:p>
          <a:p>
            <a:endParaRPr lang="en-US" dirty="0"/>
          </a:p>
        </p:txBody>
      </p:sp>
      <p:sp>
        <p:nvSpPr>
          <p:cNvPr id="7" name="Rectangle 6"/>
          <p:cNvSpPr/>
          <p:nvPr/>
        </p:nvSpPr>
        <p:spPr>
          <a:xfrm>
            <a:off x="0" y="1371600"/>
            <a:ext cx="8686800" cy="5262979"/>
          </a:xfrm>
          <a:prstGeom prst="rect">
            <a:avLst/>
          </a:prstGeom>
        </p:spPr>
        <p:txBody>
          <a:bodyPr wrap="square">
            <a:spAutoFit/>
          </a:bodyPr>
          <a:lstStyle/>
          <a:p>
            <a:r>
              <a:rPr lang="en-US" sz="2800" dirty="0"/>
              <a:t>Any family has someone who deals with official offices to get Pension, so Did you see the crowd in official offices ? </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3075989"/>
            <a:ext cx="7010400" cy="3418114"/>
          </a:xfrm>
          <a:prstGeom prst="rect">
            <a:avLst/>
          </a:prstGeom>
        </p:spPr>
      </p:pic>
    </p:spTree>
    <p:extLst>
      <p:ext uri="{BB962C8B-B14F-4D97-AF65-F5344CB8AC3E}">
        <p14:creationId xmlns:p14="http://schemas.microsoft.com/office/powerpoint/2010/main" val="70568761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524000"/>
            <a:ext cx="8610600" cy="2677656"/>
          </a:xfrm>
          <a:prstGeom prst="rect">
            <a:avLst/>
          </a:prstGeom>
        </p:spPr>
        <p:txBody>
          <a:bodyPr wrap="square">
            <a:spAutoFit/>
          </a:bodyPr>
          <a:lstStyle/>
          <a:p>
            <a:r>
              <a:rPr lang="en-US" sz="2800" dirty="0"/>
              <a:t>Most Elderly people suffer from staying on long queues and crowded places to get Pension, And if they send a someone on his behalf still also the problem exists, And the problem continues if  citizen has no time to spend in this queue to get his pension. </a:t>
            </a:r>
          </a:p>
        </p:txBody>
      </p:sp>
      <p:sp>
        <p:nvSpPr>
          <p:cNvPr id="7" name="Rectangle 6"/>
          <p:cNvSpPr/>
          <p:nvPr/>
        </p:nvSpPr>
        <p:spPr>
          <a:xfrm>
            <a:off x="990600" y="304800"/>
            <a:ext cx="6477000" cy="707886"/>
          </a:xfrm>
          <a:prstGeom prst="rect">
            <a:avLst/>
          </a:prstGeom>
        </p:spPr>
        <p:txBody>
          <a:bodyPr wrap="square">
            <a:spAutoFit/>
          </a:bodyPr>
          <a:lstStyle/>
          <a:p>
            <a:pPr algn="ctr"/>
            <a:r>
              <a:rPr lang="en-US" sz="4000" b="1" dirty="0">
                <a:solidFill>
                  <a:schemeClr val="accent2">
                    <a:lumMod val="60000"/>
                    <a:lumOff val="40000"/>
                  </a:schemeClr>
                </a:solidFill>
              </a:rPr>
              <a:t>Introduction</a:t>
            </a:r>
            <a:r>
              <a:rPr lang="ar-EG" sz="4000" b="1" dirty="0">
                <a:solidFill>
                  <a:schemeClr val="accent2">
                    <a:lumMod val="60000"/>
                    <a:lumOff val="40000"/>
                  </a:schemeClr>
                </a:solidFill>
              </a:rPr>
              <a:t> </a:t>
            </a:r>
            <a:r>
              <a:rPr lang="en-US" sz="4000" b="1" dirty="0">
                <a:solidFill>
                  <a:schemeClr val="accent2">
                    <a:lumMod val="60000"/>
                    <a:lumOff val="40000"/>
                  </a:schemeClr>
                </a:solidFill>
              </a:rPr>
              <a:t>(</a:t>
            </a:r>
            <a:r>
              <a:rPr lang="en-US" sz="4000" b="1" dirty="0" err="1">
                <a:solidFill>
                  <a:schemeClr val="accent2">
                    <a:lumMod val="60000"/>
                    <a:lumOff val="40000"/>
                  </a:schemeClr>
                </a:solidFill>
              </a:rPr>
              <a:t>con’t</a:t>
            </a:r>
            <a:r>
              <a:rPr lang="en-US" sz="4000" b="1" dirty="0">
                <a:solidFill>
                  <a:schemeClr val="accent2">
                    <a:lumMod val="60000"/>
                    <a:lumOff val="40000"/>
                  </a:schemeClr>
                </a:solidFill>
              </a:rPr>
              <a:t>)</a:t>
            </a:r>
            <a:endParaRPr lang="en-US" sz="4000" b="1" dirty="0"/>
          </a:p>
        </p:txBody>
      </p:sp>
    </p:spTree>
    <p:extLst>
      <p:ext uri="{BB962C8B-B14F-4D97-AF65-F5344CB8AC3E}">
        <p14:creationId xmlns:p14="http://schemas.microsoft.com/office/powerpoint/2010/main" val="386532700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524000"/>
            <a:ext cx="8610600" cy="3108543"/>
          </a:xfrm>
          <a:prstGeom prst="rect">
            <a:avLst/>
          </a:prstGeom>
        </p:spPr>
        <p:txBody>
          <a:bodyPr wrap="square">
            <a:spAutoFit/>
          </a:bodyPr>
          <a:lstStyle/>
          <a:p>
            <a:r>
              <a:rPr lang="en-US" sz="2800" dirty="0">
                <a:solidFill>
                  <a:schemeClr val="tx1">
                    <a:lumMod val="75000"/>
                    <a:lumOff val="25000"/>
                  </a:schemeClr>
                </a:solidFill>
              </a:rPr>
              <a:t>Using computer vision and biometric verifications in a web application to verify that citizen is still alive and deserves the payment can enhance the pension service</a:t>
            </a:r>
          </a:p>
          <a:p>
            <a:r>
              <a:rPr lang="en-US" sz="2800" dirty="0">
                <a:solidFill>
                  <a:schemeClr val="tx1">
                    <a:lumMod val="75000"/>
                    <a:lumOff val="25000"/>
                  </a:schemeClr>
                </a:solidFill>
              </a:rPr>
              <a:t> After ensuring the citizen deserves the payment, the money can be transferred to nearest place that Supports money transfer services</a:t>
            </a:r>
          </a:p>
        </p:txBody>
      </p:sp>
      <p:sp>
        <p:nvSpPr>
          <p:cNvPr id="7" name="Rectangle 6"/>
          <p:cNvSpPr/>
          <p:nvPr/>
        </p:nvSpPr>
        <p:spPr>
          <a:xfrm>
            <a:off x="990600" y="304800"/>
            <a:ext cx="6477000" cy="707886"/>
          </a:xfrm>
          <a:prstGeom prst="rect">
            <a:avLst/>
          </a:prstGeom>
        </p:spPr>
        <p:txBody>
          <a:bodyPr wrap="square">
            <a:spAutoFit/>
          </a:bodyPr>
          <a:lstStyle/>
          <a:p>
            <a:pPr algn="ctr"/>
            <a:r>
              <a:rPr lang="en-US" sz="4000" b="1" dirty="0">
                <a:solidFill>
                  <a:schemeClr val="accent2">
                    <a:lumMod val="60000"/>
                    <a:lumOff val="40000"/>
                  </a:schemeClr>
                </a:solidFill>
              </a:rPr>
              <a:t>Introduction</a:t>
            </a:r>
            <a:r>
              <a:rPr lang="ar-EG" sz="4000" b="1" dirty="0">
                <a:solidFill>
                  <a:schemeClr val="accent2">
                    <a:lumMod val="60000"/>
                    <a:lumOff val="40000"/>
                  </a:schemeClr>
                </a:solidFill>
              </a:rPr>
              <a:t> </a:t>
            </a:r>
            <a:r>
              <a:rPr lang="en-US" sz="4000" b="1" dirty="0">
                <a:solidFill>
                  <a:schemeClr val="accent2">
                    <a:lumMod val="60000"/>
                    <a:lumOff val="40000"/>
                  </a:schemeClr>
                </a:solidFill>
              </a:rPr>
              <a:t>(</a:t>
            </a:r>
            <a:r>
              <a:rPr lang="en-US" sz="4000" b="1" dirty="0" err="1">
                <a:solidFill>
                  <a:schemeClr val="accent2">
                    <a:lumMod val="60000"/>
                    <a:lumOff val="40000"/>
                  </a:schemeClr>
                </a:solidFill>
              </a:rPr>
              <a:t>con’t</a:t>
            </a:r>
            <a:r>
              <a:rPr lang="en-US" sz="4000" b="1" dirty="0">
                <a:solidFill>
                  <a:schemeClr val="accent2">
                    <a:lumMod val="60000"/>
                    <a:lumOff val="40000"/>
                  </a:schemeClr>
                </a:solidFill>
              </a:rPr>
              <a:t>)</a:t>
            </a:r>
            <a:endParaRPr lang="en-US" sz="4000" b="1" dirty="0"/>
          </a:p>
        </p:txBody>
      </p:sp>
    </p:spTree>
    <p:extLst>
      <p:ext uri="{BB962C8B-B14F-4D97-AF65-F5344CB8AC3E}">
        <p14:creationId xmlns:p14="http://schemas.microsoft.com/office/powerpoint/2010/main" val="178888568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92DE-080D-4420-8F34-9F884E295C6E}"/>
              </a:ext>
            </a:extLst>
          </p:cNvPr>
          <p:cNvSpPr>
            <a:spLocks noGrp="1"/>
          </p:cNvSpPr>
          <p:nvPr>
            <p:ph type="title"/>
          </p:nvPr>
        </p:nvSpPr>
        <p:spPr/>
        <p:txBody>
          <a:bodyPr/>
          <a:lstStyle/>
          <a:p>
            <a:r>
              <a:rPr lang="en-US" b="1" dirty="0"/>
              <a:t>Statistics For budget of Pension</a:t>
            </a:r>
            <a:endParaRPr lang="en-GB" dirty="0"/>
          </a:p>
        </p:txBody>
      </p:sp>
      <p:pic>
        <p:nvPicPr>
          <p:cNvPr id="4" name="Content Placeholder 3">
            <a:extLst>
              <a:ext uri="{FF2B5EF4-FFF2-40B4-BE49-F238E27FC236}">
                <a16:creationId xmlns:a16="http://schemas.microsoft.com/office/drawing/2014/main" id="{6C35AA77-E395-457C-838C-F9B5B341AA5D}"/>
              </a:ext>
            </a:extLst>
          </p:cNvPr>
          <p:cNvPicPr>
            <a:picLocks noGrp="1" noChangeAspect="1"/>
          </p:cNvPicPr>
          <p:nvPr>
            <p:ph idx="1"/>
          </p:nvPr>
        </p:nvPicPr>
        <p:blipFill>
          <a:blip r:embed="rId2"/>
          <a:stretch>
            <a:fillRect/>
          </a:stretch>
        </p:blipFill>
        <p:spPr>
          <a:xfrm>
            <a:off x="677862" y="1378634"/>
            <a:ext cx="11068661" cy="4403188"/>
          </a:xfrm>
          <a:prstGeom prst="rect">
            <a:avLst/>
          </a:prstGeom>
        </p:spPr>
      </p:pic>
      <p:sp>
        <p:nvSpPr>
          <p:cNvPr id="5" name="Rectangle 4">
            <a:extLst>
              <a:ext uri="{FF2B5EF4-FFF2-40B4-BE49-F238E27FC236}">
                <a16:creationId xmlns:a16="http://schemas.microsoft.com/office/drawing/2014/main" id="{1045DFDC-7A20-46AA-A34A-D56C36B7C7EF}"/>
              </a:ext>
            </a:extLst>
          </p:cNvPr>
          <p:cNvSpPr/>
          <p:nvPr/>
        </p:nvSpPr>
        <p:spPr>
          <a:xfrm>
            <a:off x="2418604" y="5925234"/>
            <a:ext cx="6096000" cy="646331"/>
          </a:xfrm>
          <a:prstGeom prst="rect">
            <a:avLst/>
          </a:prstGeom>
        </p:spPr>
        <p:txBody>
          <a:bodyPr>
            <a:spAutoFit/>
          </a:bodyPr>
          <a:lstStyle/>
          <a:p>
            <a:r>
              <a:rPr lang="en-US" dirty="0">
                <a:hlinkClick r:id="rId3"/>
              </a:rPr>
              <a:t>https://www.marefa.org/%D8%A7%D9%82%D8%AA%D8%B5%D8%A7%D8%AF_%D9%85%D8%B5%D8%B1</a:t>
            </a:r>
            <a:endParaRPr lang="en-US" dirty="0"/>
          </a:p>
        </p:txBody>
      </p:sp>
    </p:spTree>
    <p:extLst>
      <p:ext uri="{BB962C8B-B14F-4D97-AF65-F5344CB8AC3E}">
        <p14:creationId xmlns:p14="http://schemas.microsoft.com/office/powerpoint/2010/main" val="37151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8812-22CA-46FC-A062-127C70121F99}"/>
              </a:ext>
            </a:extLst>
          </p:cNvPr>
          <p:cNvSpPr>
            <a:spLocks noGrp="1"/>
          </p:cNvSpPr>
          <p:nvPr>
            <p:ph type="title"/>
          </p:nvPr>
        </p:nvSpPr>
        <p:spPr>
          <a:xfrm>
            <a:off x="677334" y="511126"/>
            <a:ext cx="8596668" cy="1320800"/>
          </a:xfrm>
        </p:spPr>
        <p:txBody>
          <a:bodyPr/>
          <a:lstStyle/>
          <a:p>
            <a:r>
              <a:rPr lang="en-US" b="1" dirty="0"/>
              <a:t>Statistics For Budget of </a:t>
            </a:r>
            <a:r>
              <a:rPr lang="en-US" b="1" dirty="0" err="1"/>
              <a:t>Pention</a:t>
            </a:r>
            <a:endParaRPr lang="en-GB" dirty="0"/>
          </a:p>
        </p:txBody>
      </p:sp>
      <p:sp>
        <p:nvSpPr>
          <p:cNvPr id="3" name="Content Placeholder 2">
            <a:extLst>
              <a:ext uri="{FF2B5EF4-FFF2-40B4-BE49-F238E27FC236}">
                <a16:creationId xmlns:a16="http://schemas.microsoft.com/office/drawing/2014/main" id="{B34A6CDD-DC0E-48C4-A708-9B57E5629E2F}"/>
              </a:ext>
            </a:extLst>
          </p:cNvPr>
          <p:cNvSpPr>
            <a:spLocks noGrp="1"/>
          </p:cNvSpPr>
          <p:nvPr>
            <p:ph idx="1"/>
          </p:nvPr>
        </p:nvSpPr>
        <p:spPr>
          <a:xfrm>
            <a:off x="677334" y="1491531"/>
            <a:ext cx="8596668" cy="3874937"/>
          </a:xfrm>
        </p:spPr>
        <p:txBody>
          <a:bodyPr/>
          <a:lstStyle/>
          <a:p>
            <a:r>
              <a:rPr lang="en-GB" sz="2800" dirty="0"/>
              <a:t> In 2015 </a:t>
            </a:r>
            <a:r>
              <a:rPr lang="en-US" sz="2800" dirty="0"/>
              <a:t>6.5 billion LE</a:t>
            </a:r>
          </a:p>
          <a:p>
            <a:r>
              <a:rPr lang="en-GB" sz="2800" dirty="0"/>
              <a:t>In 2016 </a:t>
            </a:r>
            <a:r>
              <a:rPr lang="en-US" sz="2800" dirty="0"/>
              <a:t>7.1 billion LE</a:t>
            </a:r>
          </a:p>
          <a:p>
            <a:endParaRPr lang="en-GB" dirty="0"/>
          </a:p>
        </p:txBody>
      </p:sp>
      <p:pic>
        <p:nvPicPr>
          <p:cNvPr id="4" name="Picture 3">
            <a:extLst>
              <a:ext uri="{FF2B5EF4-FFF2-40B4-BE49-F238E27FC236}">
                <a16:creationId xmlns:a16="http://schemas.microsoft.com/office/drawing/2014/main" id="{F174E32E-D0BC-460E-AFFC-EDB77B349CBC}"/>
              </a:ext>
            </a:extLst>
          </p:cNvPr>
          <p:cNvPicPr>
            <a:picLocks noChangeAspect="1"/>
          </p:cNvPicPr>
          <p:nvPr/>
        </p:nvPicPr>
        <p:blipFill>
          <a:blip r:embed="rId2"/>
          <a:stretch>
            <a:fillRect/>
          </a:stretch>
        </p:blipFill>
        <p:spPr>
          <a:xfrm>
            <a:off x="1217034" y="2437689"/>
            <a:ext cx="8264591" cy="3550742"/>
          </a:xfrm>
          <a:prstGeom prst="rect">
            <a:avLst/>
          </a:prstGeom>
        </p:spPr>
      </p:pic>
      <p:sp>
        <p:nvSpPr>
          <p:cNvPr id="5" name="Rectangle 4">
            <a:extLst>
              <a:ext uri="{FF2B5EF4-FFF2-40B4-BE49-F238E27FC236}">
                <a16:creationId xmlns:a16="http://schemas.microsoft.com/office/drawing/2014/main" id="{0F80646B-123B-4761-B021-48D853746C68}"/>
              </a:ext>
            </a:extLst>
          </p:cNvPr>
          <p:cNvSpPr/>
          <p:nvPr/>
        </p:nvSpPr>
        <p:spPr>
          <a:xfrm>
            <a:off x="2156959" y="6162207"/>
            <a:ext cx="5908605" cy="369332"/>
          </a:xfrm>
          <a:prstGeom prst="rect">
            <a:avLst/>
          </a:prstGeom>
        </p:spPr>
        <p:txBody>
          <a:bodyPr wrap="none">
            <a:spAutoFit/>
          </a:bodyPr>
          <a:lstStyle/>
          <a:p>
            <a:r>
              <a:rPr lang="en-US" dirty="0">
                <a:hlinkClick r:id="rId3"/>
              </a:rPr>
              <a:t>https://www.elwatannews.com/news/details/2770882</a:t>
            </a:r>
            <a:endParaRPr lang="en-US" dirty="0"/>
          </a:p>
        </p:txBody>
      </p:sp>
    </p:spTree>
    <p:extLst>
      <p:ext uri="{BB962C8B-B14F-4D97-AF65-F5344CB8AC3E}">
        <p14:creationId xmlns:p14="http://schemas.microsoft.com/office/powerpoint/2010/main" val="374542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7DCF-142F-4817-B71C-5E25DD1EC766}"/>
              </a:ext>
            </a:extLst>
          </p:cNvPr>
          <p:cNvSpPr>
            <a:spLocks noGrp="1"/>
          </p:cNvSpPr>
          <p:nvPr>
            <p:ph type="title"/>
          </p:nvPr>
        </p:nvSpPr>
        <p:spPr/>
        <p:txBody>
          <a:bodyPr/>
          <a:lstStyle/>
          <a:p>
            <a:r>
              <a:rPr lang="en-US" b="1" dirty="0"/>
              <a:t>Statistics </a:t>
            </a:r>
            <a:r>
              <a:rPr lang="en-US" b="1" dirty="0" err="1"/>
              <a:t>Pentioners</a:t>
            </a:r>
            <a:endParaRPr lang="en-GB" dirty="0"/>
          </a:p>
        </p:txBody>
      </p:sp>
      <p:sp>
        <p:nvSpPr>
          <p:cNvPr id="3" name="Content Placeholder 2">
            <a:extLst>
              <a:ext uri="{FF2B5EF4-FFF2-40B4-BE49-F238E27FC236}">
                <a16:creationId xmlns:a16="http://schemas.microsoft.com/office/drawing/2014/main" id="{BE26E2B2-58A8-498C-80FD-4D08CA84651C}"/>
              </a:ext>
            </a:extLst>
          </p:cNvPr>
          <p:cNvSpPr>
            <a:spLocks noGrp="1"/>
          </p:cNvSpPr>
          <p:nvPr>
            <p:ph idx="1"/>
          </p:nvPr>
        </p:nvSpPr>
        <p:spPr>
          <a:xfrm>
            <a:off x="677334" y="1682288"/>
            <a:ext cx="8596668" cy="3880773"/>
          </a:xfrm>
        </p:spPr>
        <p:txBody>
          <a:bodyPr>
            <a:normAutofit/>
          </a:bodyPr>
          <a:lstStyle/>
          <a:p>
            <a:pPr marL="0" indent="0">
              <a:buNone/>
            </a:pPr>
            <a:r>
              <a:rPr lang="en-GB" sz="2800" dirty="0"/>
              <a:t>Types of people who gets pension 1.5 million family have a big problem to get their pension.</a:t>
            </a:r>
          </a:p>
        </p:txBody>
      </p:sp>
      <p:pic>
        <p:nvPicPr>
          <p:cNvPr id="4" name="Picture 3">
            <a:extLst>
              <a:ext uri="{FF2B5EF4-FFF2-40B4-BE49-F238E27FC236}">
                <a16:creationId xmlns:a16="http://schemas.microsoft.com/office/drawing/2014/main" id="{ABF520D9-0FCC-4E97-99C9-047CADDE4A10}"/>
              </a:ext>
            </a:extLst>
          </p:cNvPr>
          <p:cNvPicPr>
            <a:picLocks noChangeAspect="1"/>
          </p:cNvPicPr>
          <p:nvPr/>
        </p:nvPicPr>
        <p:blipFill>
          <a:blip r:embed="rId3"/>
          <a:stretch>
            <a:fillRect/>
          </a:stretch>
        </p:blipFill>
        <p:spPr>
          <a:xfrm>
            <a:off x="801858" y="2795295"/>
            <a:ext cx="7951617" cy="3286584"/>
          </a:xfrm>
          <a:prstGeom prst="rect">
            <a:avLst/>
          </a:prstGeom>
        </p:spPr>
      </p:pic>
      <p:sp>
        <p:nvSpPr>
          <p:cNvPr id="5" name="Rectangle 4">
            <a:extLst>
              <a:ext uri="{FF2B5EF4-FFF2-40B4-BE49-F238E27FC236}">
                <a16:creationId xmlns:a16="http://schemas.microsoft.com/office/drawing/2014/main" id="{7D38750D-9DB5-4501-8E7D-976748AEA76E}"/>
              </a:ext>
            </a:extLst>
          </p:cNvPr>
          <p:cNvSpPr/>
          <p:nvPr/>
        </p:nvSpPr>
        <p:spPr>
          <a:xfrm>
            <a:off x="677334" y="6248400"/>
            <a:ext cx="5786777" cy="369332"/>
          </a:xfrm>
          <a:prstGeom prst="rect">
            <a:avLst/>
          </a:prstGeom>
        </p:spPr>
        <p:txBody>
          <a:bodyPr wrap="none">
            <a:spAutoFit/>
          </a:bodyPr>
          <a:lstStyle/>
          <a:p>
            <a:r>
              <a:rPr lang="en-US" dirty="0"/>
              <a:t>https://www.elwatannews.com/news/details/954523</a:t>
            </a:r>
          </a:p>
        </p:txBody>
      </p:sp>
    </p:spTree>
    <p:extLst>
      <p:ext uri="{BB962C8B-B14F-4D97-AF65-F5344CB8AC3E}">
        <p14:creationId xmlns:p14="http://schemas.microsoft.com/office/powerpoint/2010/main" val="3680792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913</TotalTime>
  <Words>1018</Words>
  <Application>Microsoft Office PowerPoint</Application>
  <PresentationFormat>Widescreen</PresentationFormat>
  <Paragraphs>135</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 Unicode MS</vt:lpstr>
      <vt:lpstr>Arial</vt:lpstr>
      <vt:lpstr>Calibri</vt:lpstr>
      <vt:lpstr>Tahoma</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Statistics For budget of Pension</vt:lpstr>
      <vt:lpstr>Statistics For Budget of Pention</vt:lpstr>
      <vt:lpstr>Statistics Pentioners</vt:lpstr>
      <vt:lpstr>Statistics Pentioners  By the Minister there are about 9.4 Million citizens receive a pension . All of them need a system facilitate  getting pension.</vt:lpstr>
      <vt:lpstr>PowerPoint Presentation</vt:lpstr>
      <vt:lpstr>PowerPoint Presentation</vt:lpstr>
      <vt:lpstr>PowerPoint Presentation</vt:lpstr>
      <vt:lpstr>PowerPoint Presentation</vt:lpstr>
      <vt:lpstr> Related  Works  1.)MPAO Mobile App  The Official Mobile Application for Maldives      Pension Administration Office.    Features Included:  a-) Retirement savings account balance checking  b-) RSA summary  c-) RSA activity  d-) Contributions history and payout history       </vt:lpstr>
      <vt:lpstr>Related  Works Con’t</vt:lpstr>
      <vt:lpstr>Related  Works Con’t</vt:lpstr>
      <vt:lpstr>Related  Works Con’t</vt:lpstr>
      <vt:lpstr>Related  Works Con’t</vt:lpstr>
      <vt:lpstr>System Architecture </vt:lpstr>
      <vt:lpstr>PowerPoint Presentation</vt:lpstr>
      <vt:lpstr>PowerPoint Presentation</vt:lpstr>
      <vt:lpstr>PowerPoint Presentation</vt:lpstr>
      <vt:lpstr>Time Plan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With Java</dc:title>
  <dc:creator>donsaad</dc:creator>
  <cp:lastModifiedBy>Youssif Aly Khairy</cp:lastModifiedBy>
  <cp:revision>74</cp:revision>
  <dcterms:created xsi:type="dcterms:W3CDTF">2015-09-06T21:07:52Z</dcterms:created>
  <dcterms:modified xsi:type="dcterms:W3CDTF">2017-12-15T21:18:49Z</dcterms:modified>
</cp:coreProperties>
</file>