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E4961E-C99B-424C-AE99-09FF034FD316}">
  <a:tblStyle styleId="{61E4961E-C99B-424C-AE99-09FF034FD3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c63ecc67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c63ecc67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63ecc672_0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c63ecc67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c63ecc672_0_6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c63ecc672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63ecc672_0_4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63ecc672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63ecc67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63ecc67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63ecc672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c63ecc67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c63ecc672_0_4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c63ecc672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c63ecc672_0_4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c63ecc672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63ecc672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c63ecc67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c63ecc672_0_4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c63ecc672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c63ecc672_0_5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c63ecc672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c63ecc672_0_5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c63ecc672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c63ecc672_0_5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c63ecc672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c63ecc672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c63ecc672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c63ecc672_0_5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c63ecc672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c63ecc672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c63ecc672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c63ecc672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c63ecc672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c63ecc672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c63ecc672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c63ecc672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c63ecc672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63ecc672_0_7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63ecc672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c63ecc672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c63ecc672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b92fbd1c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b92fbd1c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c63ecc67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c63ecc67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c63ecc672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c63ecc672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b92fbd1c8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b92fbd1c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c63ecc672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c63ecc67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c63ecc672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c63ecc67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c63ecc672_0_5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c63ecc672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c63ecc672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c63ecc672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c63ecc672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c63ecc67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3ecc672_0_3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63ecc67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63ecc672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63ecc67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63ecc672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63ecc672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b92fbd1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b92fbd1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30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Relationship Id="rId6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38.png"/><Relationship Id="rId5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33.png"/><Relationship Id="rId5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0" y="14777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Implementing a Chatbot using the DeepPavlov Framework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0" y="3063275"/>
            <a:ext cx="7688100" cy="17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Mohammed Yasser BENIGMIM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Supervisors : Raphaël TRONCY, Thomas SCHLEIDER,  Thibault EHRHART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 Science Department- EURECOM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9325" cy="8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DeepPavlov</a:t>
            </a:r>
            <a:endParaRPr/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727800" y="569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Presentation of DeepPavlov</a:t>
            </a:r>
            <a:endParaRPr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550" y="499375"/>
            <a:ext cx="1434450" cy="15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763325" y="1569450"/>
            <a:ext cx="6682200" cy="21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Deep learning-based library for creating chatbots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Created in June in 2018 by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Neural Network and Deep Learning Lab of the</a:t>
            </a:r>
            <a:r>
              <a:rPr i="1" lang="fr">
                <a:latin typeface="Lato"/>
                <a:ea typeface="Lato"/>
                <a:cs typeface="Lato"/>
                <a:sym typeface="Lato"/>
              </a:rPr>
              <a:t> Moscow Institute of Physics and Technology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(MIPT) in a project called </a:t>
            </a:r>
            <a:r>
              <a:rPr i="1" lang="fr">
                <a:latin typeface="Lato"/>
                <a:ea typeface="Lato"/>
                <a:cs typeface="Lato"/>
                <a:sym typeface="Lato"/>
              </a:rPr>
              <a:t>iPavlov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DeepPavlov contains lot of components : </a:t>
            </a:r>
            <a:r>
              <a:rPr i="1" lang="fr">
                <a:latin typeface="Lato"/>
                <a:ea typeface="Lato"/>
                <a:cs typeface="Lato"/>
                <a:sym typeface="Lato"/>
              </a:rPr>
              <a:t>Named Entity Recognition, Intent classifier, etc…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Different kind of bots : </a:t>
            </a:r>
            <a:r>
              <a:rPr i="1" lang="fr">
                <a:latin typeface="Lato"/>
                <a:ea typeface="Lato"/>
                <a:cs typeface="Lato"/>
                <a:sym typeface="Lato"/>
              </a:rPr>
              <a:t>Goal-oriented bots, chit-chat models, etc ...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760400" y="3967025"/>
            <a:ext cx="6850800" cy="595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One of the 10 teams selected for the Alexa Prize Socialbot Grand Challenge 3 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727800" y="569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Named Entity Recognition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727800" y="1565225"/>
            <a:ext cx="76884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S</a:t>
            </a:r>
            <a:r>
              <a:rPr lang="fr">
                <a:solidFill>
                  <a:srgbClr val="000000"/>
                </a:solidFill>
              </a:rPr>
              <a:t>ubtask in the NLU,  classifies named entities present in a text in to pre-defined categories like “individuals”,  “companies”,  “cities”,  “dates” etc ...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200" y="2385225"/>
            <a:ext cx="46005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727800" y="3959275"/>
            <a:ext cx="75762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We should not confuse between the </a:t>
            </a:r>
            <a:r>
              <a:rPr b="1" lang="fr" sz="1300">
                <a:latin typeface="Lato"/>
                <a:ea typeface="Lato"/>
                <a:cs typeface="Lato"/>
                <a:sym typeface="Lato"/>
              </a:rPr>
              <a:t>intent</a:t>
            </a:r>
            <a:r>
              <a:rPr lang="fr" sz="1300">
                <a:latin typeface="Lato"/>
                <a:ea typeface="Lato"/>
                <a:cs typeface="Lato"/>
                <a:sym typeface="Lato"/>
              </a:rPr>
              <a:t> and the </a:t>
            </a:r>
            <a:r>
              <a:rPr b="1" lang="fr" sz="1300">
                <a:latin typeface="Lato"/>
                <a:ea typeface="Lato"/>
                <a:cs typeface="Lato"/>
                <a:sym typeface="Lato"/>
              </a:rPr>
              <a:t>entities !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367" y="481942"/>
            <a:ext cx="2383626" cy="9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693800" y="5624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Goal oriented bot</a:t>
            </a:r>
            <a:endParaRPr/>
          </a:p>
        </p:txBody>
      </p:sp>
      <p:sp>
        <p:nvSpPr>
          <p:cNvPr id="200" name="Google Shape;200;p25"/>
          <p:cNvSpPr txBox="1"/>
          <p:nvPr>
            <p:ph idx="2" type="body"/>
          </p:nvPr>
        </p:nvSpPr>
        <p:spPr>
          <a:xfrm>
            <a:off x="790575" y="1950450"/>
            <a:ext cx="7688400" cy="15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A goal-oriented (GO) chatbot attempts to solve a specific problem for a user, it can help people book a ticket, find a reservation, etc …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2.5 Bn hours saved for businesses and consumers combined in 2023  ! </a:t>
            </a:r>
            <a:r>
              <a:rPr lang="fr" sz="1000">
                <a:solidFill>
                  <a:srgbClr val="000000"/>
                </a:solidFill>
              </a:rPr>
              <a:t>- Juniper Research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Also called “virtual assistant” </a:t>
            </a:r>
            <a:endParaRPr i="1" sz="1000">
              <a:solidFill>
                <a:srgbClr val="000000"/>
              </a:solidFill>
            </a:endParaRPr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025" y="477950"/>
            <a:ext cx="1276974" cy="127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693800" y="5624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Goal oriented bot</a:t>
            </a:r>
            <a:endParaRPr/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450" y="1247500"/>
            <a:ext cx="6693601" cy="385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7025" y="477950"/>
            <a:ext cx="1276974" cy="127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Personal work</a:t>
            </a:r>
            <a:endParaRPr/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699825" y="548200"/>
            <a:ext cx="3300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Tourism chatbot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663450" y="1626050"/>
            <a:ext cx="79035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 u="sng">
                <a:solidFill>
                  <a:srgbClr val="000000"/>
                </a:solidFill>
              </a:rPr>
              <a:t>Objective</a:t>
            </a:r>
            <a:r>
              <a:rPr lang="fr">
                <a:solidFill>
                  <a:srgbClr val="000000"/>
                </a:solidFill>
              </a:rPr>
              <a:t> : “ </a:t>
            </a:r>
            <a:r>
              <a:rPr lang="fr">
                <a:solidFill>
                  <a:srgbClr val="000000"/>
                </a:solidFill>
              </a:rPr>
              <a:t>Use the goal oriented bot provided by DeepPavlov to train it on a our personal dataset about tourism 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3" name="Google Shape;22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663450" y="2960550"/>
            <a:ext cx="2147400" cy="613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Study the dataset accepted by the go_bot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3334100" y="2960550"/>
            <a:ext cx="2147400" cy="613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Modify our personal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6004750" y="2960550"/>
            <a:ext cx="2147400" cy="613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Integrate it to the go_bot and interact with 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2862025" y="3153150"/>
            <a:ext cx="420900" cy="2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5532675" y="3153150"/>
            <a:ext cx="420900" cy="2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650" y="3747478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000" y="37474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8522" y="3747474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727800" y="5553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Study the dataset : DSTC 2</a:t>
            </a:r>
            <a:endParaRPr/>
          </a:p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856050" y="1419625"/>
            <a:ext cx="7618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Dialogue State Tracking Challenge 2 : dataset about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restaurant reservation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625" y="2816775"/>
            <a:ext cx="826725" cy="944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29"/>
          <p:cNvGrpSpPr/>
          <p:nvPr/>
        </p:nvGrpSpPr>
        <p:grpSpPr>
          <a:xfrm>
            <a:off x="1179675" y="2543200"/>
            <a:ext cx="1552600" cy="1361322"/>
            <a:chOff x="1179675" y="2543200"/>
            <a:chExt cx="1552600" cy="1361322"/>
          </a:xfrm>
        </p:grpSpPr>
        <p:pic>
          <p:nvPicPr>
            <p:cNvPr id="241" name="Google Shape;241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25875" y="3096000"/>
              <a:ext cx="606400" cy="808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24550" y="2816775"/>
              <a:ext cx="606400" cy="808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675" y="2543200"/>
              <a:ext cx="606400" cy="8085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4" name="Google Shape;2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075" y="2766475"/>
            <a:ext cx="746355" cy="99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1179675" y="4068900"/>
            <a:ext cx="21117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Lato"/>
                <a:ea typeface="Lato"/>
                <a:cs typeface="Lato"/>
                <a:sym typeface="Lato"/>
              </a:rPr>
              <a:t>train/val/test file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6746250" y="4068900"/>
            <a:ext cx="21117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Lato"/>
                <a:ea typeface="Lato"/>
                <a:cs typeface="Lato"/>
                <a:sym typeface="Lato"/>
              </a:rPr>
              <a:t>Template file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3729813" y="4068900"/>
            <a:ext cx="21117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Lato"/>
                <a:ea typeface="Lato"/>
                <a:cs typeface="Lato"/>
                <a:sym typeface="Lato"/>
              </a:rPr>
              <a:t>SQLite Database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97" y="658499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727800" y="5553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train/val/test file</a:t>
            </a:r>
            <a:endParaRPr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856050" y="1419625"/>
            <a:ext cx="7618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Train the chatbot to recognize the restaurants and respond accordingly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7963"/>
            <a:ext cx="8839199" cy="2204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30"/>
          <p:cNvGrpSpPr/>
          <p:nvPr/>
        </p:nvGrpSpPr>
        <p:grpSpPr>
          <a:xfrm>
            <a:off x="8001590" y="488653"/>
            <a:ext cx="1142403" cy="895342"/>
            <a:chOff x="1179675" y="2543200"/>
            <a:chExt cx="1552600" cy="1361322"/>
          </a:xfrm>
        </p:grpSpPr>
        <p:pic>
          <p:nvPicPr>
            <p:cNvPr id="258" name="Google Shape;258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25875" y="3096000"/>
              <a:ext cx="606400" cy="808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24550" y="2816775"/>
              <a:ext cx="606400" cy="808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675" y="2543200"/>
              <a:ext cx="606400" cy="8085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1" name="Google Shape;26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97" y="658499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 txBox="1"/>
          <p:nvPr/>
        </p:nvSpPr>
        <p:spPr>
          <a:xfrm>
            <a:off x="485100" y="4159025"/>
            <a:ext cx="20901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training file : 967 dialogs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6106575" y="4192750"/>
            <a:ext cx="22758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validation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file : 575 dialogs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3526950" y="4192750"/>
            <a:ext cx="20901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test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file : 576 dialogs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727800" y="5553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SQLite Database</a:t>
            </a:r>
            <a:endParaRPr/>
          </a:p>
        </p:txBody>
      </p:sp>
      <p:sp>
        <p:nvSpPr>
          <p:cNvPr id="270" name="Google Shape;270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856050" y="1419625"/>
            <a:ext cx="7618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Contains all the restaurants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mentioned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in the files with their attributes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700" y="519675"/>
            <a:ext cx="631900" cy="7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00" y="2128425"/>
            <a:ext cx="8839200" cy="23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97" y="658499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 txBox="1"/>
          <p:nvPr/>
        </p:nvSpPr>
        <p:spPr>
          <a:xfrm>
            <a:off x="2977050" y="4648525"/>
            <a:ext cx="2324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101 different restaurants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04825" y="562850"/>
            <a:ext cx="8536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“ Create a chatbot on tourism using DeepPavlov framework ”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725" y="4083300"/>
            <a:ext cx="832075" cy="8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725" y="2977525"/>
            <a:ext cx="832076" cy="83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9725" y="1771925"/>
            <a:ext cx="832076" cy="832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4"/>
          <p:cNvGrpSpPr/>
          <p:nvPr/>
        </p:nvGrpSpPr>
        <p:grpSpPr>
          <a:xfrm>
            <a:off x="2489700" y="1925875"/>
            <a:ext cx="6595200" cy="438600"/>
            <a:chOff x="2489700" y="1925875"/>
            <a:chExt cx="6595200" cy="4386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2489700" y="1925875"/>
              <a:ext cx="65952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latin typeface="Lato"/>
                  <a:ea typeface="Lato"/>
                  <a:cs typeface="Lato"/>
                  <a:sym typeface="Lato"/>
                </a:rPr>
                <a:t>Duration</a:t>
              </a:r>
              <a:r>
                <a:rPr b="1" lang="fr" sz="1800">
                  <a:latin typeface="Lato"/>
                  <a:ea typeface="Lato"/>
                  <a:cs typeface="Lato"/>
                  <a:sym typeface="Lato"/>
                </a:rPr>
                <a:t> of the Project</a:t>
              </a: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 : 8th March           12th June (~3 months) 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199300" y="2077375"/>
              <a:ext cx="342300" cy="135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/>
        </p:nvSpPr>
        <p:spPr>
          <a:xfrm>
            <a:off x="2489700" y="3174275"/>
            <a:ext cx="2468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Lato"/>
                <a:ea typeface="Lato"/>
                <a:cs typeface="Lato"/>
                <a:sym typeface="Lato"/>
              </a:rPr>
              <a:t>Weekly meetings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489700" y="4280050"/>
            <a:ext cx="4444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Lato"/>
                <a:ea typeface="Lato"/>
                <a:cs typeface="Lato"/>
                <a:sym typeface="Lato"/>
              </a:rPr>
              <a:t>Feedbacks and Improvement Tracks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727800" y="5553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Template file :</a:t>
            </a:r>
            <a:endParaRPr/>
          </a:p>
        </p:txBody>
      </p:sp>
      <p:sp>
        <p:nvSpPr>
          <p:cNvPr id="281" name="Google Shape;281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797400" y="1397863"/>
            <a:ext cx="761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provide a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mapping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from actions to text templates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850" y="555325"/>
            <a:ext cx="600350" cy="8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40388"/>
            <a:ext cx="8839199" cy="16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97" y="658499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721225" y="619550"/>
            <a:ext cx="70332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Modify our own</a:t>
            </a:r>
            <a:r>
              <a:rPr lang="fr"/>
              <a:t> dataset : RASA dataset</a:t>
            </a:r>
            <a:endParaRPr/>
          </a:p>
        </p:txBody>
      </p:sp>
      <p:sp>
        <p:nvSpPr>
          <p:cNvPr id="291" name="Google Shape;29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75" y="1715725"/>
            <a:ext cx="2900700" cy="252270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3" name="Google Shape;293;p33"/>
          <p:cNvSpPr/>
          <p:nvPr/>
        </p:nvSpPr>
        <p:spPr>
          <a:xfrm>
            <a:off x="3067550" y="2725300"/>
            <a:ext cx="6564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6898425" y="2741700"/>
            <a:ext cx="2076000" cy="3936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not suitable for our case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3841525" y="2597500"/>
            <a:ext cx="2143800" cy="64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the concept of dialogue is not present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6113675" y="2741700"/>
            <a:ext cx="6564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75" y="73355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721225" y="619550"/>
            <a:ext cx="70332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Minotour </a:t>
            </a:r>
            <a:r>
              <a:rPr lang="fr"/>
              <a:t>Chat logs</a:t>
            </a:r>
            <a:endParaRPr/>
          </a:p>
        </p:txBody>
      </p:sp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2022400" y="3956750"/>
            <a:ext cx="4576500" cy="3936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the key concept of dialogue is present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5" name="Google Shape;3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5" y="1381450"/>
            <a:ext cx="8839197" cy="2065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75" y="73355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721225" y="619550"/>
            <a:ext cx="70332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Comparison of the two datasets</a:t>
            </a:r>
            <a:endParaRPr/>
          </a:p>
        </p:txBody>
      </p:sp>
      <p:sp>
        <p:nvSpPr>
          <p:cNvPr id="312" name="Google Shape;312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650" y="1475979"/>
            <a:ext cx="7617351" cy="917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4" name="Google Shape;314;p35"/>
          <p:cNvSpPr txBox="1"/>
          <p:nvPr/>
        </p:nvSpPr>
        <p:spPr>
          <a:xfrm>
            <a:off x="2396975" y="2653800"/>
            <a:ext cx="4109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638" y="2950050"/>
            <a:ext cx="7588372" cy="189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6" name="Google Shape;316;p35"/>
          <p:cNvSpPr txBox="1"/>
          <p:nvPr/>
        </p:nvSpPr>
        <p:spPr>
          <a:xfrm>
            <a:off x="114150" y="1647925"/>
            <a:ext cx="1353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Personal data 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232200" y="3476750"/>
            <a:ext cx="111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DSTC 2 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75" y="7335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425" y="2528725"/>
            <a:ext cx="479400" cy="4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75" y="73355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6"/>
          <p:cNvSpPr txBox="1"/>
          <p:nvPr>
            <p:ph type="title"/>
          </p:nvPr>
        </p:nvSpPr>
        <p:spPr>
          <a:xfrm>
            <a:off x="721225" y="619550"/>
            <a:ext cx="70332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output of the Dataset Readers</a:t>
            </a:r>
            <a:endParaRPr/>
          </a:p>
        </p:txBody>
      </p:sp>
      <p:pic>
        <p:nvPicPr>
          <p:cNvPr id="327" name="Google Shape;3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162" y="1408924"/>
            <a:ext cx="4738833" cy="17544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150" y="3445125"/>
            <a:ext cx="5100699" cy="156671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9" name="Google Shape;329;p36"/>
          <p:cNvSpPr txBox="1"/>
          <p:nvPr/>
        </p:nvSpPr>
        <p:spPr>
          <a:xfrm>
            <a:off x="152450" y="1961825"/>
            <a:ext cx="19092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TOURISMReader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 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52450" y="3990500"/>
            <a:ext cx="149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DSTC2Reader 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175" y="2916100"/>
            <a:ext cx="479400" cy="4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6"/>
          <p:cNvSpPr txBox="1"/>
          <p:nvPr/>
        </p:nvSpPr>
        <p:spPr>
          <a:xfrm>
            <a:off x="7026850" y="2878000"/>
            <a:ext cx="2076000" cy="3936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not suitable for our case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721225" y="619550"/>
            <a:ext cx="58632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Integrate new data in DeepPavlov</a:t>
            </a:r>
            <a:endParaRPr/>
          </a:p>
        </p:txBody>
      </p:sp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37"/>
          <p:cNvSpPr txBox="1"/>
          <p:nvPr/>
        </p:nvSpPr>
        <p:spPr>
          <a:xfrm>
            <a:off x="592150" y="3096075"/>
            <a:ext cx="2454000" cy="88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The dataset needs to have the exact form of the DSTC 2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5528650" y="3046125"/>
            <a:ext cx="2454000" cy="88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it’s highly recommended to have a dataset about restaurant reservations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>
            <a:off x="2675175" y="1441025"/>
            <a:ext cx="2896200" cy="599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Integrate new data to the goal oriented bot of DeepPavlov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2" name="Google Shape;342;p37"/>
          <p:cNvCxnSpPr>
            <a:stCxn id="341" idx="2"/>
          </p:cNvCxnSpPr>
          <p:nvPr/>
        </p:nvCxnSpPr>
        <p:spPr>
          <a:xfrm flipH="1">
            <a:off x="1976175" y="2040425"/>
            <a:ext cx="2147100" cy="93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7"/>
          <p:cNvCxnSpPr>
            <a:stCxn id="341" idx="2"/>
          </p:cNvCxnSpPr>
          <p:nvPr/>
        </p:nvCxnSpPr>
        <p:spPr>
          <a:xfrm>
            <a:off x="4123275" y="2040425"/>
            <a:ext cx="2461200" cy="8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4" name="Google Shape;3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75" y="73355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657025" y="1526175"/>
            <a:ext cx="63342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After moving from Windows to Linux, we managed to interact with the go_bot 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51" name="Google Shape;3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5" y="651403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8"/>
          <p:cNvSpPr txBox="1"/>
          <p:nvPr>
            <p:ph type="title"/>
          </p:nvPr>
        </p:nvSpPr>
        <p:spPr>
          <a:xfrm>
            <a:off x="721225" y="594400"/>
            <a:ext cx="51411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Interaction with the go_bot</a:t>
            </a:r>
            <a:endParaRPr/>
          </a:p>
        </p:txBody>
      </p:sp>
      <p:pic>
        <p:nvPicPr>
          <p:cNvPr id="353" name="Google Shape;3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00" y="1961775"/>
            <a:ext cx="8421275" cy="29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9625" y="502525"/>
            <a:ext cx="824375" cy="8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721225" y="1568975"/>
            <a:ext cx="65625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We tried to interact with the go_bot with new added 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Add the new restaurant in the SQLite database (</a:t>
            </a:r>
            <a:r>
              <a:rPr b="1" lang="fr">
                <a:solidFill>
                  <a:srgbClr val="000000"/>
                </a:solidFill>
              </a:rPr>
              <a:t>previously seen food origin</a:t>
            </a:r>
            <a:r>
              <a:rPr lang="fr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0" name="Google Shape;360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5" y="651403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/>
          <p:nvPr>
            <p:ph type="title"/>
          </p:nvPr>
        </p:nvSpPr>
        <p:spPr>
          <a:xfrm>
            <a:off x="721225" y="594400"/>
            <a:ext cx="71985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Interaction with the go_bot</a:t>
            </a:r>
            <a:endParaRPr/>
          </a:p>
        </p:txBody>
      </p:sp>
      <p:pic>
        <p:nvPicPr>
          <p:cNvPr id="363" name="Google Shape;3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75" y="2509888"/>
            <a:ext cx="8793674" cy="7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9625" y="502525"/>
            <a:ext cx="824375" cy="8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70" name="Google Shape;3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5" y="651403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0"/>
          <p:cNvSpPr txBox="1"/>
          <p:nvPr>
            <p:ph type="title"/>
          </p:nvPr>
        </p:nvSpPr>
        <p:spPr>
          <a:xfrm>
            <a:off x="721225" y="594400"/>
            <a:ext cx="51411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Interaction with the go_bot</a:t>
            </a:r>
            <a:endParaRPr/>
          </a:p>
        </p:txBody>
      </p:sp>
      <p:pic>
        <p:nvPicPr>
          <p:cNvPr id="372" name="Google Shape;3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4100"/>
            <a:ext cx="8839201" cy="2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9625" y="502525"/>
            <a:ext cx="824375" cy="8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>
            <p:ph idx="1" type="body"/>
          </p:nvPr>
        </p:nvSpPr>
        <p:spPr>
          <a:xfrm>
            <a:off x="721225" y="1568975"/>
            <a:ext cx="8060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Add the new restaurant in the SQLite database with </a:t>
            </a:r>
            <a:r>
              <a:rPr b="1" lang="fr">
                <a:solidFill>
                  <a:srgbClr val="000000"/>
                </a:solidFill>
              </a:rPr>
              <a:t>new </a:t>
            </a:r>
            <a:r>
              <a:rPr b="1" lang="fr">
                <a:solidFill>
                  <a:srgbClr val="000000"/>
                </a:solidFill>
              </a:rPr>
              <a:t>food origin (argentinian)</a:t>
            </a:r>
            <a:r>
              <a:rPr lang="fr">
                <a:solidFill>
                  <a:srgbClr val="000000"/>
                </a:solidFill>
              </a:rPr>
              <a:t> that </a:t>
            </a:r>
            <a:r>
              <a:rPr b="1" lang="fr">
                <a:solidFill>
                  <a:srgbClr val="000000"/>
                </a:solidFill>
              </a:rPr>
              <a:t>didn’t exist</a:t>
            </a:r>
            <a:r>
              <a:rPr lang="fr">
                <a:solidFill>
                  <a:srgbClr val="000000"/>
                </a:solidFill>
              </a:rPr>
              <a:t> before in the DSTC2 dataset and  the SQLite database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80" name="Google Shape;3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5" y="651403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1"/>
          <p:cNvSpPr txBox="1"/>
          <p:nvPr>
            <p:ph type="title"/>
          </p:nvPr>
        </p:nvSpPr>
        <p:spPr>
          <a:xfrm>
            <a:off x="721225" y="594400"/>
            <a:ext cx="51411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Interaction with the go_bot</a:t>
            </a:r>
            <a:endParaRPr/>
          </a:p>
        </p:txBody>
      </p:sp>
      <p:pic>
        <p:nvPicPr>
          <p:cNvPr id="382" name="Google Shape;3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72000"/>
            <a:ext cx="8839202" cy="144281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1"/>
          <p:cNvSpPr txBox="1"/>
          <p:nvPr/>
        </p:nvSpPr>
        <p:spPr>
          <a:xfrm>
            <a:off x="563550" y="4137625"/>
            <a:ext cx="83751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fr" sz="1300">
                <a:latin typeface="Lato"/>
                <a:ea typeface="Lato"/>
                <a:cs typeface="Lato"/>
                <a:sym typeface="Lato"/>
              </a:rPr>
              <a:t>Tuscan</a:t>
            </a:r>
            <a:r>
              <a:rPr lang="fr" sz="1300">
                <a:latin typeface="Lato"/>
                <a:ea typeface="Lato"/>
                <a:cs typeface="Lato"/>
                <a:sym typeface="Lato"/>
              </a:rPr>
              <a:t> restaurant </a:t>
            </a:r>
            <a:r>
              <a:rPr b="1" lang="fr" sz="1300">
                <a:latin typeface="Lato"/>
                <a:ea typeface="Lato"/>
                <a:cs typeface="Lato"/>
                <a:sym typeface="Lato"/>
              </a:rPr>
              <a:t>didn’t exist</a:t>
            </a:r>
            <a:r>
              <a:rPr lang="fr" sz="1300">
                <a:latin typeface="Lato"/>
                <a:ea typeface="Lato"/>
                <a:cs typeface="Lato"/>
                <a:sym typeface="Lato"/>
              </a:rPr>
              <a:t> in the SQLite database, but </a:t>
            </a:r>
            <a:r>
              <a:rPr b="1" lang="fr" sz="1300">
                <a:latin typeface="Lato"/>
                <a:ea typeface="Lato"/>
                <a:cs typeface="Lato"/>
                <a:sym typeface="Lato"/>
              </a:rPr>
              <a:t>was mentioned</a:t>
            </a:r>
            <a:r>
              <a:rPr lang="fr" sz="1300">
                <a:latin typeface="Lato"/>
                <a:ea typeface="Lato"/>
                <a:cs typeface="Lato"/>
                <a:sym typeface="Lato"/>
              </a:rPr>
              <a:t> in the DSTC2 dataset !</a:t>
            </a:r>
            <a:endParaRPr sz="1300"/>
          </a:p>
        </p:txBody>
      </p:sp>
      <p:pic>
        <p:nvPicPr>
          <p:cNvPr id="384" name="Google Shape;38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9625" y="502525"/>
            <a:ext cx="824375" cy="8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38575" y="1415350"/>
            <a:ext cx="67938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fr" sz="1600">
                <a:solidFill>
                  <a:srgbClr val="000000"/>
                </a:solidFill>
              </a:rPr>
              <a:t>State of the Art : NLP, chatbots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fr" sz="1600">
                <a:solidFill>
                  <a:srgbClr val="000000"/>
                </a:solidFill>
              </a:rPr>
              <a:t>DeepPavlov : </a:t>
            </a:r>
            <a:r>
              <a:rPr lang="fr" sz="1600">
                <a:solidFill>
                  <a:srgbClr val="000000"/>
                </a:solidFill>
              </a:rPr>
              <a:t>Named Entity Recognition, Goal oriented bot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fr" sz="1600">
                <a:solidFill>
                  <a:srgbClr val="000000"/>
                </a:solidFill>
              </a:rPr>
              <a:t>Tourism chatbot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fr" sz="1600">
                <a:solidFill>
                  <a:srgbClr val="000000"/>
                </a:solidFill>
              </a:rPr>
              <a:t>Future Work : RoadMap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fr" sz="1600">
                <a:solidFill>
                  <a:srgbClr val="000000"/>
                </a:solidFill>
              </a:rPr>
              <a:t> Conclusion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197800" y="5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Summary 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485100" y="1568975"/>
            <a:ext cx="85998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After adding a dialogue about the argentinian restaurant in the DSTC 2 dataset, we had some technical errors 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0" name="Google Shape;390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91" name="Google Shape;3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5" y="651403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2"/>
          <p:cNvSpPr txBox="1"/>
          <p:nvPr>
            <p:ph type="title"/>
          </p:nvPr>
        </p:nvSpPr>
        <p:spPr>
          <a:xfrm>
            <a:off x="721225" y="594400"/>
            <a:ext cx="51411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Interaction with the go_bot</a:t>
            </a:r>
            <a:endParaRPr/>
          </a:p>
        </p:txBody>
      </p:sp>
      <p:pic>
        <p:nvPicPr>
          <p:cNvPr id="393" name="Google Shape;39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48463"/>
            <a:ext cx="8839201" cy="51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075" y="2145955"/>
            <a:ext cx="8839200" cy="31910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2"/>
          <p:cNvSpPr txBox="1"/>
          <p:nvPr/>
        </p:nvSpPr>
        <p:spPr>
          <a:xfrm>
            <a:off x="570700" y="2618125"/>
            <a:ext cx="8339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 the beginning we thought it’s about the length of the training set, so we deleted one random dialogue, but it was not the case 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42"/>
          <p:cNvSpPr txBox="1"/>
          <p:nvPr/>
        </p:nvSpPr>
        <p:spPr>
          <a:xfrm>
            <a:off x="913125" y="4137625"/>
            <a:ext cx="792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The problem is purely technical, can be solved 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7" name="Google Shape;397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9625" y="502525"/>
            <a:ext cx="824375" cy="8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Demonstration</a:t>
            </a:r>
            <a:endParaRPr/>
          </a:p>
        </p:txBody>
      </p:sp>
      <p:sp>
        <p:nvSpPr>
          <p:cNvPr id="403" name="Google Shape;403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Future Work : RoadMap</a:t>
            </a:r>
            <a:endParaRPr/>
          </a:p>
        </p:txBody>
      </p:sp>
      <p:sp>
        <p:nvSpPr>
          <p:cNvPr id="409" name="Google Shape;409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 txBox="1"/>
          <p:nvPr>
            <p:ph idx="1" type="body"/>
          </p:nvPr>
        </p:nvSpPr>
        <p:spPr>
          <a:xfrm>
            <a:off x="74575" y="2703325"/>
            <a:ext cx="1390500" cy="67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Interact with the go_bot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5" name="Google Shape;415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6" name="Google Shape;416;p45"/>
          <p:cNvSpPr txBox="1"/>
          <p:nvPr>
            <p:ph idx="1" type="body"/>
          </p:nvPr>
        </p:nvSpPr>
        <p:spPr>
          <a:xfrm>
            <a:off x="2987825" y="1554200"/>
            <a:ext cx="1476000" cy="67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Previously cited food origin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7" name="Google Shape;417;p45"/>
          <p:cNvSpPr txBox="1"/>
          <p:nvPr>
            <p:ph idx="1" type="body"/>
          </p:nvPr>
        </p:nvSpPr>
        <p:spPr>
          <a:xfrm>
            <a:off x="2987825" y="3745450"/>
            <a:ext cx="1476000" cy="67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new food origin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8" name="Google Shape;418;p45"/>
          <p:cNvSpPr txBox="1"/>
          <p:nvPr>
            <p:ph idx="1" type="body"/>
          </p:nvPr>
        </p:nvSpPr>
        <p:spPr>
          <a:xfrm>
            <a:off x="4720775" y="1554200"/>
            <a:ext cx="1846200" cy="67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Add the restaurant in the SQLite database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9" name="Google Shape;419;p45"/>
          <p:cNvSpPr txBox="1"/>
          <p:nvPr>
            <p:ph idx="1" type="body"/>
          </p:nvPr>
        </p:nvSpPr>
        <p:spPr>
          <a:xfrm>
            <a:off x="4720775" y="3745450"/>
            <a:ext cx="2013600" cy="67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Add a dialogue about it in the DSTC2 dataset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0" name="Google Shape;420;p45"/>
          <p:cNvSpPr txBox="1"/>
          <p:nvPr>
            <p:ph idx="1" type="body"/>
          </p:nvPr>
        </p:nvSpPr>
        <p:spPr>
          <a:xfrm>
            <a:off x="1672625" y="2703325"/>
            <a:ext cx="1059600" cy="67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Add new restaurant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1" name="Google Shape;421;p45"/>
          <p:cNvSpPr txBox="1"/>
          <p:nvPr>
            <p:ph idx="1" type="body"/>
          </p:nvPr>
        </p:nvSpPr>
        <p:spPr>
          <a:xfrm>
            <a:off x="7117925" y="2666650"/>
            <a:ext cx="1760400" cy="3435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Succesful interaction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2" name="Google Shape;422;p45"/>
          <p:cNvSpPr txBox="1"/>
          <p:nvPr>
            <p:ph idx="1" type="body"/>
          </p:nvPr>
        </p:nvSpPr>
        <p:spPr>
          <a:xfrm>
            <a:off x="6991325" y="3912850"/>
            <a:ext cx="2013600" cy="3435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Modify some python files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423" name="Google Shape;423;p45"/>
          <p:cNvCxnSpPr>
            <a:stCxn id="414" idx="3"/>
            <a:endCxn id="420" idx="1"/>
          </p:cNvCxnSpPr>
          <p:nvPr/>
        </p:nvCxnSpPr>
        <p:spPr>
          <a:xfrm>
            <a:off x="1465075" y="3042475"/>
            <a:ext cx="20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45"/>
          <p:cNvCxnSpPr>
            <a:stCxn id="420" idx="0"/>
            <a:endCxn id="416" idx="1"/>
          </p:cNvCxnSpPr>
          <p:nvPr/>
        </p:nvCxnSpPr>
        <p:spPr>
          <a:xfrm flipH="1" rot="10800000">
            <a:off x="2202425" y="1893325"/>
            <a:ext cx="785400" cy="81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45"/>
          <p:cNvCxnSpPr>
            <a:endCxn id="417" idx="1"/>
          </p:cNvCxnSpPr>
          <p:nvPr/>
        </p:nvCxnSpPr>
        <p:spPr>
          <a:xfrm>
            <a:off x="2202425" y="3381700"/>
            <a:ext cx="785400" cy="7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45"/>
          <p:cNvCxnSpPr>
            <a:stCxn id="416" idx="3"/>
            <a:endCxn id="418" idx="1"/>
          </p:cNvCxnSpPr>
          <p:nvPr/>
        </p:nvCxnSpPr>
        <p:spPr>
          <a:xfrm>
            <a:off x="4463825" y="1893350"/>
            <a:ext cx="25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45"/>
          <p:cNvCxnSpPr>
            <a:stCxn id="417" idx="3"/>
            <a:endCxn id="419" idx="1"/>
          </p:cNvCxnSpPr>
          <p:nvPr/>
        </p:nvCxnSpPr>
        <p:spPr>
          <a:xfrm>
            <a:off x="4463825" y="4084600"/>
            <a:ext cx="25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45"/>
          <p:cNvCxnSpPr>
            <a:stCxn id="419" idx="3"/>
            <a:endCxn id="422" idx="1"/>
          </p:cNvCxnSpPr>
          <p:nvPr/>
        </p:nvCxnSpPr>
        <p:spPr>
          <a:xfrm>
            <a:off x="6734375" y="4084600"/>
            <a:ext cx="25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45"/>
          <p:cNvCxnSpPr>
            <a:stCxn id="422" idx="0"/>
            <a:endCxn id="421" idx="2"/>
          </p:cNvCxnSpPr>
          <p:nvPr/>
        </p:nvCxnSpPr>
        <p:spPr>
          <a:xfrm rot="10800000">
            <a:off x="7998125" y="3010150"/>
            <a:ext cx="0" cy="90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45"/>
          <p:cNvCxnSpPr>
            <a:stCxn id="418" idx="3"/>
            <a:endCxn id="421" idx="0"/>
          </p:cNvCxnSpPr>
          <p:nvPr/>
        </p:nvCxnSpPr>
        <p:spPr>
          <a:xfrm>
            <a:off x="6566975" y="1893350"/>
            <a:ext cx="1431300" cy="773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45"/>
          <p:cNvSpPr txBox="1"/>
          <p:nvPr>
            <p:ph type="title"/>
          </p:nvPr>
        </p:nvSpPr>
        <p:spPr>
          <a:xfrm>
            <a:off x="628500" y="608675"/>
            <a:ext cx="51411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Road Map :</a:t>
            </a:r>
            <a:endParaRPr/>
          </a:p>
        </p:txBody>
      </p:sp>
      <p:pic>
        <p:nvPicPr>
          <p:cNvPr id="432" name="Google Shape;4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3800" y="470850"/>
            <a:ext cx="858299" cy="85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>
            <p:ph type="title"/>
          </p:nvPr>
        </p:nvSpPr>
        <p:spPr>
          <a:xfrm>
            <a:off x="287150" y="250775"/>
            <a:ext cx="3765000" cy="9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Conclusion :</a:t>
            </a:r>
            <a:endParaRPr sz="4800"/>
          </a:p>
        </p:txBody>
      </p:sp>
      <p:sp>
        <p:nvSpPr>
          <p:cNvPr id="438" name="Google Shape;438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46"/>
          <p:cNvSpPr txBox="1"/>
          <p:nvPr/>
        </p:nvSpPr>
        <p:spPr>
          <a:xfrm>
            <a:off x="3145400" y="2270200"/>
            <a:ext cx="2325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Challenging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46"/>
          <p:cNvSpPr txBox="1"/>
          <p:nvPr/>
        </p:nvSpPr>
        <p:spPr>
          <a:xfrm>
            <a:off x="6253050" y="2270200"/>
            <a:ext cx="2325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Inspiring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46"/>
          <p:cNvSpPr txBox="1"/>
          <p:nvPr/>
        </p:nvSpPr>
        <p:spPr>
          <a:xfrm>
            <a:off x="260125" y="2270188"/>
            <a:ext cx="2325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Interesting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47"/>
          <p:cNvSpPr txBox="1"/>
          <p:nvPr/>
        </p:nvSpPr>
        <p:spPr>
          <a:xfrm>
            <a:off x="1556675" y="2001450"/>
            <a:ext cx="61263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b="1"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/>
          <p:nvPr>
            <p:ph type="title"/>
          </p:nvPr>
        </p:nvSpPr>
        <p:spPr>
          <a:xfrm>
            <a:off x="671275" y="505400"/>
            <a:ext cx="45333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Intent classification</a:t>
            </a:r>
            <a:endParaRPr/>
          </a:p>
        </p:txBody>
      </p:sp>
      <p:sp>
        <p:nvSpPr>
          <p:cNvPr id="453" name="Google Shape;453;p48"/>
          <p:cNvSpPr txBox="1"/>
          <p:nvPr>
            <p:ph idx="1" type="body"/>
          </p:nvPr>
        </p:nvSpPr>
        <p:spPr>
          <a:xfrm>
            <a:off x="714100" y="1412025"/>
            <a:ext cx="77610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The core idea is to train the NLU of the chatbot to recognize the intent of each sentence.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4" name="Google Shape;454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5" name="Google Shape;4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375" y="1978600"/>
            <a:ext cx="53435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1800" y="471675"/>
            <a:ext cx="677700" cy="6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/>
          <p:nvPr>
            <p:ph type="title"/>
          </p:nvPr>
        </p:nvSpPr>
        <p:spPr>
          <a:xfrm>
            <a:off x="672375" y="605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Intent classification : </a:t>
            </a:r>
            <a:r>
              <a:rPr lang="fr"/>
              <a:t>SNIPS dataset</a:t>
            </a:r>
            <a:endParaRPr/>
          </a:p>
        </p:txBody>
      </p:sp>
      <p:sp>
        <p:nvSpPr>
          <p:cNvPr id="462" name="Google Shape;462;p49"/>
          <p:cNvSpPr txBox="1"/>
          <p:nvPr>
            <p:ph idx="2" type="body"/>
          </p:nvPr>
        </p:nvSpPr>
        <p:spPr>
          <a:xfrm>
            <a:off x="799275" y="1386900"/>
            <a:ext cx="743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Aims to train a chatbot for intent classification.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Contains 15 000 rows (all different).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3" name="Google Shape;463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64" name="Google Shape;464;p49"/>
          <p:cNvGraphicFramePr/>
          <p:nvPr/>
        </p:nvGraphicFramePr>
        <p:xfrm>
          <a:off x="952500" y="218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{61E4961E-C99B-424C-AE99-09FF034FD316}</a:tableStyleId>
              </a:tblPr>
              <a:tblGrid>
                <a:gridCol w="4304350"/>
                <a:gridCol w="2934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/>
                        <a:t>text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/>
                        <a:t>intent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Can you add a track to my Spain Top 50 playlist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AddToPlaylist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what is the weather forecast for Maryland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GetWeather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Give the Hollow Man three out of 6 stars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RateBook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5" name="Google Shape;465;p49"/>
          <p:cNvSpPr txBox="1"/>
          <p:nvPr/>
        </p:nvSpPr>
        <p:spPr>
          <a:xfrm>
            <a:off x="799275" y="4082725"/>
            <a:ext cx="76224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Contains 7 differents intents : </a:t>
            </a:r>
            <a:r>
              <a:rPr b="1" i="1" lang="fr"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i="1" lang="fr" sz="1300">
                <a:latin typeface="Lato"/>
                <a:ea typeface="Lato"/>
                <a:cs typeface="Lato"/>
                <a:sym typeface="Lato"/>
              </a:rPr>
              <a:t>SearchCreativeWork”, “GetWeather”, “BookRestaurant”, “PlayMusic”, “AddToPlaylist”, “RateBook”, “SearchScreeningEvent”</a:t>
            </a:r>
            <a:r>
              <a:rPr i="1" lang="fr" sz="1300">
                <a:latin typeface="Lato"/>
                <a:ea typeface="Lato"/>
                <a:cs typeface="Lato"/>
                <a:sym typeface="Lato"/>
              </a:rPr>
              <a:t> 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6" name="Google Shape;4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1800" y="471675"/>
            <a:ext cx="677700" cy="6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 txBox="1"/>
          <p:nvPr>
            <p:ph type="title"/>
          </p:nvPr>
        </p:nvSpPr>
        <p:spPr>
          <a:xfrm>
            <a:off x="678425" y="512525"/>
            <a:ext cx="72615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Intent classification : Work with new data</a:t>
            </a:r>
            <a:endParaRPr/>
          </a:p>
        </p:txBody>
      </p:sp>
      <p:sp>
        <p:nvSpPr>
          <p:cNvPr id="472" name="Google Shape;472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3" name="Google Shape;47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0" y="1966425"/>
            <a:ext cx="8839197" cy="2065717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0"/>
          <p:cNvSpPr txBox="1"/>
          <p:nvPr/>
        </p:nvSpPr>
        <p:spPr>
          <a:xfrm>
            <a:off x="813250" y="1361725"/>
            <a:ext cx="4209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Minotour chat logs 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50"/>
          <p:cNvSpPr txBox="1"/>
          <p:nvPr/>
        </p:nvSpPr>
        <p:spPr>
          <a:xfrm>
            <a:off x="730200" y="4360525"/>
            <a:ext cx="6617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After modifying the dataset : 4159 rows ! (15 000 rows in the SNIPS dataset)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6" name="Google Shape;47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1800" y="471675"/>
            <a:ext cx="677700" cy="6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82" name="Google Shape;482;p51"/>
          <p:cNvSpPr txBox="1"/>
          <p:nvPr>
            <p:ph type="title"/>
          </p:nvPr>
        </p:nvSpPr>
        <p:spPr>
          <a:xfrm>
            <a:off x="678425" y="512525"/>
            <a:ext cx="72615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Intent classification : Results</a:t>
            </a:r>
            <a:endParaRPr/>
          </a:p>
        </p:txBody>
      </p:sp>
      <p:sp>
        <p:nvSpPr>
          <p:cNvPr id="483" name="Google Shape;483;p51"/>
          <p:cNvSpPr txBox="1"/>
          <p:nvPr/>
        </p:nvSpPr>
        <p:spPr>
          <a:xfrm>
            <a:off x="520775" y="1561675"/>
            <a:ext cx="1583700" cy="7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Chat logs without any modification (4159 lines)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51"/>
          <p:cNvSpPr txBox="1"/>
          <p:nvPr/>
        </p:nvSpPr>
        <p:spPr>
          <a:xfrm>
            <a:off x="4495075" y="1561675"/>
            <a:ext cx="2211600" cy="77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Chat logs without duplicates + 25% of SNIPS (5650 lines)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51"/>
          <p:cNvSpPr txBox="1"/>
          <p:nvPr/>
        </p:nvSpPr>
        <p:spPr>
          <a:xfrm>
            <a:off x="2507925" y="1561675"/>
            <a:ext cx="1583700" cy="7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Chat logs without duplicates (1900 lines)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51"/>
          <p:cNvSpPr txBox="1"/>
          <p:nvPr/>
        </p:nvSpPr>
        <p:spPr>
          <a:xfrm>
            <a:off x="1038275" y="3126225"/>
            <a:ext cx="5487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56%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51"/>
          <p:cNvSpPr txBox="1"/>
          <p:nvPr/>
        </p:nvSpPr>
        <p:spPr>
          <a:xfrm>
            <a:off x="5377313" y="3126225"/>
            <a:ext cx="5487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82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51"/>
          <p:cNvSpPr txBox="1"/>
          <p:nvPr/>
        </p:nvSpPr>
        <p:spPr>
          <a:xfrm>
            <a:off x="3025425" y="3126225"/>
            <a:ext cx="5487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58%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7211700" y="1561675"/>
            <a:ext cx="1318500" cy="81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SNIPS dataset (15 000 lines)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7596600" y="3126225"/>
            <a:ext cx="5487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9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8%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1" name="Google Shape;491;p51"/>
          <p:cNvCxnSpPr>
            <a:stCxn id="483" idx="2"/>
            <a:endCxn id="486" idx="0"/>
          </p:cNvCxnSpPr>
          <p:nvPr/>
        </p:nvCxnSpPr>
        <p:spPr>
          <a:xfrm>
            <a:off x="1312625" y="2291875"/>
            <a:ext cx="0" cy="83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51"/>
          <p:cNvCxnSpPr>
            <a:stCxn id="489" idx="2"/>
            <a:endCxn id="490" idx="0"/>
          </p:cNvCxnSpPr>
          <p:nvPr/>
        </p:nvCxnSpPr>
        <p:spPr>
          <a:xfrm>
            <a:off x="7870950" y="2373175"/>
            <a:ext cx="0" cy="75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51"/>
          <p:cNvCxnSpPr/>
          <p:nvPr/>
        </p:nvCxnSpPr>
        <p:spPr>
          <a:xfrm>
            <a:off x="5651675" y="2314825"/>
            <a:ext cx="0" cy="81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51"/>
          <p:cNvCxnSpPr/>
          <p:nvPr/>
        </p:nvCxnSpPr>
        <p:spPr>
          <a:xfrm>
            <a:off x="3299775" y="2314825"/>
            <a:ext cx="0" cy="81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51"/>
          <p:cNvSpPr txBox="1"/>
          <p:nvPr/>
        </p:nvSpPr>
        <p:spPr>
          <a:xfrm>
            <a:off x="147750" y="4169900"/>
            <a:ext cx="10662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size of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51"/>
          <p:cNvSpPr txBox="1"/>
          <p:nvPr/>
        </p:nvSpPr>
        <p:spPr>
          <a:xfrm>
            <a:off x="1407650" y="4169900"/>
            <a:ext cx="13185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variety of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7" name="Google Shape;497;p51"/>
          <p:cNvCxnSpPr>
            <a:stCxn id="486" idx="2"/>
            <a:endCxn id="495" idx="0"/>
          </p:cNvCxnSpPr>
          <p:nvPr/>
        </p:nvCxnSpPr>
        <p:spPr>
          <a:xfrm flipH="1">
            <a:off x="680825" y="3519825"/>
            <a:ext cx="631800" cy="6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51"/>
          <p:cNvCxnSpPr>
            <a:endCxn id="496" idx="0"/>
          </p:cNvCxnSpPr>
          <p:nvPr/>
        </p:nvCxnSpPr>
        <p:spPr>
          <a:xfrm>
            <a:off x="1312700" y="3519800"/>
            <a:ext cx="754200" cy="6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51"/>
          <p:cNvSpPr txBox="1"/>
          <p:nvPr/>
        </p:nvSpPr>
        <p:spPr>
          <a:xfrm>
            <a:off x="3119375" y="4169900"/>
            <a:ext cx="10662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size of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0" name="Google Shape;500;p51"/>
          <p:cNvCxnSpPr>
            <a:endCxn id="499" idx="0"/>
          </p:cNvCxnSpPr>
          <p:nvPr/>
        </p:nvCxnSpPr>
        <p:spPr>
          <a:xfrm>
            <a:off x="3299675" y="3519800"/>
            <a:ext cx="352800" cy="6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1" name="Google Shape;5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1800" y="471675"/>
            <a:ext cx="677700" cy="6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State of the Art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800" y="5603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Natural Language Processing</a:t>
            </a:r>
            <a:endParaRPr/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220775" y="1503325"/>
            <a:ext cx="81954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fr" sz="1400">
                <a:solidFill>
                  <a:srgbClr val="000000"/>
                </a:solidFill>
              </a:rPr>
              <a:t>NLP is a subfield of Artificial Intelligence.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fr" sz="1400">
                <a:solidFill>
                  <a:srgbClr val="000000"/>
                </a:solidFill>
              </a:rPr>
              <a:t>NLP </a:t>
            </a:r>
            <a:r>
              <a:rPr lang="fr" sz="1400">
                <a:solidFill>
                  <a:srgbClr val="000000"/>
                </a:solidFill>
              </a:rPr>
              <a:t>describes the ability of a machine to understand the meaning of a sentence and finally determine the appropriate action.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fr" sz="1400">
                <a:solidFill>
                  <a:srgbClr val="000000"/>
                </a:solidFill>
              </a:rPr>
              <a:t>NLP can be divided into two parts 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fr" sz="1400">
                <a:solidFill>
                  <a:srgbClr val="000000"/>
                </a:solidFill>
              </a:rPr>
              <a:t>Natural Language Understanding </a:t>
            </a:r>
            <a:r>
              <a:rPr lang="fr" sz="1400">
                <a:solidFill>
                  <a:srgbClr val="000000"/>
                </a:solidFill>
              </a:rPr>
              <a:t>(NLU) : understands the intent and the parameters of the sentence.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fr" sz="1400">
                <a:solidFill>
                  <a:srgbClr val="000000"/>
                </a:solidFill>
              </a:rPr>
              <a:t>Natural Language Generation</a:t>
            </a:r>
            <a:r>
              <a:rPr i="1" lang="fr" sz="1400">
                <a:solidFill>
                  <a:srgbClr val="000000"/>
                </a:solidFill>
              </a:rPr>
              <a:t> </a:t>
            </a:r>
            <a:r>
              <a:rPr lang="fr" sz="1400">
                <a:solidFill>
                  <a:srgbClr val="000000"/>
                </a:solidFill>
              </a:rPr>
              <a:t>(NLG) : generate the according answer to the sentence.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150" y="495525"/>
            <a:ext cx="1244850" cy="12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85%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27800" y="2473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The percentage of customer interactions that will be handled with a chatbot in 2020.</a:t>
            </a:r>
            <a:endParaRPr sz="1400"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755750" y="2760800"/>
            <a:ext cx="1704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Gartner Report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325" y="2929773"/>
            <a:ext cx="369225" cy="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950" y="2929773"/>
            <a:ext cx="369225" cy="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700" y="2929773"/>
            <a:ext cx="369225" cy="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75" y="2929773"/>
            <a:ext cx="369225" cy="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75" y="3318823"/>
            <a:ext cx="369225" cy="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700" y="3318823"/>
            <a:ext cx="369225" cy="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75" y="3707873"/>
            <a:ext cx="369225" cy="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950" y="3377898"/>
            <a:ext cx="369225" cy="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325" y="3377898"/>
            <a:ext cx="369225" cy="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00" y="3707886"/>
            <a:ext cx="369225" cy="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838" y="3707875"/>
            <a:ext cx="328200" cy="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038" y="3707875"/>
            <a:ext cx="328200" cy="3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727800" y="606050"/>
            <a:ext cx="1831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Chatbots </a:t>
            </a:r>
            <a:endParaRPr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775975" y="1932250"/>
            <a:ext cx="6568800" cy="16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 chatbot is considered as : “ A computer program designed to simulate conversation with human users, especially over the Internet ”.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Artificial intelligence made it possible for chatbots to “learn”.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“Intelligence” to perform tasks, solve problems without human intervention.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9600" y="492175"/>
            <a:ext cx="1084399" cy="10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727800" y="5238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it works</a:t>
            </a:r>
            <a:endParaRPr/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150" y="2221100"/>
            <a:ext cx="5877900" cy="17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784650" y="1419613"/>
            <a:ext cx="447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General mechanism 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600" y="492175"/>
            <a:ext cx="1084399" cy="10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727800" y="5238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it works</a:t>
            </a:r>
            <a:endParaRPr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150" y="1949450"/>
            <a:ext cx="5684274" cy="27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813350" y="1315738"/>
            <a:ext cx="447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Functioning of the NLU 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600" y="492175"/>
            <a:ext cx="1084399" cy="10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