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77" r:id="rId6"/>
    <p:sldId id="304" r:id="rId7"/>
    <p:sldId id="307" r:id="rId8"/>
    <p:sldId id="378" r:id="rId9"/>
    <p:sldId id="370" r:id="rId10"/>
    <p:sldId id="369" r:id="rId11"/>
    <p:sldId id="368" r:id="rId12"/>
    <p:sldId id="367" r:id="rId13"/>
    <p:sldId id="379" r:id="rId14"/>
    <p:sldId id="380" r:id="rId15"/>
    <p:sldId id="323" r:id="rId16"/>
    <p:sldId id="333" r:id="rId17"/>
    <p:sldId id="381" r:id="rId18"/>
    <p:sldId id="382" r:id="rId19"/>
    <p:sldId id="384" r:id="rId20"/>
    <p:sldId id="383" r:id="rId21"/>
    <p:sldId id="385" r:id="rId22"/>
    <p:sldId id="297"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5D7941-A77E-4997-ADBC-398BA9674A37}">
          <p14:sldIdLst>
            <p14:sldId id="312"/>
            <p14:sldId id="377"/>
            <p14:sldId id="304"/>
            <p14:sldId id="307"/>
            <p14:sldId id="378"/>
            <p14:sldId id="370"/>
            <p14:sldId id="369"/>
            <p14:sldId id="368"/>
            <p14:sldId id="367"/>
            <p14:sldId id="379"/>
            <p14:sldId id="380"/>
            <p14:sldId id="323"/>
            <p14:sldId id="333"/>
            <p14:sldId id="381"/>
            <p14:sldId id="382"/>
            <p14:sldId id="384"/>
            <p14:sldId id="383"/>
            <p14:sldId id="385"/>
            <p14:sldId id="297"/>
          </p14:sldIdLst>
        </p14:section>
        <p14:section name="Untitled Section" id="{AA1A8069-A756-41D0-B73B-AAE07FF76E81}">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18"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5388" autoAdjust="0"/>
  </p:normalViewPr>
  <p:slideViewPr>
    <p:cSldViewPr snapToGrid="0" snapToObjects="1">
      <p:cViewPr varScale="1">
        <p:scale>
          <a:sx n="74" d="100"/>
          <a:sy n="74" d="100"/>
        </p:scale>
        <p:origin x="756" y="48"/>
      </p:cViewPr>
      <p:guideLst>
        <p:guide orient="horz" pos="2616"/>
        <p:guide orient="horz" pos="3264"/>
        <p:guide pos="6912"/>
        <p:guide orient="horz"/>
        <p:guide orient="horz" pos="4008"/>
        <p:guide orient="horz" pos="2352"/>
        <p:guide pos="6696"/>
        <p:guide pos="2136"/>
        <p:guide pos="2760"/>
        <p:guide pos="3288"/>
        <p:guide pos="4032"/>
        <p:guide pos="4392"/>
        <p:guide pos="4944"/>
        <p:guide pos="5518"/>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sz="3600" dirty="0"/>
              <a:t>E-commerce</a:t>
            </a:r>
            <a:r>
              <a:rPr lang="ar-EG" sz="3600" dirty="0"/>
              <a:t>-</a:t>
            </a:r>
            <a:r>
              <a:rPr lang="en-US" sz="3600" dirty="0"/>
              <a:t>API</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692943"/>
            <a:ext cx="4005330" cy="1249251"/>
          </a:xfrm>
        </p:spPr>
        <p:txBody>
          <a:bodyPr/>
          <a:lstStyle/>
          <a:p>
            <a:pPr marL="571500" indent="-571500">
              <a:buFont typeface="Wingdings" panose="05000000000000000000" pitchFamily="2" charset="2"/>
              <a:buChar char="v"/>
            </a:pPr>
            <a:r>
              <a:rPr lang="en-US" dirty="0" smtClean="0"/>
              <a:t>Project structure</a:t>
            </a:r>
            <a:endParaRPr lang="ar-EG" dirty="0"/>
          </a:p>
        </p:txBody>
      </p:sp>
      <p:sp>
        <p:nvSpPr>
          <p:cNvPr id="4" name="Slide Number Placeholder 3"/>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5" name="Content Placeholder 4">
            <a:extLst>
              <a:ext uri="{FF2B5EF4-FFF2-40B4-BE49-F238E27FC236}">
                <a16:creationId xmlns:a16="http://schemas.microsoft.com/office/drawing/2014/main" id="{8B473CA8-2DA5-DE8C-BB5B-F89891B66F6A}"/>
              </a:ext>
            </a:extLst>
          </p:cNvPr>
          <p:cNvPicPr>
            <a:picLocks noGrp="1" noChangeAspect="1"/>
          </p:cNvPicPr>
          <p:nvPr>
            <p:ph sz="quarter" idx="4"/>
          </p:nvPr>
        </p:nvPicPr>
        <p:blipFill>
          <a:blip r:embed="rId2"/>
          <a:stretch>
            <a:fillRect/>
          </a:stretch>
        </p:blipFill>
        <p:spPr>
          <a:xfrm>
            <a:off x="4627339" y="1092290"/>
            <a:ext cx="5962918" cy="5335587"/>
          </a:xfrm>
          <a:prstGeom prst="rect">
            <a:avLst/>
          </a:prstGeom>
        </p:spPr>
      </p:pic>
    </p:spTree>
    <p:extLst>
      <p:ext uri="{BB962C8B-B14F-4D97-AF65-F5344CB8AC3E}">
        <p14:creationId xmlns:p14="http://schemas.microsoft.com/office/powerpoint/2010/main" val="408122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F63A3B-78C7-47BE-AE5E-E10140E04643}" type="slidenum">
              <a:rPr lang="en-US" smtClean="0"/>
              <a:pPr/>
              <a:t>11</a:t>
            </a:fld>
            <a:endParaRPr lang="en-US" dirty="0"/>
          </a:p>
        </p:txBody>
      </p:sp>
      <p:sp>
        <p:nvSpPr>
          <p:cNvPr id="5" name="Rectangle 4"/>
          <p:cNvSpPr/>
          <p:nvPr/>
        </p:nvSpPr>
        <p:spPr>
          <a:xfrm>
            <a:off x="637859" y="1375522"/>
            <a:ext cx="3636958" cy="1341393"/>
          </a:xfrm>
          <a:prstGeom prst="rect">
            <a:avLst/>
          </a:prstGeom>
        </p:spPr>
        <p:txBody>
          <a:bodyPr wrap="none">
            <a:spAutoFit/>
          </a:bodyPr>
          <a:lstStyle/>
          <a:p>
            <a:pPr>
              <a:lnSpc>
                <a:spcPts val="10816"/>
              </a:lnSpc>
            </a:pPr>
            <a:r>
              <a:rPr lang="en-US" sz="7200" spc="-655" dirty="0">
                <a:solidFill>
                  <a:schemeClr val="accent6"/>
                </a:solidFill>
                <a:latin typeface="Garet"/>
                <a:ea typeface="Garet"/>
                <a:cs typeface="Garet"/>
                <a:sym typeface="Garet"/>
              </a:rPr>
              <a:t>Our Vision</a:t>
            </a:r>
          </a:p>
        </p:txBody>
      </p:sp>
      <p:sp>
        <p:nvSpPr>
          <p:cNvPr id="6" name="Rectangle 5"/>
          <p:cNvSpPr/>
          <p:nvPr/>
        </p:nvSpPr>
        <p:spPr>
          <a:xfrm>
            <a:off x="1880315" y="2963961"/>
            <a:ext cx="8075053" cy="1631216"/>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     Our </a:t>
            </a:r>
            <a:r>
              <a:rPr lang="en-US" sz="2000" dirty="0">
                <a:latin typeface="Times New Roman" panose="02020603050405020304" pitchFamily="18" charset="0"/>
                <a:cs typeface="Times New Roman" panose="02020603050405020304" pitchFamily="18" charset="0"/>
              </a:rPr>
              <a:t>vision is to build a modern and user-friendly e-commerce platform that offers a fast, simple, and accessible online shopping experience for everyone. Through the power of technology, we aim to deliver high-quality products to our customers and contribute to shaping the future of digital </a:t>
            </a:r>
            <a:r>
              <a:rPr lang="en-US" sz="2000" dirty="0" smtClean="0">
                <a:latin typeface="Times New Roman" panose="02020603050405020304" pitchFamily="18" charset="0"/>
                <a:cs typeface="Times New Roman" panose="02020603050405020304" pitchFamily="18" charset="0"/>
              </a:rPr>
              <a:t>commerce.</a:t>
            </a:r>
            <a:endParaRPr lang="ar-E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44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F91710-9242-06C7-C7E6-397D7CBE5071}"/>
              </a:ext>
            </a:extLst>
          </p:cNvPr>
          <p:cNvPicPr>
            <a:picLocks noChangeAspect="1"/>
          </p:cNvPicPr>
          <p:nvPr/>
        </p:nvPicPr>
        <p:blipFill>
          <a:blip r:embed="rId2"/>
          <a:stretch>
            <a:fillRect/>
          </a:stretch>
        </p:blipFill>
        <p:spPr>
          <a:xfrm>
            <a:off x="1192306" y="729558"/>
            <a:ext cx="10219765" cy="5685754"/>
          </a:xfrm>
          <a:prstGeom prst="rect">
            <a:avLst/>
          </a:prstGeom>
        </p:spPr>
      </p:pic>
    </p:spTree>
    <p:extLst>
      <p:ext uri="{BB962C8B-B14F-4D97-AF65-F5344CB8AC3E}">
        <p14:creationId xmlns:p14="http://schemas.microsoft.com/office/powerpoint/2010/main" val="66386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1D4CA9-E2F9-34BB-CBF7-63FF9FE22797}"/>
              </a:ext>
            </a:extLst>
          </p:cNvPr>
          <p:cNvPicPr>
            <a:picLocks noChangeAspect="1"/>
          </p:cNvPicPr>
          <p:nvPr/>
        </p:nvPicPr>
        <p:blipFill>
          <a:blip r:embed="rId2"/>
          <a:stretch>
            <a:fillRect/>
          </a:stretch>
        </p:blipFill>
        <p:spPr>
          <a:xfrm>
            <a:off x="2485623" y="1339403"/>
            <a:ext cx="7598535" cy="4095482"/>
          </a:xfrm>
          <a:prstGeom prst="rect">
            <a:avLst/>
          </a:prstGeom>
        </p:spPr>
      </p:pic>
    </p:spTree>
    <p:extLst>
      <p:ext uri="{BB962C8B-B14F-4D97-AF65-F5344CB8AC3E}">
        <p14:creationId xmlns:p14="http://schemas.microsoft.com/office/powerpoint/2010/main" val="155303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1731" y="1260781"/>
            <a:ext cx="5828199" cy="1341393"/>
          </a:xfrm>
          <a:prstGeom prst="rect">
            <a:avLst/>
          </a:prstGeom>
        </p:spPr>
        <p:txBody>
          <a:bodyPr wrap="square">
            <a:spAutoFit/>
          </a:bodyPr>
          <a:lstStyle/>
          <a:p>
            <a:pPr>
              <a:lnSpc>
                <a:spcPts val="10816"/>
              </a:lnSpc>
            </a:pPr>
            <a:r>
              <a:rPr lang="en-US" sz="7200" spc="-655" dirty="0">
                <a:solidFill>
                  <a:schemeClr val="accent6"/>
                </a:solidFill>
                <a:latin typeface="Garet"/>
                <a:ea typeface="Garet"/>
                <a:cs typeface="Garet"/>
                <a:sym typeface="Garet"/>
              </a:rPr>
              <a:t>Our Mission</a:t>
            </a:r>
          </a:p>
        </p:txBody>
      </p:sp>
      <p:sp>
        <p:nvSpPr>
          <p:cNvPr id="8" name="Rectangle 7"/>
          <p:cNvSpPr/>
          <p:nvPr/>
        </p:nvSpPr>
        <p:spPr>
          <a:xfrm>
            <a:off x="1326525" y="3079871"/>
            <a:ext cx="9298545" cy="1323439"/>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     Our </a:t>
            </a:r>
            <a:r>
              <a:rPr lang="en-US" sz="2000" b="1" dirty="0">
                <a:latin typeface="Times New Roman" panose="02020603050405020304" pitchFamily="18" charset="0"/>
                <a:cs typeface="Times New Roman" panose="02020603050405020304" pitchFamily="18" charset="0"/>
              </a:rPr>
              <a:t>mission is to provide a seamless and secure online shopping experience by offering a diverse selection of products, dependable service, and intuitive </a:t>
            </a:r>
            <a:r>
              <a:rPr lang="en-US" sz="2000" b="1" dirty="0" smtClean="0">
                <a:latin typeface="Times New Roman" panose="02020603050405020304" pitchFamily="18" charset="0"/>
                <a:cs typeface="Times New Roman" panose="02020603050405020304" pitchFamily="18" charset="0"/>
              </a:rPr>
              <a:t>features, </a:t>
            </a:r>
            <a:r>
              <a:rPr lang="en-US" sz="2000" b="1" dirty="0">
                <a:latin typeface="Times New Roman" panose="02020603050405020304" pitchFamily="18" charset="0"/>
                <a:cs typeface="Times New Roman" panose="02020603050405020304" pitchFamily="18" charset="0"/>
              </a:rPr>
              <a:t>We are dedicated to leveraging technology to connect customers with what they need—anytime, anywhere</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9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21970" y="1679088"/>
            <a:ext cx="7804597" cy="637093"/>
          </a:xfrm>
        </p:spPr>
        <p:txBody>
          <a:bodyPr/>
          <a:lstStyle/>
          <a:p>
            <a:r>
              <a:rPr lang="en-US" dirty="0" smtClean="0">
                <a:latin typeface="Times New Roman" panose="02020603050405020304" pitchFamily="18" charset="0"/>
                <a:cs typeface="Times New Roman" panose="02020603050405020304" pitchFamily="18" charset="0"/>
              </a:rPr>
              <a:t>Tecnology stack selection</a:t>
            </a:r>
            <a:endParaRPr lang="ar-EG" dirty="0">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idx="1"/>
          </p:nvPr>
        </p:nvSpPr>
        <p:spPr>
          <a:xfrm>
            <a:off x="1815921" y="3002066"/>
            <a:ext cx="6583680" cy="1930543"/>
          </a:xfrm>
        </p:spPr>
        <p:txBody>
          <a:bodyPr/>
          <a:lstStyle/>
          <a:p>
            <a:pPr marL="342900" indent="-342900">
              <a:buFont typeface="Arial" panose="020B0604020202020204" pitchFamily="34" charset="0"/>
              <a:buChar char="•"/>
            </a:pPr>
            <a:r>
              <a:rPr lang="en-US" dirty="0" smtClean="0">
                <a:solidFill>
                  <a:schemeClr val="tx1"/>
                </a:solidFill>
              </a:rPr>
              <a:t>ASP.NET 8.0 Core MVC Web Framework.</a:t>
            </a:r>
          </a:p>
          <a:p>
            <a:pPr marL="342900" indent="-342900">
              <a:buFont typeface="Arial" panose="020B0604020202020204" pitchFamily="34" charset="0"/>
              <a:buChar char="•"/>
            </a:pPr>
            <a:r>
              <a:rPr lang="en-US" dirty="0" smtClean="0">
                <a:solidFill>
                  <a:schemeClr val="tx1"/>
                </a:solidFill>
              </a:rPr>
              <a:t>Entity Framework Core.</a:t>
            </a:r>
          </a:p>
          <a:p>
            <a:pPr marL="342900" indent="-342900">
              <a:buFont typeface="Arial" panose="020B0604020202020204" pitchFamily="34" charset="0"/>
              <a:buChar char="•"/>
            </a:pPr>
            <a:r>
              <a:rPr lang="en-US" dirty="0" smtClean="0">
                <a:solidFill>
                  <a:schemeClr val="tx1"/>
                </a:solidFill>
              </a:rPr>
              <a:t>ASP.NET Core Identity.</a:t>
            </a:r>
          </a:p>
        </p:txBody>
      </p:sp>
      <p:sp>
        <p:nvSpPr>
          <p:cNvPr id="4" name="Slide Number Placeholder 3"/>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92761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51647" y="83713"/>
            <a:ext cx="4059745" cy="856445"/>
          </a:xfrm>
        </p:spPr>
        <p:txBody>
          <a:bodyPr/>
          <a:lstStyle/>
          <a:p>
            <a:r>
              <a:rPr lang="en-US" dirty="0" smtClean="0"/>
              <a:t>Midle wares</a:t>
            </a:r>
            <a:endParaRPr lang="ar-EG" dirty="0"/>
          </a:p>
        </p:txBody>
      </p:sp>
      <p:sp>
        <p:nvSpPr>
          <p:cNvPr id="16" name="Freeform 4"/>
          <p:cNvSpPr/>
          <p:nvPr/>
        </p:nvSpPr>
        <p:spPr>
          <a:xfrm>
            <a:off x="710935" y="1584101"/>
            <a:ext cx="2661235" cy="1335929"/>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endParaRPr lang="ar-EG" sz="1600" dirty="0">
              <a:latin typeface="Times New Roman" panose="02020603050405020304" pitchFamily="18" charset="0"/>
              <a:cs typeface="Times New Roman" panose="02020603050405020304" pitchFamily="18" charset="0"/>
            </a:endParaRPr>
          </a:p>
          <a:p>
            <a:endParaRPr lang="ar-EG" sz="1600" dirty="0" smtClean="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 JavaScript library for DOM manipulation, AJAX, and event handling</a:t>
            </a:r>
            <a:endParaRPr lang="ar-EG" sz="1600" dirty="0">
              <a:latin typeface="Times New Roman" panose="02020603050405020304" pitchFamily="18" charset="0"/>
              <a:cs typeface="Times New Roman" panose="02020603050405020304" pitchFamily="18" charset="0"/>
            </a:endParaRPr>
          </a:p>
        </p:txBody>
      </p:sp>
      <p:sp>
        <p:nvSpPr>
          <p:cNvPr id="19" name="Freeform 4"/>
          <p:cNvSpPr/>
          <p:nvPr/>
        </p:nvSpPr>
        <p:spPr>
          <a:xfrm>
            <a:off x="3837905" y="1584101"/>
            <a:ext cx="2446985" cy="1300766"/>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Bootstrap</a:t>
            </a:r>
          </a:p>
          <a:p>
            <a:pPr algn="ctr"/>
            <a:r>
              <a:rPr lang="en-US" dirty="0">
                <a:latin typeface="Times New Roman" panose="02020603050405020304" pitchFamily="18" charset="0"/>
                <a:cs typeface="Times New Roman" panose="02020603050405020304" pitchFamily="18" charset="0"/>
              </a:rPr>
              <a:t>Frontend framework for responsive design and UI </a:t>
            </a:r>
            <a:r>
              <a:rPr lang="en-US" dirty="0" smtClean="0">
                <a:latin typeface="Times New Roman" panose="02020603050405020304" pitchFamily="18" charset="0"/>
                <a:cs typeface="Times New Roman" panose="02020603050405020304" pitchFamily="18" charset="0"/>
              </a:rPr>
              <a:t>components</a:t>
            </a:r>
            <a:endParaRPr lang="ar-EG" dirty="0"/>
          </a:p>
        </p:txBody>
      </p:sp>
      <p:sp>
        <p:nvSpPr>
          <p:cNvPr id="20" name="Freeform 4"/>
          <p:cNvSpPr/>
          <p:nvPr/>
        </p:nvSpPr>
        <p:spPr>
          <a:xfrm>
            <a:off x="6593983" y="1613410"/>
            <a:ext cx="2498501" cy="1242147"/>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Data Tables</a:t>
            </a:r>
          </a:p>
          <a:p>
            <a:pPr algn="ctr"/>
            <a:r>
              <a:rPr lang="en-US" dirty="0">
                <a:latin typeface="Times New Roman" panose="02020603050405020304" pitchFamily="18" charset="0"/>
                <a:cs typeface="Times New Roman" panose="02020603050405020304" pitchFamily="18" charset="0"/>
              </a:rPr>
              <a:t>Plugin for advanced HTML table interactions</a:t>
            </a:r>
            <a:endParaRPr lang="ar-EG" dirty="0">
              <a:latin typeface="Times New Roman" panose="02020603050405020304" pitchFamily="18" charset="0"/>
              <a:cs typeface="Times New Roman" panose="02020603050405020304" pitchFamily="18" charset="0"/>
            </a:endParaRPr>
          </a:p>
        </p:txBody>
      </p:sp>
      <p:sp>
        <p:nvSpPr>
          <p:cNvPr id="21" name="Freeform 4"/>
          <p:cNvSpPr/>
          <p:nvPr/>
        </p:nvSpPr>
        <p:spPr>
          <a:xfrm>
            <a:off x="710934" y="3665814"/>
            <a:ext cx="2661235" cy="1485733"/>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SweetAlert</a:t>
            </a:r>
          </a:p>
          <a:p>
            <a:pPr algn="ctr"/>
            <a:r>
              <a:rPr lang="en-US" dirty="0">
                <a:latin typeface="Times New Roman" panose="02020603050405020304" pitchFamily="18" charset="0"/>
                <a:cs typeface="Times New Roman" panose="02020603050405020304" pitchFamily="18" charset="0"/>
              </a:rPr>
              <a:t>Stylish alert dialog replacement (popup)</a:t>
            </a:r>
            <a:endParaRPr lang="ar-EG" dirty="0">
              <a:latin typeface="Times New Roman" panose="02020603050405020304" pitchFamily="18" charset="0"/>
              <a:cs typeface="Times New Roman" panose="02020603050405020304" pitchFamily="18" charset="0"/>
            </a:endParaRPr>
          </a:p>
        </p:txBody>
      </p:sp>
      <p:sp>
        <p:nvSpPr>
          <p:cNvPr id="22" name="Freeform 4"/>
          <p:cNvSpPr/>
          <p:nvPr/>
        </p:nvSpPr>
        <p:spPr>
          <a:xfrm>
            <a:off x="9455188" y="1584101"/>
            <a:ext cx="2457770" cy="1271456"/>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Toastr.Js</a:t>
            </a:r>
          </a:p>
          <a:p>
            <a:pPr algn="ct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Notification library for elegant toast messages</a:t>
            </a:r>
            <a:endParaRPr lang="en-US" dirty="0" smtClean="0">
              <a:latin typeface="Times New Roman" panose="02020603050405020304" pitchFamily="18" charset="0"/>
              <a:cs typeface="Times New Roman" panose="02020603050405020304" pitchFamily="18" charset="0"/>
            </a:endParaRPr>
          </a:p>
          <a:p>
            <a:pPr algn="ctr"/>
            <a:endParaRPr lang="ar-EG" sz="2400" dirty="0">
              <a:latin typeface="Times New Roman" panose="02020603050405020304" pitchFamily="18" charset="0"/>
              <a:cs typeface="Times New Roman" panose="02020603050405020304" pitchFamily="18" charset="0"/>
            </a:endParaRPr>
          </a:p>
        </p:txBody>
      </p:sp>
      <p:sp>
        <p:nvSpPr>
          <p:cNvPr id="23" name="Freeform 4"/>
          <p:cNvSpPr/>
          <p:nvPr/>
        </p:nvSpPr>
        <p:spPr>
          <a:xfrm>
            <a:off x="6593983" y="3657600"/>
            <a:ext cx="2498501" cy="1493948"/>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SendGrid</a:t>
            </a:r>
          </a:p>
          <a:p>
            <a:pPr algn="ctr"/>
            <a:r>
              <a:rPr lang="en-US" dirty="0">
                <a:latin typeface="Times New Roman" panose="02020603050405020304" pitchFamily="18" charset="0"/>
                <a:cs typeface="Times New Roman" panose="02020603050405020304" pitchFamily="18" charset="0"/>
              </a:rPr>
              <a:t>Email API for transactional and marketing emails</a:t>
            </a:r>
            <a:endParaRPr lang="ar-EG" dirty="0">
              <a:latin typeface="Times New Roman" panose="02020603050405020304" pitchFamily="18" charset="0"/>
              <a:cs typeface="Times New Roman" panose="02020603050405020304" pitchFamily="18" charset="0"/>
            </a:endParaRPr>
          </a:p>
        </p:txBody>
      </p:sp>
      <p:sp>
        <p:nvSpPr>
          <p:cNvPr id="24" name="Rectangle 23"/>
          <p:cNvSpPr/>
          <p:nvPr/>
        </p:nvSpPr>
        <p:spPr>
          <a:xfrm>
            <a:off x="1645622" y="1624609"/>
            <a:ext cx="1124026" cy="461665"/>
          </a:xfrm>
          <a:prstGeom prst="rect">
            <a:avLst/>
          </a:prstGeom>
        </p:spPr>
        <p:txBody>
          <a:bodyPr wrap="none">
            <a:spAutoFit/>
          </a:bodyPr>
          <a:lstStyle/>
          <a:p>
            <a:r>
              <a:rPr lang="ar-EG" sz="2400" b="1" dirty="0">
                <a:latin typeface="Times New Roman" panose="02020603050405020304" pitchFamily="18" charset="0"/>
                <a:cs typeface="Times New Roman" panose="02020603050405020304" pitchFamily="18" charset="0"/>
              </a:rPr>
              <a:t>jQuery</a:t>
            </a:r>
          </a:p>
        </p:txBody>
      </p:sp>
      <p:sp>
        <p:nvSpPr>
          <p:cNvPr id="25" name="Freeform 4"/>
          <p:cNvSpPr/>
          <p:nvPr/>
        </p:nvSpPr>
        <p:spPr>
          <a:xfrm>
            <a:off x="9455188" y="3665815"/>
            <a:ext cx="2599436" cy="1485733"/>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Stripe</a:t>
            </a:r>
          </a:p>
          <a:p>
            <a:pPr algn="ctr"/>
            <a:r>
              <a:rPr lang="en-US" dirty="0">
                <a:latin typeface="Times New Roman" panose="02020603050405020304" pitchFamily="18" charset="0"/>
                <a:cs typeface="Times New Roman" panose="02020603050405020304" pitchFamily="18" charset="0"/>
              </a:rPr>
              <a:t>Secure online payment gateway for handling transactions and subscriptions</a:t>
            </a:r>
            <a:endParaRPr lang="ar-EG" dirty="0">
              <a:latin typeface="Times New Roman" panose="02020603050405020304" pitchFamily="18" charset="0"/>
              <a:cs typeface="Times New Roman" panose="02020603050405020304" pitchFamily="18" charset="0"/>
            </a:endParaRPr>
          </a:p>
        </p:txBody>
      </p:sp>
      <p:sp>
        <p:nvSpPr>
          <p:cNvPr id="26" name="Freeform 4"/>
          <p:cNvSpPr/>
          <p:nvPr/>
        </p:nvSpPr>
        <p:spPr>
          <a:xfrm>
            <a:off x="3784293" y="3665815"/>
            <a:ext cx="2446986" cy="1485733"/>
          </a:xfrm>
          <a:custGeom>
            <a:avLst/>
            <a:gdLst/>
            <a:ahLst/>
            <a:cxnLst/>
            <a:rect l="l" t="t" r="r" b="b"/>
            <a:pathLst>
              <a:path w="933848" h="1409747">
                <a:moveTo>
                  <a:pt x="110555" y="0"/>
                </a:moveTo>
                <a:lnTo>
                  <a:pt x="823293" y="0"/>
                </a:lnTo>
                <a:cubicBezTo>
                  <a:pt x="852614" y="0"/>
                  <a:pt x="880734" y="11648"/>
                  <a:pt x="901468" y="32381"/>
                </a:cubicBezTo>
                <a:cubicBezTo>
                  <a:pt x="922201" y="53114"/>
                  <a:pt x="933848" y="81234"/>
                  <a:pt x="933848" y="110555"/>
                </a:cubicBezTo>
                <a:lnTo>
                  <a:pt x="933848" y="1299192"/>
                </a:lnTo>
                <a:cubicBezTo>
                  <a:pt x="933848" y="1328513"/>
                  <a:pt x="922201" y="1356633"/>
                  <a:pt x="901468" y="1377366"/>
                </a:cubicBezTo>
                <a:cubicBezTo>
                  <a:pt x="880734" y="1398099"/>
                  <a:pt x="852614" y="1409747"/>
                  <a:pt x="823293" y="1409747"/>
                </a:cubicBezTo>
                <a:lnTo>
                  <a:pt x="110555" y="1409747"/>
                </a:lnTo>
                <a:cubicBezTo>
                  <a:pt x="81234" y="1409747"/>
                  <a:pt x="53114" y="1398099"/>
                  <a:pt x="32381" y="1377366"/>
                </a:cubicBezTo>
                <a:cubicBezTo>
                  <a:pt x="11648" y="1356633"/>
                  <a:pt x="0" y="1328513"/>
                  <a:pt x="0" y="1299192"/>
                </a:cubicBezTo>
                <a:lnTo>
                  <a:pt x="0" y="110555"/>
                </a:lnTo>
                <a:cubicBezTo>
                  <a:pt x="0" y="81234"/>
                  <a:pt x="11648" y="53114"/>
                  <a:pt x="32381" y="32381"/>
                </a:cubicBezTo>
                <a:cubicBezTo>
                  <a:pt x="53114" y="11648"/>
                  <a:pt x="81234" y="0"/>
                  <a:pt x="110555" y="0"/>
                </a:cubicBezTo>
                <a:close/>
              </a:path>
            </a:pathLst>
          </a:custGeom>
        </p:spPr>
        <p:style>
          <a:lnRef idx="2">
            <a:schemeClr val="accent2"/>
          </a:lnRef>
          <a:fillRef idx="1">
            <a:schemeClr val="lt1"/>
          </a:fillRef>
          <a:effectRef idx="0">
            <a:schemeClr val="accent2"/>
          </a:effectRef>
          <a:fontRef idx="minor">
            <a:schemeClr val="dk1"/>
          </a:fontRef>
        </p:style>
        <p:txBody>
          <a:bodyPr/>
          <a:lstStyle/>
          <a:p>
            <a:pPr algn="ctr"/>
            <a:r>
              <a:rPr lang="en-US" sz="2400" b="1" dirty="0" smtClean="0">
                <a:latin typeface="Times New Roman" panose="02020603050405020304" pitchFamily="18" charset="0"/>
                <a:cs typeface="Times New Roman" panose="02020603050405020304" pitchFamily="18" charset="0"/>
              </a:rPr>
              <a:t>TinyMCE</a:t>
            </a:r>
          </a:p>
          <a:p>
            <a:pPr algn="ctr"/>
            <a:r>
              <a:rPr lang="en-US" dirty="0">
                <a:latin typeface="Times New Roman" panose="02020603050405020304" pitchFamily="18" charset="0"/>
                <a:cs typeface="Times New Roman" panose="02020603050405020304" pitchFamily="18" charset="0"/>
              </a:rPr>
              <a:t> Rich text editor for user content input</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1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4850" y="1146208"/>
            <a:ext cx="4327301" cy="669679"/>
          </a:xfrm>
        </p:spPr>
        <p:txBody>
          <a:bodyPr/>
          <a:lstStyle/>
          <a:p>
            <a:r>
              <a:rPr lang="en-US" dirty="0" smtClean="0"/>
              <a:t>Middle wares</a:t>
            </a:r>
            <a:endParaRPr lang="ar-EG" dirty="0"/>
          </a:p>
        </p:txBody>
      </p:sp>
      <p:sp>
        <p:nvSpPr>
          <p:cNvPr id="8" name="Content Placeholder 7"/>
          <p:cNvSpPr>
            <a:spLocks noGrp="1"/>
          </p:cNvSpPr>
          <p:nvPr>
            <p:ph idx="1"/>
          </p:nvPr>
        </p:nvSpPr>
        <p:spPr>
          <a:xfrm>
            <a:off x="1777285" y="2525546"/>
            <a:ext cx="6583680" cy="3207344"/>
          </a:xfrm>
        </p:spPr>
        <p:txBody>
          <a:bodyPr/>
          <a:lstStyle/>
          <a:p>
            <a:pPr marL="457200" indent="-457200">
              <a:buFont typeface="+mj-lt"/>
              <a:buAutoNum type="arabicPeriod"/>
            </a:pPr>
            <a:r>
              <a:rPr lang="en-US" dirty="0" smtClean="0">
                <a:solidFill>
                  <a:schemeClr val="tx1"/>
                </a:solidFill>
              </a:rPr>
              <a:t>app. UseHttpsRedirection.</a:t>
            </a:r>
          </a:p>
          <a:p>
            <a:pPr marL="457200" indent="-457200">
              <a:buFont typeface="+mj-lt"/>
              <a:buAutoNum type="arabicPeriod"/>
            </a:pPr>
            <a:r>
              <a:rPr lang="en-US" dirty="0" smtClean="0">
                <a:solidFill>
                  <a:schemeClr val="tx1"/>
                </a:solidFill>
              </a:rPr>
              <a:t>app. UseRouting.</a:t>
            </a:r>
          </a:p>
          <a:p>
            <a:pPr marL="457200" indent="-457200">
              <a:buFont typeface="+mj-lt"/>
              <a:buAutoNum type="arabicPeriod"/>
            </a:pPr>
            <a:r>
              <a:rPr lang="en-US" dirty="0" smtClean="0">
                <a:solidFill>
                  <a:schemeClr val="tx1"/>
                </a:solidFill>
              </a:rPr>
              <a:t>app. UseAuthentication.</a:t>
            </a:r>
          </a:p>
          <a:p>
            <a:pPr marL="457200" indent="-457200">
              <a:buFont typeface="+mj-lt"/>
              <a:buAutoNum type="arabicPeriod"/>
            </a:pPr>
            <a:r>
              <a:rPr lang="en-US" dirty="0" smtClean="0">
                <a:solidFill>
                  <a:schemeClr val="tx1"/>
                </a:solidFill>
              </a:rPr>
              <a:t>app. Usethorization.</a:t>
            </a:r>
          </a:p>
          <a:p>
            <a:pPr marL="457200" indent="-457200">
              <a:buFont typeface="+mj-lt"/>
              <a:buAutoNum type="arabicPeriod"/>
            </a:pPr>
            <a:r>
              <a:rPr lang="en-US" dirty="0" smtClean="0">
                <a:solidFill>
                  <a:schemeClr val="tx1"/>
                </a:solidFill>
              </a:rPr>
              <a:t>app.UseSession.</a:t>
            </a:r>
            <a:endParaRPr lang="ar-EG" dirty="0">
              <a:solidFill>
                <a:schemeClr val="tx1"/>
              </a:solidFill>
            </a:endParaRPr>
          </a:p>
        </p:txBody>
      </p:sp>
      <p:sp>
        <p:nvSpPr>
          <p:cNvPr id="4" name="Slide Number Placeholder 3"/>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31786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09638" y="1957588"/>
            <a:ext cx="6476030" cy="1081826"/>
          </a:xfrm>
        </p:spPr>
        <p:txBody>
          <a:bodyPr/>
          <a:lstStyle/>
          <a:p>
            <a:r>
              <a:rPr lang="en-US" dirty="0" smtClean="0"/>
              <a:t>Live demo</a:t>
            </a:r>
            <a:endParaRPr lang="ar-EG" dirty="0"/>
          </a:p>
        </p:txBody>
      </p:sp>
      <p:sp>
        <p:nvSpPr>
          <p:cNvPr id="4" name="Slide Number Placeholder 3"/>
          <p:cNvSpPr>
            <a:spLocks noGrp="1"/>
          </p:cNvSpPr>
          <p:nvPr>
            <p:ph type="sldNum" sz="quarter" idx="4294967295"/>
          </p:nvPr>
        </p:nvSpPr>
        <p:spPr>
          <a:xfrm>
            <a:off x="11125200" y="457200"/>
            <a:ext cx="1066800" cy="471488"/>
          </a:xfrm>
        </p:spPr>
        <p:txBody>
          <a:bodyPr/>
          <a:lstStyle/>
          <a:p>
            <a:fld id="{48F63A3B-78C7-47BE-AE5E-E10140E04643}" type="slidenum">
              <a:rPr lang="en-US" smtClean="0"/>
              <a:pPr/>
              <a:t>18</a:t>
            </a:fld>
            <a:endParaRPr lang="en-US" dirty="0"/>
          </a:p>
        </p:txBody>
      </p:sp>
      <p:sp>
        <p:nvSpPr>
          <p:cNvPr id="3" name="Rectangle 2"/>
          <p:cNvSpPr/>
          <p:nvPr/>
        </p:nvSpPr>
        <p:spPr>
          <a:xfrm>
            <a:off x="3877562" y="2975019"/>
            <a:ext cx="4532342" cy="1403797"/>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r>
              <a:rPr lang="en-US" dirty="0">
                <a:solidFill>
                  <a:schemeClr val="accent6"/>
                </a:solidFill>
              </a:rPr>
              <a:t>https://github.com/yasserelbalky-Csys/E_Commerce__API.git</a:t>
            </a:r>
            <a:endParaRPr lang="ar-EG" dirty="0">
              <a:solidFill>
                <a:schemeClr val="accent6"/>
              </a:solidFill>
            </a:endParaRPr>
          </a:p>
        </p:txBody>
      </p:sp>
    </p:spTree>
    <p:extLst>
      <p:ext uri="{BB962C8B-B14F-4D97-AF65-F5344CB8AC3E}">
        <p14:creationId xmlns:p14="http://schemas.microsoft.com/office/powerpoint/2010/main" val="55102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66666" y="1471411"/>
            <a:ext cx="4897045" cy="1477328"/>
          </a:xfrm>
          <a:prstGeom prst="rect">
            <a:avLst/>
          </a:prstGeom>
        </p:spPr>
        <p:txBody>
          <a:bodyPr wrap="none">
            <a:spAutoFit/>
          </a:bodyPr>
          <a:lstStyle/>
          <a:p>
            <a:pPr algn="ctr">
              <a:lnSpc>
                <a:spcPts val="10816"/>
              </a:lnSpc>
            </a:pPr>
            <a:r>
              <a:rPr lang="en-US" sz="9600" spc="-655" dirty="0">
                <a:solidFill>
                  <a:schemeClr val="accent6"/>
                </a:solidFill>
                <a:latin typeface="Garet"/>
                <a:ea typeface="Garet"/>
                <a:cs typeface="Garet"/>
                <a:sym typeface="Garet"/>
              </a:rPr>
              <a:t>Our Team</a:t>
            </a:r>
          </a:p>
        </p:txBody>
      </p:sp>
      <p:grpSp>
        <p:nvGrpSpPr>
          <p:cNvPr id="8" name="Group 2"/>
          <p:cNvGrpSpPr/>
          <p:nvPr/>
        </p:nvGrpSpPr>
        <p:grpSpPr>
          <a:xfrm>
            <a:off x="205254" y="4639802"/>
            <a:ext cx="2499310" cy="1058689"/>
            <a:chOff x="0" y="0"/>
            <a:chExt cx="932601" cy="277686"/>
          </a:xfrm>
        </p:grpSpPr>
        <p:sp>
          <p:nvSpPr>
            <p:cNvPr id="9" name="Freeform 3"/>
            <p:cNvSpPr/>
            <p:nvPr/>
          </p:nvSpPr>
          <p:spPr>
            <a:xfrm>
              <a:off x="0" y="0"/>
              <a:ext cx="932601" cy="277686"/>
            </a:xfrm>
            <a:custGeom>
              <a:avLst/>
              <a:gdLst/>
              <a:ahLst/>
              <a:cxnLst/>
              <a:rect l="l" t="t" r="r" b="b"/>
              <a:pathLst>
                <a:path w="932601" h="277686">
                  <a:moveTo>
                    <a:pt x="91451" y="0"/>
                  </a:moveTo>
                  <a:lnTo>
                    <a:pt x="841150" y="0"/>
                  </a:lnTo>
                  <a:cubicBezTo>
                    <a:pt x="865404" y="0"/>
                    <a:pt x="888665" y="9635"/>
                    <a:pt x="905815" y="26785"/>
                  </a:cubicBezTo>
                  <a:cubicBezTo>
                    <a:pt x="922966" y="43936"/>
                    <a:pt x="932601" y="67197"/>
                    <a:pt x="932601" y="91451"/>
                  </a:cubicBezTo>
                  <a:lnTo>
                    <a:pt x="932601" y="186235"/>
                  </a:lnTo>
                  <a:cubicBezTo>
                    <a:pt x="932601" y="236742"/>
                    <a:pt x="891657" y="277686"/>
                    <a:pt x="841150" y="277686"/>
                  </a:cubicBezTo>
                  <a:lnTo>
                    <a:pt x="91451" y="277686"/>
                  </a:lnTo>
                  <a:cubicBezTo>
                    <a:pt x="67197" y="277686"/>
                    <a:pt x="43936" y="268051"/>
                    <a:pt x="26785" y="250901"/>
                  </a:cubicBezTo>
                  <a:cubicBezTo>
                    <a:pt x="9635" y="233750"/>
                    <a:pt x="0" y="210489"/>
                    <a:pt x="0" y="186235"/>
                  </a:cubicBezTo>
                  <a:lnTo>
                    <a:pt x="0" y="91451"/>
                  </a:lnTo>
                  <a:cubicBezTo>
                    <a:pt x="0" y="67197"/>
                    <a:pt x="9635" y="43936"/>
                    <a:pt x="26785" y="26785"/>
                  </a:cubicBezTo>
                  <a:cubicBezTo>
                    <a:pt x="43936" y="9635"/>
                    <a:pt x="67197" y="0"/>
                    <a:pt x="91451" y="0"/>
                  </a:cubicBezTo>
                  <a:close/>
                </a:path>
              </a:pathLst>
            </a:custGeom>
            <a:solidFill>
              <a:srgbClr val="1E00FD"/>
            </a:solidFill>
          </p:spPr>
        </p:sp>
        <p:sp>
          <p:nvSpPr>
            <p:cNvPr id="10" name="TextBox 4"/>
            <p:cNvSpPr txBox="1"/>
            <p:nvPr/>
          </p:nvSpPr>
          <p:spPr>
            <a:xfrm>
              <a:off x="0" y="-38100"/>
              <a:ext cx="932601" cy="315786"/>
            </a:xfrm>
            <a:prstGeom prst="rect">
              <a:avLst/>
            </a:prstGeom>
          </p:spPr>
          <p:txBody>
            <a:bodyPr lIns="50800" tIns="50800" rIns="50800" bIns="50800" rtlCol="0" anchor="ctr"/>
            <a:lstStyle/>
            <a:p>
              <a:pPr algn="ctr">
                <a:lnSpc>
                  <a:spcPts val="3079"/>
                </a:lnSpc>
              </a:pPr>
              <a:endParaRPr/>
            </a:p>
          </p:txBody>
        </p:sp>
      </p:grpSp>
      <p:grpSp>
        <p:nvGrpSpPr>
          <p:cNvPr id="17" name="Group 2"/>
          <p:cNvGrpSpPr/>
          <p:nvPr/>
        </p:nvGrpSpPr>
        <p:grpSpPr>
          <a:xfrm>
            <a:off x="2909816" y="4639802"/>
            <a:ext cx="2705373" cy="1058689"/>
            <a:chOff x="0" y="0"/>
            <a:chExt cx="932601" cy="277686"/>
          </a:xfrm>
        </p:grpSpPr>
        <p:sp>
          <p:nvSpPr>
            <p:cNvPr id="18" name="Freeform 3"/>
            <p:cNvSpPr/>
            <p:nvPr/>
          </p:nvSpPr>
          <p:spPr>
            <a:xfrm>
              <a:off x="0" y="0"/>
              <a:ext cx="932601" cy="277686"/>
            </a:xfrm>
            <a:custGeom>
              <a:avLst/>
              <a:gdLst/>
              <a:ahLst/>
              <a:cxnLst/>
              <a:rect l="l" t="t" r="r" b="b"/>
              <a:pathLst>
                <a:path w="932601" h="277686">
                  <a:moveTo>
                    <a:pt x="91451" y="0"/>
                  </a:moveTo>
                  <a:lnTo>
                    <a:pt x="841150" y="0"/>
                  </a:lnTo>
                  <a:cubicBezTo>
                    <a:pt x="865404" y="0"/>
                    <a:pt x="888665" y="9635"/>
                    <a:pt x="905815" y="26785"/>
                  </a:cubicBezTo>
                  <a:cubicBezTo>
                    <a:pt x="922966" y="43936"/>
                    <a:pt x="932601" y="67197"/>
                    <a:pt x="932601" y="91451"/>
                  </a:cubicBezTo>
                  <a:lnTo>
                    <a:pt x="932601" y="186235"/>
                  </a:lnTo>
                  <a:cubicBezTo>
                    <a:pt x="932601" y="236742"/>
                    <a:pt x="891657" y="277686"/>
                    <a:pt x="841150" y="277686"/>
                  </a:cubicBezTo>
                  <a:lnTo>
                    <a:pt x="91451" y="277686"/>
                  </a:lnTo>
                  <a:cubicBezTo>
                    <a:pt x="67197" y="277686"/>
                    <a:pt x="43936" y="268051"/>
                    <a:pt x="26785" y="250901"/>
                  </a:cubicBezTo>
                  <a:cubicBezTo>
                    <a:pt x="9635" y="233750"/>
                    <a:pt x="0" y="210489"/>
                    <a:pt x="0" y="186235"/>
                  </a:cubicBezTo>
                  <a:lnTo>
                    <a:pt x="0" y="91451"/>
                  </a:lnTo>
                  <a:cubicBezTo>
                    <a:pt x="0" y="67197"/>
                    <a:pt x="9635" y="43936"/>
                    <a:pt x="26785" y="26785"/>
                  </a:cubicBezTo>
                  <a:cubicBezTo>
                    <a:pt x="43936" y="9635"/>
                    <a:pt x="67197" y="0"/>
                    <a:pt x="91451" y="0"/>
                  </a:cubicBezTo>
                  <a:close/>
                </a:path>
              </a:pathLst>
            </a:custGeom>
            <a:solidFill>
              <a:srgbClr val="1E00FD"/>
            </a:solidFill>
          </p:spPr>
        </p:sp>
        <p:sp>
          <p:nvSpPr>
            <p:cNvPr id="19" name="TextBox 4"/>
            <p:cNvSpPr txBox="1"/>
            <p:nvPr/>
          </p:nvSpPr>
          <p:spPr>
            <a:xfrm>
              <a:off x="0" y="-38100"/>
              <a:ext cx="932601" cy="315786"/>
            </a:xfrm>
            <a:prstGeom prst="rect">
              <a:avLst/>
            </a:prstGeom>
          </p:spPr>
          <p:txBody>
            <a:bodyPr lIns="50800" tIns="50800" rIns="50800" bIns="50800" rtlCol="0" anchor="ctr"/>
            <a:lstStyle/>
            <a:p>
              <a:pPr algn="ctr">
                <a:lnSpc>
                  <a:spcPts val="3079"/>
                </a:lnSpc>
              </a:pPr>
              <a:endParaRPr/>
            </a:p>
          </p:txBody>
        </p:sp>
      </p:grpSp>
      <p:grpSp>
        <p:nvGrpSpPr>
          <p:cNvPr id="20" name="Group 2"/>
          <p:cNvGrpSpPr/>
          <p:nvPr/>
        </p:nvGrpSpPr>
        <p:grpSpPr>
          <a:xfrm>
            <a:off x="9251307" y="4670990"/>
            <a:ext cx="2589461" cy="1058689"/>
            <a:chOff x="0" y="0"/>
            <a:chExt cx="932601" cy="277686"/>
          </a:xfrm>
        </p:grpSpPr>
        <p:sp>
          <p:nvSpPr>
            <p:cNvPr id="21" name="Freeform 3"/>
            <p:cNvSpPr/>
            <p:nvPr/>
          </p:nvSpPr>
          <p:spPr>
            <a:xfrm>
              <a:off x="0" y="0"/>
              <a:ext cx="932601" cy="277686"/>
            </a:xfrm>
            <a:custGeom>
              <a:avLst/>
              <a:gdLst/>
              <a:ahLst/>
              <a:cxnLst/>
              <a:rect l="l" t="t" r="r" b="b"/>
              <a:pathLst>
                <a:path w="932601" h="277686">
                  <a:moveTo>
                    <a:pt x="91451" y="0"/>
                  </a:moveTo>
                  <a:lnTo>
                    <a:pt x="841150" y="0"/>
                  </a:lnTo>
                  <a:cubicBezTo>
                    <a:pt x="865404" y="0"/>
                    <a:pt x="888665" y="9635"/>
                    <a:pt x="905815" y="26785"/>
                  </a:cubicBezTo>
                  <a:cubicBezTo>
                    <a:pt x="922966" y="43936"/>
                    <a:pt x="932601" y="67197"/>
                    <a:pt x="932601" y="91451"/>
                  </a:cubicBezTo>
                  <a:lnTo>
                    <a:pt x="932601" y="186235"/>
                  </a:lnTo>
                  <a:cubicBezTo>
                    <a:pt x="932601" y="236742"/>
                    <a:pt x="891657" y="277686"/>
                    <a:pt x="841150" y="277686"/>
                  </a:cubicBezTo>
                  <a:lnTo>
                    <a:pt x="91451" y="277686"/>
                  </a:lnTo>
                  <a:cubicBezTo>
                    <a:pt x="67197" y="277686"/>
                    <a:pt x="43936" y="268051"/>
                    <a:pt x="26785" y="250901"/>
                  </a:cubicBezTo>
                  <a:cubicBezTo>
                    <a:pt x="9635" y="233750"/>
                    <a:pt x="0" y="210489"/>
                    <a:pt x="0" y="186235"/>
                  </a:cubicBezTo>
                  <a:lnTo>
                    <a:pt x="0" y="91451"/>
                  </a:lnTo>
                  <a:cubicBezTo>
                    <a:pt x="0" y="67197"/>
                    <a:pt x="9635" y="43936"/>
                    <a:pt x="26785" y="26785"/>
                  </a:cubicBezTo>
                  <a:cubicBezTo>
                    <a:pt x="43936" y="9635"/>
                    <a:pt x="67197" y="0"/>
                    <a:pt x="91451" y="0"/>
                  </a:cubicBezTo>
                  <a:close/>
                </a:path>
              </a:pathLst>
            </a:custGeom>
            <a:solidFill>
              <a:srgbClr val="1E00FD"/>
            </a:solidFill>
          </p:spPr>
        </p:sp>
        <p:sp>
          <p:nvSpPr>
            <p:cNvPr id="22" name="TextBox 4"/>
            <p:cNvSpPr txBox="1"/>
            <p:nvPr/>
          </p:nvSpPr>
          <p:spPr>
            <a:xfrm>
              <a:off x="0" y="-38100"/>
              <a:ext cx="932601" cy="315786"/>
            </a:xfrm>
            <a:prstGeom prst="rect">
              <a:avLst/>
            </a:prstGeom>
          </p:spPr>
          <p:txBody>
            <a:bodyPr lIns="50800" tIns="50800" rIns="50800" bIns="50800" rtlCol="0" anchor="ctr"/>
            <a:lstStyle/>
            <a:p>
              <a:pPr algn="ctr">
                <a:lnSpc>
                  <a:spcPts val="3079"/>
                </a:lnSpc>
              </a:pPr>
              <a:endParaRPr/>
            </a:p>
          </p:txBody>
        </p:sp>
      </p:grpSp>
      <p:grpSp>
        <p:nvGrpSpPr>
          <p:cNvPr id="23" name="Group 2"/>
          <p:cNvGrpSpPr/>
          <p:nvPr/>
        </p:nvGrpSpPr>
        <p:grpSpPr>
          <a:xfrm>
            <a:off x="6068914" y="4669765"/>
            <a:ext cx="2872799" cy="1058689"/>
            <a:chOff x="0" y="0"/>
            <a:chExt cx="932601" cy="277686"/>
          </a:xfrm>
        </p:grpSpPr>
        <p:sp>
          <p:nvSpPr>
            <p:cNvPr id="24" name="Freeform 3"/>
            <p:cNvSpPr/>
            <p:nvPr/>
          </p:nvSpPr>
          <p:spPr>
            <a:xfrm>
              <a:off x="0" y="0"/>
              <a:ext cx="932601" cy="277686"/>
            </a:xfrm>
            <a:custGeom>
              <a:avLst/>
              <a:gdLst/>
              <a:ahLst/>
              <a:cxnLst/>
              <a:rect l="l" t="t" r="r" b="b"/>
              <a:pathLst>
                <a:path w="932601" h="277686">
                  <a:moveTo>
                    <a:pt x="91451" y="0"/>
                  </a:moveTo>
                  <a:lnTo>
                    <a:pt x="841150" y="0"/>
                  </a:lnTo>
                  <a:cubicBezTo>
                    <a:pt x="865404" y="0"/>
                    <a:pt x="888665" y="9635"/>
                    <a:pt x="905815" y="26785"/>
                  </a:cubicBezTo>
                  <a:cubicBezTo>
                    <a:pt x="922966" y="43936"/>
                    <a:pt x="932601" y="67197"/>
                    <a:pt x="932601" y="91451"/>
                  </a:cubicBezTo>
                  <a:lnTo>
                    <a:pt x="932601" y="186235"/>
                  </a:lnTo>
                  <a:cubicBezTo>
                    <a:pt x="932601" y="236742"/>
                    <a:pt x="891657" y="277686"/>
                    <a:pt x="841150" y="277686"/>
                  </a:cubicBezTo>
                  <a:lnTo>
                    <a:pt x="91451" y="277686"/>
                  </a:lnTo>
                  <a:cubicBezTo>
                    <a:pt x="67197" y="277686"/>
                    <a:pt x="43936" y="268051"/>
                    <a:pt x="26785" y="250901"/>
                  </a:cubicBezTo>
                  <a:cubicBezTo>
                    <a:pt x="9635" y="233750"/>
                    <a:pt x="0" y="210489"/>
                    <a:pt x="0" y="186235"/>
                  </a:cubicBezTo>
                  <a:lnTo>
                    <a:pt x="0" y="91451"/>
                  </a:lnTo>
                  <a:cubicBezTo>
                    <a:pt x="0" y="67197"/>
                    <a:pt x="9635" y="43936"/>
                    <a:pt x="26785" y="26785"/>
                  </a:cubicBezTo>
                  <a:cubicBezTo>
                    <a:pt x="43936" y="9635"/>
                    <a:pt x="67197" y="0"/>
                    <a:pt x="91451" y="0"/>
                  </a:cubicBezTo>
                  <a:close/>
                </a:path>
              </a:pathLst>
            </a:custGeom>
            <a:solidFill>
              <a:srgbClr val="1E00FD"/>
            </a:solidFill>
          </p:spPr>
        </p:sp>
        <p:sp>
          <p:nvSpPr>
            <p:cNvPr id="25" name="TextBox 4"/>
            <p:cNvSpPr txBox="1"/>
            <p:nvPr/>
          </p:nvSpPr>
          <p:spPr>
            <a:xfrm>
              <a:off x="0" y="-38100"/>
              <a:ext cx="932601" cy="315786"/>
            </a:xfrm>
            <a:prstGeom prst="rect">
              <a:avLst/>
            </a:prstGeom>
          </p:spPr>
          <p:txBody>
            <a:bodyPr lIns="50800" tIns="50800" rIns="50800" bIns="50800" rtlCol="0" anchor="ctr"/>
            <a:lstStyle/>
            <a:p>
              <a:pPr algn="ctr">
                <a:lnSpc>
                  <a:spcPts val="3079"/>
                </a:lnSpc>
              </a:pPr>
              <a:endParaRPr/>
            </a:p>
          </p:txBody>
        </p:sp>
      </p:grpSp>
      <p:sp>
        <p:nvSpPr>
          <p:cNvPr id="5" name="Rectangle 4"/>
          <p:cNvSpPr/>
          <p:nvPr/>
        </p:nvSpPr>
        <p:spPr>
          <a:xfrm>
            <a:off x="205254" y="4875945"/>
            <a:ext cx="2293247" cy="646331"/>
          </a:xfrm>
          <a:prstGeom prst="rect">
            <a:avLst/>
          </a:prstGeom>
        </p:spPr>
        <p:txBody>
          <a:bodyPr wrap="square">
            <a:spAutoFit/>
          </a:bodyPr>
          <a:lstStyle/>
          <a:p>
            <a:pPr algn="ctr"/>
            <a:r>
              <a:rPr lang="en-US" dirty="0">
                <a:solidFill>
                  <a:schemeClr val="tx2">
                    <a:lumMod val="20000"/>
                    <a:lumOff val="80000"/>
                  </a:schemeClr>
                </a:solidFill>
                <a:latin typeface="Times New Roman" panose="02020603050405020304" pitchFamily="18" charset="0"/>
                <a:cs typeface="Times New Roman" panose="02020603050405020304" pitchFamily="18" charset="0"/>
              </a:rPr>
              <a:t>Ahmed Mohamed Zakaria</a:t>
            </a:r>
          </a:p>
        </p:txBody>
      </p:sp>
      <p:sp>
        <p:nvSpPr>
          <p:cNvPr id="26" name="Rectangle 25"/>
          <p:cNvSpPr/>
          <p:nvPr/>
        </p:nvSpPr>
        <p:spPr>
          <a:xfrm>
            <a:off x="3115879" y="4911851"/>
            <a:ext cx="2203096" cy="646331"/>
          </a:xfrm>
          <a:prstGeom prst="rect">
            <a:avLst/>
          </a:prstGeom>
        </p:spPr>
        <p:txBody>
          <a:bodyPr wrap="square">
            <a:spAutoFit/>
          </a:bodyPr>
          <a:lstStyle/>
          <a:p>
            <a:pPr algn="ctr"/>
            <a:r>
              <a:rPr lang="en-US" dirty="0">
                <a:solidFill>
                  <a:schemeClr val="tx2">
                    <a:lumMod val="20000"/>
                    <a:lumOff val="80000"/>
                  </a:schemeClr>
                </a:solidFill>
                <a:latin typeface="Times New Roman" panose="02020603050405020304" pitchFamily="18" charset="0"/>
                <a:cs typeface="Times New Roman" panose="02020603050405020304" pitchFamily="18" charset="0"/>
              </a:rPr>
              <a:t>Shadia  Mohamed Gheitas</a:t>
            </a:r>
          </a:p>
        </p:txBody>
      </p:sp>
      <p:sp>
        <p:nvSpPr>
          <p:cNvPr id="27" name="Rectangle 26"/>
          <p:cNvSpPr/>
          <p:nvPr/>
        </p:nvSpPr>
        <p:spPr>
          <a:xfrm>
            <a:off x="9625601" y="4863262"/>
            <a:ext cx="2215167" cy="646331"/>
          </a:xfrm>
          <a:prstGeom prst="rect">
            <a:avLst/>
          </a:prstGeom>
        </p:spPr>
        <p:txBody>
          <a:bodyPr wrap="square">
            <a:spAutoFit/>
          </a:bodyPr>
          <a:lstStyle/>
          <a:p>
            <a:pPr algn="ctr"/>
            <a:r>
              <a:rPr lang="en-US" dirty="0">
                <a:solidFill>
                  <a:schemeClr val="tx2">
                    <a:lumMod val="20000"/>
                    <a:lumOff val="80000"/>
                  </a:schemeClr>
                </a:solidFill>
                <a:latin typeface="Times New Roman" panose="02020603050405020304" pitchFamily="18" charset="0"/>
                <a:cs typeface="Times New Roman" panose="02020603050405020304" pitchFamily="18" charset="0"/>
              </a:rPr>
              <a:t>Hazem Hassan Mohamed</a:t>
            </a:r>
          </a:p>
        </p:txBody>
      </p:sp>
      <p:sp>
        <p:nvSpPr>
          <p:cNvPr id="28" name="Rectangle 27"/>
          <p:cNvSpPr/>
          <p:nvPr/>
        </p:nvSpPr>
        <p:spPr>
          <a:xfrm>
            <a:off x="6437072" y="4953714"/>
            <a:ext cx="2136482" cy="369332"/>
          </a:xfrm>
          <a:prstGeom prst="rect">
            <a:avLst/>
          </a:prstGeom>
        </p:spPr>
        <p:txBody>
          <a:bodyPr wrap="none">
            <a:spAutoFit/>
          </a:bodyPr>
          <a:lstStyle/>
          <a:p>
            <a:r>
              <a:rPr lang="en-US" dirty="0">
                <a:solidFill>
                  <a:schemeClr val="tx2">
                    <a:lumMod val="20000"/>
                    <a:lumOff val="80000"/>
                  </a:schemeClr>
                </a:solidFill>
                <a:latin typeface="Times New Roman" panose="02020603050405020304" pitchFamily="18" charset="0"/>
                <a:cs typeface="Times New Roman" panose="02020603050405020304" pitchFamily="18" charset="0"/>
              </a:rPr>
              <a:t>Yasser Omara Emam</a:t>
            </a:r>
          </a:p>
        </p:txBody>
      </p:sp>
    </p:spTree>
    <p:extLst>
      <p:ext uri="{BB962C8B-B14F-4D97-AF65-F5344CB8AC3E}">
        <p14:creationId xmlns:p14="http://schemas.microsoft.com/office/powerpoint/2010/main" val="2045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834279"/>
          </a:xfrm>
        </p:spPr>
        <p:txBody>
          <a:bodyPr/>
          <a:lstStyle/>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Idea</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40696" y="2178424"/>
            <a:ext cx="9785257" cy="3442447"/>
          </a:xfrm>
        </p:spPr>
        <p:txBody>
          <a:bodyPr>
            <a:noAutofit/>
          </a:bodyPr>
          <a:lstStyle/>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This project is a comprehensive web-based e-commerce platform that enables users to create an account or log in, browse products stored in the database (such as laptops, mobile phones, and cameras), add items to their shopping cart, and securely complete purchases through integrated payment gateways like Stripe.</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platform features a full admin dashboard where administrators can manage products, categories, and orders efficiently.</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The system will be built using an N-Tier architecture, separating the application into distinct layers (User Interface, Business Logic, and Data Access) to enhance maintainability, scalability, and testability. Technologies such as Repository Pattern, Unit of Work Pattern, Dependency Injection, Entity Framework Core, and ASP.NET Identity will be used to ensure a clean, modular, and secure development approach.</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68B19-A255-2EC9-B9E8-C55BEC527C01}"/>
              </a:ext>
            </a:extLst>
          </p:cNvPr>
          <p:cNvSpPr txBox="1"/>
          <p:nvPr/>
        </p:nvSpPr>
        <p:spPr>
          <a:xfrm>
            <a:off x="634255" y="887157"/>
            <a:ext cx="6109446" cy="646331"/>
          </a:xfrm>
          <a:prstGeom prst="rect">
            <a:avLst/>
          </a:prstGeom>
          <a:noFill/>
        </p:spPr>
        <p:txBody>
          <a:bodyPr wrap="square">
            <a:spAutoFit/>
          </a:bodyPr>
          <a:lstStyle/>
          <a:p>
            <a:pPr marL="457200" indent="-457200">
              <a:buFont typeface="Wingdings" panose="05000000000000000000" pitchFamily="2" charset="2"/>
              <a:buChar char="v"/>
            </a:pPr>
            <a:r>
              <a:rPr lang="en-US" sz="3600" b="1" dirty="0">
                <a:solidFill>
                  <a:schemeClr val="accent6"/>
                </a:solidFill>
              </a:rPr>
              <a:t>Objective</a:t>
            </a:r>
          </a:p>
        </p:txBody>
      </p:sp>
      <p:sp>
        <p:nvSpPr>
          <p:cNvPr id="6" name="TextBox 5">
            <a:extLst>
              <a:ext uri="{FF2B5EF4-FFF2-40B4-BE49-F238E27FC236}">
                <a16:creationId xmlns:a16="http://schemas.microsoft.com/office/drawing/2014/main" id="{AA7E42E5-A0B1-5C4A-C869-F3075DA1292E}"/>
              </a:ext>
            </a:extLst>
          </p:cNvPr>
          <p:cNvSpPr txBox="1"/>
          <p:nvPr/>
        </p:nvSpPr>
        <p:spPr>
          <a:xfrm>
            <a:off x="1299881" y="1705126"/>
            <a:ext cx="8901953" cy="3366563"/>
          </a:xfrm>
          <a:prstGeom prst="rect">
            <a:avLst/>
          </a:prstGeom>
          <a:noFill/>
        </p:spPr>
        <p:txBody>
          <a:bodyPr wrap="square">
            <a:spAutoFit/>
          </a:bodyPr>
          <a:lstStyle/>
          <a:p>
            <a:pPr algn="just">
              <a:lnSpc>
                <a:spcPct val="150000"/>
              </a:lnSpc>
            </a:pPr>
            <a:r>
              <a:rPr lang="ar-E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goal is to build a scalable, maintainable, and secure e-commerce web application focused on selling electronics. The platform will simplify the online shopping experience, ensure smooth and secure payment processing through Stripe, and adopt a clean architecture by applying the Separation of Concerns principle via an N-Tier architecture.</a:t>
            </a:r>
          </a:p>
          <a:p>
            <a:pPr algn="just">
              <a:lnSpc>
                <a:spcPct val="150000"/>
              </a:lnSpc>
            </a:pPr>
            <a:r>
              <a:rPr lang="ar-E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Modern technologies such as Bootstrap for responsive UI design, Entity Framework Core for database management, Stripe API for secure payments, and Azure for cloud hosting will be utilized. Design patterns like the Repository Pattern and Unit of Work Pattern will be implemented to enhance development efficiency, maintainability, and scalability.</a:t>
            </a:r>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952" y="390834"/>
            <a:ext cx="3829318" cy="1477328"/>
          </a:xfrm>
          <a:prstGeom prst="rect">
            <a:avLst/>
          </a:prstGeom>
        </p:spPr>
        <p:txBody>
          <a:bodyPr wrap="square">
            <a:spAutoFit/>
          </a:bodyPr>
          <a:lstStyle/>
          <a:p>
            <a:pPr marL="571500" indent="-571500">
              <a:lnSpc>
                <a:spcPts val="10816"/>
              </a:lnSpc>
              <a:buFont typeface="Wingdings" panose="05000000000000000000" pitchFamily="2" charset="2"/>
              <a:buChar char="v"/>
            </a:pPr>
            <a:r>
              <a:rPr lang="en-US" sz="3600" b="1" dirty="0">
                <a:solidFill>
                  <a:schemeClr val="accent6"/>
                </a:solidFill>
                <a:latin typeface="Times New Roman" panose="02020603050405020304" pitchFamily="18" charset="0"/>
                <a:ea typeface="Garet"/>
                <a:cs typeface="Times New Roman" panose="02020603050405020304" pitchFamily="18" charset="0"/>
                <a:sym typeface="Garet"/>
              </a:rPr>
              <a:t>Our Services</a:t>
            </a:r>
          </a:p>
        </p:txBody>
      </p:sp>
      <p:sp>
        <p:nvSpPr>
          <p:cNvPr id="5" name="Rectangle 4"/>
          <p:cNvSpPr/>
          <p:nvPr/>
        </p:nvSpPr>
        <p:spPr>
          <a:xfrm>
            <a:off x="1090410" y="2203275"/>
            <a:ext cx="7203583" cy="707886"/>
          </a:xfrm>
          <a:prstGeom prst="rect">
            <a:avLst/>
          </a:prstGeom>
        </p:spPr>
        <p:txBody>
          <a:bodyPr wrap="square">
            <a:spAutoFit/>
          </a:bodyPr>
          <a:lstStyle/>
          <a:p>
            <a:pPr marL="457200" indent="-457200" algn="just">
              <a:buFont typeface="+mj-lt"/>
              <a:buAutoNum type="arabicPeriod"/>
            </a:pPr>
            <a:r>
              <a:rPr lang="ar-EG" sz="2000" dirty="0" smtClean="0">
                <a:latin typeface="Times New Roman" panose="02020603050405020304" pitchFamily="18" charset="0"/>
                <a:cs typeface="Times New Roman" panose="02020603050405020304" pitchFamily="18" charset="0"/>
              </a:rPr>
              <a:t>We </a:t>
            </a:r>
            <a:r>
              <a:rPr lang="ar-EG" sz="2000" dirty="0">
                <a:latin typeface="Times New Roman" panose="02020603050405020304" pitchFamily="18" charset="0"/>
                <a:cs typeface="Times New Roman" panose="02020603050405020304" pitchFamily="18" charset="0"/>
              </a:rPr>
              <a:t>provide comprehensive solutions tailored to meet our clients' needs, ensuring efficient and effective outcomes</a:t>
            </a:r>
            <a:r>
              <a:rPr lang="ar-EG" dirty="0"/>
              <a:t>.</a:t>
            </a:r>
          </a:p>
        </p:txBody>
      </p:sp>
      <p:sp>
        <p:nvSpPr>
          <p:cNvPr id="6" name="Rectangle 5"/>
          <p:cNvSpPr/>
          <p:nvPr/>
        </p:nvSpPr>
        <p:spPr>
          <a:xfrm>
            <a:off x="1090410" y="3375064"/>
            <a:ext cx="7203583" cy="707886"/>
          </a:xfrm>
          <a:prstGeom prst="rect">
            <a:avLst/>
          </a:prstGeom>
        </p:spPr>
        <p:txBody>
          <a:bodyPr wrap="square">
            <a:spAutoFit/>
          </a:bodyPr>
          <a:lstStyle/>
          <a:p>
            <a:pPr marL="457200" indent="-457200">
              <a:buFont typeface="+mj-lt"/>
              <a:buAutoNum type="arabicPeriod" startAt="2"/>
            </a:pPr>
            <a:r>
              <a:rPr lang="ar-EG" sz="2000" dirty="0">
                <a:latin typeface="Times New Roman" panose="02020603050405020304" pitchFamily="18" charset="0"/>
                <a:cs typeface="Times New Roman" panose="02020603050405020304" pitchFamily="18" charset="0"/>
              </a:rPr>
              <a:t>Our team offers innovative strategies and expert support to help your business grow and succeed.</a:t>
            </a:r>
          </a:p>
        </p:txBody>
      </p:sp>
    </p:spTree>
    <p:extLst>
      <p:ext uri="{BB962C8B-B14F-4D97-AF65-F5344CB8AC3E}">
        <p14:creationId xmlns:p14="http://schemas.microsoft.com/office/powerpoint/2010/main" val="121979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91595"/>
            <a:ext cx="2009104" cy="637093"/>
          </a:xfrm>
        </p:spPr>
        <p:txBody>
          <a:bodyPr/>
          <a:lstStyle/>
          <a:p>
            <a:pPr marL="571500" indent="-571500">
              <a:buFont typeface="Wingdings" panose="05000000000000000000" pitchFamily="2" charset="2"/>
              <a:buChar char="v"/>
            </a:pPr>
            <a:r>
              <a:rPr lang="en-US" dirty="0" smtClean="0"/>
              <a:t>erd</a:t>
            </a:r>
            <a:endParaRPr lang="ar-EG" dirty="0"/>
          </a:p>
        </p:txBody>
      </p:sp>
      <p:sp>
        <p:nvSpPr>
          <p:cNvPr id="4" name="Slide Number Placeholder 3">
            <a:extLst>
              <a:ext uri="{FF2B5EF4-FFF2-40B4-BE49-F238E27FC236}">
                <a16:creationId xmlns:a16="http://schemas.microsoft.com/office/drawing/2014/main" id="{9581357C-9697-EEEF-6F9F-996B3D0F5A1E}"/>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6" name="Picture 5">
            <a:extLst>
              <a:ext uri="{FF2B5EF4-FFF2-40B4-BE49-F238E27FC236}">
                <a16:creationId xmlns:a16="http://schemas.microsoft.com/office/drawing/2014/main" id="{84A892F9-5841-3B27-B7FE-DA6EFD702848}"/>
              </a:ext>
            </a:extLst>
          </p:cNvPr>
          <p:cNvPicPr>
            <a:picLocks noChangeAspect="1"/>
          </p:cNvPicPr>
          <p:nvPr/>
        </p:nvPicPr>
        <p:blipFill>
          <a:blip r:embed="rId2"/>
          <a:stretch>
            <a:fillRect/>
          </a:stretch>
        </p:blipFill>
        <p:spPr>
          <a:xfrm>
            <a:off x="799752" y="1107582"/>
            <a:ext cx="10112189" cy="4675031"/>
          </a:xfrm>
          <a:prstGeom prst="rect">
            <a:avLst/>
          </a:prstGeom>
        </p:spPr>
      </p:pic>
    </p:spTree>
    <p:extLst>
      <p:ext uri="{BB962C8B-B14F-4D97-AF65-F5344CB8AC3E}">
        <p14:creationId xmlns:p14="http://schemas.microsoft.com/office/powerpoint/2010/main" val="345644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823369-202D-DA1F-A43A-0848E1843C44}"/>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6" name="Picture 5">
            <a:extLst>
              <a:ext uri="{FF2B5EF4-FFF2-40B4-BE49-F238E27FC236}">
                <a16:creationId xmlns:a16="http://schemas.microsoft.com/office/drawing/2014/main" id="{D00C6491-33C8-5C09-4AAC-41D190B5197D}"/>
              </a:ext>
            </a:extLst>
          </p:cNvPr>
          <p:cNvPicPr>
            <a:picLocks noChangeAspect="1"/>
          </p:cNvPicPr>
          <p:nvPr/>
        </p:nvPicPr>
        <p:blipFill>
          <a:blip r:embed="rId2"/>
          <a:stretch>
            <a:fillRect/>
          </a:stretch>
        </p:blipFill>
        <p:spPr>
          <a:xfrm>
            <a:off x="1048871" y="928688"/>
            <a:ext cx="10439908" cy="5608191"/>
          </a:xfrm>
          <a:prstGeom prst="rect">
            <a:avLst/>
          </a:prstGeom>
        </p:spPr>
      </p:pic>
    </p:spTree>
    <p:extLst>
      <p:ext uri="{BB962C8B-B14F-4D97-AF65-F5344CB8AC3E}">
        <p14:creationId xmlns:p14="http://schemas.microsoft.com/office/powerpoint/2010/main" val="242222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11F4B2-2561-F062-F9EE-2E5628139443}"/>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90D180C2-D2F2-1DCD-A4FC-9E5F45EA0FDC}"/>
              </a:ext>
            </a:extLst>
          </p:cNvPr>
          <p:cNvPicPr>
            <a:picLocks noChangeAspect="1"/>
          </p:cNvPicPr>
          <p:nvPr/>
        </p:nvPicPr>
        <p:blipFill>
          <a:blip r:embed="rId2"/>
          <a:stretch>
            <a:fillRect/>
          </a:stretch>
        </p:blipFill>
        <p:spPr>
          <a:xfrm>
            <a:off x="510988" y="1036066"/>
            <a:ext cx="10981765" cy="5485114"/>
          </a:xfrm>
          <a:prstGeom prst="rect">
            <a:avLst/>
          </a:prstGeom>
        </p:spPr>
      </p:pic>
    </p:spTree>
    <p:extLst>
      <p:ext uri="{BB962C8B-B14F-4D97-AF65-F5344CB8AC3E}">
        <p14:creationId xmlns:p14="http://schemas.microsoft.com/office/powerpoint/2010/main" val="370981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2E52DC-C399-2F68-058F-D1A9B2499620}"/>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96244876-305B-C480-6656-AEE3DBB7DC89}"/>
              </a:ext>
            </a:extLst>
          </p:cNvPr>
          <p:cNvPicPr>
            <a:picLocks noChangeAspect="1"/>
          </p:cNvPicPr>
          <p:nvPr/>
        </p:nvPicPr>
        <p:blipFill>
          <a:blip r:embed="rId2"/>
          <a:stretch>
            <a:fillRect/>
          </a:stretch>
        </p:blipFill>
        <p:spPr>
          <a:xfrm>
            <a:off x="873551" y="1075342"/>
            <a:ext cx="10843320" cy="5693434"/>
          </a:xfrm>
          <a:prstGeom prst="rect">
            <a:avLst/>
          </a:prstGeom>
        </p:spPr>
      </p:pic>
    </p:spTree>
    <p:extLst>
      <p:ext uri="{BB962C8B-B14F-4D97-AF65-F5344CB8AC3E}">
        <p14:creationId xmlns:p14="http://schemas.microsoft.com/office/powerpoint/2010/main" val="134684247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infopath/2007/PartnerControl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 ds:uri="230e9df3-be65-4c73-a93b-d1236ebd677e"/>
    <ds:schemaRef ds:uri="http://purl.org/dc/terms/"/>
    <ds:schemaRef ds:uri="16c05727-aa75-4e4a-9b5f-8a80a1165891"/>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{7F6183AB-A208-4485-96ED-4D0B02BDD5AE}tf78438558_win32</Template>
  <TotalTime>521</TotalTime>
  <Words>549</Words>
  <Application>Microsoft Office PowerPoint</Application>
  <PresentationFormat>Widescreen</PresentationFormat>
  <Paragraphs>64</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Garet</vt:lpstr>
      <vt:lpstr>Sabon Next LT</vt:lpstr>
      <vt:lpstr>Times New Roman</vt:lpstr>
      <vt:lpstr>Wingdings</vt:lpstr>
      <vt:lpstr>Custom</vt:lpstr>
      <vt:lpstr>E-commerce-API</vt:lpstr>
      <vt:lpstr>PowerPoint Presentation</vt:lpstr>
      <vt:lpstr>Idea</vt:lpstr>
      <vt:lpstr>PowerPoint Presentation</vt:lpstr>
      <vt:lpstr>PowerPoint Presentation</vt:lpstr>
      <vt:lpstr>erd</vt:lpstr>
      <vt:lpstr>PowerPoint Presentation</vt:lpstr>
      <vt:lpstr>PowerPoint Presentation</vt:lpstr>
      <vt:lpstr>PowerPoint Presentation</vt:lpstr>
      <vt:lpstr>Project structure</vt:lpstr>
      <vt:lpstr>PowerPoint Presentation</vt:lpstr>
      <vt:lpstr>PowerPoint Presentation</vt:lpstr>
      <vt:lpstr>PowerPoint Presentation</vt:lpstr>
      <vt:lpstr>PowerPoint Presentation</vt:lpstr>
      <vt:lpstr>Tecnology stack selection</vt:lpstr>
      <vt:lpstr>Midle wares</vt:lpstr>
      <vt:lpstr>Middle wares</vt:lpstr>
      <vt:lpstr>Live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E-commerce-API</dc:title>
  <dc:subject/>
  <dc:creator>Sherif Muhammad</dc:creator>
  <cp:lastModifiedBy>admin</cp:lastModifiedBy>
  <cp:revision>30</cp:revision>
  <dcterms:created xsi:type="dcterms:W3CDTF">2025-04-29T23:12:16Z</dcterms:created>
  <dcterms:modified xsi:type="dcterms:W3CDTF">2025-05-11T11:20:28Z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