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99" r:id="rId2"/>
    <p:sldId id="298" r:id="rId3"/>
    <p:sldId id="300" r:id="rId4"/>
    <p:sldId id="352" r:id="rId5"/>
    <p:sldId id="355" r:id="rId6"/>
    <p:sldId id="3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C" id="{456018D3-4872-E647-BD36-35E3EFC3DA65}">
          <p14:sldIdLst>
            <p14:sldId id="299"/>
            <p14:sldId id="298"/>
            <p14:sldId id="300"/>
            <p14:sldId id="352"/>
            <p14:sldId id="355"/>
            <p14:sldId id="362"/>
          </p14:sldIdLst>
        </p14:section>
        <p14:section name="図" id="{D2FE2BB6-0E14-4B49-B640-A8BD5791C4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9"/>
    <p:restoredTop sz="76791"/>
  </p:normalViewPr>
  <p:slideViewPr>
    <p:cSldViewPr snapToGrid="0">
      <p:cViewPr varScale="1">
        <p:scale>
          <a:sx n="76" d="100"/>
          <a:sy n="76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351C-7058-BE46-BA88-6C1F0B7E7B65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7C7BC-7155-D142-B4DE-625B92A61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everyone, I’m </a:t>
            </a:r>
            <a:r>
              <a:rPr kumimoji="1" lang="en-US" altLang="ja-JP" dirty="0" err="1"/>
              <a:t>Ryoga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Miyajima</a:t>
            </a:r>
            <a:r>
              <a:rPr kumimoji="1" lang="en-US" altLang="ja-JP" dirty="0"/>
              <a:t>, from Tokyo University of Agriculture and Technology.</a:t>
            </a:r>
          </a:p>
          <a:p>
            <a:r>
              <a:rPr kumimoji="1" lang="en-US" altLang="ja-JP" dirty="0"/>
              <a:t>Now, let’s start my presentation of strategies of my agent for SCML2024 </a:t>
            </a:r>
            <a:r>
              <a:rPr kumimoji="1" lang="en-US" altLang="ja-JP" dirty="0" err="1"/>
              <a:t>OneShot</a:t>
            </a:r>
            <a:r>
              <a:rPr kumimoji="1" lang="en-US" altLang="ja-JP" dirty="0"/>
              <a:t> Track,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24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There are concepts of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is based on an SCML </a:t>
            </a:r>
            <a:r>
              <a:rPr kumimoji="1" lang="en-US" altLang="ja-JP" dirty="0" err="1"/>
              <a:t>samlple</a:t>
            </a:r>
            <a:r>
              <a:rPr kumimoji="1" lang="en-US" altLang="ja-JP" dirty="0"/>
              <a:t> agent, </a:t>
            </a:r>
            <a:r>
              <a:rPr kumimoji="1" lang="en-US" altLang="ja-JP" dirty="0" err="1"/>
              <a:t>SyncRandomOneShotAgent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SyncRandomOneShotAgent</a:t>
            </a:r>
            <a:r>
              <a:rPr kumimoji="1" lang="en-US" altLang="ja-JP" dirty="0"/>
              <a:t> </a:t>
            </a:r>
            <a:r>
              <a:rPr lang="en" altLang="ja-JP" i="0" dirty="0">
                <a:effectLst/>
                <a:latin typeface="Helvetica" pitchFamily="2" charset="0"/>
              </a:rPr>
              <a:t>negotiates multiple partners synchronously to meet the quantity required by exogenous contracts. 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It is generally a good strategy because quantity is a much more important issue than unit price in </a:t>
            </a:r>
            <a:r>
              <a:rPr lang="en" altLang="ja-JP" i="0" dirty="0" err="1">
                <a:effectLst/>
                <a:latin typeface="Helvetica" pitchFamily="2" charset="0"/>
              </a:rPr>
              <a:t>OneShot</a:t>
            </a:r>
            <a:r>
              <a:rPr lang="en" altLang="ja-JP" i="0" dirty="0">
                <a:effectLst/>
                <a:latin typeface="Helvetica" pitchFamily="2" charset="0"/>
              </a:rPr>
              <a:t> Track.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However, it still leaves some room for improvement, so I improved it to be more efficient and lower risk.</a:t>
            </a:r>
          </a:p>
          <a:p>
            <a:endParaRPr lang="en" altLang="ja-JP" i="0" dirty="0">
              <a:effectLst/>
              <a:latin typeface="Helvetica" pitchFamily="2" charset="0"/>
            </a:endParaRPr>
          </a:p>
          <a:p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makes selective acceptance and complementary offering.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</a:t>
            </a:r>
            <a:r>
              <a:rPr kumimoji="1" lang="en" altLang="ja-JP" dirty="0"/>
              <a:t>accepts a combination of received offers from its partners that well meet the required quantities and </a:t>
            </a:r>
            <a:r>
              <a:rPr kumimoji="1" lang="en-US" altLang="ja-JP" dirty="0"/>
              <a:t>c</a:t>
            </a:r>
            <a:r>
              <a:rPr lang="en-US" altLang="ja-JP" dirty="0"/>
              <a:t>omplements shortage with counter offers.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avoids the risk of shortfall penalty.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sets the range of acceptable quantity error for avoiding shortfall penalty</a:t>
            </a:r>
            <a:r>
              <a:rPr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  <a:p>
            <a:endParaRPr lang="en" altLang="ja-JP" i="0" dirty="0">
              <a:effectLst/>
              <a:latin typeface="Helvetica" pitchFamily="2" charset="0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0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Now, I will start explaining the details of the strategies of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First, I will explain how to select acceptable offers.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selects a combination from a power set of received offers.</a:t>
            </a:r>
          </a:p>
          <a:p>
            <a:r>
              <a:rPr kumimoji="1" lang="en-US" altLang="ja-JP" dirty="0"/>
              <a:t>First,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selects a combination of offers minimizing over-quantity error and a combination minimizing under-quantity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selection of a combination minimizing over-quantity error, </a:t>
            </a:r>
            <a:r>
              <a:rPr kumimoji="1" lang="en" altLang="ja-JP" dirty="0"/>
              <a:t>if their total quantities are the same, the one with the </a:t>
            </a:r>
            <a:r>
              <a:rPr lang="en" altLang="ja-JP" dirty="0"/>
              <a:t>b</a:t>
            </a:r>
            <a:r>
              <a:rPr kumimoji="1" lang="en" altLang="ja-JP" dirty="0"/>
              <a:t>est total price is selected.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dirty="0"/>
              <a:t>In selection of a combination minimizing under-quantity error, if their total quantities are the same, the one with. the fewest partners is selected.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If their number of partners are also the same, the one with the best total price is selected.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Then,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selects from combinations of offers minimizing over and under quantity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selects the one that meets the quantity condition by the thresholds and accepts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dirty="0"/>
              <a:t>The details of the thresholds are referred later.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dirty="0"/>
              <a:t>If both of them meet the condition </a:t>
            </a:r>
            <a:r>
              <a:rPr kumimoji="1" lang="en-US" altLang="ja-JP" dirty="0"/>
              <a:t>by the thresholds</a:t>
            </a:r>
            <a:r>
              <a:rPr kumimoji="1" lang="en" altLang="ja-JP" dirty="0"/>
              <a:t>,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selects</a:t>
            </a:r>
            <a:r>
              <a:rPr kumimoji="1" lang="en" altLang="ja-JP" dirty="0"/>
              <a:t> the one with the smaller quantity error and accepts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will explain how to make counter offers.</a:t>
            </a:r>
          </a:p>
          <a:p>
            <a:r>
              <a:rPr kumimoji="1" lang="en-US" altLang="ja-JP" dirty="0"/>
              <a:t>If it hasn’t met the required quantity,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proposes offers to remaining partners.</a:t>
            </a:r>
          </a:p>
          <a:p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distributes remaining required quantity to each partners.</a:t>
            </a:r>
          </a:p>
          <a:p>
            <a:r>
              <a:rPr kumimoji="1" lang="en-US" altLang="ja-JP" dirty="0"/>
              <a:t>Then, if it has passed more than half of the total number of days, </a:t>
            </a:r>
            <a:r>
              <a:rPr kumimoji="1" lang="en-US" altLang="ja-JP" dirty="0" err="1"/>
              <a:t>CautiousOneShotAgent</a:t>
            </a:r>
            <a:r>
              <a:rPr kumimoji="1" lang="en-US" altLang="ja-JP" dirty="0"/>
              <a:t> prioritizes partners with larger total trading quantity in previous days.</a:t>
            </a:r>
          </a:p>
          <a:p>
            <a:r>
              <a:rPr kumimoji="1" lang="en-US" altLang="ja-JP" dirty="0"/>
              <a:t>Offering unit price is the better of the two options of unit price.</a:t>
            </a:r>
          </a:p>
          <a:p>
            <a:r>
              <a:rPr kumimoji="1" lang="en-US" altLang="ja-JP" dirty="0"/>
              <a:t>This figure is the image of selecting acceptable offers and proposing offers to remaining partners to complement quantity shortage.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SCML world, </a:t>
            </a:r>
            <a:r>
              <a:rPr lang="en" altLang="ja-JP" i="0" dirty="0">
                <a:effectLst/>
                <a:latin typeface="Helvetica" pitchFamily="2" charset="0"/>
              </a:rPr>
              <a:t>the shortfall penalty is a larger risk than the disposal cost.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If </a:t>
            </a:r>
            <a:r>
              <a:rPr lang="en" altLang="ja-JP" i="0" dirty="0" err="1">
                <a:effectLst/>
                <a:latin typeface="Helvetica" pitchFamily="2" charset="0"/>
              </a:rPr>
              <a:t>CautiousOneShotAgent</a:t>
            </a:r>
            <a:r>
              <a:rPr lang="en" altLang="ja-JP" i="0" dirty="0">
                <a:effectLst/>
                <a:latin typeface="Helvetica" pitchFamily="2" charset="0"/>
              </a:rPr>
              <a:t> negotiates as a seller, over-quantity causes shortfall penalty,</a:t>
            </a:r>
            <a:br>
              <a:rPr lang="en" altLang="ja-JP" i="0" dirty="0">
                <a:effectLst/>
                <a:latin typeface="Helvetica" pitchFamily="2" charset="0"/>
              </a:rPr>
            </a:br>
            <a:r>
              <a:rPr lang="en" altLang="ja-JP" i="0" dirty="0">
                <a:effectLst/>
                <a:latin typeface="Helvetica" pitchFamily="2" charset="0"/>
              </a:rPr>
              <a:t>but if it negotiates as a buyer, under-quantity causes shortfall penalty.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To reduce the risk of shortfall penalty, the thresholds of quantity error are calculated by this equation.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If </a:t>
            </a:r>
            <a:r>
              <a:rPr lang="en" altLang="ja-JP" i="0" dirty="0" err="1">
                <a:effectLst/>
                <a:latin typeface="Helvetica" pitchFamily="2" charset="0"/>
              </a:rPr>
              <a:t>CautiousOneShotAgent</a:t>
            </a:r>
            <a:r>
              <a:rPr lang="en" altLang="ja-JP" i="0" dirty="0">
                <a:effectLst/>
                <a:latin typeface="Helvetica" pitchFamily="2" charset="0"/>
              </a:rPr>
              <a:t> negotiates as a seller, it is more strict on over-quantity error, 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but if it negotiates as a buyer, it is more strict on under-quantity error.</a:t>
            </a:r>
          </a:p>
          <a:p>
            <a:r>
              <a:rPr lang="en" altLang="ja-JP" i="0" dirty="0">
                <a:effectLst/>
                <a:latin typeface="Helvetica" pitchFamily="2" charset="0"/>
              </a:rPr>
              <a:t>In addition, as the negotiation rounds progress, </a:t>
            </a:r>
            <a:r>
              <a:rPr lang="en" altLang="ja-JP" i="0" dirty="0" err="1">
                <a:effectLst/>
                <a:latin typeface="Helvetica" pitchFamily="2" charset="0"/>
              </a:rPr>
              <a:t>CautiousOneShotAgent</a:t>
            </a:r>
            <a:r>
              <a:rPr lang="en" altLang="ja-JP" i="0" dirty="0">
                <a:effectLst/>
                <a:latin typeface="Helvetica" pitchFamily="2" charset="0"/>
              </a:rPr>
              <a:t> allows for over-quantity errors and no longer allows for under-quantity errors.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81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i="0" dirty="0">
                <a:effectLst/>
                <a:latin typeface="Helvetica" pitchFamily="2" charset="0"/>
              </a:rPr>
              <a:t>To evaluate </a:t>
            </a:r>
            <a:r>
              <a:rPr lang="en" altLang="ja-JP" i="0" dirty="0" err="1">
                <a:effectLst/>
                <a:latin typeface="Helvetica" pitchFamily="2" charset="0"/>
              </a:rPr>
              <a:t>CautiousOneShotAgent</a:t>
            </a:r>
            <a:r>
              <a:rPr lang="en" altLang="ja-JP" i="0" dirty="0">
                <a:effectLst/>
                <a:latin typeface="Helvetica" pitchFamily="2" charset="0"/>
              </a:rPr>
              <a:t>, I tested it in </a:t>
            </a:r>
            <a:r>
              <a:rPr lang="en" altLang="ja-JP" i="0" dirty="0" err="1">
                <a:effectLst/>
                <a:latin typeface="Helvetica" pitchFamily="2" charset="0"/>
              </a:rPr>
              <a:t>OneShot</a:t>
            </a:r>
            <a:r>
              <a:rPr lang="en" altLang="ja-JP" i="0" dirty="0">
                <a:effectLst/>
                <a:latin typeface="Helvetica" pitchFamily="2" charset="0"/>
              </a:rPr>
              <a:t> tournaments with sample agents, </a:t>
            </a:r>
            <a:r>
              <a:rPr lang="en" altLang="ja-JP" i="0" dirty="0" err="1">
                <a:effectLst/>
                <a:latin typeface="Helvetica" pitchFamily="2" charset="0"/>
              </a:rPr>
              <a:t>RandDistOneShotAgent</a:t>
            </a:r>
            <a:r>
              <a:rPr lang="en" altLang="ja-JP" i="0" dirty="0">
                <a:effectLst/>
                <a:latin typeface="Helvetica" pitchFamily="2" charset="0"/>
              </a:rPr>
              <a:t>, </a:t>
            </a:r>
            <a:r>
              <a:rPr lang="en" altLang="ja-JP" i="0" dirty="0" err="1">
                <a:effectLst/>
                <a:latin typeface="Helvetica" pitchFamily="2" charset="0"/>
              </a:rPr>
              <a:t>SyncRandomOneShotAgent</a:t>
            </a:r>
            <a:r>
              <a:rPr lang="en" altLang="ja-JP" i="0" dirty="0">
                <a:effectLst/>
                <a:latin typeface="Helvetica" pitchFamily="2" charset="0"/>
              </a:rPr>
              <a:t>, and </a:t>
            </a:r>
            <a:r>
              <a:rPr lang="en" altLang="ja-JP" i="0" dirty="0" err="1">
                <a:effectLst/>
                <a:latin typeface="Helvetica" pitchFamily="2" charset="0"/>
              </a:rPr>
              <a:t>RandomOneShotAgent</a:t>
            </a:r>
            <a:r>
              <a:rPr lang="en" altLang="ja-JP" i="0" dirty="0">
                <a:effectLst/>
                <a:latin typeface="Helvetica" pitchFamily="2" charset="0"/>
              </a:rPr>
              <a:t> and the winner of SCML2023, </a:t>
            </a:r>
            <a:r>
              <a:rPr lang="en" altLang="ja-JP" i="0" dirty="0" err="1">
                <a:effectLst/>
                <a:latin typeface="Helvetica" pitchFamily="2" charset="0"/>
              </a:rPr>
              <a:t>QuantityOrientedAgent</a:t>
            </a:r>
            <a:r>
              <a:rPr lang="en" altLang="ja-JP" i="0" dirty="0">
                <a:effectLst/>
                <a:latin typeface="Helvetica" pitchFamily="2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As shown in this table, the </a:t>
            </a:r>
            <a:r>
              <a:rPr lang="en" altLang="ja-JP" i="0" dirty="0">
                <a:effectLst/>
                <a:latin typeface="Helvetica" pitchFamily="2" charset="0"/>
              </a:rPr>
              <a:t>score of </a:t>
            </a:r>
            <a:r>
              <a:rPr lang="en" altLang="ja-JP" i="0" dirty="0" err="1">
                <a:effectLst/>
                <a:latin typeface="Helvetica" pitchFamily="2" charset="0"/>
              </a:rPr>
              <a:t>CautiousOneShotAgent</a:t>
            </a:r>
            <a:r>
              <a:rPr lang="en" altLang="ja-JP" i="0" dirty="0">
                <a:effectLst/>
                <a:latin typeface="Helvetica" pitchFamily="2" charset="0"/>
              </a:rPr>
              <a:t> is higher than those of any other agents, so it is considered that the strategies of </a:t>
            </a:r>
            <a:r>
              <a:rPr lang="en" altLang="ja-JP" i="0" dirty="0" err="1">
                <a:effectLst/>
                <a:latin typeface="Helvetica" pitchFamily="2" charset="0"/>
              </a:rPr>
              <a:t>CautiousOneShotAgent</a:t>
            </a:r>
            <a:r>
              <a:rPr lang="en" altLang="ja-JP" i="0" dirty="0">
                <a:effectLst/>
                <a:latin typeface="Helvetica" pitchFamily="2" charset="0"/>
              </a:rPr>
              <a:t> are effective for SCML2024 </a:t>
            </a:r>
            <a:r>
              <a:rPr lang="en" altLang="ja-JP" i="0" dirty="0" err="1">
                <a:effectLst/>
                <a:latin typeface="Helvetica" pitchFamily="2" charset="0"/>
              </a:rPr>
              <a:t>OneShot</a:t>
            </a:r>
            <a:r>
              <a:rPr lang="en" altLang="ja-JP" i="0" dirty="0">
                <a:effectLst/>
                <a:latin typeface="Helvetica" pitchFamily="2" charset="0"/>
              </a:rPr>
              <a:t> Track because most participants in SCML 2024 are likely to be referring to the sample agents and </a:t>
            </a:r>
            <a:r>
              <a:rPr lang="en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JP"/>
              </a:rPr>
              <a:t>state-of-the-art </a:t>
            </a:r>
            <a:r>
              <a:rPr lang="en" altLang="ja-JP" i="0" dirty="0">
                <a:effectLst/>
                <a:latin typeface="Helvetica" pitchFamily="2" charset="0"/>
              </a:rPr>
              <a:t>agents of SCML 2023.</a:t>
            </a:r>
          </a:p>
          <a:p>
            <a:endParaRPr lang="en" altLang="ja-JP" i="0" dirty="0">
              <a:effectLst/>
              <a:latin typeface="Helvetica" pitchFamily="2" charset="0"/>
            </a:endParaRPr>
          </a:p>
          <a:p>
            <a:r>
              <a:rPr lang="en" altLang="ja-JP" i="0" dirty="0">
                <a:effectLst/>
                <a:latin typeface="Helvetica" pitchFamily="2" charset="0"/>
              </a:rPr>
              <a:t>That’s all, thank you for listening.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8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E6EB6-F0CD-103A-283D-47C42F83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84B45B-6D42-9D22-DCC4-8B1863748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DA7285-B0EF-B3DA-12FA-21324252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9E305-BC27-FD03-A267-429F434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6F53E-8977-6F53-41EA-58B32CC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9260704-769F-C9C8-2AD5-3F70FC76133D}"/>
              </a:ext>
            </a:extLst>
          </p:cNvPr>
          <p:cNvCxnSpPr>
            <a:cxnSpLocks/>
          </p:cNvCxnSpPr>
          <p:nvPr/>
        </p:nvCxnSpPr>
        <p:spPr>
          <a:xfrm>
            <a:off x="1524000" y="3525838"/>
            <a:ext cx="9144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40AFF-0DD7-B2E2-9499-9B2A5253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51334-3099-614A-8206-19A11E62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508D4-E938-8515-A2F8-6ECD18D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EACC6-331C-7030-70C2-77337977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8B688-2697-F498-6738-D56FDD3D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F624AE5-0981-8B16-81FF-66EF8D52A3AD}"/>
              </a:ext>
            </a:extLst>
          </p:cNvPr>
          <p:cNvCxnSpPr/>
          <p:nvPr/>
        </p:nvCxnSpPr>
        <p:spPr>
          <a:xfrm>
            <a:off x="462455" y="1521305"/>
            <a:ext cx="112505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6602-C803-7EF5-FD67-255E7DFF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6F53A1-480E-09D2-7715-F3595ABF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BF751F-EE68-8AF3-8711-5ED674B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E9691-F936-4443-6BFC-B9FAD470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0B595-CA50-FABF-098F-DD4195C7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88EC6FB-E223-A6BD-59C3-0C4FD544E32C}"/>
              </a:ext>
            </a:extLst>
          </p:cNvPr>
          <p:cNvCxnSpPr>
            <a:cxnSpLocks/>
          </p:cNvCxnSpPr>
          <p:nvPr/>
        </p:nvCxnSpPr>
        <p:spPr>
          <a:xfrm>
            <a:off x="831850" y="4562475"/>
            <a:ext cx="10515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7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E76E7-9F05-C7CD-4C8B-D5151223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017BA-F3B7-3D5E-EABC-2EC8F681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C1842-C1C6-55E4-2EA0-A727568C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7C21A9-15EE-D63C-0808-FFABE122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7F015-DE23-D798-E699-2BA33B09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A38D2-464E-EDF0-9859-C5A21794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06EA39A-68F7-F595-F61F-1D4823096A7D}"/>
              </a:ext>
            </a:extLst>
          </p:cNvPr>
          <p:cNvCxnSpPr/>
          <p:nvPr/>
        </p:nvCxnSpPr>
        <p:spPr>
          <a:xfrm>
            <a:off x="462455" y="1485517"/>
            <a:ext cx="112505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26AB4-6013-CED5-A685-18E807A6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29420E-BD5D-221E-4C49-E575A788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37A496-97F0-6F51-53E3-6FF9961F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738FCD-C978-1038-07B9-A1B13F66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3C5AEAF-1EFB-0995-4620-EB0D709D7A04}"/>
              </a:ext>
            </a:extLst>
          </p:cNvPr>
          <p:cNvCxnSpPr/>
          <p:nvPr/>
        </p:nvCxnSpPr>
        <p:spPr>
          <a:xfrm>
            <a:off x="462455" y="1485517"/>
            <a:ext cx="112505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6255F7-8FAC-79ED-93A4-0D68E50F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58A3E2-AFE2-C8C4-FAFE-1B2332E8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4D8DF1-30B2-5694-3814-D45DC4BB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C30D15-BD10-4AF9-3069-7FB12892FC7F}"/>
              </a:ext>
            </a:extLst>
          </p:cNvPr>
          <p:cNvSpPr/>
          <p:nvPr/>
        </p:nvSpPr>
        <p:spPr>
          <a:xfrm>
            <a:off x="0" y="6351815"/>
            <a:ext cx="12192000" cy="50618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418FD-BD63-B1B6-A09F-00D35D84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159954"/>
            <a:ext cx="11250574" cy="1340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F7E0C-2B55-1E37-B52C-96CAF8B6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455" y="1572322"/>
            <a:ext cx="11250574" cy="46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D4AF1-2B74-491B-9F98-065283104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455" y="64213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DCC08-5813-F4AE-1D59-5E2D161B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5655" y="6444749"/>
            <a:ext cx="5764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51081-A2A7-9526-253F-29CA85ED4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9829" y="6444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BCF593-76A2-04FC-90C2-C61CC8DDA0A2}"/>
              </a:ext>
            </a:extLst>
          </p:cNvPr>
          <p:cNvCxnSpPr>
            <a:cxnSpLocks/>
          </p:cNvCxnSpPr>
          <p:nvPr/>
        </p:nvCxnSpPr>
        <p:spPr>
          <a:xfrm>
            <a:off x="0" y="635456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9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rgbClr val="92D050"/>
        </a:buClr>
        <a:buFont typeface="Wingdings" pitchFamily="2" charset="2"/>
        <a:buChar char="n"/>
        <a:defRPr kumimoji="1" sz="2800" kern="1200">
          <a:solidFill>
            <a:schemeClr val="tx1">
              <a:lumMod val="95000"/>
              <a:lumOff val="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50000"/>
              <a:lumOff val="50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400FC-E294-DC19-55F5-D0ECC320C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CautiousOneShotAgent</a:t>
            </a:r>
            <a:br>
              <a:rPr kumimoji="1" lang="en-US" altLang="ja-JP" dirty="0"/>
            </a:br>
            <a:r>
              <a:rPr kumimoji="1" lang="en-US" altLang="ja-JP" dirty="0"/>
              <a:t>for ANAC2024</a:t>
            </a:r>
            <a:br>
              <a:rPr kumimoji="1" lang="en-US" altLang="ja-JP" dirty="0"/>
            </a:br>
            <a:r>
              <a:rPr kumimoji="1" lang="en-US" altLang="ja-JP" dirty="0"/>
              <a:t>SCML </a:t>
            </a:r>
            <a:r>
              <a:rPr kumimoji="1" lang="en-US" altLang="ja-JP" dirty="0" err="1"/>
              <a:t>OneShot</a:t>
            </a:r>
            <a:r>
              <a:rPr kumimoji="1" lang="en-US" altLang="ja-JP" dirty="0"/>
              <a:t> Track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D1AF25-0AB2-D411-E4C2-CD74B484A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Ryoga</a:t>
            </a:r>
            <a:r>
              <a:rPr lang="en-US" altLang="ja-JP" dirty="0"/>
              <a:t> </a:t>
            </a:r>
            <a:r>
              <a:rPr lang="en-US" altLang="ja-JP" dirty="0" err="1"/>
              <a:t>Miyajima</a:t>
            </a:r>
            <a:endParaRPr lang="en-US" altLang="ja-JP" dirty="0"/>
          </a:p>
          <a:p>
            <a:r>
              <a:rPr kumimoji="1" lang="en-US" altLang="ja-JP" dirty="0"/>
              <a:t>Tokyo University of Agriculture and Technology</a:t>
            </a:r>
          </a:p>
          <a:p>
            <a:r>
              <a:rPr lang="en-US" altLang="ja-JP" dirty="0" err="1"/>
              <a:t>Katsuhide</a:t>
            </a:r>
            <a:r>
              <a:rPr lang="en-US" altLang="ja-JP" dirty="0"/>
              <a:t> Fujita Lab.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72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30CB7-D26D-C217-F3FB-5E617DE2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Concepts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1EAD0-EFAA-3B6A-8264-8EFC6A9F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4" y="1572322"/>
            <a:ext cx="11250575" cy="4689040"/>
          </a:xfrm>
        </p:spPr>
        <p:txBody>
          <a:bodyPr/>
          <a:lstStyle/>
          <a:p>
            <a:r>
              <a:rPr kumimoji="1" lang="en-US" altLang="ja-JP" dirty="0"/>
              <a:t>Based on </a:t>
            </a:r>
            <a:r>
              <a:rPr lang="en-US" altLang="ja-JP" dirty="0" err="1"/>
              <a:t>SyncRandomOneShotAgent</a:t>
            </a:r>
            <a:endParaRPr lang="en-US" altLang="ja-JP" dirty="0"/>
          </a:p>
          <a:p>
            <a:pPr lvl="1"/>
            <a:r>
              <a:rPr kumimoji="1" lang="en" altLang="ja-JP" dirty="0"/>
              <a:t>Negotiate all partners synchronously to meet the required quantity.</a:t>
            </a:r>
          </a:p>
          <a:p>
            <a:pPr lvl="1"/>
            <a:r>
              <a:rPr kumimoji="1" lang="en" altLang="ja-JP" dirty="0"/>
              <a:t>Generally a good strategy, but room for improvement.</a:t>
            </a:r>
          </a:p>
          <a:p>
            <a:r>
              <a:rPr kumimoji="1" lang="en-US" altLang="ja-JP" dirty="0"/>
              <a:t>Selective Acceptance </a:t>
            </a:r>
            <a:r>
              <a:rPr lang="en-US" altLang="ja-JP" dirty="0"/>
              <a:t>a</a:t>
            </a:r>
            <a:r>
              <a:rPr kumimoji="1" lang="en-US" altLang="ja-JP" dirty="0"/>
              <a:t>nd </a:t>
            </a:r>
            <a:r>
              <a:rPr lang="en-US" altLang="ja-JP" dirty="0"/>
              <a:t>Complementary</a:t>
            </a:r>
            <a:r>
              <a:rPr kumimoji="1" lang="en-US" altLang="ja-JP" dirty="0"/>
              <a:t> Offering</a:t>
            </a:r>
          </a:p>
          <a:p>
            <a:pPr lvl="1"/>
            <a:r>
              <a:rPr kumimoji="1" lang="en" altLang="ja-JP" dirty="0"/>
              <a:t>Accept received offers that well meet the required quantities.</a:t>
            </a:r>
          </a:p>
          <a:p>
            <a:pPr lvl="1"/>
            <a:r>
              <a:rPr lang="en-US" altLang="ja-JP" dirty="0"/>
              <a:t>Complement shortage with counter offers.</a:t>
            </a:r>
          </a:p>
          <a:p>
            <a:r>
              <a:rPr kumimoji="1" lang="en-US" altLang="ja-JP" dirty="0"/>
              <a:t>Avoid </a:t>
            </a:r>
            <a:r>
              <a:rPr lang="en-US" altLang="ja-JP" dirty="0"/>
              <a:t>T</a:t>
            </a:r>
            <a:r>
              <a:rPr kumimoji="1" lang="en-US" altLang="ja-JP" dirty="0"/>
              <a:t>he Risk of Shortfall </a:t>
            </a:r>
            <a:r>
              <a:rPr lang="en-US" altLang="ja-JP" dirty="0"/>
              <a:t>P</a:t>
            </a:r>
            <a:r>
              <a:rPr kumimoji="1" lang="en-US" altLang="ja-JP" dirty="0"/>
              <a:t>enalty</a:t>
            </a:r>
          </a:p>
          <a:p>
            <a:pPr lvl="1"/>
            <a:r>
              <a:rPr lang="en-US" altLang="ja-JP" dirty="0"/>
              <a:t>Set the acceptable quantity error range for avoiding shortfall penalty.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4788DB-193B-3DBA-A651-4527A163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E75E3-E468-056D-CAB1-AC6ED785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Selection of Acceptable Offers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ED69A-6CEF-B480-5CDA-6E2A065A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S</a:t>
            </a:r>
            <a:r>
              <a:rPr kumimoji="1" lang="en" altLang="ja-JP" dirty="0"/>
              <a:t>elect a Combination from a Power </a:t>
            </a:r>
            <a:r>
              <a:rPr lang="en" altLang="ja-JP" dirty="0"/>
              <a:t>S</a:t>
            </a:r>
            <a:r>
              <a:rPr kumimoji="1" lang="en" altLang="ja-JP" dirty="0"/>
              <a:t>et of Received </a:t>
            </a:r>
            <a:r>
              <a:rPr lang="en" altLang="ja-JP" dirty="0"/>
              <a:t>O</a:t>
            </a:r>
            <a:r>
              <a:rPr kumimoji="1" lang="en" altLang="ja-JP" dirty="0"/>
              <a:t>ffers.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ja-JP" dirty="0"/>
              <a:t>Select a combination minimizing over-quantity error</a:t>
            </a:r>
          </a:p>
          <a:p>
            <a:pPr lvl="2"/>
            <a:r>
              <a:rPr kumimoji="1" lang="en" altLang="ja-JP" dirty="0"/>
              <a:t>If quantity is the same, </a:t>
            </a:r>
            <a:r>
              <a:rPr lang="en" altLang="ja-JP" dirty="0"/>
              <a:t>b</a:t>
            </a:r>
            <a:r>
              <a:rPr kumimoji="1" lang="en" altLang="ja-JP" dirty="0"/>
              <a:t>etter total price is preferred.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ja-JP" dirty="0"/>
              <a:t>Select a combination minimizing under-quantity error</a:t>
            </a:r>
          </a:p>
          <a:p>
            <a:pPr lvl="2"/>
            <a:r>
              <a:rPr kumimoji="1" lang="en" altLang="ja-JP" dirty="0"/>
              <a:t>If quantity is the same, </a:t>
            </a:r>
            <a:r>
              <a:rPr lang="en" altLang="ja-JP" dirty="0"/>
              <a:t>fewer partners</a:t>
            </a:r>
            <a:r>
              <a:rPr kumimoji="1" lang="en" altLang="ja-JP" dirty="0"/>
              <a:t> is preferred.</a:t>
            </a:r>
          </a:p>
          <a:p>
            <a:pPr lvl="2"/>
            <a:r>
              <a:rPr lang="en" altLang="ja-JP" dirty="0"/>
              <a:t>If number of partners is also the same, better total price is preferred.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ja-JP" dirty="0"/>
              <a:t>Accept either combination of offers.</a:t>
            </a:r>
          </a:p>
          <a:p>
            <a:pPr lvl="2"/>
            <a:r>
              <a:rPr kumimoji="1" lang="en" altLang="ja-JP" dirty="0"/>
              <a:t>Accept the one that meets the condition by the thresholds*.</a:t>
            </a:r>
          </a:p>
          <a:p>
            <a:pPr lvl="3"/>
            <a:r>
              <a:rPr kumimoji="1" lang="en" altLang="ja-JP" dirty="0"/>
              <a:t>*: Refer to Risk Management(Page 4).</a:t>
            </a:r>
          </a:p>
          <a:p>
            <a:pPr lvl="2"/>
            <a:r>
              <a:rPr kumimoji="1" lang="en" altLang="ja-JP" dirty="0"/>
              <a:t>If both of them meet the condition, accept the smaller quantity error.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485942-1E9E-05BF-6979-28A631D6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5DD88-DFF9-88D7-263F-4D3FCF98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Making Counter Offers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AE5CD0E-5460-74C7-0D42-C9B01E6F4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Complement Quantity Shortage with Counter Offers.</a:t>
                </a:r>
              </a:p>
              <a:p>
                <a:pPr lvl="1"/>
                <a:r>
                  <a:rPr kumimoji="1" lang="en-US" altLang="ja-JP" dirty="0"/>
                  <a:t>Distribute remaining required quantity to each partners.</a:t>
                </a:r>
              </a:p>
              <a:p>
                <a:pPr lvl="2"/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m:rPr>
                        <m:lit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,</a:t>
                </a:r>
                <a:br>
                  <a:rPr lang="en-US" altLang="ja-JP" dirty="0"/>
                </a:br>
                <a:r>
                  <a:rPr lang="en-US" altLang="ja-JP" dirty="0"/>
                  <a:t>prioritize partners with larger total trading quantity in previous days.</a:t>
                </a:r>
              </a:p>
              <a:p>
                <a:pPr lvl="3"/>
                <a:endParaRPr lang="en-US" altLang="ja-JP" dirty="0"/>
              </a:p>
              <a:p>
                <a:pPr lvl="1"/>
                <a:r>
                  <a:rPr kumimoji="1" lang="en-US" altLang="ja-JP" dirty="0"/>
                  <a:t>UNIT PRICE: the better one</a:t>
                </a:r>
              </a:p>
              <a:p>
                <a:pPr lvl="2"/>
                <a:r>
                  <a:rPr lang="en-US" altLang="ja-JP" dirty="0"/>
                  <a:t>If seller, the higher one.</a:t>
                </a:r>
              </a:p>
              <a:p>
                <a:pPr lvl="2"/>
                <a:r>
                  <a:rPr kumimoji="1" lang="en-US" altLang="ja-JP" dirty="0"/>
                  <a:t>If buyer, the lower one.</a:t>
                </a: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AE5CD0E-5460-74C7-0D42-C9B01E6F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5" t="-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6DDA0-951D-447B-7EB1-CCAB7677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D9304E-3A72-8F24-9161-01F54C66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63" y="2719416"/>
            <a:ext cx="4192766" cy="37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7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517CA-1D34-555A-20AD-D4389B17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Risk Management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D5C5797-D72F-35D0-DFBA-923117993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5" y="1572322"/>
                <a:ext cx="11250574" cy="487242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ja-JP" dirty="0"/>
                  <a:t>Reduce the Risk of Shortfall Penalty.</a:t>
                </a:r>
              </a:p>
              <a:p>
                <a:pPr lvl="1"/>
                <a:r>
                  <a:rPr lang="en-US" altLang="ja-JP" dirty="0"/>
                  <a:t>If seller, over-quantity causes shortfall penalty.</a:t>
                </a:r>
              </a:p>
              <a:p>
                <a:pPr lvl="1"/>
                <a:r>
                  <a:rPr kumimoji="1" lang="en-US" altLang="ja-JP" dirty="0"/>
                  <a:t>If buyer, </a:t>
                </a:r>
                <a:r>
                  <a:rPr lang="en-US" altLang="ja-JP" dirty="0"/>
                  <a:t>under-quantity causes shortfall penalty.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en-US" altLang="ja-JP" dirty="0"/>
                  <a:t>Thresholds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𝑜𝑣𝑒𝑟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dirty="0"/>
                  <a:t> to judge whether acceptable offers or not.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𝑙𝑖𝑛𝑒𝑠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𝑠𝑒𝑙𝑙𝑖𝑛𝑔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𝑙𝑖𝑛𝑒𝑠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𝑏𝑢𝑦𝑖𝑛𝑔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𝑜𝑣𝑒𝑟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𝑠𝑒𝑙𝑙𝑖𝑛𝑔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1/4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𝑙𝑖𝑛𝑒𝑠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𝑏𝑢𝑦𝑖𝑛𝑔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b="0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ja-JP" dirty="0"/>
                  <a:t>: Relative negotiation round.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𝑙𝑖𝑛𝑒𝑠</m:t>
                        </m:r>
                      </m:sub>
                    </m:sSub>
                  </m:oMath>
                </a14:m>
                <a:r>
                  <a:rPr kumimoji="1" lang="en-US" altLang="ja-JP" dirty="0"/>
                  <a:t>: Production limits per a day.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D5C5797-D72F-35D0-DFBA-923117993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5" y="1572322"/>
                <a:ext cx="11250574" cy="4872426"/>
              </a:xfrm>
              <a:blipFill>
                <a:blip r:embed="rId5"/>
                <a:stretch>
                  <a:fillRect l="-1015" t="-1299" b="-3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32C896-D03C-970A-696B-8F7A6CD3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25C9B5-F6E5-BAA3-B7DA-F7B44C45E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732" y="3843611"/>
            <a:ext cx="5211336" cy="2601137"/>
          </a:xfrm>
          <a:prstGeom prst="rect">
            <a:avLst/>
          </a:prstGeo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836B68E2-5D29-2797-B062-3006A2EF9B0F}"/>
              </a:ext>
            </a:extLst>
          </p:cNvPr>
          <p:cNvSpPr/>
          <p:nvPr/>
        </p:nvSpPr>
        <p:spPr>
          <a:xfrm>
            <a:off x="4479131" y="2914650"/>
            <a:ext cx="407194" cy="5143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4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CBA79-4AB8-9247-B008-8B414EB2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610458B-34E5-079C-7698-A76071E3C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4" y="1572321"/>
                <a:ext cx="11250574" cy="393395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ja-JP" dirty="0"/>
                  <a:t>Test in </a:t>
                </a:r>
                <a:r>
                  <a:rPr kumimoji="1" lang="en-US" altLang="ja-JP" dirty="0" err="1"/>
                  <a:t>OneShot</a:t>
                </a:r>
                <a:r>
                  <a:rPr kumimoji="1" lang="en-US" altLang="ja-JP" dirty="0"/>
                  <a:t> Tournaments</a:t>
                </a:r>
              </a:p>
              <a:p>
                <a:pPr lvl="1"/>
                <a:r>
                  <a:rPr lang="en-US" altLang="ja-JP" dirty="0"/>
                  <a:t>Competitors:</a:t>
                </a:r>
              </a:p>
              <a:p>
                <a:pPr lvl="2"/>
                <a:r>
                  <a:rPr kumimoji="1" lang="en-US" altLang="ja-JP" dirty="0" err="1"/>
                  <a:t>CautiousOneShotAgent</a:t>
                </a:r>
                <a:r>
                  <a:rPr kumimoji="1" lang="en-US" altLang="ja-JP" dirty="0"/>
                  <a:t>(my agent)</a:t>
                </a:r>
              </a:p>
              <a:p>
                <a:pPr lvl="2"/>
                <a:r>
                  <a:rPr kumimoji="1" lang="en" altLang="ja-JP" dirty="0" err="1"/>
                  <a:t>RandDistOneShotAgent</a:t>
                </a:r>
                <a:r>
                  <a:rPr kumimoji="1" lang="en" altLang="ja-JP" dirty="0"/>
                  <a:t>(sample agent)</a:t>
                </a:r>
                <a:endParaRPr lang="en" altLang="ja-JP" dirty="0"/>
              </a:p>
              <a:p>
                <a:pPr lvl="2"/>
                <a:r>
                  <a:rPr kumimoji="1" lang="en" altLang="ja-JP" dirty="0" err="1"/>
                  <a:t>SyncRandomOneShotAgent</a:t>
                </a:r>
                <a:r>
                  <a:rPr kumimoji="1" lang="en" altLang="ja-JP" dirty="0"/>
                  <a:t>(sample agent)</a:t>
                </a:r>
                <a:endParaRPr lang="en" altLang="ja-JP" dirty="0"/>
              </a:p>
              <a:p>
                <a:pPr lvl="2"/>
                <a:r>
                  <a:rPr kumimoji="1" lang="en" altLang="ja-JP" dirty="0" err="1"/>
                  <a:t>RandomOneShotAgent</a:t>
                </a:r>
                <a:r>
                  <a:rPr kumimoji="1" lang="en" altLang="ja-JP" dirty="0"/>
                  <a:t>(sample agent)</a:t>
                </a:r>
              </a:p>
              <a:p>
                <a:pPr lvl="2"/>
                <a:r>
                  <a:rPr kumimoji="1" lang="en" altLang="ja-JP" dirty="0" err="1"/>
                  <a:t>QuantityOrientedAgent</a:t>
                </a:r>
                <a:r>
                  <a:rPr kumimoji="1" lang="en" altLang="ja-JP" dirty="0"/>
                  <a:t>(the winner of SCML2023)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kumimoji="1" lang="en" altLang="ja-JP" dirty="0"/>
                  <a:t>: 100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𝑐𝑜𝑛𝑓𝑖𝑔𝑠</m:t>
                        </m:r>
                      </m:sub>
                    </m:sSub>
                  </m:oMath>
                </a14:m>
                <a:r>
                  <a:rPr kumimoji="1" lang="en" altLang="ja-JP" dirty="0"/>
                  <a:t>: 5</a:t>
                </a:r>
              </a:p>
              <a:p>
                <a:pPr lvl="1"/>
                <a:endParaRPr kumimoji="1" lang="en" altLang="ja-JP" dirty="0"/>
              </a:p>
              <a:p>
                <a:pPr lvl="2"/>
                <a:endParaRPr kumimoji="1" lang="en" altLang="ja-JP" dirty="0"/>
              </a:p>
              <a:p>
                <a:pPr lvl="2"/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610458B-34E5-079C-7698-A76071E3C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4" y="1572321"/>
                <a:ext cx="11250574" cy="3933957"/>
              </a:xfrm>
              <a:blipFill>
                <a:blip r:embed="rId5"/>
                <a:stretch>
                  <a:fillRect l="-1015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00D9D-B844-9E27-8856-D15D73D3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76132C-5620-1EC5-496F-09AB3F05C3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15"/>
          <a:stretch/>
        </p:blipFill>
        <p:spPr>
          <a:xfrm>
            <a:off x="3486453" y="4396033"/>
            <a:ext cx="522077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5146"/>
      </p:ext>
    </p:extLst>
  </p:cSld>
  <p:clrMapOvr>
    <a:masterClrMapping/>
  </p:clrMapOvr>
</p:sld>
</file>

<file path=ppt/theme/theme1.xml><?xml version="1.0" encoding="utf-8"?>
<a:theme xmlns:a="http://schemas.openxmlformats.org/drawingml/2006/main" name="マイベストテーマ4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マイベストテーマ4" id="{60C7A863-B329-8343-AAFA-24785AFCA2F1}" vid="{15AAB943-2511-1E42-BB38-A97BE4F0321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マイベストテーマ4</Template>
  <TotalTime>73471</TotalTime>
  <Words>1015</Words>
  <Application>Microsoft Macintosh PowerPoint</Application>
  <PresentationFormat>ワイド画面</PresentationFormat>
  <Paragraphs>112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Noto Sans JP</vt:lpstr>
      <vt:lpstr>Meiryo</vt:lpstr>
      <vt:lpstr>游ゴシック</vt:lpstr>
      <vt:lpstr>Arial</vt:lpstr>
      <vt:lpstr>Cambria Math</vt:lpstr>
      <vt:lpstr>Helvetica</vt:lpstr>
      <vt:lpstr>Wingdings</vt:lpstr>
      <vt:lpstr>マイベストテーマ4</vt:lpstr>
      <vt:lpstr>CautiousOneShotAgent for ANAC2024 SCML OneShot Track</vt:lpstr>
      <vt:lpstr>Concepts</vt:lpstr>
      <vt:lpstr>Selection of Acceptable Offers</vt:lpstr>
      <vt:lpstr>Making Counter Offers</vt:lpstr>
      <vt:lpstr>Risk Management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並列交渉問題のための 合意の組合せを考慮した 自動交渉戦略の強化学習</dc:title>
  <dc:creator>MIYAJIMA Ryoga</dc:creator>
  <cp:lastModifiedBy>MIYAJIMA Ryoga</cp:lastModifiedBy>
  <cp:revision>110</cp:revision>
  <dcterms:created xsi:type="dcterms:W3CDTF">2023-12-10T13:23:03Z</dcterms:created>
  <dcterms:modified xsi:type="dcterms:W3CDTF">2024-05-01T00:57:40Z</dcterms:modified>
</cp:coreProperties>
</file>