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59" r:id="rId6"/>
    <p:sldId id="269" r:id="rId7"/>
    <p:sldId id="260" r:id="rId8"/>
    <p:sldId id="261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5FDC3-8B51-4F47-AD12-F91F7CF47F1C}" v="18" dt="2024-05-01T01:35:17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1"/>
    <p:restoredTop sz="94759"/>
  </p:normalViewPr>
  <p:slideViewPr>
    <p:cSldViewPr snapToGrid="0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/>
              <a:t>Average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CE-9B47-BAB1-90B43B4321CC}"/>
              </c:ext>
            </c:extLst>
          </c:dPt>
          <c:cat>
            <c:strRef>
              <c:f>Sheet1!$B$3:$C$6</c:f>
              <c:strCache>
                <c:ptCount val="4"/>
                <c:pt idx="0">
                  <c:v>RandomOneShot Agent</c:v>
                </c:pt>
                <c:pt idx="1">
                  <c:v>BetterSync Agent</c:v>
                </c:pt>
                <c:pt idx="2">
                  <c:v>SyncRandomOneshot Agent</c:v>
                </c:pt>
                <c:pt idx="3">
                  <c:v>EpsilonGreedy Agent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0.73299999999999998</c:v>
                </c:pt>
                <c:pt idx="1">
                  <c:v>1.0469999999999999</c:v>
                </c:pt>
                <c:pt idx="2">
                  <c:v>1.052</c:v>
                </c:pt>
                <c:pt idx="3">
                  <c:v>1.081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CE-9B47-BAB1-90B43B432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1025376"/>
        <c:axId val="361027088"/>
      </c:barChart>
      <c:catAx>
        <c:axId val="361025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1027088"/>
        <c:crosses val="autoZero"/>
        <c:auto val="1"/>
        <c:lblAlgn val="ctr"/>
        <c:lblOffset val="100"/>
        <c:noMultiLvlLbl val="0"/>
      </c:catAx>
      <c:valAx>
        <c:axId val="361027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102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>
          <a:lumMod val="85000"/>
          <a:lumOff val="15000"/>
        </a:schemeClr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C9B1C-B6EE-47A2-AC34-59D7882FBFB3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6376-88D8-431C-9063-284F1DFA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14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dirty="0"/>
              <a:t>This counter proposal is repeated until sum of the offered quantity match to the needs.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6376-88D8-431C-9063-284F1DFA3F8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75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BDDD-DE11-43B8-B12E-B3BF77233B77}" type="datetime1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4975FE1-5D3B-4277-9712-0ED96E90B80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0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D418-920D-4778-B6CE-C2AF0EDEFA76}" type="datetime1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8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E02-46DD-4E38-A5B6-0150270FDF47}" type="datetime1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28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CCC2-449F-4242-8527-BC64C061919C}" type="datetime1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4975FE1-5D3B-4277-9712-0ED96E90B80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713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122B-E9F5-45FB-AA27-50EC315BC4AC}" type="datetime1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4975FE1-5D3B-4277-9712-0ED96E90B80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40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9AF3-9406-4397-8A06-4EE98C7F894F}" type="datetime1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04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0F48-4E38-44FF-9D9E-18AAF38ED702}" type="datetime1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0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F1B-449A-41C0-9929-8F3795FA7DF1}" type="datetime1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1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DA37-381D-4C9B-BC66-642E826BD0E5}" type="datetime1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296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2440E28F-40DD-4D30-BF92-C3EE2FD97B8C}" type="datetime1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975FE1-5D3B-4277-9712-0ED96E90B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98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8037-D319-4607-997C-47DE271BCBBA}" type="datetime1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20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95EE2E-591E-416C-A191-2714837493C8}" type="datetime1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975FE1-5D3B-4277-9712-0ED96E90B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8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b="0" i="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416B89-D328-4480-B9EB-1BF22707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751525"/>
            <a:ext cx="10058400" cy="2248886"/>
          </a:xfrm>
        </p:spPr>
        <p:txBody>
          <a:bodyPr>
            <a:normAutofit/>
          </a:bodyPr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EpsilonGreedyAgent</a:t>
            </a:r>
            <a:b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5300" dirty="0">
                <a:latin typeface="Arial" panose="020B0604020202020204" pitchFamily="34" charset="0"/>
                <a:cs typeface="Arial" panose="020B0604020202020204" pitchFamily="34" charset="0"/>
              </a:rPr>
              <a:t>for SCML2024 </a:t>
            </a:r>
            <a:r>
              <a:rPr lang="en-US" altLang="ja-JP" sz="5300" dirty="0" err="1">
                <a:latin typeface="Arial" panose="020B0604020202020204" pitchFamily="34" charset="0"/>
                <a:cs typeface="Arial" panose="020B0604020202020204" pitchFamily="34" charset="0"/>
              </a:rPr>
              <a:t>oneshot</a:t>
            </a:r>
            <a:endParaRPr kumimoji="1" lang="ja-JP" altLang="en-US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E3FA61-9CAE-C08A-E5B1-824A64C7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34886"/>
            <a:ext cx="10058400" cy="1143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kumimoji="1" lang="en-US" altLang="ja-JP" cap="none" dirty="0" err="1">
                <a:latin typeface="Arial" panose="020B0604020202020204" pitchFamily="34" charset="0"/>
                <a:cs typeface="Arial" panose="020B0604020202020204" pitchFamily="34" charset="0"/>
              </a:rPr>
              <a:t>Yuzuru</a:t>
            </a:r>
            <a:r>
              <a:rPr kumimoji="1" lang="en-US" altLang="ja-JP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cap="none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1" lang="en-US" altLang="ja-JP" cap="none" dirty="0">
                <a:latin typeface="Arial" panose="020B0604020202020204" pitchFamily="34" charset="0"/>
                <a:cs typeface="Arial" panose="020B0604020202020204" pitchFamily="34" charset="0"/>
              </a:rPr>
              <a:t>itamura</a:t>
            </a:r>
          </a:p>
          <a:p>
            <a:pPr algn="ctr"/>
            <a:r>
              <a:rPr kumimoji="1" lang="en" altLang="ja-JP" cap="none" dirty="0">
                <a:latin typeface="Arial" panose="020B0604020202020204" pitchFamily="34" charset="0"/>
                <a:cs typeface="Arial" panose="020B0604020202020204" pitchFamily="34" charset="0"/>
              </a:rPr>
              <a:t>Tokyo University of Agriculture and Technology</a:t>
            </a:r>
          </a:p>
          <a:p>
            <a:pPr algn="ctr"/>
            <a:r>
              <a:rPr lang="en" altLang="ja-JP" cap="none" dirty="0">
                <a:latin typeface="Arial" panose="020B0604020202020204" pitchFamily="34" charset="0"/>
                <a:cs typeface="Arial" panose="020B0604020202020204" pitchFamily="34" charset="0"/>
              </a:rPr>
              <a:t>SCML 2024 </a:t>
            </a:r>
            <a:endParaRPr kumimoji="1" lang="en" altLang="ja-JP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ja-JP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13DC1B-2082-C2E8-754D-149B7BD6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pic>
        <p:nvPicPr>
          <p:cNvPr id="9" name="オーディオ 8">
            <a:extLst>
              <a:ext uri="{FF2B5EF4-FFF2-40B4-BE49-F238E27FC236}">
                <a16:creationId xmlns:a16="http://schemas.microsoft.com/office/drawing/2014/main" id="{10BC4563-0F88-733A-5392-FF473AFF08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29"/>
    </mc:Choice>
    <mc:Fallback>
      <p:transition spd="slow" advTm="155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265CC-6033-754C-C53E-1BF2E509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Response Strategy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1FB98-F0B7-2347-8BAB-D58E9476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Re-</a:t>
            </a:r>
            <a:r>
              <a:rPr kumimoji="1" lang="en" altLang="ja-JP" dirty="0"/>
              <a:t>propose to make up the shortfall.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2ACCD-736A-C80B-6655-95C64CA3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968F8C03-D55D-5339-1FD5-7CB1F97F6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88" y="3255948"/>
            <a:ext cx="812800" cy="8128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F3A3926-D2DC-9B03-AA84-D41551B2185F}"/>
              </a:ext>
            </a:extLst>
          </p:cNvPr>
          <p:cNvCxnSpPr>
            <a:cxnSpLocks/>
          </p:cNvCxnSpPr>
          <p:nvPr/>
        </p:nvCxnSpPr>
        <p:spPr>
          <a:xfrm>
            <a:off x="4422716" y="3740315"/>
            <a:ext cx="112025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D8959A0-8271-B000-EB67-F694C43EDD08}"/>
              </a:ext>
            </a:extLst>
          </p:cNvPr>
          <p:cNvCxnSpPr>
            <a:cxnSpLocks/>
          </p:cNvCxnSpPr>
          <p:nvPr/>
        </p:nvCxnSpPr>
        <p:spPr>
          <a:xfrm>
            <a:off x="1178543" y="3662348"/>
            <a:ext cx="1595515" cy="15649"/>
          </a:xfrm>
          <a:prstGeom prst="straightConnector1">
            <a:avLst/>
          </a:prstGeom>
          <a:ln w="38100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31F47B1-4C67-A159-8C45-57CC5DE15EA0}"/>
              </a:ext>
            </a:extLst>
          </p:cNvPr>
          <p:cNvCxnSpPr>
            <a:cxnSpLocks/>
          </p:cNvCxnSpPr>
          <p:nvPr/>
        </p:nvCxnSpPr>
        <p:spPr>
          <a:xfrm>
            <a:off x="1178543" y="2942943"/>
            <a:ext cx="1602346" cy="603198"/>
          </a:xfrm>
          <a:prstGeom prst="straightConnector1">
            <a:avLst/>
          </a:prstGeom>
          <a:ln w="38100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3E26909-0CF3-60CB-B59F-20EB174796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8543" y="3809854"/>
            <a:ext cx="1595515" cy="429437"/>
          </a:xfrm>
          <a:prstGeom prst="straightConnector1">
            <a:avLst/>
          </a:prstGeom>
          <a:ln w="38100">
            <a:solidFill>
              <a:srgbClr val="00D2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7307CF-3D20-A9F8-2BEA-050E8C1CEDC0}"/>
              </a:ext>
            </a:extLst>
          </p:cNvPr>
          <p:cNvSpPr txBox="1"/>
          <p:nvPr/>
        </p:nvSpPr>
        <p:spPr>
          <a:xfrm>
            <a:off x="4766863" y="3769223"/>
            <a:ext cx="30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182FF5-C1BA-8268-B50A-84273533FFA5}"/>
              </a:ext>
            </a:extLst>
          </p:cNvPr>
          <p:cNvSpPr txBox="1"/>
          <p:nvPr/>
        </p:nvSpPr>
        <p:spPr>
          <a:xfrm>
            <a:off x="1986303" y="2942943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852C4E-B7E7-21EB-44FC-520E106B9CDD}"/>
              </a:ext>
            </a:extLst>
          </p:cNvPr>
          <p:cNvSpPr txBox="1"/>
          <p:nvPr/>
        </p:nvSpPr>
        <p:spPr>
          <a:xfrm>
            <a:off x="1986303" y="3370983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5F7841-2DA0-3642-B4F1-DC08DD4C3B5E}"/>
              </a:ext>
            </a:extLst>
          </p:cNvPr>
          <p:cNvSpPr txBox="1"/>
          <p:nvPr/>
        </p:nvSpPr>
        <p:spPr>
          <a:xfrm>
            <a:off x="2864646" y="4138555"/>
            <a:ext cx="193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BetterSyncAgent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64169E-2468-B130-27BC-52AC07B3DFBA}"/>
              </a:ext>
            </a:extLst>
          </p:cNvPr>
          <p:cNvSpPr txBox="1"/>
          <p:nvPr/>
        </p:nvSpPr>
        <p:spPr>
          <a:xfrm>
            <a:off x="1975032" y="3940239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D200"/>
                </a:solidFill>
              </a:rPr>
              <a:t>2</a:t>
            </a:r>
            <a:endParaRPr kumimoji="1" lang="ja-JP" altLang="en-US" dirty="0">
              <a:solidFill>
                <a:srgbClr val="00D200"/>
              </a:solidFill>
            </a:endParaRPr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ED23000D-C132-3446-2875-FB6D461EA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75547"/>
              </p:ext>
            </p:extLst>
          </p:nvPr>
        </p:nvGraphicFramePr>
        <p:xfrm>
          <a:off x="6403774" y="2921666"/>
          <a:ext cx="4751906" cy="1726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476">
                  <a:extLst>
                    <a:ext uri="{9D8B030D-6E8A-4147-A177-3AD203B41FA5}">
                      <a16:colId xmlns:a16="http://schemas.microsoft.com/office/drawing/2014/main" val="1851088131"/>
                    </a:ext>
                  </a:extLst>
                </a:gridCol>
                <a:gridCol w="2184896">
                  <a:extLst>
                    <a:ext uri="{9D8B030D-6E8A-4147-A177-3AD203B41FA5}">
                      <a16:colId xmlns:a16="http://schemas.microsoft.com/office/drawing/2014/main" val="1280178807"/>
                    </a:ext>
                  </a:extLst>
                </a:gridCol>
                <a:gridCol w="1679534">
                  <a:extLst>
                    <a:ext uri="{9D8B030D-6E8A-4147-A177-3AD203B41FA5}">
                      <a16:colId xmlns:a16="http://schemas.microsoft.com/office/drawing/2014/main" val="2757477825"/>
                    </a:ext>
                  </a:extLst>
                </a:gridCol>
              </a:tblGrid>
              <a:tr h="30140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offers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selected element in Power set of offers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Total offered quantity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18961"/>
                  </a:ext>
                </a:extLst>
              </a:tr>
              <a:tr h="108649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2,1,6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[2,1]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u="none" dirty="0"/>
                        <a:t>3 (selected)</a:t>
                      </a:r>
                    </a:p>
                    <a:p>
                      <a:endParaRPr kumimoji="1" lang="en-US" altLang="ja-JP" b="1" u="sng" dirty="0"/>
                    </a:p>
                    <a:p>
                      <a:r>
                        <a:rPr kumimoji="1" lang="en-US" altLang="ja-JP" b="0" u="none" dirty="0"/>
                        <a:t>2 shortfall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72284"/>
                  </a:ext>
                </a:extLst>
              </a:tr>
            </a:tbl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EFA8B89-F715-5319-7D4C-60AA91B3905F}"/>
              </a:ext>
            </a:extLst>
          </p:cNvPr>
          <p:cNvGrpSpPr/>
          <p:nvPr/>
        </p:nvGrpSpPr>
        <p:grpSpPr>
          <a:xfrm>
            <a:off x="1110742" y="5222763"/>
            <a:ext cx="3507807" cy="923330"/>
            <a:chOff x="606993" y="5654301"/>
            <a:chExt cx="3507807" cy="92333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2060437-A4F4-B1ED-07AF-1F3E768A53A2}"/>
                </a:ext>
              </a:extLst>
            </p:cNvPr>
            <p:cNvSpPr txBox="1"/>
            <p:nvPr/>
          </p:nvSpPr>
          <p:spPr>
            <a:xfrm>
              <a:off x="606993" y="5654301"/>
              <a:ext cx="3507807" cy="92333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Exogenous contract</a:t>
              </a:r>
            </a:p>
            <a:p>
              <a:r>
                <a:rPr kumimoji="1" lang="en-US" altLang="ja-JP" dirty="0"/>
                <a:t>Accepted offer </a:t>
              </a:r>
            </a:p>
            <a:p>
              <a:r>
                <a:rPr kumimoji="1" lang="en-US" altLang="ja-JP" dirty="0"/>
                <a:t>Counter proposal</a:t>
              </a:r>
              <a:endParaRPr kumimoji="1" lang="ja-JP" altLang="en-US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B157986-DF79-BA33-3AA0-FD9B61B7E6DD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77" y="5859030"/>
              <a:ext cx="12192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5E6080B-43FD-008B-50A8-6CB2D73E18E2}"/>
                </a:ext>
              </a:extLst>
            </p:cNvPr>
            <p:cNvCxnSpPr>
              <a:cxnSpLocks/>
            </p:cNvCxnSpPr>
            <p:nvPr/>
          </p:nvCxnSpPr>
          <p:spPr>
            <a:xfrm>
              <a:off x="2650279" y="6135583"/>
              <a:ext cx="1219798" cy="0"/>
            </a:xfrm>
            <a:prstGeom prst="straightConnector1">
              <a:avLst/>
            </a:prstGeom>
            <a:ln w="38100"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1D3AC82-1377-153A-D308-753D00C66AE8}"/>
              </a:ext>
            </a:extLst>
          </p:cNvPr>
          <p:cNvCxnSpPr>
            <a:cxnSpLocks/>
          </p:cNvCxnSpPr>
          <p:nvPr/>
        </p:nvCxnSpPr>
        <p:spPr>
          <a:xfrm>
            <a:off x="3154028" y="5967940"/>
            <a:ext cx="1219798" cy="0"/>
          </a:xfrm>
          <a:prstGeom prst="straightConnector1">
            <a:avLst/>
          </a:prstGeom>
          <a:ln w="38100">
            <a:solidFill>
              <a:srgbClr val="00D2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オーディオ 28">
            <a:extLst>
              <a:ext uri="{FF2B5EF4-FFF2-40B4-BE49-F238E27FC236}">
                <a16:creationId xmlns:a16="http://schemas.microsoft.com/office/drawing/2014/main" id="{B5E6BF86-EEB7-5738-E292-A9F64B4D69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8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07"/>
    </mc:Choice>
    <mc:Fallback>
      <p:transition spd="slow" advTm="302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6944F-50F7-6C2B-9600-D996E708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Evaluation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CAA45C-C057-7993-E910-27C9962AA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kumimoji="1" lang="en-US" altLang="ja-JP" dirty="0"/>
              <a:t>Simulate against </a:t>
            </a:r>
            <a:r>
              <a:rPr kumimoji="1" lang="en-US" altLang="ja-JP" dirty="0" err="1"/>
              <a:t>SyncRandomOneshotAgent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BetterSyncAgent</a:t>
            </a:r>
            <a:r>
              <a:rPr kumimoji="1" lang="en-US" altLang="ja-JP" dirty="0"/>
              <a:t>, and </a:t>
            </a:r>
            <a:r>
              <a:rPr kumimoji="1" lang="en-US" altLang="ja-JP" dirty="0" err="1"/>
              <a:t>RandomOneShotAgent</a:t>
            </a:r>
            <a:r>
              <a:rPr kumimoji="1" lang="en-US" altLang="ja-JP" dirty="0"/>
              <a:t>.</a:t>
            </a:r>
          </a:p>
          <a:p>
            <a:pPr>
              <a:buFont typeface="Wingdings" pitchFamily="2" charset="2"/>
              <a:buChar char="n"/>
            </a:pPr>
            <a:endParaRPr lang="en-US" altLang="ja-JP" dirty="0"/>
          </a:p>
          <a:p>
            <a:pPr>
              <a:buFont typeface="Wingdings" pitchFamily="2" charset="2"/>
              <a:buChar char="n"/>
            </a:pPr>
            <a:r>
              <a:rPr kumimoji="1" lang="en-US" altLang="ja-JP" dirty="0" err="1"/>
              <a:t>EpsilonGreedyAgent</a:t>
            </a:r>
            <a:r>
              <a:rPr kumimoji="1" lang="en-US" altLang="ja-JP" dirty="0"/>
              <a:t> outperforms those agents.</a:t>
            </a:r>
          </a:p>
          <a:p>
            <a:pPr>
              <a:buFont typeface="Wingdings" pitchFamily="2" charset="2"/>
              <a:buChar char="n"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The condition of simulations:</a:t>
            </a:r>
          </a:p>
          <a:p>
            <a:pPr marL="0" indent="0">
              <a:buNone/>
            </a:pPr>
            <a:r>
              <a:rPr kumimoji="1" lang="en-US" altLang="ja-JP" i="1" dirty="0" err="1"/>
              <a:t>n_config</a:t>
            </a:r>
            <a:r>
              <a:rPr kumimoji="1" lang="en-US" altLang="ja-JP" i="1" dirty="0"/>
              <a:t> = 10, </a:t>
            </a:r>
            <a:r>
              <a:rPr kumimoji="1" lang="en-US" altLang="ja-JP" i="1" dirty="0" err="1"/>
              <a:t>n_steps</a:t>
            </a:r>
            <a:r>
              <a:rPr kumimoji="1" lang="en-US" altLang="ja-JP" i="1" dirty="0"/>
              <a:t> = 100</a:t>
            </a:r>
            <a:endParaRPr kumimoji="1" lang="ja-JP" altLang="en-US" i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11BE45-C7CA-5260-7672-E79F4C0D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4975FE1-5D3B-4277-9712-0ED96E90B803}" type="slidenum">
              <a:rPr kumimoji="1" lang="ja-JP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kumimoji="1" lang="ja-JP" altLang="en-US" sz="190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378BC2A-C68B-440B-F28A-7F7F826C88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024089"/>
              </p:ext>
            </p:extLst>
          </p:nvPr>
        </p:nvGraphicFramePr>
        <p:xfrm>
          <a:off x="7315200" y="1916318"/>
          <a:ext cx="3840479" cy="406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オーディオ 7">
            <a:extLst>
              <a:ext uri="{FF2B5EF4-FFF2-40B4-BE49-F238E27FC236}">
                <a16:creationId xmlns:a16="http://schemas.microsoft.com/office/drawing/2014/main" id="{98D6591B-8CA0-B217-230B-8000778EB2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0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765"/>
    </mc:Choice>
    <mc:Fallback>
      <p:transition spd="slow" advTm="37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631AC-4D3C-EAE0-8B63-9510778E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E82147-9544-0E1E-549A-B44FB52F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kumimoji="1" lang="en-US" altLang="ja-JP" dirty="0"/>
              <a:t>Concepts</a:t>
            </a:r>
          </a:p>
          <a:p>
            <a:pPr>
              <a:buFont typeface="Wingdings" pitchFamily="2" charset="2"/>
              <a:buChar char="n"/>
            </a:pPr>
            <a:r>
              <a:rPr lang="en-US" altLang="ja-JP" dirty="0"/>
              <a:t>Proposal Strategy</a:t>
            </a:r>
          </a:p>
          <a:p>
            <a:pPr>
              <a:buFont typeface="Wingdings" pitchFamily="2" charset="2"/>
              <a:buChar char="n"/>
            </a:pPr>
            <a:r>
              <a:rPr lang="en-US" altLang="ja-JP" dirty="0"/>
              <a:t>Acceptance Strategy</a:t>
            </a:r>
          </a:p>
          <a:p>
            <a:pPr>
              <a:buFont typeface="Wingdings" pitchFamily="2" charset="2"/>
              <a:buChar char="n"/>
            </a:pPr>
            <a:r>
              <a:rPr kumimoji="1" lang="en-US" altLang="ja-JP" dirty="0"/>
              <a:t>Response Strategy</a:t>
            </a:r>
          </a:p>
          <a:p>
            <a:pPr>
              <a:buFont typeface="Wingdings" pitchFamily="2" charset="2"/>
              <a:buChar char="n"/>
            </a:pPr>
            <a:r>
              <a:rPr lang="en-US" altLang="ja-JP" dirty="0"/>
              <a:t>Evaluation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5D7E47-858B-AAA3-1F47-C5705641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14" name="オーディオ 13">
            <a:extLst>
              <a:ext uri="{FF2B5EF4-FFF2-40B4-BE49-F238E27FC236}">
                <a16:creationId xmlns:a16="http://schemas.microsoft.com/office/drawing/2014/main" id="{2FB86113-92BD-787A-5317-8EDF64F57B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9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32"/>
    </mc:Choice>
    <mc:Fallback>
      <p:transition spd="slow" advTm="19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E38B1-0667-7A23-5955-C76D9DCB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Concepts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CDD34-2FA0-38F4-1C8B-9E0BC6A4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ja-JP" dirty="0"/>
              <a:t>B</a:t>
            </a:r>
            <a:r>
              <a:rPr kumimoji="1" lang="en-US" altLang="ja-JP" dirty="0"/>
              <a:t>ased on </a:t>
            </a:r>
            <a:r>
              <a:rPr kumimoji="1" lang="en-US" altLang="ja-JP" dirty="0" err="1"/>
              <a:t>BetterSyncAgent</a:t>
            </a:r>
            <a:r>
              <a:rPr kumimoji="1" lang="en-US" altLang="ja-JP" dirty="0"/>
              <a:t>.</a:t>
            </a:r>
          </a:p>
          <a:p>
            <a:pPr>
              <a:buFont typeface="Wingdings" pitchFamily="2" charset="2"/>
              <a:buChar char="n"/>
            </a:pPr>
            <a:endParaRPr lang="en-US" altLang="ja-JP" dirty="0"/>
          </a:p>
          <a:p>
            <a:pPr>
              <a:buFont typeface="Wingdings" pitchFamily="2" charset="2"/>
              <a:buChar char="n"/>
            </a:pPr>
            <a:r>
              <a:rPr kumimoji="1" lang="en-US" altLang="ja-JP" dirty="0"/>
              <a:t>Ignore price and focus only on quantity to trade.</a:t>
            </a:r>
          </a:p>
          <a:p>
            <a:pPr>
              <a:buFont typeface="Wingdings" pitchFamily="2" charset="2"/>
              <a:buChar char="n"/>
            </a:pPr>
            <a:endParaRPr lang="en-US" altLang="ja-JP" dirty="0"/>
          </a:p>
          <a:p>
            <a:pPr>
              <a:buFont typeface="Wingdings" pitchFamily="2" charset="2"/>
              <a:buChar char="n"/>
            </a:pPr>
            <a:r>
              <a:rPr kumimoji="1" lang="en-US" altLang="ja-JP" dirty="0"/>
              <a:t>Learn past transactions and utilize learned data by using </a:t>
            </a:r>
            <a:r>
              <a:rPr kumimoji="1" lang="en-US" altLang="ja-JP" dirty="0" err="1"/>
              <a:t>ε</a:t>
            </a:r>
            <a:r>
              <a:rPr kumimoji="1" lang="en-US" altLang="ja-JP" dirty="0"/>
              <a:t>-greedy strategy.</a:t>
            </a:r>
          </a:p>
          <a:p>
            <a:pPr>
              <a:buFont typeface="Wingdings" pitchFamily="2" charset="2"/>
              <a:buChar char="n"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43CB95-7EDE-531C-78CB-E7A3A084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9" name="オーディオ 8">
            <a:extLst>
              <a:ext uri="{FF2B5EF4-FFF2-40B4-BE49-F238E27FC236}">
                <a16:creationId xmlns:a16="http://schemas.microsoft.com/office/drawing/2014/main" id="{2A289BE7-46B6-177E-B8B7-0F806632E4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964"/>
    </mc:Choice>
    <mc:Fallback>
      <p:transition spd="slow" advTm="38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671BD-FD92-05C1-AB10-53E5C874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Proposal</a:t>
            </a:r>
            <a:r>
              <a:rPr lang="en-US" altLang="ja-JP" dirty="0"/>
              <a:t> Strategy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DEC3B1-8336-C83F-AD2F-489A0B41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kumimoji="1" lang="en" altLang="ja-JP" dirty="0"/>
              <a:t>Use two different ways to distribute needs.</a:t>
            </a:r>
          </a:p>
          <a:p>
            <a:pPr marL="544068" lvl="1" indent="-342900">
              <a:buFont typeface="+mj-lt"/>
              <a:buAutoNum type="arabicPeriod"/>
            </a:pPr>
            <a:r>
              <a:rPr kumimoji="1" lang="en-US" altLang="ja-JP" dirty="0"/>
              <a:t>Even Proposal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ja-JP" dirty="0"/>
              <a:t>Uneven Proposal</a:t>
            </a:r>
          </a:p>
          <a:p>
            <a:pPr>
              <a:buFont typeface="Wingdings" pitchFamily="2" charset="2"/>
              <a:buChar char="n"/>
            </a:pPr>
            <a:endParaRPr kumimoji="1" lang="en" altLang="ja-JP" dirty="0"/>
          </a:p>
          <a:p>
            <a:pPr>
              <a:buFont typeface="Wingdings" pitchFamily="2" charset="2"/>
              <a:buChar char="n"/>
            </a:pPr>
            <a:r>
              <a:rPr lang="en" altLang="ja-JP" dirty="0" err="1"/>
              <a:t>BetterSyncAgent</a:t>
            </a:r>
            <a:r>
              <a:rPr lang="en" altLang="ja-JP" dirty="0"/>
              <a:t> distributes needs at random.(Distribute 1 or more to each.)</a:t>
            </a:r>
            <a:endParaRPr kumimoji="1" lang="en" altLang="ja-JP" dirty="0"/>
          </a:p>
          <a:p>
            <a:pPr marL="544068" lvl="1" indent="-342900">
              <a:buFont typeface="+mj-lt"/>
              <a:buAutoNum type="arabicPeriod"/>
            </a:pPr>
            <a:endParaRPr lang="en-US" altLang="ja-JP" dirty="0"/>
          </a:p>
          <a:p>
            <a:pPr marL="544068" lvl="1" indent="-342900">
              <a:buFont typeface="+mj-lt"/>
              <a:buAutoNum type="arabicPeriod"/>
            </a:pPr>
            <a:endParaRPr lang="en-US" altLang="ja-JP" dirty="0"/>
          </a:p>
          <a:p>
            <a:pPr marL="544068" lvl="1" indent="-342900">
              <a:buFont typeface="+mj-lt"/>
              <a:buAutoNum type="arabicPeriod"/>
            </a:pPr>
            <a:endParaRPr lang="en-US" altLang="ja-JP" dirty="0"/>
          </a:p>
          <a:p>
            <a:pPr marL="201168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marL="544068" lvl="1" indent="-342900">
              <a:buFont typeface="+mj-lt"/>
              <a:buAutoNum type="arabicPeriod"/>
            </a:pPr>
            <a:endParaRPr lang="en-US" altLang="ja-JP" dirty="0"/>
          </a:p>
          <a:p>
            <a:pPr marL="544068" lvl="1" indent="-3429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6DCB85-B72E-A044-B230-1C46A30F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5ECA7409-A4E9-568B-2AD7-D36EAA640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4664017"/>
            <a:ext cx="812800" cy="8128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B8AF4FD-B9C6-91AC-5740-86002FF71E86}"/>
              </a:ext>
            </a:extLst>
          </p:cNvPr>
          <p:cNvCxnSpPr/>
          <p:nvPr/>
        </p:nvCxnSpPr>
        <p:spPr>
          <a:xfrm>
            <a:off x="2875722" y="5078504"/>
            <a:ext cx="24384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D877160-AD98-DAF4-F720-EB8C5CC10E21}"/>
              </a:ext>
            </a:extLst>
          </p:cNvPr>
          <p:cNvCxnSpPr/>
          <p:nvPr/>
        </p:nvCxnSpPr>
        <p:spPr>
          <a:xfrm>
            <a:off x="6897757" y="5040208"/>
            <a:ext cx="24384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E209DA8-CAE0-713D-30E9-0843272F0052}"/>
              </a:ext>
            </a:extLst>
          </p:cNvPr>
          <p:cNvCxnSpPr>
            <a:cxnSpLocks/>
          </p:cNvCxnSpPr>
          <p:nvPr/>
        </p:nvCxnSpPr>
        <p:spPr>
          <a:xfrm>
            <a:off x="6897757" y="5045307"/>
            <a:ext cx="2438400" cy="7200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259FCE3-A020-D46B-172B-6B1C5EEB355E}"/>
              </a:ext>
            </a:extLst>
          </p:cNvPr>
          <p:cNvCxnSpPr>
            <a:cxnSpLocks/>
          </p:cNvCxnSpPr>
          <p:nvPr/>
        </p:nvCxnSpPr>
        <p:spPr>
          <a:xfrm flipV="1">
            <a:off x="6897757" y="4315110"/>
            <a:ext cx="2438400" cy="7200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700529-05D8-B903-3D36-FD6CDAABB9EA}"/>
              </a:ext>
            </a:extLst>
          </p:cNvPr>
          <p:cNvSpPr txBox="1"/>
          <p:nvPr/>
        </p:nvSpPr>
        <p:spPr>
          <a:xfrm>
            <a:off x="3870077" y="5112763"/>
            <a:ext cx="10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 (needs)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294DCE-8341-38DC-E29B-EABB52C7A155}"/>
              </a:ext>
            </a:extLst>
          </p:cNvPr>
          <p:cNvSpPr txBox="1"/>
          <p:nvPr/>
        </p:nvSpPr>
        <p:spPr>
          <a:xfrm>
            <a:off x="9044609" y="4432024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94253B-9DD4-33DA-FB20-A0EB81CD913C}"/>
              </a:ext>
            </a:extLst>
          </p:cNvPr>
          <p:cNvSpPr txBox="1"/>
          <p:nvPr/>
        </p:nvSpPr>
        <p:spPr>
          <a:xfrm>
            <a:off x="9051236" y="5150559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C76A59-9EA9-4EE8-C885-AE3B140C44FE}"/>
              </a:ext>
            </a:extLst>
          </p:cNvPr>
          <p:cNvSpPr txBox="1"/>
          <p:nvPr/>
        </p:nvSpPr>
        <p:spPr>
          <a:xfrm>
            <a:off x="9051236" y="5859030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9F1EC04-EE4D-C17E-F139-C4CE73A7BEF2}"/>
              </a:ext>
            </a:extLst>
          </p:cNvPr>
          <p:cNvSpPr txBox="1"/>
          <p:nvPr/>
        </p:nvSpPr>
        <p:spPr>
          <a:xfrm>
            <a:off x="5257358" y="5546624"/>
            <a:ext cx="193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BetterSyncAgent</a:t>
            </a:r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301BE37-363C-BF1E-83E7-355B2C2007C3}"/>
              </a:ext>
            </a:extLst>
          </p:cNvPr>
          <p:cNvGrpSpPr/>
          <p:nvPr/>
        </p:nvGrpSpPr>
        <p:grpSpPr>
          <a:xfrm>
            <a:off x="1036320" y="5592790"/>
            <a:ext cx="3507807" cy="646331"/>
            <a:chOff x="606993" y="5654301"/>
            <a:chExt cx="3507807" cy="64633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9F08986-3DDD-47BC-DB36-ACF34A084647}"/>
                </a:ext>
              </a:extLst>
            </p:cNvPr>
            <p:cNvSpPr txBox="1"/>
            <p:nvPr/>
          </p:nvSpPr>
          <p:spPr>
            <a:xfrm>
              <a:off x="606993" y="5654301"/>
              <a:ext cx="3507807" cy="64633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Exogenous contract</a:t>
              </a:r>
            </a:p>
            <a:p>
              <a:r>
                <a:rPr kumimoji="1" lang="en-US" altLang="ja-JP" dirty="0"/>
                <a:t>offer </a:t>
              </a:r>
              <a:endParaRPr kumimoji="1" lang="ja-JP" altLang="en-US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44B1FD1-7600-60DB-E2EF-F0E9800D685C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77" y="5859030"/>
              <a:ext cx="12192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8BA8882C-91E8-C94D-912C-A00905F64D18}"/>
                </a:ext>
              </a:extLst>
            </p:cNvPr>
            <p:cNvCxnSpPr>
              <a:cxnSpLocks/>
            </p:cNvCxnSpPr>
            <p:nvPr/>
          </p:nvCxnSpPr>
          <p:spPr>
            <a:xfrm>
              <a:off x="2650279" y="6107008"/>
              <a:ext cx="1219798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オーディオ 26">
            <a:extLst>
              <a:ext uri="{FF2B5EF4-FFF2-40B4-BE49-F238E27FC236}">
                <a16:creationId xmlns:a16="http://schemas.microsoft.com/office/drawing/2014/main" id="{9651D020-CCC7-852C-B1EF-F880C794E9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4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358"/>
    </mc:Choice>
    <mc:Fallback>
      <p:transition spd="slow" advTm="55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E167B-8150-835D-5F07-46746EC1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Proposal</a:t>
            </a:r>
            <a:r>
              <a:rPr lang="en-US" altLang="ja-JP" dirty="0"/>
              <a:t> Strategy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A3F7F-E41F-3478-EE85-FAC4FD1C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kumimoji="1" lang="en-US" altLang="ja-JP" sz="2400" dirty="0"/>
              <a:t>Even Proposal</a:t>
            </a:r>
          </a:p>
          <a:p>
            <a:pPr>
              <a:buFont typeface="Wingdings" pitchFamily="2" charset="2"/>
              <a:buChar char="n"/>
            </a:pPr>
            <a:endParaRPr kumimoji="1" lang="en-US" altLang="ja-JP" dirty="0"/>
          </a:p>
          <a:p>
            <a:pPr>
              <a:buFont typeface="Wingdings" pitchFamily="2" charset="2"/>
              <a:buChar char="n"/>
            </a:pPr>
            <a:endParaRPr lang="en-US" altLang="ja-JP" dirty="0"/>
          </a:p>
          <a:p>
            <a:pPr>
              <a:buFont typeface="Wingdings" pitchFamily="2" charset="2"/>
              <a:buChar char="n"/>
            </a:pPr>
            <a:endParaRPr lang="en-US" altLang="ja-JP" dirty="0"/>
          </a:p>
          <a:p>
            <a:pPr>
              <a:buFont typeface="Wingdings" pitchFamily="2" charset="2"/>
              <a:buChar char="n"/>
            </a:pPr>
            <a:endParaRPr lang="en-US" altLang="ja-JP" dirty="0"/>
          </a:p>
          <a:p>
            <a:pPr>
              <a:buFont typeface="Wingdings" pitchFamily="2" charset="2"/>
              <a:buChar char="n"/>
            </a:pPr>
            <a:r>
              <a:rPr kumimoji="1" lang="en-US" altLang="ja-JP" sz="2400" dirty="0"/>
              <a:t>Uneven Proposal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2838EB-26C1-ACBD-B869-36E4DC29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EE5E6593-6C88-379B-8C2E-6EE90A320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6225"/>
            <a:ext cx="812800" cy="8128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F6DE124-FB46-D29C-16E9-06B281118ABE}"/>
              </a:ext>
            </a:extLst>
          </p:cNvPr>
          <p:cNvCxnSpPr>
            <a:cxnSpLocks/>
          </p:cNvCxnSpPr>
          <p:nvPr/>
        </p:nvCxnSpPr>
        <p:spPr>
          <a:xfrm>
            <a:off x="1224722" y="2930712"/>
            <a:ext cx="24384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20FB9B1-FCAD-96C2-B8A0-D4F2A654EE63}"/>
              </a:ext>
            </a:extLst>
          </p:cNvPr>
          <p:cNvCxnSpPr>
            <a:cxnSpLocks/>
          </p:cNvCxnSpPr>
          <p:nvPr/>
        </p:nvCxnSpPr>
        <p:spPr>
          <a:xfrm>
            <a:off x="5246757" y="2892416"/>
            <a:ext cx="24384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1835B18-5CEB-30FE-CE8F-90F4A248ABB1}"/>
              </a:ext>
            </a:extLst>
          </p:cNvPr>
          <p:cNvCxnSpPr>
            <a:cxnSpLocks/>
          </p:cNvCxnSpPr>
          <p:nvPr/>
        </p:nvCxnSpPr>
        <p:spPr>
          <a:xfrm>
            <a:off x="5246757" y="2897515"/>
            <a:ext cx="2438400" cy="7200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2CA58D4-E55C-917A-9A40-BE5DC7C66897}"/>
              </a:ext>
            </a:extLst>
          </p:cNvPr>
          <p:cNvCxnSpPr>
            <a:cxnSpLocks/>
          </p:cNvCxnSpPr>
          <p:nvPr/>
        </p:nvCxnSpPr>
        <p:spPr>
          <a:xfrm flipV="1">
            <a:off x="5246757" y="2167318"/>
            <a:ext cx="2438400" cy="7200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9150AA-AA89-0438-BC84-A3A51721C6BA}"/>
              </a:ext>
            </a:extLst>
          </p:cNvPr>
          <p:cNvSpPr txBox="1"/>
          <p:nvPr/>
        </p:nvSpPr>
        <p:spPr>
          <a:xfrm>
            <a:off x="2219077" y="2964971"/>
            <a:ext cx="10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 (needs)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2EDEE7-D1F0-291A-EA1D-DF2207CE15C0}"/>
              </a:ext>
            </a:extLst>
          </p:cNvPr>
          <p:cNvSpPr txBox="1"/>
          <p:nvPr/>
        </p:nvSpPr>
        <p:spPr>
          <a:xfrm>
            <a:off x="7393609" y="2284232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4D5CE0-2E09-4F62-0DCC-E5694BCB8D5A}"/>
              </a:ext>
            </a:extLst>
          </p:cNvPr>
          <p:cNvSpPr txBox="1"/>
          <p:nvPr/>
        </p:nvSpPr>
        <p:spPr>
          <a:xfrm>
            <a:off x="7400236" y="3002767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33E5F7-036E-A7C8-1ECB-05D0E8647FEE}"/>
              </a:ext>
            </a:extLst>
          </p:cNvPr>
          <p:cNvSpPr txBox="1"/>
          <p:nvPr/>
        </p:nvSpPr>
        <p:spPr>
          <a:xfrm>
            <a:off x="3386923" y="3372099"/>
            <a:ext cx="217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EpsilonGreedyAgent</a:t>
            </a:r>
            <a:r>
              <a:rPr kumimoji="1" lang="en-US" altLang="ja-JP" dirty="0"/>
              <a:t> (using even proposal)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18EE99-C628-8217-D7DC-66549D167CAD}"/>
              </a:ext>
            </a:extLst>
          </p:cNvPr>
          <p:cNvSpPr txBox="1"/>
          <p:nvPr/>
        </p:nvSpPr>
        <p:spPr>
          <a:xfrm>
            <a:off x="7400236" y="3773777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79FEE6C-33B9-87EB-A421-ECDC00387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71" y="4841219"/>
            <a:ext cx="812800" cy="8128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5C6989F-3F05-0FBB-978D-42AA2BAA08B6}"/>
              </a:ext>
            </a:extLst>
          </p:cNvPr>
          <p:cNvCxnSpPr/>
          <p:nvPr/>
        </p:nvCxnSpPr>
        <p:spPr>
          <a:xfrm>
            <a:off x="1218093" y="5255706"/>
            <a:ext cx="24384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14D9AC1-22A4-C188-913B-E3148A73BF9C}"/>
              </a:ext>
            </a:extLst>
          </p:cNvPr>
          <p:cNvCxnSpPr/>
          <p:nvPr/>
        </p:nvCxnSpPr>
        <p:spPr>
          <a:xfrm>
            <a:off x="5240128" y="5217410"/>
            <a:ext cx="2438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F0936E0-7F40-8FB8-C7A4-D0D773A912DB}"/>
              </a:ext>
            </a:extLst>
          </p:cNvPr>
          <p:cNvCxnSpPr>
            <a:cxnSpLocks/>
          </p:cNvCxnSpPr>
          <p:nvPr/>
        </p:nvCxnSpPr>
        <p:spPr>
          <a:xfrm>
            <a:off x="5240128" y="5222509"/>
            <a:ext cx="2438400" cy="7200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A911837-D107-6669-D653-A342058FB324}"/>
              </a:ext>
            </a:extLst>
          </p:cNvPr>
          <p:cNvCxnSpPr>
            <a:cxnSpLocks/>
          </p:cNvCxnSpPr>
          <p:nvPr/>
        </p:nvCxnSpPr>
        <p:spPr>
          <a:xfrm flipV="1">
            <a:off x="5240128" y="4492312"/>
            <a:ext cx="2438400" cy="7200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B894C53-A8CF-5445-0523-53281594EB6A}"/>
              </a:ext>
            </a:extLst>
          </p:cNvPr>
          <p:cNvSpPr txBox="1"/>
          <p:nvPr/>
        </p:nvSpPr>
        <p:spPr>
          <a:xfrm>
            <a:off x="2212448" y="5289965"/>
            <a:ext cx="10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 (needs)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8AC38A-52C4-0E9B-D708-50549D436E29}"/>
              </a:ext>
            </a:extLst>
          </p:cNvPr>
          <p:cNvSpPr txBox="1"/>
          <p:nvPr/>
        </p:nvSpPr>
        <p:spPr>
          <a:xfrm>
            <a:off x="7386980" y="4609226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6F08A48-1156-D274-6911-26F488EC20AA}"/>
              </a:ext>
            </a:extLst>
          </p:cNvPr>
          <p:cNvSpPr txBox="1"/>
          <p:nvPr/>
        </p:nvSpPr>
        <p:spPr>
          <a:xfrm>
            <a:off x="7393607" y="5327761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B80463-9B53-D187-0F3E-3BF8DE1B77D7}"/>
              </a:ext>
            </a:extLst>
          </p:cNvPr>
          <p:cNvSpPr txBox="1"/>
          <p:nvPr/>
        </p:nvSpPr>
        <p:spPr>
          <a:xfrm>
            <a:off x="3380294" y="5697093"/>
            <a:ext cx="217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EpsilonGreedyAgent</a:t>
            </a:r>
            <a:r>
              <a:rPr kumimoji="1" lang="en-US" altLang="ja-JP" dirty="0"/>
              <a:t> (using even proposal)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CFC519A-64AD-EC45-582D-3DC9D7D6ED05}"/>
              </a:ext>
            </a:extLst>
          </p:cNvPr>
          <p:cNvSpPr txBox="1"/>
          <p:nvPr/>
        </p:nvSpPr>
        <p:spPr>
          <a:xfrm>
            <a:off x="7393609" y="5958300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EFAE1DF-FBA1-AA7E-F2BA-94BF82C504AB}"/>
              </a:ext>
            </a:extLst>
          </p:cNvPr>
          <p:cNvSpPr txBox="1"/>
          <p:nvPr/>
        </p:nvSpPr>
        <p:spPr>
          <a:xfrm>
            <a:off x="8154505" y="4668765"/>
            <a:ext cx="3504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dirty="0"/>
              <a:t>Offers most of needs to </a:t>
            </a:r>
            <a:r>
              <a:rPr kumimoji="1" lang="en" altLang="ja-JP" sz="2400" u="sng" dirty="0"/>
              <a:t>target</a:t>
            </a:r>
            <a:r>
              <a:rPr kumimoji="1" lang="en" altLang="ja-JP" sz="2400" dirty="0"/>
              <a:t>. (</a:t>
            </a:r>
            <a:r>
              <a:rPr lang="en-US" altLang="ja-JP" sz="2000" dirty="0">
                <a:effectLst/>
                <a:latin typeface="游明朝" panose="02020400000000000000" pitchFamily="18" charset="-128"/>
                <a:cs typeface="Times New Roman" panose="02020603050405020304" pitchFamily="18" charset="0"/>
              </a:rPr>
              <a:t>a negotiator most likely to accept my proposal</a:t>
            </a:r>
            <a:r>
              <a:rPr lang="ja-JP" altLang="ja-JP" sz="2000">
                <a:effectLst/>
              </a:rPr>
              <a:t> </a:t>
            </a:r>
            <a:r>
              <a:rPr lang="en-US" altLang="ja-JP" sz="2400" dirty="0">
                <a:effectLst/>
              </a:rPr>
              <a:t>)</a:t>
            </a:r>
            <a:r>
              <a:rPr kumimoji="1" lang="en" altLang="ja-JP" sz="2400" dirty="0"/>
              <a:t>.</a:t>
            </a:r>
            <a:endParaRPr kumimoji="1" lang="ja-JP" altLang="en-US" sz="2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1A4699D-087B-7452-FC02-7484AC9DCC4B}"/>
              </a:ext>
            </a:extLst>
          </p:cNvPr>
          <p:cNvSpPr txBox="1"/>
          <p:nvPr/>
        </p:nvSpPr>
        <p:spPr>
          <a:xfrm>
            <a:off x="8154505" y="2482016"/>
            <a:ext cx="337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dirty="0"/>
              <a:t>Offers even quantities to all my negotiator.</a:t>
            </a:r>
            <a:endParaRPr kumimoji="1" lang="ja-JP" altLang="en-US" sz="2400" dirty="0"/>
          </a:p>
        </p:txBody>
      </p:sp>
      <p:pic>
        <p:nvPicPr>
          <p:cNvPr id="26" name="オーディオ 25">
            <a:extLst>
              <a:ext uri="{FF2B5EF4-FFF2-40B4-BE49-F238E27FC236}">
                <a16:creationId xmlns:a16="http://schemas.microsoft.com/office/drawing/2014/main" id="{1B83EEF0-33BD-EDFC-B2FC-1862E74598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92"/>
    </mc:Choice>
    <mc:Fallback>
      <p:transition spd="slow" advTm="39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2CE12-5E3C-DAFA-8D06-41F04381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ind target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8C793C-BF3F-B7B2-5115-B6A968A3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1897591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" altLang="ja-JP" dirty="0"/>
              <a:t>Count</a:t>
            </a:r>
            <a:r>
              <a:rPr kumimoji="1" lang="en" altLang="ja-JP" dirty="0"/>
              <a:t> the number of times the First Proposal was accepted for each negotiator and calculate the percentage step by step.</a:t>
            </a:r>
          </a:p>
          <a:p>
            <a:pPr>
              <a:buFont typeface="Wingdings" pitchFamily="2" charset="2"/>
              <a:buChar char="n"/>
            </a:pPr>
            <a:endParaRPr lang="en" altLang="ja-JP" dirty="0"/>
          </a:p>
          <a:p>
            <a:pPr>
              <a:buFont typeface="Wingdings" pitchFamily="2" charset="2"/>
              <a:buChar char="n"/>
            </a:pPr>
            <a:r>
              <a:rPr kumimoji="1" lang="en" altLang="ja-JP" dirty="0"/>
              <a:t>Since the first proposal is only once per step, the exact percentage is not required at the beginning step.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A84751-1545-F3CD-1DD0-4CA41CCA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E9CBE0D6-D055-8CEC-B483-C230E70F8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4649729"/>
            <a:ext cx="812800" cy="8128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89E644-E15B-EF97-4E3B-E2678870A8E4}"/>
              </a:ext>
            </a:extLst>
          </p:cNvPr>
          <p:cNvSpPr txBox="1"/>
          <p:nvPr/>
        </p:nvSpPr>
        <p:spPr>
          <a:xfrm>
            <a:off x="5689600" y="546252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40%</a:t>
            </a:r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38C1A417-CE1C-DCB2-25F7-F75DC72E1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37" y="4649729"/>
            <a:ext cx="812800" cy="8128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B61CE9-9740-5CCF-5758-0EC51C50F15B}"/>
              </a:ext>
            </a:extLst>
          </p:cNvPr>
          <p:cNvSpPr txBox="1"/>
          <p:nvPr/>
        </p:nvSpPr>
        <p:spPr>
          <a:xfrm>
            <a:off x="7285037" y="546252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10%</a:t>
            </a:r>
            <a:endParaRPr kumimoji="1" lang="ja-JP" altLang="en-US"/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4883B552-6757-53C7-1CF7-ADDF014EA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82" y="4649729"/>
            <a:ext cx="812800" cy="8128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4C5C66-3355-4A25-F74F-6F622A477160}"/>
              </a:ext>
            </a:extLst>
          </p:cNvPr>
          <p:cNvSpPr txBox="1"/>
          <p:nvPr/>
        </p:nvSpPr>
        <p:spPr>
          <a:xfrm>
            <a:off x="4079082" y="5462529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70%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target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034A27C1-88FB-69B1-359B-0E847218A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474" y="4649729"/>
            <a:ext cx="812800" cy="8128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9C9AEB-DF66-C591-FF3D-84759FD7EEE0}"/>
              </a:ext>
            </a:extLst>
          </p:cNvPr>
          <p:cNvSpPr txBox="1"/>
          <p:nvPr/>
        </p:nvSpPr>
        <p:spPr>
          <a:xfrm>
            <a:off x="8880474" y="546252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50%</a:t>
            </a:r>
            <a:endParaRPr kumimoji="1" lang="ja-JP" altLang="en-US"/>
          </a:p>
        </p:txBody>
      </p:sp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283043E9-E49A-6E3E-C2BA-DE94117FF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6" y="4649729"/>
            <a:ext cx="812800" cy="8128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6B659A-FD42-3EB8-4D4B-05F767CB2FE8}"/>
              </a:ext>
            </a:extLst>
          </p:cNvPr>
          <p:cNvSpPr txBox="1"/>
          <p:nvPr/>
        </p:nvSpPr>
        <p:spPr>
          <a:xfrm>
            <a:off x="2498726" y="546252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20%</a:t>
            </a:r>
            <a:endParaRPr kumimoji="1" lang="ja-JP" altLang="en-US"/>
          </a:p>
        </p:txBody>
      </p:sp>
      <p:pic>
        <p:nvPicPr>
          <p:cNvPr id="17" name="オーディオ 16">
            <a:extLst>
              <a:ext uri="{FF2B5EF4-FFF2-40B4-BE49-F238E27FC236}">
                <a16:creationId xmlns:a16="http://schemas.microsoft.com/office/drawing/2014/main" id="{B79B7D2F-09CB-EFA6-A035-B81C55D296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41"/>
    </mc:Choice>
    <mc:Fallback>
      <p:transition spd="slow" advTm="260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E1F7B-04D1-FD01-D803-17FA9568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Proposal</a:t>
            </a:r>
            <a:r>
              <a:rPr kumimoji="1" lang="ja-JP" altLang="en-US"/>
              <a:t> </a:t>
            </a:r>
            <a:r>
              <a:rPr kumimoji="1" lang="en-US" altLang="ja-JP" dirty="0"/>
              <a:t>Strategy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EABC3D-D2C4-BD59-80E6-114810C0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" altLang="ja-JP" dirty="0"/>
              <a:t>T</a:t>
            </a:r>
            <a:r>
              <a:rPr kumimoji="1" lang="en" altLang="ja-JP" dirty="0"/>
              <a:t>radeoff between even and un-even proposals:</a:t>
            </a:r>
          </a:p>
          <a:p>
            <a:pPr lvl="1">
              <a:buFont typeface="Wingdings" pitchFamily="2" charset="2"/>
              <a:buChar char="n"/>
            </a:pPr>
            <a:r>
              <a:rPr lang="en" altLang="ja-JP" dirty="0"/>
              <a:t>M</a:t>
            </a:r>
            <a:r>
              <a:rPr kumimoji="1" lang="en" altLang="ja-JP" dirty="0"/>
              <a:t>ore even proposals result in unacceptable and inefficient offers.</a:t>
            </a:r>
          </a:p>
          <a:p>
            <a:pPr lvl="1">
              <a:buFont typeface="Wingdings" pitchFamily="2" charset="2"/>
              <a:buChar char="n"/>
            </a:pPr>
            <a:r>
              <a:rPr kumimoji="1" lang="en-US" altLang="ja-JP" dirty="0"/>
              <a:t>More uneven proposals slows down the identification of the </a:t>
            </a:r>
            <a:r>
              <a:rPr lang="en-US" altLang="ja-JP" dirty="0"/>
              <a:t>target</a:t>
            </a:r>
            <a:r>
              <a:rPr kumimoji="1" lang="en-US" altLang="ja-JP" dirty="0"/>
              <a:t>. </a:t>
            </a:r>
            <a:endParaRPr kumimoji="1" lang="ja-JP" altLang="en-US"/>
          </a:p>
          <a:p>
            <a:endParaRPr kumimoji="1" lang="en" altLang="ja-JP" dirty="0"/>
          </a:p>
          <a:p>
            <a:pPr>
              <a:buFont typeface="Wingdings" pitchFamily="2" charset="2"/>
              <a:buChar char="n"/>
            </a:pPr>
            <a:r>
              <a:rPr kumimoji="1" lang="en" altLang="ja-JP" dirty="0"/>
              <a:t>To handles this tradeoff, my agent use the epsilon-greedy strategy.</a:t>
            </a:r>
          </a:p>
          <a:p>
            <a:pPr lvl="1">
              <a:buFont typeface="Wingdings" pitchFamily="2" charset="2"/>
              <a:buChar char="n"/>
            </a:pPr>
            <a:r>
              <a:rPr lang="en" altLang="ja-JP" dirty="0"/>
              <a:t>With probability 1-</a:t>
            </a:r>
            <a:r>
              <a:rPr lang="en-US" altLang="ja-JP" dirty="0" err="1"/>
              <a:t>ε</a:t>
            </a:r>
            <a:r>
              <a:rPr lang="en-US" altLang="ja-JP" dirty="0"/>
              <a:t>	: agent do exploration (we propose evenly)</a:t>
            </a:r>
          </a:p>
          <a:p>
            <a:pPr lvl="1">
              <a:buFont typeface="Wingdings" pitchFamily="2" charset="2"/>
              <a:buChar char="n"/>
            </a:pPr>
            <a:r>
              <a:rPr kumimoji="1" lang="en-US" altLang="ja-JP" dirty="0"/>
              <a:t>W</a:t>
            </a:r>
            <a:r>
              <a:rPr lang="en-US" altLang="ja-JP" dirty="0"/>
              <a:t>ith probability </a:t>
            </a:r>
            <a:r>
              <a:rPr lang="en-US" altLang="ja-JP" dirty="0" err="1"/>
              <a:t>ε</a:t>
            </a:r>
            <a:r>
              <a:rPr lang="en-US" altLang="ja-JP" dirty="0"/>
              <a:t> 	: agent do exploitation (we choose good negotiator)</a:t>
            </a:r>
          </a:p>
          <a:p>
            <a:pPr lvl="1">
              <a:buFont typeface="Wingdings" pitchFamily="2" charset="2"/>
              <a:buChar char="n"/>
            </a:pPr>
            <a:endParaRPr lang="en-US" altLang="ja-JP" dirty="0"/>
          </a:p>
          <a:p>
            <a:pPr>
              <a:buFont typeface="Wingdings" pitchFamily="2" charset="2"/>
              <a:buChar char="n"/>
            </a:pPr>
            <a:r>
              <a:rPr lang="en-US" altLang="ja-JP" dirty="0"/>
              <a:t>Epsilon depends on the current step.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71AA3C-F301-B86D-513B-05F3EDAF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3D379C-8F92-41D1-7368-099854096BA4}"/>
                  </a:ext>
                </a:extLst>
              </p:cNvPr>
              <p:cNvSpPr txBox="1"/>
              <p:nvPr/>
            </p:nvSpPr>
            <p:spPr>
              <a:xfrm>
                <a:off x="5227322" y="5595589"/>
                <a:ext cx="1798313" cy="547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𝑐𝑢𝑟𝑟𝑒𝑛𝑡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𝑠𝑡𝑒𝑝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𝑠𝑡𝑒𝑝𝑠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3D379C-8F92-41D1-7368-099854096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2" y="5595589"/>
                <a:ext cx="1798313" cy="547009"/>
              </a:xfrm>
              <a:prstGeom prst="rect">
                <a:avLst/>
              </a:prstGeom>
              <a:blipFill>
                <a:blip r:embed="rId4"/>
                <a:stretch>
                  <a:fillRect l="-1408" t="-2273" r="-3521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オーディオ 7">
            <a:extLst>
              <a:ext uri="{FF2B5EF4-FFF2-40B4-BE49-F238E27FC236}">
                <a16:creationId xmlns:a16="http://schemas.microsoft.com/office/drawing/2014/main" id="{CAE32DBA-D0E3-E53E-83F4-9205B5F9CA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289"/>
    </mc:Choice>
    <mc:Fallback>
      <p:transition spd="slow" advTm="53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265CC-6033-754C-C53E-1BF2E509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Acceptance</a:t>
            </a:r>
            <a:r>
              <a:rPr kumimoji="1" lang="en-US" altLang="ja-JP" dirty="0"/>
              <a:t> Strategy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1FB98-F0B7-2347-8BAB-D58E9476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BetterSyncAgent</a:t>
            </a:r>
            <a:r>
              <a:rPr kumimoji="1" lang="en-US" altLang="ja-JP" dirty="0"/>
              <a:t> selects the element </a:t>
            </a:r>
            <a:r>
              <a:rPr lang="en-US" altLang="ja-JP" dirty="0"/>
              <a:t>whose sum of the offered quantities </a:t>
            </a:r>
            <a:r>
              <a:rPr kumimoji="1" lang="en-US" altLang="ja-JP" dirty="0"/>
              <a:t>are closest to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/>
              <a:t> </a:t>
            </a:r>
            <a:r>
              <a:rPr lang="en-US" altLang="ja-JP" dirty="0"/>
              <a:t>needs.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2ACCD-736A-C80B-6655-95C64CA3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968F8C03-D55D-5339-1FD5-7CB1F97F6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88" y="3255948"/>
            <a:ext cx="812800" cy="8128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F3A3926-D2DC-9B03-AA84-D41551B2185F}"/>
              </a:ext>
            </a:extLst>
          </p:cNvPr>
          <p:cNvCxnSpPr>
            <a:cxnSpLocks/>
          </p:cNvCxnSpPr>
          <p:nvPr/>
        </p:nvCxnSpPr>
        <p:spPr>
          <a:xfrm>
            <a:off x="4422716" y="3740315"/>
            <a:ext cx="112025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D8959A0-8271-B000-EB67-F694C43EDD08}"/>
              </a:ext>
            </a:extLst>
          </p:cNvPr>
          <p:cNvCxnSpPr>
            <a:cxnSpLocks/>
          </p:cNvCxnSpPr>
          <p:nvPr/>
        </p:nvCxnSpPr>
        <p:spPr>
          <a:xfrm>
            <a:off x="1178543" y="3662348"/>
            <a:ext cx="1595515" cy="156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31F47B1-4C67-A159-8C45-57CC5DE15EA0}"/>
              </a:ext>
            </a:extLst>
          </p:cNvPr>
          <p:cNvCxnSpPr>
            <a:cxnSpLocks/>
          </p:cNvCxnSpPr>
          <p:nvPr/>
        </p:nvCxnSpPr>
        <p:spPr>
          <a:xfrm>
            <a:off x="1178543" y="2942943"/>
            <a:ext cx="1602346" cy="6031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3E26909-0CF3-60CB-B59F-20EB174796E9}"/>
              </a:ext>
            </a:extLst>
          </p:cNvPr>
          <p:cNvCxnSpPr>
            <a:cxnSpLocks/>
          </p:cNvCxnSpPr>
          <p:nvPr/>
        </p:nvCxnSpPr>
        <p:spPr>
          <a:xfrm flipV="1">
            <a:off x="1178543" y="3809854"/>
            <a:ext cx="1595515" cy="4294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7307CF-3D20-A9F8-2BEA-050E8C1CEDC0}"/>
              </a:ext>
            </a:extLst>
          </p:cNvPr>
          <p:cNvSpPr txBox="1"/>
          <p:nvPr/>
        </p:nvSpPr>
        <p:spPr>
          <a:xfrm>
            <a:off x="4766863" y="3769223"/>
            <a:ext cx="30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182FF5-C1BA-8268-B50A-84273533FFA5}"/>
              </a:ext>
            </a:extLst>
          </p:cNvPr>
          <p:cNvSpPr txBox="1"/>
          <p:nvPr/>
        </p:nvSpPr>
        <p:spPr>
          <a:xfrm>
            <a:off x="1986303" y="2942943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852C4E-B7E7-21EB-44FC-520E106B9CDD}"/>
              </a:ext>
            </a:extLst>
          </p:cNvPr>
          <p:cNvSpPr txBox="1"/>
          <p:nvPr/>
        </p:nvSpPr>
        <p:spPr>
          <a:xfrm>
            <a:off x="1986303" y="3370983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5F7841-2DA0-3642-B4F1-DC08DD4C3B5E}"/>
              </a:ext>
            </a:extLst>
          </p:cNvPr>
          <p:cNvSpPr txBox="1"/>
          <p:nvPr/>
        </p:nvSpPr>
        <p:spPr>
          <a:xfrm>
            <a:off x="2864646" y="4138555"/>
            <a:ext cx="193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BetterSyncAgent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64169E-2468-B130-27BC-52AC07B3DFBA}"/>
              </a:ext>
            </a:extLst>
          </p:cNvPr>
          <p:cNvSpPr txBox="1"/>
          <p:nvPr/>
        </p:nvSpPr>
        <p:spPr>
          <a:xfrm>
            <a:off x="1975032" y="3940239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ED23000D-C132-3446-2875-FB6D461EA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2412"/>
              </p:ext>
            </p:extLst>
          </p:nvPr>
        </p:nvGraphicFramePr>
        <p:xfrm>
          <a:off x="6403774" y="2921666"/>
          <a:ext cx="4751906" cy="2947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476">
                  <a:extLst>
                    <a:ext uri="{9D8B030D-6E8A-4147-A177-3AD203B41FA5}">
                      <a16:colId xmlns:a16="http://schemas.microsoft.com/office/drawing/2014/main" val="1851088131"/>
                    </a:ext>
                  </a:extLst>
                </a:gridCol>
                <a:gridCol w="2184896">
                  <a:extLst>
                    <a:ext uri="{9D8B030D-6E8A-4147-A177-3AD203B41FA5}">
                      <a16:colId xmlns:a16="http://schemas.microsoft.com/office/drawing/2014/main" val="1280178807"/>
                    </a:ext>
                  </a:extLst>
                </a:gridCol>
                <a:gridCol w="1679534">
                  <a:extLst>
                    <a:ext uri="{9D8B030D-6E8A-4147-A177-3AD203B41FA5}">
                      <a16:colId xmlns:a16="http://schemas.microsoft.com/office/drawing/2014/main" val="2757477825"/>
                    </a:ext>
                  </a:extLst>
                </a:gridCol>
              </a:tblGrid>
              <a:tr h="35314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offers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Element in Power set of offers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Total offered quantity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18961"/>
                  </a:ext>
                </a:extLst>
              </a:tr>
              <a:tr h="230734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2,1,6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[ ]</a:t>
                      </a:r>
                    </a:p>
                    <a:p>
                      <a:r>
                        <a:rPr kumimoji="1" lang="en-US" altLang="ja-JP" sz="1800" dirty="0"/>
                        <a:t>[2]</a:t>
                      </a:r>
                    </a:p>
                    <a:p>
                      <a:r>
                        <a:rPr kumimoji="1" lang="en-US" altLang="ja-JP" sz="1800" dirty="0"/>
                        <a:t>[1]</a:t>
                      </a:r>
                    </a:p>
                    <a:p>
                      <a:r>
                        <a:rPr kumimoji="1" lang="en-US" altLang="ja-JP" sz="1800" dirty="0"/>
                        <a:t>[6]</a:t>
                      </a:r>
                    </a:p>
                    <a:p>
                      <a:r>
                        <a:rPr kumimoji="1" lang="en-US" altLang="ja-JP" sz="1800" dirty="0"/>
                        <a:t>[2,1]</a:t>
                      </a:r>
                    </a:p>
                    <a:p>
                      <a:r>
                        <a:rPr kumimoji="1" lang="en-US" altLang="ja-JP" sz="1800" dirty="0"/>
                        <a:t>[2,6]</a:t>
                      </a:r>
                    </a:p>
                    <a:p>
                      <a:r>
                        <a:rPr kumimoji="1" lang="en-US" altLang="ja-JP" sz="1800" dirty="0"/>
                        <a:t>[1,6]</a:t>
                      </a:r>
                    </a:p>
                    <a:p>
                      <a:r>
                        <a:rPr kumimoji="1" lang="en-US" altLang="ja-JP" sz="1800" dirty="0"/>
                        <a:t>[2,1,6]</a:t>
                      </a:r>
                      <a:endParaRPr kumimoji="1" lang="ja-JP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</a:p>
                    <a:p>
                      <a:r>
                        <a:rPr kumimoji="1" lang="en-US" altLang="ja-JP" dirty="0"/>
                        <a:t>2</a:t>
                      </a:r>
                    </a:p>
                    <a:p>
                      <a:r>
                        <a:rPr kumimoji="1" lang="en-US" altLang="ja-JP" dirty="0"/>
                        <a:t>1</a:t>
                      </a:r>
                    </a:p>
                    <a:p>
                      <a:r>
                        <a:rPr kumimoji="1" lang="en-US" altLang="ja-JP" b="1" u="sng" dirty="0"/>
                        <a:t>6 (closest)</a:t>
                      </a:r>
                    </a:p>
                    <a:p>
                      <a:r>
                        <a:rPr kumimoji="1" lang="en-US" altLang="ja-JP" dirty="0"/>
                        <a:t>3</a:t>
                      </a:r>
                    </a:p>
                    <a:p>
                      <a:r>
                        <a:rPr kumimoji="1" lang="en-US" altLang="ja-JP" dirty="0"/>
                        <a:t>8</a:t>
                      </a:r>
                    </a:p>
                    <a:p>
                      <a:r>
                        <a:rPr kumimoji="1" lang="en-US" altLang="ja-JP" dirty="0"/>
                        <a:t>7</a:t>
                      </a:r>
                    </a:p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72284"/>
                  </a:ext>
                </a:extLst>
              </a:tr>
            </a:tbl>
          </a:graphicData>
        </a:graphic>
      </p:graphicFrame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55ED7F1-A350-C76C-6AF5-6648CB6A2E71}"/>
              </a:ext>
            </a:extLst>
          </p:cNvPr>
          <p:cNvGrpSpPr/>
          <p:nvPr/>
        </p:nvGrpSpPr>
        <p:grpSpPr>
          <a:xfrm>
            <a:off x="1110742" y="5222763"/>
            <a:ext cx="3507807" cy="646331"/>
            <a:chOff x="606993" y="5654301"/>
            <a:chExt cx="3507807" cy="646331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88F8D2F-77B7-B922-5055-31214ED50BF7}"/>
                </a:ext>
              </a:extLst>
            </p:cNvPr>
            <p:cNvSpPr txBox="1"/>
            <p:nvPr/>
          </p:nvSpPr>
          <p:spPr>
            <a:xfrm>
              <a:off x="606993" y="5654301"/>
              <a:ext cx="3507807" cy="64633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Exogenous contract</a:t>
              </a:r>
            </a:p>
            <a:p>
              <a:r>
                <a:rPr kumimoji="1" lang="en-US" altLang="ja-JP" dirty="0"/>
                <a:t>offer </a:t>
              </a:r>
              <a:endParaRPr kumimoji="1" lang="ja-JP" altLang="en-US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CD184EE-5344-FA07-61F6-49E5596A77DE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77" y="5859030"/>
              <a:ext cx="12192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579913A-B8EF-0216-9A4C-742A3240A9C8}"/>
                </a:ext>
              </a:extLst>
            </p:cNvPr>
            <p:cNvCxnSpPr>
              <a:cxnSpLocks/>
            </p:cNvCxnSpPr>
            <p:nvPr/>
          </p:nvCxnSpPr>
          <p:spPr>
            <a:xfrm>
              <a:off x="2650279" y="6107008"/>
              <a:ext cx="1219798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オーディオ 19">
            <a:extLst>
              <a:ext uri="{FF2B5EF4-FFF2-40B4-BE49-F238E27FC236}">
                <a16:creationId xmlns:a16="http://schemas.microsoft.com/office/drawing/2014/main" id="{7CC2EFD8-8CC3-23AF-D2A6-8D091E59D7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26"/>
    </mc:Choice>
    <mc:Fallback>
      <p:transition spd="slow" advTm="32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265CC-6033-754C-C53E-1BF2E509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Acceptance</a:t>
            </a:r>
            <a:r>
              <a:rPr kumimoji="1" lang="en-US" altLang="ja-JP" dirty="0"/>
              <a:t> Strategy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1FB98-F0B7-2347-8BAB-D58E9476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EpsilonGreedy</a:t>
            </a:r>
            <a:r>
              <a:rPr kumimoji="1" lang="en-US" altLang="ja-JP" dirty="0" err="1"/>
              <a:t>Agent</a:t>
            </a:r>
            <a:r>
              <a:rPr kumimoji="1" lang="en-US" altLang="ja-JP" dirty="0"/>
              <a:t> selects the element </a:t>
            </a:r>
            <a:r>
              <a:rPr lang="en-US" altLang="ja-JP" dirty="0"/>
              <a:t>whose sum of the offered quantities don’t exceed </a:t>
            </a:r>
            <a:r>
              <a:rPr kumimoji="1" lang="en-US" altLang="ja-JP" dirty="0"/>
              <a:t>to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needs and closest.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2ACCD-736A-C80B-6655-95C64CA3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5FE1-5D3B-4277-9712-0ED96E90B80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968F8C03-D55D-5339-1FD5-7CB1F97F6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88" y="3255948"/>
            <a:ext cx="812800" cy="8128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F3A3926-D2DC-9B03-AA84-D41551B2185F}"/>
              </a:ext>
            </a:extLst>
          </p:cNvPr>
          <p:cNvCxnSpPr>
            <a:cxnSpLocks/>
          </p:cNvCxnSpPr>
          <p:nvPr/>
        </p:nvCxnSpPr>
        <p:spPr>
          <a:xfrm>
            <a:off x="4422716" y="3740315"/>
            <a:ext cx="112025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D8959A0-8271-B000-EB67-F694C43EDD08}"/>
              </a:ext>
            </a:extLst>
          </p:cNvPr>
          <p:cNvCxnSpPr>
            <a:cxnSpLocks/>
          </p:cNvCxnSpPr>
          <p:nvPr/>
        </p:nvCxnSpPr>
        <p:spPr>
          <a:xfrm>
            <a:off x="1178543" y="3662348"/>
            <a:ext cx="1595515" cy="156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31F47B1-4C67-A159-8C45-57CC5DE15EA0}"/>
              </a:ext>
            </a:extLst>
          </p:cNvPr>
          <p:cNvCxnSpPr>
            <a:cxnSpLocks/>
          </p:cNvCxnSpPr>
          <p:nvPr/>
        </p:nvCxnSpPr>
        <p:spPr>
          <a:xfrm>
            <a:off x="1178543" y="2942943"/>
            <a:ext cx="1602346" cy="6031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3E26909-0CF3-60CB-B59F-20EB174796E9}"/>
              </a:ext>
            </a:extLst>
          </p:cNvPr>
          <p:cNvCxnSpPr>
            <a:cxnSpLocks/>
          </p:cNvCxnSpPr>
          <p:nvPr/>
        </p:nvCxnSpPr>
        <p:spPr>
          <a:xfrm flipV="1">
            <a:off x="1178543" y="3809854"/>
            <a:ext cx="1595515" cy="4294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7307CF-3D20-A9F8-2BEA-050E8C1CEDC0}"/>
              </a:ext>
            </a:extLst>
          </p:cNvPr>
          <p:cNvSpPr txBox="1"/>
          <p:nvPr/>
        </p:nvSpPr>
        <p:spPr>
          <a:xfrm>
            <a:off x="4766863" y="3769223"/>
            <a:ext cx="30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182FF5-C1BA-8268-B50A-84273533FFA5}"/>
              </a:ext>
            </a:extLst>
          </p:cNvPr>
          <p:cNvSpPr txBox="1"/>
          <p:nvPr/>
        </p:nvSpPr>
        <p:spPr>
          <a:xfrm>
            <a:off x="1986303" y="2942943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852C4E-B7E7-21EB-44FC-520E106B9CDD}"/>
              </a:ext>
            </a:extLst>
          </p:cNvPr>
          <p:cNvSpPr txBox="1"/>
          <p:nvPr/>
        </p:nvSpPr>
        <p:spPr>
          <a:xfrm>
            <a:off x="1986303" y="3370983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5F7841-2DA0-3642-B4F1-DC08DD4C3B5E}"/>
              </a:ext>
            </a:extLst>
          </p:cNvPr>
          <p:cNvSpPr txBox="1"/>
          <p:nvPr/>
        </p:nvSpPr>
        <p:spPr>
          <a:xfrm>
            <a:off x="2864646" y="4138555"/>
            <a:ext cx="193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BetterSyncAgent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64169E-2468-B130-27BC-52AC07B3DFBA}"/>
              </a:ext>
            </a:extLst>
          </p:cNvPr>
          <p:cNvSpPr txBox="1"/>
          <p:nvPr/>
        </p:nvSpPr>
        <p:spPr>
          <a:xfrm>
            <a:off x="1975032" y="3940239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ED23000D-C132-3446-2875-FB6D461EA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09523"/>
              </p:ext>
            </p:extLst>
          </p:nvPr>
        </p:nvGraphicFramePr>
        <p:xfrm>
          <a:off x="6403774" y="2921666"/>
          <a:ext cx="4751906" cy="2947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476">
                  <a:extLst>
                    <a:ext uri="{9D8B030D-6E8A-4147-A177-3AD203B41FA5}">
                      <a16:colId xmlns:a16="http://schemas.microsoft.com/office/drawing/2014/main" val="1851088131"/>
                    </a:ext>
                  </a:extLst>
                </a:gridCol>
                <a:gridCol w="2184896">
                  <a:extLst>
                    <a:ext uri="{9D8B030D-6E8A-4147-A177-3AD203B41FA5}">
                      <a16:colId xmlns:a16="http://schemas.microsoft.com/office/drawing/2014/main" val="1280178807"/>
                    </a:ext>
                  </a:extLst>
                </a:gridCol>
                <a:gridCol w="1679534">
                  <a:extLst>
                    <a:ext uri="{9D8B030D-6E8A-4147-A177-3AD203B41FA5}">
                      <a16:colId xmlns:a16="http://schemas.microsoft.com/office/drawing/2014/main" val="2757477825"/>
                    </a:ext>
                  </a:extLst>
                </a:gridCol>
              </a:tblGrid>
              <a:tr h="35314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offers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Element in Power set of offers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Total offered quantity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18961"/>
                  </a:ext>
                </a:extLst>
              </a:tr>
              <a:tr h="230734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2,1,6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[ ]</a:t>
                      </a:r>
                    </a:p>
                    <a:p>
                      <a:r>
                        <a:rPr kumimoji="1" lang="en-US" altLang="ja-JP" sz="1800" dirty="0"/>
                        <a:t>[2]</a:t>
                      </a:r>
                    </a:p>
                    <a:p>
                      <a:r>
                        <a:rPr kumimoji="1" lang="en-US" altLang="ja-JP" sz="1800" dirty="0"/>
                        <a:t>[1]</a:t>
                      </a:r>
                    </a:p>
                    <a:p>
                      <a:r>
                        <a:rPr kumimoji="1" lang="en-US" altLang="ja-JP" sz="1800" dirty="0"/>
                        <a:t>[6]</a:t>
                      </a:r>
                    </a:p>
                    <a:p>
                      <a:r>
                        <a:rPr kumimoji="1" lang="en-US" altLang="ja-JP" sz="1800" dirty="0"/>
                        <a:t>[2,1]</a:t>
                      </a:r>
                    </a:p>
                    <a:p>
                      <a:r>
                        <a:rPr kumimoji="1" lang="en-US" altLang="ja-JP" sz="1800" dirty="0"/>
                        <a:t>[2,6]</a:t>
                      </a:r>
                    </a:p>
                    <a:p>
                      <a:r>
                        <a:rPr kumimoji="1" lang="en-US" altLang="ja-JP" sz="1800" dirty="0"/>
                        <a:t>[1,6]</a:t>
                      </a:r>
                    </a:p>
                    <a:p>
                      <a:r>
                        <a:rPr kumimoji="1" lang="en-US" altLang="ja-JP" sz="1800" dirty="0"/>
                        <a:t>[2,1,6]</a:t>
                      </a:r>
                      <a:endParaRPr kumimoji="1" lang="ja-JP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</a:p>
                    <a:p>
                      <a:r>
                        <a:rPr kumimoji="1" lang="en-US" altLang="ja-JP" dirty="0"/>
                        <a:t>2</a:t>
                      </a:r>
                    </a:p>
                    <a:p>
                      <a:r>
                        <a:rPr kumimoji="1" lang="en-US" altLang="ja-JP" dirty="0"/>
                        <a:t>1</a:t>
                      </a:r>
                    </a:p>
                    <a:p>
                      <a:r>
                        <a:rPr kumimoji="1" lang="en-US" altLang="ja-JP" b="0" u="none" dirty="0"/>
                        <a:t>6</a:t>
                      </a:r>
                      <a:r>
                        <a:rPr kumimoji="1" lang="en-US" altLang="ja-JP" b="1" u="none" dirty="0"/>
                        <a:t> </a:t>
                      </a:r>
                      <a:r>
                        <a:rPr kumimoji="1" lang="en-US" altLang="ja-JP" b="0" u="none" dirty="0"/>
                        <a:t>(excess)</a:t>
                      </a:r>
                      <a:endParaRPr kumimoji="1" lang="en-US" altLang="ja-JP" b="1" u="sng" dirty="0"/>
                    </a:p>
                    <a:p>
                      <a:r>
                        <a:rPr kumimoji="1" lang="en-US" altLang="ja-JP" b="1" u="sng" dirty="0"/>
                        <a:t>3 (selected)</a:t>
                      </a:r>
                    </a:p>
                    <a:p>
                      <a:r>
                        <a:rPr kumimoji="1" lang="en-US" altLang="ja-JP" dirty="0"/>
                        <a:t>8 (excess)</a:t>
                      </a:r>
                    </a:p>
                    <a:p>
                      <a:r>
                        <a:rPr kumimoji="1" lang="en-US" altLang="ja-JP" dirty="0"/>
                        <a:t>7 (excess)</a:t>
                      </a:r>
                    </a:p>
                    <a:p>
                      <a:r>
                        <a:rPr kumimoji="1" lang="en-US" altLang="ja-JP" dirty="0"/>
                        <a:t>9 (excess)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72284"/>
                  </a:ext>
                </a:extLst>
              </a:tr>
            </a:tbl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EFA8B89-F715-5319-7D4C-60AA91B3905F}"/>
              </a:ext>
            </a:extLst>
          </p:cNvPr>
          <p:cNvGrpSpPr/>
          <p:nvPr/>
        </p:nvGrpSpPr>
        <p:grpSpPr>
          <a:xfrm>
            <a:off x="1110742" y="5222763"/>
            <a:ext cx="3507807" cy="646331"/>
            <a:chOff x="606993" y="5654301"/>
            <a:chExt cx="3507807" cy="646331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2060437-A4F4-B1ED-07AF-1F3E768A53A2}"/>
                </a:ext>
              </a:extLst>
            </p:cNvPr>
            <p:cNvSpPr txBox="1"/>
            <p:nvPr/>
          </p:nvSpPr>
          <p:spPr>
            <a:xfrm>
              <a:off x="606993" y="5654301"/>
              <a:ext cx="3507807" cy="64633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Exogenous contract</a:t>
              </a:r>
            </a:p>
            <a:p>
              <a:r>
                <a:rPr kumimoji="1" lang="en-US" altLang="ja-JP" dirty="0"/>
                <a:t>offer </a:t>
              </a:r>
              <a:endParaRPr kumimoji="1" lang="ja-JP" altLang="en-US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B157986-DF79-BA33-3AA0-FD9B61B7E6DD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77" y="5859030"/>
              <a:ext cx="12192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5E6080B-43FD-008B-50A8-6CB2D73E18E2}"/>
                </a:ext>
              </a:extLst>
            </p:cNvPr>
            <p:cNvCxnSpPr>
              <a:cxnSpLocks/>
            </p:cNvCxnSpPr>
            <p:nvPr/>
          </p:nvCxnSpPr>
          <p:spPr>
            <a:xfrm>
              <a:off x="2650279" y="6107008"/>
              <a:ext cx="1219798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オーディオ 25">
            <a:extLst>
              <a:ext uri="{FF2B5EF4-FFF2-40B4-BE49-F238E27FC236}">
                <a16:creationId xmlns:a16="http://schemas.microsoft.com/office/drawing/2014/main" id="{544E5F41-34A1-985F-10DF-B1206ED7BE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9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38"/>
    </mc:Choice>
    <mc:Fallback>
      <p:transition spd="slow" advTm="25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3061</TotalTime>
  <Words>541</Words>
  <Application>Microsoft Macintosh PowerPoint</Application>
  <PresentationFormat>ワイド画面</PresentationFormat>
  <Paragraphs>170</Paragraphs>
  <Slides>11</Slides>
  <Notes>1</Notes>
  <HiddenSlides>0</HiddenSlides>
  <MMClips>11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游ゴシック</vt:lpstr>
      <vt:lpstr>游明朝</vt:lpstr>
      <vt:lpstr>Arial</vt:lpstr>
      <vt:lpstr>Calibri</vt:lpstr>
      <vt:lpstr>Cambria Math</vt:lpstr>
      <vt:lpstr>Wingdings</vt:lpstr>
      <vt:lpstr>レトロスペクト</vt:lpstr>
      <vt:lpstr>EpsilonGreedyAgent for SCML2024 oneshot</vt:lpstr>
      <vt:lpstr>Contents</vt:lpstr>
      <vt:lpstr>Concepts</vt:lpstr>
      <vt:lpstr>Proposal Strategy</vt:lpstr>
      <vt:lpstr>Proposal Strategy</vt:lpstr>
      <vt:lpstr>Find target</vt:lpstr>
      <vt:lpstr>Proposal Strategy</vt:lpstr>
      <vt:lpstr>Acceptance Strategy</vt:lpstr>
      <vt:lpstr>Acceptance Strategy</vt:lpstr>
      <vt:lpstr>Response Strategy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発表用テンプレ</dc:title>
  <dc:creator>譲 喜多村</dc:creator>
  <cp:lastModifiedBy>KITAMURA Yuzuru</cp:lastModifiedBy>
  <cp:revision>2</cp:revision>
  <dcterms:created xsi:type="dcterms:W3CDTF">2024-02-18T06:24:24Z</dcterms:created>
  <dcterms:modified xsi:type="dcterms:W3CDTF">2024-05-01T01:35:27Z</dcterms:modified>
</cp:coreProperties>
</file>