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3"/>
  </p:notesMasterIdLst>
  <p:sldIdLst>
    <p:sldId id="356" r:id="rId2"/>
    <p:sldId id="357" r:id="rId3"/>
    <p:sldId id="358" r:id="rId4"/>
    <p:sldId id="359" r:id="rId5"/>
    <p:sldId id="360" r:id="rId6"/>
    <p:sldId id="363" r:id="rId7"/>
    <p:sldId id="346" r:id="rId8"/>
    <p:sldId id="350" r:id="rId9"/>
    <p:sldId id="351" r:id="rId10"/>
    <p:sldId id="353" r:id="rId11"/>
    <p:sldId id="361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NAC" id="{456018D3-4872-E647-BD36-35E3EFC3DA65}">
          <p14:sldIdLst>
            <p14:sldId id="356"/>
            <p14:sldId id="357"/>
            <p14:sldId id="358"/>
            <p14:sldId id="359"/>
            <p14:sldId id="360"/>
            <p14:sldId id="363"/>
          </p14:sldIdLst>
        </p14:section>
        <p14:section name="図" id="{D2FE2BB6-0E14-4B49-B640-A8BD5791C4BD}">
          <p14:sldIdLst>
            <p14:sldId id="346"/>
            <p14:sldId id="350"/>
            <p14:sldId id="351"/>
            <p14:sldId id="353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65"/>
    <p:restoredTop sz="76796"/>
  </p:normalViewPr>
  <p:slideViewPr>
    <p:cSldViewPr snapToGrid="0">
      <p:cViewPr>
        <p:scale>
          <a:sx n="59" d="100"/>
          <a:sy n="59" d="100"/>
        </p:scale>
        <p:origin x="7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7351C-7058-BE46-BA88-6C1F0B7E7B65}" type="datetimeFigureOut">
              <a:rPr kumimoji="1" lang="ja-JP" altLang="en-US" smtClean="0"/>
              <a:t>2024/4/24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7C7BC-7155-D142-B4DE-625B92A615A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986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Hello everyone, I’m </a:t>
            </a:r>
            <a:r>
              <a:rPr kumimoji="1" lang="en-US" altLang="ja-JP" dirty="0" err="1"/>
              <a:t>Ryoga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Miyajima</a:t>
            </a:r>
            <a:r>
              <a:rPr kumimoji="1" lang="en-US" altLang="ja-JP" dirty="0"/>
              <a:t>, from Tokyo University of Agriculture and Technology.</a:t>
            </a:r>
          </a:p>
          <a:p>
            <a:r>
              <a:rPr kumimoji="1" lang="en-US" altLang="ja-JP" dirty="0"/>
              <a:t>Now, let’s start my presentation of strategies of my agent,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.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092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There are concepts of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tries to buy at a low price and sells out as soon as possible.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That is because successful sales are necessary to make a profit.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For successful sales, it is important to try to sell immediately after buying materials and sell even at a low price.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Furthermore, to sell at a low price, it is required to buy at a lower price, so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tries to buy at a low price.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6631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Now, I will start explaining the details of the strategies of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.</a:t>
            </a:r>
          </a:p>
          <a:p>
            <a:r>
              <a:rPr kumimoji="1" lang="en-US" altLang="ja-JP" dirty="0"/>
              <a:t>First, I will explain buying strategy.</a:t>
            </a:r>
          </a:p>
          <a:p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accepts offers from its suppliers in preference to lower price.</a:t>
            </a:r>
          </a:p>
          <a:p>
            <a:r>
              <a:rPr kumimoji="1" lang="en-US" altLang="ja-JP" dirty="0"/>
              <a:t>When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receives offers from its suppliers, it sorts the received offers in ascending order of unit price.</a:t>
            </a:r>
          </a:p>
          <a:p>
            <a:r>
              <a:rPr kumimoji="1" lang="en-US" altLang="ja-JP" dirty="0"/>
              <a:t>Then,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picks one by one from the sorted offers until reaching the daily production limit.</a:t>
            </a:r>
          </a:p>
          <a:p>
            <a:r>
              <a:rPr kumimoji="1" lang="en-US" altLang="ja-JP" dirty="0"/>
              <a:t>If its </a:t>
            </a:r>
            <a:r>
              <a:rPr kumimoji="1" lang="en-US" altLang="ja-JP" dirty="0" err="1"/>
              <a:t>deliverly</a:t>
            </a:r>
            <a:r>
              <a:rPr kumimoji="1" lang="en-US" altLang="ja-JP" dirty="0"/>
              <a:t> date is </a:t>
            </a:r>
            <a:r>
              <a:rPr kumimoji="1" lang="en-US" altLang="ja-JP" dirty="0" err="1"/>
              <a:t>current_step</a:t>
            </a:r>
            <a:r>
              <a:rPr kumimoji="1" lang="en-US" altLang="ja-JP" dirty="0"/>
              <a:t> and UNIT PRICE is equal to or less than the price defined by this equation, depending on its inventory,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accepts it.</a:t>
            </a:r>
          </a:p>
          <a:p>
            <a:r>
              <a:rPr kumimoji="1" lang="en-US" altLang="ja-JP" dirty="0"/>
              <a:t>If it doesn’t meet these conditions,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rejects it and sends an alternative offer modified to meet these conditions.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38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Next, I will explain the selling strategy.</a:t>
                </a:r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When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receives offers from its consumers, it selects a combination from a power set of the received offers.</a:t>
                </a:r>
              </a:p>
              <a:p>
                <a:r>
                  <a:rPr kumimoji="1" lang="en-US" altLang="ja-JP" dirty="0"/>
                  <a:t>In this selection,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prefers more total quantity without exceeding its inventory and today’s exogenous input quantity.</a:t>
                </a:r>
              </a:p>
              <a:p>
                <a:r>
                  <a:rPr kumimoji="1" lang="en-US" altLang="ja-JP" dirty="0"/>
                  <a:t>If the total quantity is the same,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prefers higher total price.</a:t>
                </a:r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If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still needs to sell, it sends offers to unagreed consumers.</a:t>
                </a:r>
              </a:p>
              <a:p>
                <a:r>
                  <a:rPr kumimoji="1" lang="en-US" altLang="ja-JP" dirty="0"/>
                  <a:t>For each day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from </a:t>
                </a:r>
                <a:r>
                  <a:rPr kumimoji="1" lang="en-US" altLang="ja-JP" dirty="0" err="1"/>
                  <a:t>current_step</a:t>
                </a:r>
                <a:r>
                  <a:rPr kumimoji="1" lang="en-US" altLang="ja-JP" dirty="0"/>
                  <a:t> to </a:t>
                </a:r>
                <a:r>
                  <a:rPr kumimoji="1" lang="en-US" altLang="ja-JP" dirty="0" err="1"/>
                  <a:t>final_step</a:t>
                </a:r>
                <a:r>
                  <a:rPr kumimoji="1" lang="en-US" altLang="ja-JP" dirty="0"/>
                  <a:t>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sends offers that are executed on day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ja-JP" dirty="0"/>
                  <a:t> to distribute remaining quantity to be sold.</a:t>
                </a:r>
              </a:p>
              <a:p>
                <a:r>
                  <a:rPr kumimoji="1" lang="en-US" altLang="ja-JP" dirty="0"/>
                  <a:t>First,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gets the dictionary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r>
                  <a:rPr lang="en-US" altLang="ja-JP" dirty="0"/>
                  <a:t> calculated</a:t>
                </a:r>
                <a:r>
                  <a:rPr lang="en-US" altLang="ja-JP" baseline="0" dirty="0"/>
                  <a:t> </a:t>
                </a:r>
                <a:r>
                  <a:rPr lang="en-US" altLang="ja-JP" dirty="0"/>
                  <a:t>by distributing the undistributed inventory among undistributed consumers as much as possible without exceeding the daily production limit.</a:t>
                </a:r>
              </a:p>
              <a:p>
                <a:r>
                  <a:rPr kumimoji="1" lang="en-US" altLang="ja-JP" dirty="0"/>
                  <a:t>Then, for each consumer k and distributed quantity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dirty="0"/>
                  <a:t> in the items of</a:t>
                </a:r>
                <a:r>
                  <a:rPr kumimoji="1" lang="en-US" altLang="ja-JP" baseline="0" dirty="0"/>
                  <a:t> </a:t>
                </a:r>
                <a:r>
                  <a:rPr lang="en-US" altLang="ja-JP" b="0" i="0" dirty="0">
                    <a:latin typeface="Cambria Math" panose="02040503050406030204" pitchFamily="18" charset="0"/>
                  </a:rPr>
                  <a:t>𝑑𝑖𝑠𝑡𝑟𝑖𝑏𝑢𝑡𝑖𝑜𝑛</a:t>
                </a:r>
                <a:r>
                  <a:rPr kumimoji="1" lang="en-US" altLang="ja-JP" dirty="0"/>
                  <a:t>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calculates the offering unit price </a:t>
                </a:r>
                <a14:m>
                  <m:oMath xmlns:m="http://schemas.openxmlformats.org/officeDocument/2006/math">
                    <m:r>
                      <a:rPr kumimoji="1" lang="en-US" altLang="ja-JP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dirty="0"/>
                  <a:t> by this equation and sends the offer to consumer k.</a:t>
                </a:r>
              </a:p>
              <a:p>
                <a:r>
                  <a:rPr kumimoji="1" lang="en-US" altLang="ja-JP" dirty="0"/>
                  <a:t>If there are no undistributed consumers or undistributed remaining quantity to be sold,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exits this loop.</a:t>
                </a:r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ノート プレースホルダー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Next, I will explain the selling strategy.</a:t>
                </a:r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When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receives offers from its consumers, it selects a combination from a power set of the received offers.</a:t>
                </a:r>
              </a:p>
              <a:p>
                <a:r>
                  <a:rPr kumimoji="1" lang="en-US" altLang="ja-JP" dirty="0"/>
                  <a:t>In this selection,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prefers more total quantity without exceeding its inventory and today’s exogenous input quantity.</a:t>
                </a:r>
              </a:p>
              <a:p>
                <a:r>
                  <a:rPr kumimoji="1" lang="en-US" altLang="ja-JP" dirty="0"/>
                  <a:t>If the total quantity is the same,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prefers higher total price.</a:t>
                </a:r>
              </a:p>
              <a:p>
                <a:endParaRPr kumimoji="1" lang="en-US" altLang="ja-JP" dirty="0"/>
              </a:p>
              <a:p>
                <a:r>
                  <a:rPr kumimoji="1" lang="en-US" altLang="ja-JP" dirty="0"/>
                  <a:t>If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still needs to sell, it sends offers to unagreed consumers.</a:t>
                </a:r>
              </a:p>
              <a:p>
                <a:r>
                  <a:rPr kumimoji="1" lang="en-US" altLang="ja-JP" dirty="0"/>
                  <a:t>For each day </a:t>
                </a:r>
                <a:r>
                  <a:rPr kumimoji="1" lang="en-US" altLang="ja-JP" i="0" dirty="0">
                    <a:latin typeface="Cambria Math" panose="02040503050406030204" pitchFamily="18" charset="0"/>
                  </a:rPr>
                  <a:t>𝑡</a:t>
                </a:r>
                <a:r>
                  <a:rPr kumimoji="1" lang="en-US" altLang="ja-JP" dirty="0"/>
                  <a:t> from </a:t>
                </a:r>
                <a:r>
                  <a:rPr kumimoji="1" lang="en-US" altLang="ja-JP" dirty="0" err="1"/>
                  <a:t>current_step</a:t>
                </a:r>
                <a:r>
                  <a:rPr kumimoji="1" lang="en-US" altLang="ja-JP" dirty="0"/>
                  <a:t> to </a:t>
                </a:r>
                <a:r>
                  <a:rPr kumimoji="1" lang="en-US" altLang="ja-JP" dirty="0" err="1"/>
                  <a:t>final_step</a:t>
                </a:r>
                <a:r>
                  <a:rPr kumimoji="1" lang="en-US" altLang="ja-JP" dirty="0"/>
                  <a:t>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sends offers that are executed on day </a:t>
                </a:r>
                <a:r>
                  <a:rPr kumimoji="1" lang="en-US" altLang="ja-JP" i="0" dirty="0">
                    <a:latin typeface="Cambria Math" panose="02040503050406030204" pitchFamily="18" charset="0"/>
                  </a:rPr>
                  <a:t>𝑡</a:t>
                </a:r>
                <a:r>
                  <a:rPr kumimoji="1" lang="en-US" altLang="ja-JP" dirty="0"/>
                  <a:t> to distribute remaining quantity to be sold.</a:t>
                </a:r>
              </a:p>
              <a:p>
                <a:r>
                  <a:rPr kumimoji="1" lang="en-US" altLang="ja-JP" dirty="0"/>
                  <a:t>First,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gets the dictionary </a:t>
                </a:r>
                <a:r>
                  <a:rPr lang="en-US" altLang="ja-JP" b="0" i="0">
                    <a:latin typeface="Cambria Math" panose="02040503050406030204" pitchFamily="18" charset="0"/>
                  </a:rPr>
                  <a:t>𝑑𝑖𝑠𝑡𝑟𝑖𝑏𝑢𝑡𝑖𝑜𝑛</a:t>
                </a:r>
                <a:r>
                  <a:rPr lang="en-US" altLang="ja-JP" dirty="0"/>
                  <a:t> calculated</a:t>
                </a:r>
                <a:r>
                  <a:rPr lang="en-US" altLang="ja-JP" baseline="0" dirty="0"/>
                  <a:t> </a:t>
                </a:r>
                <a:r>
                  <a:rPr lang="en-US" altLang="ja-JP" dirty="0"/>
                  <a:t>by distributing the undistributed inventory among undistributed consumers as much as possible without exceeding the daily production limit.</a:t>
                </a:r>
              </a:p>
              <a:p>
                <a:r>
                  <a:rPr kumimoji="1" lang="en-US" altLang="ja-JP" dirty="0"/>
                  <a:t>Then, for each consumer k and distributed quantity </a:t>
                </a:r>
                <a:r>
                  <a:rPr kumimoji="1" lang="en-US" altLang="ja-JP" i="0" dirty="0">
                    <a:latin typeface="Cambria Math" panose="02040503050406030204" pitchFamily="18" charset="0"/>
                  </a:rPr>
                  <a:t>𝑞</a:t>
                </a:r>
                <a:r>
                  <a:rPr kumimoji="1" lang="en-US" altLang="ja-JP" dirty="0"/>
                  <a:t> in the items of</a:t>
                </a:r>
                <a:r>
                  <a:rPr kumimoji="1" lang="en-US" altLang="ja-JP" baseline="0" dirty="0"/>
                  <a:t> </a:t>
                </a:r>
                <a:r>
                  <a:rPr lang="en-US" altLang="ja-JP" b="0" i="0" dirty="0">
                    <a:latin typeface="Cambria Math" panose="02040503050406030204" pitchFamily="18" charset="0"/>
                  </a:rPr>
                  <a:t>𝑑𝑖𝑠𝑡𝑟𝑖𝑏𝑢𝑡𝑖𝑜𝑛</a:t>
                </a:r>
                <a:r>
                  <a:rPr kumimoji="1" lang="en-US" altLang="ja-JP" dirty="0"/>
                  <a:t>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calculates the offering unit price </a:t>
                </a:r>
                <a:r>
                  <a:rPr kumimoji="1" lang="en-US" altLang="ja-JP" i="0" dirty="0">
                    <a:latin typeface="Cambria Math" panose="02040503050406030204" pitchFamily="18" charset="0"/>
                  </a:rPr>
                  <a:t>𝑝</a:t>
                </a:r>
                <a:r>
                  <a:rPr kumimoji="1" lang="en-US" altLang="ja-JP" dirty="0"/>
                  <a:t> by this equation and sends the offer to consumer k.</a:t>
                </a:r>
              </a:p>
              <a:p>
                <a:r>
                  <a:rPr kumimoji="1" lang="en-US" altLang="ja-JP" dirty="0"/>
                  <a:t>If there are no undistributed consumers or undistributed remaining quantity to be sold, </a:t>
                </a:r>
                <a:r>
                  <a:rPr kumimoji="1" lang="en-US" altLang="ja-JP" dirty="0" err="1"/>
                  <a:t>CautiousStandardAgent</a:t>
                </a:r>
                <a:r>
                  <a:rPr kumimoji="1" lang="en-US" altLang="ja-JP" dirty="0"/>
                  <a:t> exits this loop.</a:t>
                </a:r>
              </a:p>
              <a:p>
                <a:endParaRPr kumimoji="1" lang="ja-JP" altLang="en-US"/>
              </a:p>
            </p:txBody>
          </p:sp>
        </mc:Fallback>
      </mc:AlternateContent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153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There are some risks in SCML worlds.</a:t>
            </a:r>
          </a:p>
          <a:p>
            <a:r>
              <a:rPr kumimoji="1" lang="en-US" altLang="ja-JP" dirty="0"/>
              <a:t>One of them is the final level risk.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If </a:t>
            </a:r>
            <a:r>
              <a:rPr kumimoji="1" lang="en-US" altLang="ja-JP" dirty="0" err="1"/>
              <a:t>CautiousStandardAgent</a:t>
            </a:r>
            <a:r>
              <a:rPr kumimoji="1" lang="en-US" altLang="ja-JP" dirty="0"/>
              <a:t> is at the final level layer, m</a:t>
            </a:r>
            <a:r>
              <a:rPr lang="en-US" altLang="ja-JP" dirty="0"/>
              <a:t>eeting the demand from terminal consumer BUYER is important to prevent shortfall penalty.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So, when </a:t>
            </a:r>
            <a:r>
              <a:rPr lang="en-US" altLang="ja-JP" dirty="0" err="1"/>
              <a:t>CautiousStandardAgent</a:t>
            </a:r>
            <a:r>
              <a:rPr lang="en-US" altLang="ja-JP" dirty="0"/>
              <a:t> at the final level layer receives the offers from its suppliers, it selects a combination from a power set of the offers that is enough to the demand from BUYER and minimizing the over-quantity error.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If total quantity is the same,  lower total price is preferred.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Another possible risk is deficit transaction risk.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/>
              <a:t>Since the negotiation range of unit price depends on the dynamic trading price, </a:t>
            </a:r>
            <a:r>
              <a:rPr lang="en" altLang="ja-JP" i="0" dirty="0">
                <a:effectLst/>
                <a:latin typeface="Helvetica" pitchFamily="2" charset="0"/>
              </a:rPr>
              <a:t>it can be happen that it is impossible to sell output product at a profitable price.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ja-JP" i="0" dirty="0">
                <a:effectLst/>
                <a:latin typeface="Helvetica" pitchFamily="2" charset="0"/>
              </a:rPr>
              <a:t>Therefore, if the minimum unit price of the input product plus production cost is larger than the trading price of the output product, </a:t>
            </a:r>
            <a:r>
              <a:rPr lang="en" altLang="ja-JP" i="0" dirty="0" err="1">
                <a:effectLst/>
                <a:latin typeface="Helvetica" pitchFamily="2" charset="0"/>
              </a:rPr>
              <a:t>CautiousStandardAgent</a:t>
            </a:r>
            <a:r>
              <a:rPr lang="en" altLang="ja-JP" i="0" dirty="0">
                <a:effectLst/>
                <a:latin typeface="Helvetica" pitchFamily="2" charset="0"/>
              </a:rPr>
              <a:t> doesn’t buy any input product.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690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ja-JP" i="0" dirty="0">
                <a:effectLst/>
                <a:latin typeface="Helvetica" pitchFamily="2" charset="0"/>
              </a:rPr>
              <a:t>To evaluate </a:t>
            </a:r>
            <a:r>
              <a:rPr lang="en" altLang="ja-JP" i="0" dirty="0" err="1">
                <a:effectLst/>
                <a:latin typeface="Helvetica" pitchFamily="2" charset="0"/>
              </a:rPr>
              <a:t>CautiousStandardAgent</a:t>
            </a:r>
            <a:r>
              <a:rPr lang="en" altLang="ja-JP" i="0" dirty="0">
                <a:effectLst/>
                <a:latin typeface="Helvetica" pitchFamily="2" charset="0"/>
              </a:rPr>
              <a:t>, I tested it in Standard tournaments with sample agents, </a:t>
            </a:r>
            <a:r>
              <a:rPr lang="en" altLang="ja-JP" i="0" dirty="0" err="1">
                <a:effectLst/>
                <a:latin typeface="Helvetica" pitchFamily="2" charset="0"/>
              </a:rPr>
              <a:t>GreedyStandardAgent</a:t>
            </a:r>
            <a:r>
              <a:rPr lang="en" altLang="ja-JP" i="0" dirty="0">
                <a:effectLst/>
                <a:latin typeface="Helvetica" pitchFamily="2" charset="0"/>
              </a:rPr>
              <a:t> and </a:t>
            </a:r>
            <a:r>
              <a:rPr lang="en" altLang="ja-JP" i="0" dirty="0" err="1">
                <a:effectLst/>
                <a:latin typeface="Helvetica" pitchFamily="2" charset="0"/>
              </a:rPr>
              <a:t>SyncRandomStandardAgent</a:t>
            </a:r>
            <a:r>
              <a:rPr lang="en" altLang="ja-JP" i="0" dirty="0">
                <a:effectLst/>
                <a:latin typeface="Helvetica" pitchFamily="2" charset="0"/>
              </a:rPr>
              <a:t> and the winner of SCML2023 </a:t>
            </a:r>
            <a:r>
              <a:rPr lang="en" altLang="ja-JP" i="0" dirty="0" err="1">
                <a:effectLst/>
                <a:latin typeface="Helvetica" pitchFamily="2" charset="0"/>
              </a:rPr>
              <a:t>OneShot</a:t>
            </a:r>
            <a:r>
              <a:rPr lang="en" altLang="ja-JP" i="0" dirty="0">
                <a:effectLst/>
                <a:latin typeface="Helvetica" pitchFamily="2" charset="0"/>
              </a:rPr>
              <a:t> Track, </a:t>
            </a:r>
            <a:r>
              <a:rPr lang="en" altLang="ja-JP" i="0" dirty="0" err="1">
                <a:effectLst/>
                <a:latin typeface="Helvetica" pitchFamily="2" charset="0"/>
              </a:rPr>
              <a:t>QuantityOrientedAgent</a:t>
            </a:r>
            <a:r>
              <a:rPr lang="en" altLang="ja-JP" i="0" dirty="0">
                <a:effectLst/>
                <a:latin typeface="Helvetica" pitchFamily="2" charset="0"/>
              </a:rPr>
              <a:t>.</a:t>
            </a:r>
          </a:p>
          <a:p>
            <a:r>
              <a:rPr kumimoji="1" lang="en-US" altLang="ja-JP" dirty="0"/>
              <a:t>As shown in this table, the </a:t>
            </a:r>
            <a:r>
              <a:rPr lang="en" altLang="ja-JP" i="0" dirty="0">
                <a:effectLst/>
                <a:latin typeface="Helvetica" pitchFamily="2" charset="0"/>
              </a:rPr>
              <a:t>score of </a:t>
            </a:r>
            <a:r>
              <a:rPr lang="en" altLang="ja-JP" i="0" dirty="0" err="1">
                <a:effectLst/>
                <a:latin typeface="Helvetica" pitchFamily="2" charset="0"/>
              </a:rPr>
              <a:t>CautiousStandardAgent</a:t>
            </a:r>
            <a:r>
              <a:rPr lang="en" altLang="ja-JP" i="0" dirty="0">
                <a:effectLst/>
                <a:latin typeface="Helvetica" pitchFamily="2" charset="0"/>
              </a:rPr>
              <a:t> is higher than those of any other agents and the only agent successfully making a profit so it is considered that the strategies of </a:t>
            </a:r>
            <a:r>
              <a:rPr lang="en" altLang="ja-JP" i="0" dirty="0" err="1">
                <a:effectLst/>
                <a:latin typeface="Helvetica" pitchFamily="2" charset="0"/>
              </a:rPr>
              <a:t>CautiousStandardAgent</a:t>
            </a:r>
            <a:r>
              <a:rPr lang="en" altLang="ja-JP" i="0" dirty="0">
                <a:effectLst/>
                <a:latin typeface="Helvetica" pitchFamily="2" charset="0"/>
              </a:rPr>
              <a:t> are effective for SCML2024 Standard Track.</a:t>
            </a:r>
          </a:p>
          <a:p>
            <a:endParaRPr lang="en" altLang="ja-JP" i="0" dirty="0">
              <a:effectLst/>
              <a:latin typeface="Helvetica" pitchFamily="2" charset="0"/>
            </a:endParaRPr>
          </a:p>
          <a:p>
            <a:r>
              <a:rPr lang="en" altLang="ja-JP" i="0" dirty="0">
                <a:effectLst/>
                <a:latin typeface="Helvetica" pitchFamily="2" charset="0"/>
              </a:rPr>
              <a:t>That’s all, thank you for listening.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B7C7BC-7155-D142-B4DE-625B92A615A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73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E6EB6-F0CD-103A-283D-47C42F83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84B45B-6D42-9D22-DCC4-8B1863748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DA7285-B0EF-B3DA-12FA-21324252F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F9E305-BC27-FD03-A267-429F4345E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A6F53E-8977-6F53-41EA-58B32CC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9260704-769F-C9C8-2AD5-3F70FC76133D}"/>
              </a:ext>
            </a:extLst>
          </p:cNvPr>
          <p:cNvCxnSpPr>
            <a:cxnSpLocks/>
          </p:cNvCxnSpPr>
          <p:nvPr/>
        </p:nvCxnSpPr>
        <p:spPr>
          <a:xfrm>
            <a:off x="1524000" y="3525838"/>
            <a:ext cx="9144000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3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40AFF-0DD7-B2E2-9499-9B2A5253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751334-3099-614A-8206-19A11E621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A508D4-E938-8515-A2F8-6ECD18D1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9EACC6-331C-7030-70C2-773379776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98B688-2697-F498-6738-D56FDD3D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F624AE5-0981-8B16-81FF-66EF8D52A3AD}"/>
              </a:ext>
            </a:extLst>
          </p:cNvPr>
          <p:cNvCxnSpPr/>
          <p:nvPr/>
        </p:nvCxnSpPr>
        <p:spPr>
          <a:xfrm>
            <a:off x="462455" y="1521305"/>
            <a:ext cx="11250574" cy="0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70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6602-C803-7EF5-FD67-255E7DFF4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6F53A1-480E-09D2-7715-F3595ABF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BF751F-EE68-8AF3-8711-5ED674B4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6E9691-F936-4443-6BFC-B9FAD470A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0B595-CA50-FABF-098F-DD4195C7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88EC6FB-E223-A6BD-59C3-0C4FD544E32C}"/>
              </a:ext>
            </a:extLst>
          </p:cNvPr>
          <p:cNvCxnSpPr>
            <a:cxnSpLocks/>
          </p:cNvCxnSpPr>
          <p:nvPr/>
        </p:nvCxnSpPr>
        <p:spPr>
          <a:xfrm>
            <a:off x="831850" y="4562475"/>
            <a:ext cx="105156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27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E76E7-9F05-C7CD-4C8B-D51512236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8017BA-F3B7-3D5E-EABC-2EC8F681DA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ABC1842-C1C6-55E4-2EA0-A727568C8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7C21A9-15EE-D63C-0808-FFABE1222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B7F015-DE23-D798-E699-2BA33B096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6A38D2-464E-EDF0-9859-C5A21794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06EA39A-68F7-F595-F61F-1D4823096A7D}"/>
              </a:ext>
            </a:extLst>
          </p:cNvPr>
          <p:cNvCxnSpPr/>
          <p:nvPr/>
        </p:nvCxnSpPr>
        <p:spPr>
          <a:xfrm>
            <a:off x="462455" y="1485517"/>
            <a:ext cx="112505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21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26AB4-6013-CED5-A685-18E807A60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E29420E-BD5D-221E-4C49-E575A788E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37A496-97F0-6F51-53E3-6FF9961F0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E738FCD-C978-1038-07B9-A1B13F66A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33C5AEAF-1EFB-0995-4620-EB0D709D7A04}"/>
              </a:ext>
            </a:extLst>
          </p:cNvPr>
          <p:cNvCxnSpPr/>
          <p:nvPr/>
        </p:nvCxnSpPr>
        <p:spPr>
          <a:xfrm>
            <a:off x="462455" y="1485517"/>
            <a:ext cx="1125057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57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6255F7-8FAC-79ED-93A4-0D68E50F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58A3E2-AFE2-C8C4-FAFE-1B2332E8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4D8DF1-30B2-5694-3814-D45DC4BB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469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C30D15-BD10-4AF9-3069-7FB12892FC7F}"/>
              </a:ext>
            </a:extLst>
          </p:cNvPr>
          <p:cNvSpPr/>
          <p:nvPr/>
        </p:nvSpPr>
        <p:spPr>
          <a:xfrm>
            <a:off x="0" y="6351815"/>
            <a:ext cx="12192000" cy="50618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418FD-BD63-B1B6-A09F-00D35D84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455" y="159954"/>
            <a:ext cx="11250574" cy="1340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/>
              <a:t>マスタータイトルの書式設定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A7F7E0C-2B55-1E37-B52C-96CAF8B64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2455" y="1572322"/>
            <a:ext cx="11250574" cy="4689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2D4AF1-2B74-491B-9F98-065283104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2455" y="642132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r>
              <a:rPr kumimoji="1" lang="en-US" altLang="ja-JP"/>
              <a:t>2023/12/20</a:t>
            </a:r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DCC08-5813-F4AE-1D59-5E2D161B4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05655" y="6444749"/>
            <a:ext cx="57641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8F51081-A2A7-9526-253F-29CA85ED46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9829" y="6444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A02F6840-581B-8944-A108-55DDD1AC4C20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BCF593-76A2-04FC-90C2-C61CC8DDA0A2}"/>
              </a:ext>
            </a:extLst>
          </p:cNvPr>
          <p:cNvCxnSpPr>
            <a:cxnSpLocks/>
          </p:cNvCxnSpPr>
          <p:nvPr/>
        </p:nvCxnSpPr>
        <p:spPr>
          <a:xfrm>
            <a:off x="0" y="6354563"/>
            <a:ext cx="12192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292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rgbClr val="92D050"/>
        </a:buClr>
        <a:buFont typeface="Wingdings" pitchFamily="2" charset="2"/>
        <a:buChar char="n"/>
        <a:defRPr kumimoji="1" sz="2800" kern="1200">
          <a:solidFill>
            <a:schemeClr val="tx1">
              <a:lumMod val="95000"/>
              <a:lumOff val="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2400" kern="1200">
          <a:solidFill>
            <a:schemeClr val="tx1">
              <a:lumMod val="85000"/>
              <a:lumOff val="1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65000"/>
              <a:lumOff val="35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rgbClr val="92D050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50000"/>
              <a:lumOff val="50000"/>
            </a:schemeClr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sv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400FC-E294-DC19-55F5-D0ECC320C3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/>
              <a:t>CautiousStdAgent</a:t>
            </a:r>
            <a:br>
              <a:rPr kumimoji="1" lang="en-US" altLang="ja-JP" dirty="0"/>
            </a:br>
            <a:r>
              <a:rPr kumimoji="1" lang="en-US" altLang="ja-JP" dirty="0"/>
              <a:t>for ANAC2024</a:t>
            </a:r>
            <a:br>
              <a:rPr kumimoji="1" lang="en-US" altLang="ja-JP" dirty="0"/>
            </a:br>
            <a:r>
              <a:rPr kumimoji="1" lang="en-US" altLang="ja-JP" dirty="0"/>
              <a:t>SCML Standard Track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D1AF25-0AB2-D411-E4C2-CD74B484A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err="1"/>
              <a:t>Ryoga</a:t>
            </a:r>
            <a:r>
              <a:rPr lang="en-US" altLang="ja-JP" dirty="0"/>
              <a:t> </a:t>
            </a:r>
            <a:r>
              <a:rPr lang="en-US" altLang="ja-JP" dirty="0" err="1"/>
              <a:t>Miyajima</a:t>
            </a:r>
            <a:endParaRPr lang="en-US" altLang="ja-JP" dirty="0"/>
          </a:p>
          <a:p>
            <a:r>
              <a:rPr kumimoji="1" lang="en-US" altLang="ja-JP" dirty="0"/>
              <a:t>Tokyo University of Agriculture and Technology</a:t>
            </a:r>
          </a:p>
          <a:p>
            <a:r>
              <a:rPr lang="en-US" altLang="ja-JP" dirty="0" err="1"/>
              <a:t>Katsuhide</a:t>
            </a:r>
            <a:r>
              <a:rPr lang="en-US" altLang="ja-JP" dirty="0"/>
              <a:t> Fujita Lab.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59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96EC5E94-092B-14D0-E04C-CDC95E19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9</a:t>
            </a:fld>
            <a:endParaRPr kumimoji="1" lang="ja-JP" altLang="en-US"/>
          </a:p>
        </p:txBody>
      </p:sp>
      <p:pic>
        <p:nvPicPr>
          <p:cNvPr id="3" name="グラフィックス 2" descr="人工知能 枠線">
            <a:extLst>
              <a:ext uri="{FF2B5EF4-FFF2-40B4-BE49-F238E27FC236}">
                <a16:creationId xmlns:a16="http://schemas.microsoft.com/office/drawing/2014/main" id="{0B5F6321-5CB5-C536-948D-E32C3D715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45479" y="2710162"/>
            <a:ext cx="1322432" cy="1322432"/>
          </a:xfrm>
          <a:prstGeom prst="rect">
            <a:avLst/>
          </a:prstGeom>
        </p:spPr>
      </p:pic>
      <p:pic>
        <p:nvPicPr>
          <p:cNvPr id="4" name="グラフィックス 3" descr="人工知能 枠線">
            <a:extLst>
              <a:ext uri="{FF2B5EF4-FFF2-40B4-BE49-F238E27FC236}">
                <a16:creationId xmlns:a16="http://schemas.microsoft.com/office/drawing/2014/main" id="{04C1FF27-F39C-74AF-3487-BD80405C8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6668" y="4143868"/>
            <a:ext cx="1322432" cy="132243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グラフィックス 4" descr="人工知能 枠線">
            <a:extLst>
              <a:ext uri="{FF2B5EF4-FFF2-40B4-BE49-F238E27FC236}">
                <a16:creationId xmlns:a16="http://schemas.microsoft.com/office/drawing/2014/main" id="{95E24133-969F-F9CB-B5EA-17DD3D1B9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6668" y="2713058"/>
            <a:ext cx="1322432" cy="132243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グラフィックス 5" descr="人工知能 枠線">
            <a:extLst>
              <a:ext uri="{FF2B5EF4-FFF2-40B4-BE49-F238E27FC236}">
                <a16:creationId xmlns:a16="http://schemas.microsoft.com/office/drawing/2014/main" id="{8ECA4512-2F3E-90D4-21FE-7C72ADC776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16668" y="1282248"/>
            <a:ext cx="1322432" cy="132243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127A37-B7AF-5569-81CE-8F4318C9F9A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808723" y="1943464"/>
            <a:ext cx="1407945" cy="1312855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8AAB779-EF20-E18A-ECA8-7F2DBD969DC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808723" y="3374274"/>
            <a:ext cx="1407945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ED7198-F0DE-AE0D-E542-E19C6963048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808723" y="3482653"/>
            <a:ext cx="1407945" cy="1322431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角丸四角形吹き出し 9">
            <a:extLst>
              <a:ext uri="{FF2B5EF4-FFF2-40B4-BE49-F238E27FC236}">
                <a16:creationId xmlns:a16="http://schemas.microsoft.com/office/drawing/2014/main" id="{06760BEA-D608-966C-1914-1979F4CD12F9}"/>
              </a:ext>
            </a:extLst>
          </p:cNvPr>
          <p:cNvSpPr/>
          <p:nvPr/>
        </p:nvSpPr>
        <p:spPr>
          <a:xfrm>
            <a:off x="2048514" y="1914554"/>
            <a:ext cx="1941517" cy="702134"/>
          </a:xfrm>
          <a:prstGeom prst="wedgeRoundRectCallout">
            <a:avLst>
              <a:gd name="adj1" fmla="val 14124"/>
              <a:gd name="adj2" fmla="val 79123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Required:10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11" name="角丸四角形吹き出し 10">
            <a:extLst>
              <a:ext uri="{FF2B5EF4-FFF2-40B4-BE49-F238E27FC236}">
                <a16:creationId xmlns:a16="http://schemas.microsoft.com/office/drawing/2014/main" id="{1A318B47-876A-294E-CF5B-5D6E401FA441}"/>
              </a:ext>
            </a:extLst>
          </p:cNvPr>
          <p:cNvSpPr/>
          <p:nvPr/>
        </p:nvSpPr>
        <p:spPr>
          <a:xfrm>
            <a:off x="6332159" y="627006"/>
            <a:ext cx="1723606" cy="960120"/>
          </a:xfrm>
          <a:prstGeom prst="wedgeRoundRectCallout">
            <a:avLst>
              <a:gd name="adj1" fmla="val -48685"/>
              <a:gd name="adj2" fmla="val 68968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Offer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Quantity: 8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Price: 10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53F1544B-B83B-182A-5936-D8777F9D87D0}"/>
              </a:ext>
            </a:extLst>
          </p:cNvPr>
          <p:cNvSpPr/>
          <p:nvPr/>
        </p:nvSpPr>
        <p:spPr>
          <a:xfrm>
            <a:off x="6332159" y="2219586"/>
            <a:ext cx="1723606" cy="960120"/>
          </a:xfrm>
          <a:prstGeom prst="wedgeRoundRectCallout">
            <a:avLst>
              <a:gd name="adj1" fmla="val -48685"/>
              <a:gd name="adj2" fmla="val 68968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Offer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Quantity: 4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Price: 11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13" name="角丸四角形吹き出し 12">
            <a:extLst>
              <a:ext uri="{FF2B5EF4-FFF2-40B4-BE49-F238E27FC236}">
                <a16:creationId xmlns:a16="http://schemas.microsoft.com/office/drawing/2014/main" id="{DE312195-4893-5014-1D58-AEBC28FEC590}"/>
              </a:ext>
            </a:extLst>
          </p:cNvPr>
          <p:cNvSpPr/>
          <p:nvPr/>
        </p:nvSpPr>
        <p:spPr>
          <a:xfrm>
            <a:off x="6332159" y="3543122"/>
            <a:ext cx="1723606" cy="960120"/>
          </a:xfrm>
          <a:prstGeom prst="wedgeRoundRectCallout">
            <a:avLst>
              <a:gd name="adj1" fmla="val -50011"/>
              <a:gd name="adj2" fmla="val 64206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Offer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Quantity: 4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Price: 10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92871C9-5505-2529-5F5D-6B308D340004}"/>
              </a:ext>
            </a:extLst>
          </p:cNvPr>
          <p:cNvSpPr txBox="1"/>
          <p:nvPr/>
        </p:nvSpPr>
        <p:spPr>
          <a:xfrm>
            <a:off x="2545479" y="5466300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Seller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FBC4DB-AE23-C70F-FD8B-7BE79517A1F5}"/>
              </a:ext>
            </a:extLst>
          </p:cNvPr>
          <p:cNvSpPr txBox="1"/>
          <p:nvPr/>
        </p:nvSpPr>
        <p:spPr>
          <a:xfrm>
            <a:off x="5216668" y="5466300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Buyer</a:t>
            </a:r>
            <a:endParaRPr kumimoji="1" lang="ja-JP" altLang="en-US" sz="2000">
              <a:latin typeface="+mn-ea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1115C18-B6BB-7D3F-6D7B-A6719350C175}"/>
              </a:ext>
            </a:extLst>
          </p:cNvPr>
          <p:cNvCxnSpPr>
            <a:cxnSpLocks/>
          </p:cNvCxnSpPr>
          <p:nvPr/>
        </p:nvCxnSpPr>
        <p:spPr>
          <a:xfrm flipV="1">
            <a:off x="3808723" y="1842629"/>
            <a:ext cx="1321266" cy="1251142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CDCB18-980A-5F4C-E304-DF924F90B40C}"/>
              </a:ext>
            </a:extLst>
          </p:cNvPr>
          <p:cNvSpPr txBox="1"/>
          <p:nvPr/>
        </p:nvSpPr>
        <p:spPr>
          <a:xfrm>
            <a:off x="4042219" y="1673352"/>
            <a:ext cx="87400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Accept</a:t>
            </a:r>
            <a:endParaRPr kumimoji="1" lang="ja-JP" altLang="en-US" sz="160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AC82A5C-E16C-2E21-CCF6-7B0ADB4DE955}"/>
              </a:ext>
            </a:extLst>
          </p:cNvPr>
          <p:cNvCxnSpPr>
            <a:cxnSpLocks/>
          </p:cNvCxnSpPr>
          <p:nvPr/>
        </p:nvCxnSpPr>
        <p:spPr>
          <a:xfrm>
            <a:off x="3845074" y="3276943"/>
            <a:ext cx="1430782" cy="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79C933-6F97-1C7B-9D7D-26312404B937}"/>
              </a:ext>
            </a:extLst>
          </p:cNvPr>
          <p:cNvSpPr txBox="1"/>
          <p:nvPr/>
        </p:nvSpPr>
        <p:spPr>
          <a:xfrm>
            <a:off x="4263132" y="2642900"/>
            <a:ext cx="1226637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Quantity: 1</a:t>
            </a:r>
          </a:p>
          <a:p>
            <a:pPr algn="ctr"/>
            <a:r>
              <a:rPr lang="en-US" altLang="ja-JP" sz="1600" dirty="0"/>
              <a:t>Price: 11</a:t>
            </a:r>
            <a:endParaRPr kumimoji="1" lang="ja-JP" altLang="en-US" sz="1600"/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84D9FC40-417B-53B0-0E8D-91B1B22ABC5A}"/>
              </a:ext>
            </a:extLst>
          </p:cNvPr>
          <p:cNvCxnSpPr>
            <a:cxnSpLocks/>
          </p:cNvCxnSpPr>
          <p:nvPr/>
        </p:nvCxnSpPr>
        <p:spPr>
          <a:xfrm>
            <a:off x="3808723" y="3597442"/>
            <a:ext cx="1407945" cy="1316020"/>
          </a:xfrm>
          <a:prstGeom prst="straightConnector1">
            <a:avLst/>
          </a:prstGeom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7D52D69-C797-DEBD-A616-07A58C50A708}"/>
              </a:ext>
            </a:extLst>
          </p:cNvPr>
          <p:cNvSpPr txBox="1"/>
          <p:nvPr/>
        </p:nvSpPr>
        <p:spPr>
          <a:xfrm>
            <a:off x="3348359" y="4314985"/>
            <a:ext cx="1226637" cy="58477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Quantity: 1</a:t>
            </a:r>
          </a:p>
          <a:p>
            <a:pPr algn="ctr"/>
            <a:r>
              <a:rPr lang="en-US" altLang="ja-JP" sz="1600" dirty="0"/>
              <a:t>Price: 11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90621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20DE69D-C95A-D9B2-FA9D-FDBAE7A5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F8D2A8C-E9A0-2015-7F0C-00E766338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929" y="1350536"/>
            <a:ext cx="7200900" cy="11684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81D6998-3BF1-1159-9A7E-ACC7B1C518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265" r="6539" b="4390"/>
          <a:stretch/>
        </p:blipFill>
        <p:spPr>
          <a:xfrm>
            <a:off x="1768929" y="2518936"/>
            <a:ext cx="6255968" cy="444523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35413E7D-730D-1670-3498-88BD017FF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8929" y="3359279"/>
            <a:ext cx="7772400" cy="107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E30CB7-D26D-C217-F3FB-5E617DE2F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Concepts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091EAD0-EFAA-3B6A-8264-8EFC6A9F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454" y="1572322"/>
            <a:ext cx="11250575" cy="4689040"/>
          </a:xfrm>
        </p:spPr>
        <p:txBody>
          <a:bodyPr/>
          <a:lstStyle/>
          <a:p>
            <a:r>
              <a:rPr kumimoji="1" lang="en" altLang="ja-JP" dirty="0"/>
              <a:t>Buy at a Low Price and Sell Out Soon.</a:t>
            </a:r>
          </a:p>
          <a:p>
            <a:pPr lvl="1"/>
            <a:r>
              <a:rPr kumimoji="1" lang="en" altLang="ja-JP" dirty="0"/>
              <a:t>Successful sales are necessary to make a profit.</a:t>
            </a:r>
          </a:p>
          <a:p>
            <a:pPr lvl="1"/>
            <a:r>
              <a:rPr kumimoji="1" lang="en" altLang="ja-JP" dirty="0"/>
              <a:t>For successful sales, the following </a:t>
            </a:r>
            <a:r>
              <a:rPr lang="en" altLang="ja-JP" dirty="0"/>
              <a:t>is important.</a:t>
            </a:r>
          </a:p>
          <a:p>
            <a:pPr lvl="2"/>
            <a:r>
              <a:rPr kumimoji="1" lang="en" altLang="ja-JP" dirty="0"/>
              <a:t>Sell immediately after buying materials.</a:t>
            </a:r>
          </a:p>
          <a:p>
            <a:pPr lvl="2"/>
            <a:r>
              <a:rPr lang="en" altLang="ja-JP" dirty="0"/>
              <a:t>Sell even at a low price.</a:t>
            </a:r>
          </a:p>
          <a:p>
            <a:pPr lvl="1"/>
            <a:r>
              <a:rPr kumimoji="1" lang="en" altLang="ja-JP" dirty="0"/>
              <a:t>To sell at a low price, buy at a lower price. 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4788DB-193B-3DBA-A651-4527A163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7816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E3400-AD94-FE88-F226-8DC06B49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Buying Strategy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F1E1526-62C6-24A8-93D6-0E73C2E1B0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4" y="1572321"/>
                <a:ext cx="12021094" cy="48724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kumimoji="1" lang="en-US" altLang="ja-JP" dirty="0"/>
                  <a:t>Accept Offers from Suppliers in Preference to Lower Price.</a:t>
                </a:r>
              </a:p>
              <a:p>
                <a:pPr lvl="1"/>
                <a:r>
                  <a:rPr kumimoji="1" lang="en-US" altLang="ja-JP" dirty="0"/>
                  <a:t>Sort the offers in ascending order of unit price.</a:t>
                </a:r>
              </a:p>
              <a:p>
                <a:pPr lvl="1"/>
                <a:r>
                  <a:rPr kumimoji="1" lang="en-US" altLang="ja-JP" dirty="0"/>
                  <a:t>Pick one by one from sorted offers until reaching the production limit</a:t>
                </a:r>
                <a:br>
                  <a:rPr kumimoji="1" lang="en-US" altLang="ja-JP" dirty="0"/>
                </a:br>
                <a:r>
                  <a:rPr kumimoji="1" lang="en-US" altLang="ja-JP" dirty="0"/>
                  <a:t>and accept it if it meet the </a:t>
                </a:r>
                <a:r>
                  <a:rPr lang="en-US" altLang="ja-JP" dirty="0"/>
                  <a:t>bellow</a:t>
                </a:r>
                <a:r>
                  <a:rPr kumimoji="1" lang="en-US" altLang="ja-JP" dirty="0"/>
                  <a:t> conditions.</a:t>
                </a:r>
              </a:p>
              <a:p>
                <a:pPr lvl="2"/>
                <a:r>
                  <a:rPr lang="en-US" altLang="ja-JP" dirty="0"/>
                  <a:t>TIME is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𝑐𝑢𝑟𝑟𝑒𝑛𝑡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𝑠𝑡𝑒𝑝</m:t>
                    </m:r>
                  </m:oMath>
                </a14:m>
                <a:r>
                  <a:rPr lang="en-US" altLang="ja-JP" dirty="0"/>
                  <a:t>.</a:t>
                </a:r>
              </a:p>
              <a:p>
                <a:pPr lvl="2"/>
                <a:r>
                  <a:rPr lang="en-US" altLang="ja-JP" dirty="0"/>
                  <a:t>UNIT PRICE</a:t>
                </a:r>
                <a:r>
                  <a:rPr kumimoji="1" lang="en-US" altLang="ja-JP" dirty="0"/>
                  <a:t> is equal to or less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𝑏𝑢𝑖𝑛𝑔</m:t>
                        </m:r>
                      </m:sup>
                    </m:sSubSup>
                  </m:oMath>
                </a14:m>
                <a:r>
                  <a:rPr kumimoji="1" lang="en-US" altLang="ja-JP" dirty="0"/>
                  <a:t>.</a:t>
                </a:r>
              </a:p>
              <a:p>
                <a:pPr lvl="2"/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2"/>
                <a:endParaRPr kumimoji="1" lang="en-US" altLang="ja-JP" dirty="0"/>
              </a:p>
              <a:p>
                <a:pPr lvl="2"/>
                <a:endParaRPr lang="en-US" altLang="ja-JP" dirty="0"/>
              </a:p>
              <a:p>
                <a:pPr lvl="1"/>
                <a:r>
                  <a:rPr kumimoji="1" lang="en-US" altLang="ja-JP" dirty="0"/>
                  <a:t>If the offer does not meet these conditions, reject it &amp; send an alternative offer.</a:t>
                </a:r>
              </a:p>
              <a:p>
                <a:pPr lvl="2"/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6F1E1526-62C6-24A8-93D6-0E73C2E1B0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4" y="1572321"/>
                <a:ext cx="12021094" cy="4872427"/>
              </a:xfrm>
              <a:blipFill>
                <a:blip r:embed="rId3"/>
                <a:stretch>
                  <a:fillRect l="-844" t="-10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6311F6-60C1-CACA-B254-D9E9B55BA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5C19E31-506E-2152-2DB5-2F66A8C1F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102" y="3982750"/>
            <a:ext cx="9713395" cy="133786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2017681D-D339-45CB-5698-4537D5D0EE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4102" y="5320618"/>
            <a:ext cx="8403796" cy="3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720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EBE5F0-90A8-073C-2B93-C04DCCDE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Selling Strategy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BC9F674-54ED-6156-44EB-A387452312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5" y="1572321"/>
                <a:ext cx="11484380" cy="487242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" altLang="ja-JP" dirty="0"/>
                  <a:t>S</a:t>
                </a:r>
                <a:r>
                  <a:rPr kumimoji="1" lang="en" altLang="ja-JP" dirty="0"/>
                  <a:t>elect Acceptable Offers</a:t>
                </a:r>
              </a:p>
              <a:p>
                <a:pPr lvl="1"/>
                <a:r>
                  <a:rPr lang="en" altLang="ja-JP" dirty="0"/>
                  <a:t>S</a:t>
                </a:r>
                <a:r>
                  <a:rPr kumimoji="1" lang="en" altLang="ja-JP" dirty="0"/>
                  <a:t>elect a combination from a power set of offers received by consumers.</a:t>
                </a:r>
              </a:p>
              <a:p>
                <a:pPr lvl="2"/>
                <a:r>
                  <a:rPr lang="en" altLang="ja-JP" dirty="0"/>
                  <a:t>P</a:t>
                </a:r>
                <a:r>
                  <a:rPr kumimoji="1" lang="en" altLang="ja-JP" dirty="0"/>
                  <a:t>refer more total quantity without exceeding the inventory.</a:t>
                </a:r>
              </a:p>
              <a:p>
                <a:pPr lvl="2"/>
                <a:r>
                  <a:rPr kumimoji="1" lang="en" altLang="ja-JP" dirty="0"/>
                  <a:t>If quantity is the same, prefer higher total price.</a:t>
                </a:r>
              </a:p>
              <a:p>
                <a:r>
                  <a:rPr kumimoji="1" lang="en-US" altLang="ja-JP" dirty="0"/>
                  <a:t>Making Counter Offers</a:t>
                </a:r>
              </a:p>
              <a:p>
                <a:pPr lvl="1"/>
                <a:r>
                  <a:rPr kumimoji="1" lang="en-US" altLang="ja-JP" dirty="0"/>
                  <a:t> For each day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𝑐𝑢𝑟𝑟𝑒𝑛𝑡</m:t>
                    </m:r>
                    <m:r>
                      <m:rPr>
                        <m:lit/>
                      </m:rP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_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,</a:t>
                </a:r>
              </a:p>
              <a:p>
                <a:pPr lvl="2"/>
                <a:r>
                  <a:rPr lang="en-US" altLang="ja-JP" dirty="0"/>
                  <a:t>Calculate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r>
                  <a:rPr lang="en-US" altLang="ja-JP" dirty="0"/>
                  <a:t>: Distribute the undistributed inventory among undistributed consumers not to exceed the daily production limit.</a:t>
                </a:r>
              </a:p>
              <a:p>
                <a:pPr lvl="2"/>
                <a:r>
                  <a:rPr kumimoji="1" lang="en-US" altLang="ja-JP" dirty="0"/>
                  <a:t>For each consumer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dirty="0"/>
                  <a:t>, distributed quantity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ja-JP" dirty="0"/>
                  <a:t> in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𝑑𝑖𝑠𝑡𝑟𝑖𝑏𝑢𝑡𝑖𝑜𝑛</m:t>
                    </m:r>
                  </m:oMath>
                </a14:m>
                <a:r>
                  <a:rPr kumimoji="1" lang="en-US" altLang="ja-JP" dirty="0"/>
                  <a:t>,</a:t>
                </a:r>
              </a:p>
              <a:p>
                <a:pPr lvl="3"/>
                <a:r>
                  <a:rPr lang="en-US" altLang="ja-JP" dirty="0"/>
                  <a:t>Calculate offering price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1" lang="en-US" altLang="ja-JP" dirty="0"/>
                  <a:t> as bellow.</a:t>
                </a:r>
              </a:p>
              <a:p>
                <a:pPr lvl="3"/>
                <a:endParaRPr lang="en-US" altLang="ja-JP" dirty="0"/>
              </a:p>
              <a:p>
                <a:pPr lvl="3"/>
                <a:endParaRPr kumimoji="1" lang="en-US" altLang="ja-JP" dirty="0"/>
              </a:p>
              <a:p>
                <a:pPr lvl="3"/>
                <a:r>
                  <a:rPr lang="en-US" altLang="ja-JP" dirty="0"/>
                  <a:t>Offer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ja-JP" dirty="0"/>
                  <a:t> to consumer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ja-JP" dirty="0"/>
                  <a:t>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BC9F674-54ED-6156-44EB-A387452312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5" y="1572321"/>
                <a:ext cx="11484380" cy="4872428"/>
              </a:xfrm>
              <a:blipFill>
                <a:blip r:embed="rId3"/>
                <a:stretch>
                  <a:fillRect l="-884" t="-1039" b="-7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8E06EE4-483E-DA8E-DDA5-D854A8DA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09CB694-7FF8-242F-4BC8-561D0E1FE8E4}"/>
                  </a:ext>
                </a:extLst>
              </p:cNvPr>
              <p:cNvSpPr txBox="1"/>
              <p:nvPr/>
            </p:nvSpPr>
            <p:spPr>
              <a:xfrm>
                <a:off x="7930055" y="5384101"/>
                <a:ext cx="4064877" cy="924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ja-JP" sz="1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b>
                          <m:sup>
                            <m: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kumimoji="1" lang="en-US" altLang="ja-JP" sz="1200" b="0" i="1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  <m:sup>
                            <m:r>
                              <a:rPr kumimoji="1" lang="en-US" altLang="ja-JP" sz="1200" b="0" i="1" smtClean="0">
                                <a:solidFill>
                                  <a:schemeClr val="tx1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1" lang="en-US" altLang="ja-JP" sz="1200" b="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: The negotiation range of unit price.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2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kumimoji="1" lang="en-US" altLang="ja-JP" sz="1200" b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ja-JP" sz="12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ja-JP" sz="1200" b="0" i="0" smtClean="0"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sup>
                    </m:sSup>
                  </m:oMath>
                </a14:m>
                <a:r>
                  <a:rPr kumimoji="1" lang="en-US" altLang="ja-JP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: Catalog price of product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sz="12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x</m:t>
                    </m:r>
                  </m:oMath>
                </a14:m>
                <a:r>
                  <a:rPr kumimoji="1" lang="en-US" altLang="ja-JP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ja-JP" sz="1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  <a:ea typeface="Meiryo" panose="020B0604030504040204" pitchFamily="34" charset="-128"/>
                      </a:rPr>
                      <m:t>𝑟</m:t>
                    </m:r>
                  </m:oMath>
                </a14:m>
                <a:r>
                  <a:rPr lang="en-US" altLang="ja-JP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Meiryo" panose="020B0604030504040204" pitchFamily="34" charset="-128"/>
                    <a:ea typeface="Meiryo" panose="020B0604030504040204" pitchFamily="34" charset="-128"/>
                  </a:rPr>
                  <a:t>: Relative negotiation rounds.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-US" altLang="ja-JP" dirty="0">
                  <a:latin typeface="Meiryo" panose="020B0604030504040204" pitchFamily="34" charset="-128"/>
                  <a:ea typeface="Meiryo" panose="020B0604030504040204" pitchFamily="34" charset="-128"/>
                </a:endParaRPr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009CB694-7FF8-242F-4BC8-561D0E1FE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055" y="5384101"/>
                <a:ext cx="4064877" cy="9240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図 7">
            <a:extLst>
              <a:ext uri="{FF2B5EF4-FFF2-40B4-BE49-F238E27FC236}">
                <a16:creationId xmlns:a16="http://schemas.microsoft.com/office/drawing/2014/main" id="{AA2B27DC-EA93-841C-AD91-368677CA0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0522" y="5384101"/>
            <a:ext cx="3559533" cy="7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7A4712-1D8C-7745-71C7-7E0944BCB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Risk Management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3BC3B-6F15-EB57-BEDE-FAB478EFBA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5" y="1572322"/>
                <a:ext cx="11250574" cy="468904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ja-JP" dirty="0"/>
                  <a:t>Final Level Risk</a:t>
                </a:r>
              </a:p>
              <a:p>
                <a:pPr lvl="1"/>
                <a:r>
                  <a:rPr lang="en-US" altLang="ja-JP" dirty="0"/>
                  <a:t>Meeting the demand from BUYER is important to prevent shortfall penalty.</a:t>
                </a:r>
              </a:p>
              <a:p>
                <a:pPr lvl="1"/>
                <a:r>
                  <a:rPr kumimoji="1" lang="en-US" altLang="ja-JP" dirty="0"/>
                  <a:t>When receiving offers from suppliers, select a combination from a power set of the offers that is enough to the demand from BUYER and minimizing the over-quantity error.</a:t>
                </a:r>
              </a:p>
              <a:p>
                <a:pPr lvl="1"/>
                <a:r>
                  <a:rPr kumimoji="1" lang="en" altLang="ja-JP" dirty="0"/>
                  <a:t>If quantity is the same, prefer lower total price.</a:t>
                </a:r>
                <a:endParaRPr kumimoji="1" lang="en-US" altLang="ja-JP" dirty="0"/>
              </a:p>
              <a:p>
                <a:r>
                  <a:rPr lang="en-US" altLang="ja-JP" dirty="0"/>
                  <a:t>Deficit Transaction Risk</a:t>
                </a:r>
              </a:p>
              <a:p>
                <a:pPr lvl="1"/>
                <a:r>
                  <a:rPr kumimoji="1" lang="en-US" altLang="ja-JP" dirty="0"/>
                  <a:t>If the bellow condition is satisfied, does not buy any input product.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</m:sup>
                      </m:sSub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𝑝𝑟𝑜𝑑𝑢𝑐𝑒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𝑡</m:t>
                      </m:r>
                      <m:sSup>
                        <m:sSup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𝑝𝑟𝑜𝑑𝑢𝑐𝑡</m:t>
                          </m:r>
                        </m:sup>
                      </m:sSup>
                    </m:oMath>
                  </m:oMathPara>
                </a14:m>
                <a:endParaRPr lang="en-US" altLang="ja-JP" dirty="0"/>
              </a:p>
              <a:p>
                <a:pPr lvl="4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𝑖𝑛𝑝𝑢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lit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𝑝𝑟𝑜𝑑𝑢𝑐𝑡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𝑖𝑛𝑝𝑢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lit/>
                          </m:rPr>
                          <a:rPr lang="en-US" altLang="ja-JP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𝑝𝑟𝑜𝑑𝑢𝑐𝑡</m:t>
                        </m:r>
                      </m:sup>
                    </m:sSub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ja-JP" b="0" dirty="0"/>
                  <a:t>: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/>
                  <a:t>The negotiation range of unit price.</a:t>
                </a:r>
              </a:p>
              <a:p>
                <a:pPr lvl="4"/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𝑝𝑟𝑜𝑑𝑢𝑐𝑒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ja-JP" b="0" dirty="0"/>
                  <a:t>:</a:t>
                </a:r>
                <a:r>
                  <a:rPr lang="en-US" altLang="ja-JP" b="0" dirty="0">
                    <a:latin typeface="Cambria Math" panose="02040503050406030204" pitchFamily="18" charset="0"/>
                  </a:rPr>
                  <a:t> </a:t>
                </a:r>
                <a:r>
                  <a:rPr lang="en-US" altLang="ja-JP" dirty="0"/>
                  <a:t>The cost to produce output product from input product. </a:t>
                </a:r>
                <a:endParaRPr lang="en-US" altLang="ja-JP" b="0" dirty="0">
                  <a:latin typeface="Cambria Math" panose="02040503050406030204" pitchFamily="18" charset="0"/>
                </a:endParaRPr>
              </a:p>
              <a:p>
                <a:pPr lvl="4"/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𝑜𝑢𝑡𝑝𝑢𝑡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𝑝𝑟𝑜𝑑𝑢𝑐𝑡</m:t>
                        </m:r>
                      </m:sup>
                    </m:sSup>
                  </m:oMath>
                </a14:m>
                <a:r>
                  <a:rPr kumimoji="1" lang="en-US" altLang="ja-JP" dirty="0"/>
                  <a:t>: </a:t>
                </a:r>
                <a:r>
                  <a:rPr lang="en-US" altLang="ja-JP" dirty="0"/>
                  <a:t>T</a:t>
                </a:r>
                <a:r>
                  <a:rPr kumimoji="1" lang="en-US" altLang="ja-JP" dirty="0"/>
                  <a:t>rading price of output product.</a:t>
                </a:r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5C63BC3B-6F15-EB57-BEDE-FAB478EFBA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5" y="1572322"/>
                <a:ext cx="11250574" cy="4689040"/>
              </a:xfrm>
              <a:blipFill>
                <a:blip r:embed="rId3"/>
                <a:stretch>
                  <a:fillRect l="-902" t="-1622" r="-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9FFB156-E4E3-CBE7-F8BF-A2207BB2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6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F1027-98C8-8F68-FCF6-064C4AC7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Evaluation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EFDB15-6556-8596-8938-833C32FC4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ja-JP" dirty="0"/>
                  <a:t>Test in Standard Tournaments</a:t>
                </a:r>
              </a:p>
              <a:p>
                <a:pPr lvl="1"/>
                <a:r>
                  <a:rPr lang="en-US" altLang="ja-JP" dirty="0"/>
                  <a:t>Competitors:</a:t>
                </a:r>
              </a:p>
              <a:p>
                <a:pPr lvl="2"/>
                <a:r>
                  <a:rPr kumimoji="1" lang="en-US" altLang="ja-JP" dirty="0" err="1"/>
                  <a:t>CautiousStdAgent</a:t>
                </a:r>
                <a:r>
                  <a:rPr kumimoji="1" lang="en-US" altLang="ja-JP" dirty="0"/>
                  <a:t>(my agent)</a:t>
                </a:r>
              </a:p>
              <a:p>
                <a:pPr lvl="2"/>
                <a:r>
                  <a:rPr kumimoji="1" lang="en" altLang="ja-JP" dirty="0" err="1"/>
                  <a:t>GreedyStdAgent</a:t>
                </a:r>
                <a:r>
                  <a:rPr kumimoji="1" lang="en" altLang="ja-JP" dirty="0"/>
                  <a:t>(sample agent)</a:t>
                </a:r>
                <a:endParaRPr lang="en" altLang="ja-JP" dirty="0"/>
              </a:p>
              <a:p>
                <a:pPr lvl="2"/>
                <a:r>
                  <a:rPr kumimoji="1" lang="en" altLang="ja-JP" dirty="0" err="1"/>
                  <a:t>SyncRandomStdAgent</a:t>
                </a:r>
                <a:r>
                  <a:rPr kumimoji="1" lang="en" altLang="ja-JP" dirty="0"/>
                  <a:t>(sample agent)</a:t>
                </a:r>
                <a:r>
                  <a:rPr lang="en" altLang="ja-JP" dirty="0"/>
                  <a:t> </a:t>
                </a:r>
              </a:p>
              <a:p>
                <a:pPr lvl="2"/>
                <a:r>
                  <a:rPr kumimoji="1" lang="en" altLang="ja-JP" dirty="0" err="1"/>
                  <a:t>QuantityOrientedAgent</a:t>
                </a:r>
                <a:r>
                  <a:rPr kumimoji="1" lang="en" altLang="ja-JP" dirty="0"/>
                  <a:t>(the winner of SCML2023 </a:t>
                </a:r>
                <a:r>
                  <a:rPr kumimoji="1" lang="en" altLang="ja-JP" dirty="0" err="1"/>
                  <a:t>OneShot</a:t>
                </a:r>
                <a:r>
                  <a:rPr kumimoji="1" lang="en" altLang="ja-JP" dirty="0"/>
                  <a:t> Track)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𝑠𝑡𝑒𝑝𝑠</m:t>
                        </m:r>
                      </m:sub>
                    </m:sSub>
                  </m:oMath>
                </a14:m>
                <a:r>
                  <a:rPr kumimoji="1" lang="en" altLang="ja-JP" dirty="0"/>
                  <a:t>: 100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𝑐𝑜𝑛𝑓𝑖𝑔𝑠</m:t>
                        </m:r>
                      </m:sub>
                    </m:sSub>
                  </m:oMath>
                </a14:m>
                <a:r>
                  <a:rPr kumimoji="1" lang="en" altLang="ja-JP" dirty="0"/>
                  <a:t>: 5</a:t>
                </a:r>
              </a:p>
              <a:p>
                <a:pPr lvl="1"/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DEEFDB15-6556-8596-8938-833C32FC4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5" t="-54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5579AA-5790-547C-4912-732B9A75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F6840-581B-8944-A108-55DDD1AC4C20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294F79E-C8DE-C603-C5C9-3382F208A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4284" y="4212928"/>
            <a:ext cx="5263431" cy="211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6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D3A70F4-FE04-4DBB-B786-8E176102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2B5D-569A-D546-879F-B205B7F64330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" name="グラフィックス 2" descr="工場 枠線">
            <a:extLst>
              <a:ext uri="{FF2B5EF4-FFF2-40B4-BE49-F238E27FC236}">
                <a16:creationId xmlns:a16="http://schemas.microsoft.com/office/drawing/2014/main" id="{BAAE963E-F039-9DE7-3D84-DAAD294EF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985" y="2208267"/>
            <a:ext cx="782781" cy="782781"/>
          </a:xfrm>
          <a:prstGeom prst="rect">
            <a:avLst/>
          </a:prstGeom>
        </p:spPr>
      </p:pic>
      <p:pic>
        <p:nvPicPr>
          <p:cNvPr id="4" name="グラフィックス 3" descr="工場 枠線">
            <a:extLst>
              <a:ext uri="{FF2B5EF4-FFF2-40B4-BE49-F238E27FC236}">
                <a16:creationId xmlns:a16="http://schemas.microsoft.com/office/drawing/2014/main" id="{3DC9B566-74FF-0F37-E69C-B62E86C2A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986" y="3037609"/>
            <a:ext cx="782781" cy="782781"/>
          </a:xfrm>
          <a:prstGeom prst="rect">
            <a:avLst/>
          </a:prstGeom>
        </p:spPr>
      </p:pic>
      <p:pic>
        <p:nvPicPr>
          <p:cNvPr id="5" name="グラフィックス 4" descr="工場 枠線">
            <a:extLst>
              <a:ext uri="{FF2B5EF4-FFF2-40B4-BE49-F238E27FC236}">
                <a16:creationId xmlns:a16="http://schemas.microsoft.com/office/drawing/2014/main" id="{C436E34C-BC16-46B5-9EE5-38FCAC3D1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83985" y="3866951"/>
            <a:ext cx="782781" cy="782781"/>
          </a:xfrm>
          <a:prstGeom prst="rect">
            <a:avLst/>
          </a:prstGeom>
        </p:spPr>
      </p:pic>
      <p:pic>
        <p:nvPicPr>
          <p:cNvPr id="6" name="グラフィックス 5" descr="工場 枠線">
            <a:extLst>
              <a:ext uri="{FF2B5EF4-FFF2-40B4-BE49-F238E27FC236}">
                <a16:creationId xmlns:a16="http://schemas.microsoft.com/office/drawing/2014/main" id="{A4734199-6496-8AE5-C838-7952C41F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609" y="2646218"/>
            <a:ext cx="782781" cy="782781"/>
          </a:xfrm>
          <a:prstGeom prst="rect">
            <a:avLst/>
          </a:prstGeom>
        </p:spPr>
      </p:pic>
      <p:pic>
        <p:nvPicPr>
          <p:cNvPr id="7" name="グラフィックス 6" descr="工場 枠線">
            <a:extLst>
              <a:ext uri="{FF2B5EF4-FFF2-40B4-BE49-F238E27FC236}">
                <a16:creationId xmlns:a16="http://schemas.microsoft.com/office/drawing/2014/main" id="{B95D3D19-5AA2-B332-9BA3-153244DCC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4608" y="3428999"/>
            <a:ext cx="782781" cy="782781"/>
          </a:xfrm>
          <a:prstGeom prst="rect">
            <a:avLst/>
          </a:prstGeom>
        </p:spPr>
      </p:pic>
      <p:sp>
        <p:nvSpPr>
          <p:cNvPr id="8" name="左右矢印 7">
            <a:extLst>
              <a:ext uri="{FF2B5EF4-FFF2-40B4-BE49-F238E27FC236}">
                <a16:creationId xmlns:a16="http://schemas.microsoft.com/office/drawing/2014/main" id="{9AB21C5F-7597-A94C-D751-171349B4B65B}"/>
              </a:ext>
            </a:extLst>
          </p:cNvPr>
          <p:cNvSpPr/>
          <p:nvPr/>
        </p:nvSpPr>
        <p:spPr>
          <a:xfrm>
            <a:off x="4066766" y="3210023"/>
            <a:ext cx="1637842" cy="437952"/>
          </a:xfrm>
          <a:prstGeom prst="leftRightArrow">
            <a:avLst/>
          </a:prstGeom>
          <a:ln w="190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2568B4E-820A-E9C7-DCA9-B35AFE7B7D68}"/>
              </a:ext>
            </a:extLst>
          </p:cNvPr>
          <p:cNvSpPr txBox="1"/>
          <p:nvPr/>
        </p:nvSpPr>
        <p:spPr>
          <a:xfrm>
            <a:off x="3981560" y="3703948"/>
            <a:ext cx="18082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Closed Bilateral</a:t>
            </a:r>
            <a:br>
              <a:rPr kumimoji="1" lang="en-US" altLang="ja-JP" sz="2000" dirty="0"/>
            </a:br>
            <a:r>
              <a:rPr kumimoji="1" lang="en-US" altLang="ja-JP" sz="2000" dirty="0"/>
              <a:t>Concurrent</a:t>
            </a:r>
            <a:br>
              <a:rPr kumimoji="1" lang="en-US" altLang="ja-JP" sz="2000" dirty="0"/>
            </a:br>
            <a:r>
              <a:rPr kumimoji="1" lang="en-US" altLang="ja-JP" sz="2000" dirty="0"/>
              <a:t>Negotiations</a:t>
            </a:r>
            <a:endParaRPr kumimoji="1" lang="ja-JP" altLang="en-US" sz="200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5FE150D9-90C9-A520-1BD0-08533D57DDC3}"/>
              </a:ext>
            </a:extLst>
          </p:cNvPr>
          <p:cNvSpPr/>
          <p:nvPr/>
        </p:nvSpPr>
        <p:spPr>
          <a:xfrm>
            <a:off x="1740588" y="3210023"/>
            <a:ext cx="1363745" cy="43795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2342B046-3D8F-A933-93BB-4E6C765F12FA}"/>
              </a:ext>
            </a:extLst>
          </p:cNvPr>
          <p:cNvSpPr/>
          <p:nvPr/>
        </p:nvSpPr>
        <p:spPr>
          <a:xfrm>
            <a:off x="6619479" y="3210023"/>
            <a:ext cx="1363745" cy="437952"/>
          </a:xfrm>
          <a:prstGeom prst="rightArrow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2D6B04-AB0A-1F35-8C5D-677A364682E7}"/>
              </a:ext>
            </a:extLst>
          </p:cNvPr>
          <p:cNvSpPr txBox="1"/>
          <p:nvPr/>
        </p:nvSpPr>
        <p:spPr>
          <a:xfrm>
            <a:off x="1248937" y="3703947"/>
            <a:ext cx="2077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Exogenous</a:t>
            </a:r>
          </a:p>
          <a:p>
            <a:pPr algn="ctr"/>
            <a:r>
              <a:rPr kumimoji="1" lang="en-US" altLang="ja-JP" sz="2000" dirty="0"/>
              <a:t>Supply</a:t>
            </a:r>
          </a:p>
          <a:p>
            <a:pPr algn="ctr"/>
            <a:r>
              <a:rPr kumimoji="1" lang="en-US" altLang="ja-JP" sz="2000" dirty="0"/>
              <a:t>(Buy Contracts)</a:t>
            </a:r>
            <a:endParaRPr kumimoji="1" lang="ja-JP" alt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18553E3-71B1-E705-EF84-8C12F1555D51}"/>
              </a:ext>
            </a:extLst>
          </p:cNvPr>
          <p:cNvSpPr txBox="1"/>
          <p:nvPr/>
        </p:nvSpPr>
        <p:spPr>
          <a:xfrm>
            <a:off x="6402188" y="3703947"/>
            <a:ext cx="20504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Exogenous</a:t>
            </a:r>
          </a:p>
          <a:p>
            <a:pPr algn="ctr"/>
            <a:r>
              <a:rPr kumimoji="1" lang="en-US" altLang="ja-JP" sz="2000" dirty="0"/>
              <a:t>Demand</a:t>
            </a:r>
          </a:p>
          <a:p>
            <a:pPr algn="ctr"/>
            <a:r>
              <a:rPr kumimoji="1" lang="en-US" altLang="ja-JP" sz="2000" dirty="0"/>
              <a:t>(Sell Contracts)</a:t>
            </a:r>
            <a:endParaRPr kumimoji="1" lang="ja-JP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1727A1-9096-FD4F-8086-71FB3BC04C0E}"/>
                  </a:ext>
                </a:extLst>
              </p:cNvPr>
              <p:cNvSpPr txBox="1"/>
              <p:nvPr/>
            </p:nvSpPr>
            <p:spPr>
              <a:xfrm>
                <a:off x="2771248" y="1808093"/>
                <a:ext cx="1808254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C1727A1-9096-FD4F-8086-71FB3BC04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248" y="1808093"/>
                <a:ext cx="1808254" cy="4001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CF3CD9-725F-AC32-AE33-FFB0E65AF825}"/>
                  </a:ext>
                </a:extLst>
              </p:cNvPr>
              <p:cNvSpPr txBox="1"/>
              <p:nvPr/>
            </p:nvSpPr>
            <p:spPr>
              <a:xfrm>
                <a:off x="5191871" y="1811334"/>
                <a:ext cx="1808254" cy="400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BCF3CD9-725F-AC32-AE33-FFB0E65AF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71" y="1811334"/>
                <a:ext cx="1808254" cy="4001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AFE4710-1350-F0F5-AACE-45BBFD18DC67}"/>
              </a:ext>
            </a:extLst>
          </p:cNvPr>
          <p:cNvSpPr txBox="1"/>
          <p:nvPr/>
        </p:nvSpPr>
        <p:spPr>
          <a:xfrm>
            <a:off x="2771248" y="4943568"/>
            <a:ext cx="180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sellers</a:t>
            </a:r>
            <a:endParaRPr kumimoji="1" lang="ja-JP" altLang="en-US" sz="20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38F5015-A42B-D572-1EA5-B8454B86A765}"/>
              </a:ext>
            </a:extLst>
          </p:cNvPr>
          <p:cNvSpPr txBox="1"/>
          <p:nvPr/>
        </p:nvSpPr>
        <p:spPr>
          <a:xfrm>
            <a:off x="5191871" y="4940359"/>
            <a:ext cx="18082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000" dirty="0"/>
              <a:t>buyers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555028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2CEAB0D8-02E0-C91C-D0FF-BDCF77A3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2B5D-569A-D546-879F-B205B7F64330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3" name="グラフィックス 2" descr="人工知能 枠線">
            <a:extLst>
              <a:ext uri="{FF2B5EF4-FFF2-40B4-BE49-F238E27FC236}">
                <a16:creationId xmlns:a16="http://schemas.microsoft.com/office/drawing/2014/main" id="{3439DDB5-356B-679B-C3CA-E01E56713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4594" y="2710162"/>
            <a:ext cx="1322432" cy="1322432"/>
          </a:xfrm>
          <a:prstGeom prst="rect">
            <a:avLst/>
          </a:prstGeom>
        </p:spPr>
      </p:pic>
      <p:pic>
        <p:nvPicPr>
          <p:cNvPr id="4" name="グラフィックス 3" descr="人工知能 枠線">
            <a:extLst>
              <a:ext uri="{FF2B5EF4-FFF2-40B4-BE49-F238E27FC236}">
                <a16:creationId xmlns:a16="http://schemas.microsoft.com/office/drawing/2014/main" id="{038E8B72-D87A-9A5D-FED4-2ECA56C7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141" y="4143868"/>
            <a:ext cx="1322432" cy="132243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5" name="グラフィックス 4" descr="人工知能 枠線">
            <a:extLst>
              <a:ext uri="{FF2B5EF4-FFF2-40B4-BE49-F238E27FC236}">
                <a16:creationId xmlns:a16="http://schemas.microsoft.com/office/drawing/2014/main" id="{888802AD-8B1F-25AF-5046-165662EE8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4141" y="2713058"/>
            <a:ext cx="1322432" cy="132243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pic>
        <p:nvPicPr>
          <p:cNvPr id="6" name="グラフィックス 5" descr="人工知能 枠線">
            <a:extLst>
              <a:ext uri="{FF2B5EF4-FFF2-40B4-BE49-F238E27FC236}">
                <a16:creationId xmlns:a16="http://schemas.microsoft.com/office/drawing/2014/main" id="{059549E1-E3BB-9AC5-8BAC-D6ADE6BD9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64141" y="1282248"/>
            <a:ext cx="1322432" cy="132243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412E427-FE00-92F8-6BE1-C3617ACB209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221352" y="1943464"/>
            <a:ext cx="1042789" cy="124386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A48F0F5-01EC-A6EB-E583-E31127DCF0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207838" y="3374274"/>
            <a:ext cx="1056303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59A112F-35C1-547A-B45B-0BDF8CAE5BAE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221352" y="3575946"/>
            <a:ext cx="1042789" cy="122913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角丸四角形吹き出し 22">
            <a:extLst>
              <a:ext uri="{FF2B5EF4-FFF2-40B4-BE49-F238E27FC236}">
                <a16:creationId xmlns:a16="http://schemas.microsoft.com/office/drawing/2014/main" id="{D8FCBFA6-D356-F4A2-1976-DE5A9AF415D8}"/>
              </a:ext>
            </a:extLst>
          </p:cNvPr>
          <p:cNvSpPr/>
          <p:nvPr/>
        </p:nvSpPr>
        <p:spPr>
          <a:xfrm>
            <a:off x="-611559" y="1914554"/>
            <a:ext cx="1941517" cy="702134"/>
          </a:xfrm>
          <a:prstGeom prst="wedgeRoundRectCallout">
            <a:avLst>
              <a:gd name="adj1" fmla="val 14124"/>
              <a:gd name="adj2" fmla="val 79123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Required:10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A30A5EE8-AD6B-DDD6-7D55-7BD01B48ED01}"/>
              </a:ext>
            </a:extLst>
          </p:cNvPr>
          <p:cNvSpPr/>
          <p:nvPr/>
        </p:nvSpPr>
        <p:spPr>
          <a:xfrm>
            <a:off x="3379632" y="627006"/>
            <a:ext cx="1723606" cy="960120"/>
          </a:xfrm>
          <a:prstGeom prst="wedgeRoundRectCallout">
            <a:avLst>
              <a:gd name="adj1" fmla="val -48685"/>
              <a:gd name="adj2" fmla="val 68968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Offer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Quantity: 8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Price: 10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A8AC93A6-C6E6-1982-983E-9A937A55FA5B}"/>
              </a:ext>
            </a:extLst>
          </p:cNvPr>
          <p:cNvSpPr/>
          <p:nvPr/>
        </p:nvSpPr>
        <p:spPr>
          <a:xfrm>
            <a:off x="3379632" y="2219586"/>
            <a:ext cx="1723606" cy="960120"/>
          </a:xfrm>
          <a:prstGeom prst="wedgeRoundRectCallout">
            <a:avLst>
              <a:gd name="adj1" fmla="val -48685"/>
              <a:gd name="adj2" fmla="val 68968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Offer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Quantity: 4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Price: 11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6" name="角丸四角形吹き出し 25">
            <a:extLst>
              <a:ext uri="{FF2B5EF4-FFF2-40B4-BE49-F238E27FC236}">
                <a16:creationId xmlns:a16="http://schemas.microsoft.com/office/drawing/2014/main" id="{CB3983E4-945F-569A-065E-758F6F49F669}"/>
              </a:ext>
            </a:extLst>
          </p:cNvPr>
          <p:cNvSpPr/>
          <p:nvPr/>
        </p:nvSpPr>
        <p:spPr>
          <a:xfrm>
            <a:off x="3379632" y="3543122"/>
            <a:ext cx="1723606" cy="960120"/>
          </a:xfrm>
          <a:prstGeom prst="wedgeRoundRectCallout">
            <a:avLst>
              <a:gd name="adj1" fmla="val -50011"/>
              <a:gd name="adj2" fmla="val 64206"/>
              <a:gd name="adj3" fmla="val 16667"/>
            </a:avLst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+mn-ea"/>
              </a:rPr>
              <a:t>Offer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Quantity: 4</a:t>
            </a:r>
          </a:p>
          <a:p>
            <a:pPr algn="ctr"/>
            <a:r>
              <a:rPr kumimoji="1" lang="en-US" altLang="ja-JP" sz="2000" dirty="0">
                <a:latin typeface="+mn-ea"/>
              </a:rPr>
              <a:t>Price: 10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202F266-862E-4649-F509-201C80048382}"/>
              </a:ext>
            </a:extLst>
          </p:cNvPr>
          <p:cNvSpPr txBox="1"/>
          <p:nvPr/>
        </p:nvSpPr>
        <p:spPr>
          <a:xfrm>
            <a:off x="-114594" y="5466300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Seller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5799E02-CD4A-B829-BD42-1B75EADE3E74}"/>
              </a:ext>
            </a:extLst>
          </p:cNvPr>
          <p:cNvSpPr txBox="1"/>
          <p:nvPr/>
        </p:nvSpPr>
        <p:spPr>
          <a:xfrm>
            <a:off x="2264141" y="5466300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Buyer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4BA9906-9780-37F8-C104-6131AC1B81A0}"/>
              </a:ext>
            </a:extLst>
          </p:cNvPr>
          <p:cNvSpPr txBox="1"/>
          <p:nvPr/>
        </p:nvSpPr>
        <p:spPr>
          <a:xfrm>
            <a:off x="5118784" y="1738906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Shortage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140977E-0A01-D961-83D5-1EBA0EB0CAE3}"/>
              </a:ext>
            </a:extLst>
          </p:cNvPr>
          <p:cNvSpPr txBox="1"/>
          <p:nvPr/>
        </p:nvSpPr>
        <p:spPr>
          <a:xfrm>
            <a:off x="5089569" y="2139016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Excess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7A2D185-A351-9BBA-91A0-0618797CE407}"/>
              </a:ext>
            </a:extLst>
          </p:cNvPr>
          <p:cNvSpPr txBox="1"/>
          <p:nvPr/>
        </p:nvSpPr>
        <p:spPr>
          <a:xfrm>
            <a:off x="6927389" y="1745277"/>
            <a:ext cx="526461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{(8,10)},{(4,11),(4,10)},{(4,11)},{(4,10)}</a:t>
            </a:r>
            <a:endParaRPr kumimoji="1" lang="ja-JP" altLang="en-US" sz="1600">
              <a:latin typeface="+mn-ea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65217CE-A418-59DF-47A8-B780B58A8724}"/>
              </a:ext>
            </a:extLst>
          </p:cNvPr>
          <p:cNvSpPr txBox="1"/>
          <p:nvPr/>
        </p:nvSpPr>
        <p:spPr>
          <a:xfrm>
            <a:off x="6441216" y="2194201"/>
            <a:ext cx="582849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{(8,10),(4,11)},{(8,10),(4,10)},{(8,10),(4,11),(4,10)}</a:t>
            </a:r>
            <a:endParaRPr kumimoji="1" lang="ja-JP" altLang="en-US" sz="1600">
              <a:latin typeface="+mn-ea"/>
            </a:endParaRPr>
          </a:p>
        </p:txBody>
      </p:sp>
      <p:graphicFrame>
        <p:nvGraphicFramePr>
          <p:cNvPr id="33" name="表 32">
            <a:extLst>
              <a:ext uri="{FF2B5EF4-FFF2-40B4-BE49-F238E27FC236}">
                <a16:creationId xmlns:a16="http://schemas.microsoft.com/office/drawing/2014/main" id="{137A4404-C4EB-847C-560E-60C7CA9D709C}"/>
              </a:ext>
            </a:extLst>
          </p:cNvPr>
          <p:cNvGraphicFramePr>
            <a:graphicFrameLocks noGrp="1"/>
          </p:cNvGraphicFramePr>
          <p:nvPr/>
        </p:nvGraphicFramePr>
        <p:xfrm>
          <a:off x="3791788" y="4960840"/>
          <a:ext cx="7716271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412">
                  <a:extLst>
                    <a:ext uri="{9D8B030D-6E8A-4147-A177-3AD203B41FA5}">
                      <a16:colId xmlns:a16="http://schemas.microsoft.com/office/drawing/2014/main" val="2204898830"/>
                    </a:ext>
                  </a:extLst>
                </a:gridCol>
                <a:gridCol w="6478859">
                  <a:extLst>
                    <a:ext uri="{9D8B030D-6E8A-4147-A177-3AD203B41FA5}">
                      <a16:colId xmlns:a16="http://schemas.microsoft.com/office/drawing/2014/main" val="28705445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</a:rPr>
                        <a:t>Shortage</a:t>
                      </a:r>
                      <a:endParaRPr kumimoji="1" lang="ja-JP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</a:rPr>
                        <a:t>{(8,10)},{(4,11),(4,10)},{(4,11)},{(4,10)}</a:t>
                      </a:r>
                      <a:endParaRPr kumimoji="1" lang="ja-JP" altLang="en-US" sz="180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67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</a:rPr>
                        <a:t>Excess</a:t>
                      </a:r>
                      <a:endParaRPr kumimoji="1" lang="ja-JP" altLang="en-US" sz="1800">
                        <a:latin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</a:rPr>
                        <a:t>{(8,10),(4,11)},{(8,10),(4,10)},{(8,10),(4,11),(4,10)}</a:t>
                      </a:r>
                      <a:endParaRPr kumimoji="1" lang="ja-JP" altLang="en-US" sz="1800">
                        <a:latin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732761"/>
                  </a:ext>
                </a:extLst>
              </a:tr>
            </a:tbl>
          </a:graphicData>
        </a:graphic>
      </p:graphicFrame>
      <p:sp>
        <p:nvSpPr>
          <p:cNvPr id="34" name="左矢印 33">
            <a:extLst>
              <a:ext uri="{FF2B5EF4-FFF2-40B4-BE49-F238E27FC236}">
                <a16:creationId xmlns:a16="http://schemas.microsoft.com/office/drawing/2014/main" id="{A6A5D098-8539-96A9-6EFE-893AB5C8207B}"/>
              </a:ext>
            </a:extLst>
          </p:cNvPr>
          <p:cNvSpPr/>
          <p:nvPr/>
        </p:nvSpPr>
        <p:spPr>
          <a:xfrm>
            <a:off x="5118784" y="5798099"/>
            <a:ext cx="2003551" cy="188702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AE85892-AF3D-0561-C88D-1ED268366E08}"/>
              </a:ext>
            </a:extLst>
          </p:cNvPr>
          <p:cNvSpPr txBox="1"/>
          <p:nvPr/>
        </p:nvSpPr>
        <p:spPr>
          <a:xfrm>
            <a:off x="5434784" y="5918490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Better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36" name="左矢印 35">
            <a:extLst>
              <a:ext uri="{FF2B5EF4-FFF2-40B4-BE49-F238E27FC236}">
                <a16:creationId xmlns:a16="http://schemas.microsoft.com/office/drawing/2014/main" id="{D96A9FCC-C0A5-58B8-CE5A-3B182285C1BB}"/>
              </a:ext>
            </a:extLst>
          </p:cNvPr>
          <p:cNvSpPr/>
          <p:nvPr/>
        </p:nvSpPr>
        <p:spPr>
          <a:xfrm rot="10800000">
            <a:off x="9241019" y="5798099"/>
            <a:ext cx="2003551" cy="188702"/>
          </a:xfrm>
          <a:prstGeom prst="lef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4702C27-5B71-B984-0209-B4D9EE3B075E}"/>
              </a:ext>
            </a:extLst>
          </p:cNvPr>
          <p:cNvSpPr txBox="1"/>
          <p:nvPr/>
        </p:nvSpPr>
        <p:spPr>
          <a:xfrm>
            <a:off x="9581578" y="5918490"/>
            <a:ext cx="132243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000" dirty="0">
                <a:latin typeface="+mn-ea"/>
              </a:rPr>
              <a:t>Worse</a:t>
            </a:r>
            <a:endParaRPr kumimoji="1" lang="ja-JP" altLang="en-US" sz="2000">
              <a:latin typeface="+mn-ea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2C324E0A-3415-C142-E774-DC114592DEEB}"/>
              </a:ext>
            </a:extLst>
          </p:cNvPr>
          <p:cNvSpPr/>
          <p:nvPr/>
        </p:nvSpPr>
        <p:spPr>
          <a:xfrm>
            <a:off x="5089569" y="4960840"/>
            <a:ext cx="1006431" cy="359374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336A692-E78D-EC88-6359-DF8416704892}"/>
              </a:ext>
            </a:extLst>
          </p:cNvPr>
          <p:cNvCxnSpPr>
            <a:cxnSpLocks/>
            <a:stCxn id="38" idx="0"/>
            <a:endCxn id="41" idx="2"/>
          </p:cNvCxnSpPr>
          <p:nvPr/>
        </p:nvCxnSpPr>
        <p:spPr>
          <a:xfrm flipV="1">
            <a:off x="5592785" y="4665547"/>
            <a:ext cx="1070257" cy="29529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1021DF0-6B73-6142-8D53-99779DC1ED43}"/>
              </a:ext>
            </a:extLst>
          </p:cNvPr>
          <p:cNvSpPr txBox="1"/>
          <p:nvPr/>
        </p:nvSpPr>
        <p:spPr>
          <a:xfrm>
            <a:off x="5118785" y="4326993"/>
            <a:ext cx="308851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>
                <a:latin typeface="+mn-ea"/>
              </a:rPr>
              <a:t>Acceptable Offers Candidate</a:t>
            </a:r>
            <a:endParaRPr kumimoji="1" lang="ja-JP" altLang="en-US" sz="1600">
              <a:latin typeface="+mn-ea"/>
            </a:endParaRPr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F47C4B8F-CCE8-C7EF-FA18-59B0988C5395}"/>
              </a:ext>
            </a:extLst>
          </p:cNvPr>
          <p:cNvSpPr/>
          <p:nvPr/>
        </p:nvSpPr>
        <p:spPr>
          <a:xfrm>
            <a:off x="5058633" y="5311265"/>
            <a:ext cx="1868756" cy="359374"/>
          </a:xfrm>
          <a:prstGeom prst="ellipse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5A8F5E19-F766-022F-EE11-24B8AACF8909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6301215" y="4665547"/>
            <a:ext cx="361827" cy="65466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730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79D343C4-AFB8-1760-F3AE-9D23EA1D3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2B5D-569A-D546-879F-B205B7F64330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84ADEE7-3BBD-7949-DFA7-64FFEDFCB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350" y="212292"/>
            <a:ext cx="5012258" cy="471351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E23B84E-6C7C-FE6E-4381-6B683965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39" y="4813758"/>
            <a:ext cx="7286479" cy="19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5980"/>
      </p:ext>
    </p:extLst>
  </p:cSld>
  <p:clrMapOvr>
    <a:masterClrMapping/>
  </p:clrMapOvr>
</p:sld>
</file>

<file path=ppt/theme/theme1.xml><?xml version="1.0" encoding="utf-8"?>
<a:theme xmlns:a="http://schemas.openxmlformats.org/drawingml/2006/main" name="マイベストテーマ4">
  <a:themeElements>
    <a:clrScheme name="黄緑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マイベストテーマ4" id="{60C7A863-B329-8343-AAFA-24785AFCA2F1}" vid="{15AAB943-2511-1E42-BB38-A97BE4F03216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マイベストテーマ4</Template>
  <TotalTime>73078</TotalTime>
  <Words>1264</Words>
  <Application>Microsoft Macintosh PowerPoint</Application>
  <PresentationFormat>ワイド画面</PresentationFormat>
  <Paragraphs>165</Paragraphs>
  <Slides>11</Slides>
  <Notes>6</Notes>
  <HiddenSlides>5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</vt:lpstr>
      <vt:lpstr>游ゴシック</vt:lpstr>
      <vt:lpstr>Arial</vt:lpstr>
      <vt:lpstr>Cambria Math</vt:lpstr>
      <vt:lpstr>Helvetica</vt:lpstr>
      <vt:lpstr>Wingdings</vt:lpstr>
      <vt:lpstr>マイベストテーマ4</vt:lpstr>
      <vt:lpstr>CautiousStdAgent for ANAC2024 SCML Standard Track</vt:lpstr>
      <vt:lpstr>Concepts</vt:lpstr>
      <vt:lpstr>Buying Strategy</vt:lpstr>
      <vt:lpstr>Selling Strategy</vt:lpstr>
      <vt:lpstr>Risk Management</vt:lpstr>
      <vt:lpstr>Evaluation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並列交渉問題のための 合意の組合せを考慮した 自動交渉戦略の強化学習</dc:title>
  <dc:creator>MIYAJIMA Ryoga</dc:creator>
  <cp:lastModifiedBy>MIYAJIMA Ryoga</cp:lastModifiedBy>
  <cp:revision>92</cp:revision>
  <dcterms:created xsi:type="dcterms:W3CDTF">2023-12-10T13:23:03Z</dcterms:created>
  <dcterms:modified xsi:type="dcterms:W3CDTF">2024-04-30T15:12:04Z</dcterms:modified>
</cp:coreProperties>
</file>