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3"/>
  </p:sldMasterIdLst>
  <p:sldIdLst>
    <p:sldId id="256" r:id="rId4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DF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31" d="100"/>
          <a:sy n="31" d="100"/>
        </p:scale>
        <p:origin x="2294" y="96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81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492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0232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134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/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75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709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669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66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602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2365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3551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3859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1FE1F-A842-4908-BDE0-D07EF025B7CB}" type="datetimeFigureOut">
              <a:rPr kumimoji="1" lang="ja-JP" altLang="en-US" smtClean="0"/>
              <a:t>2023/5/21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AB747F-F307-4262-B2FF-208521BFF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516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kumimoji="1"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kumimoji="1"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kumimoji="1"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0775E8-882F-BB55-26D2-5B11D49F5E9B}"/>
              </a:ext>
            </a:extLst>
          </p:cNvPr>
          <p:cNvSpPr txBox="1"/>
          <p:nvPr/>
        </p:nvSpPr>
        <p:spPr>
          <a:xfrm>
            <a:off x="809346" y="103371"/>
            <a:ext cx="1347523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CCAgent</a:t>
            </a:r>
            <a:r>
              <a:rPr kumimoji="1" lang="en-US" altLang="ja-JP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 for SCML </a:t>
            </a:r>
            <a:r>
              <a:rPr kumimoji="1" lang="en-US" altLang="ja-JP" sz="60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OneShot</a:t>
            </a:r>
            <a:r>
              <a:rPr kumimoji="1" lang="en-US" altLang="ja-JP" sz="6000" b="1" dirty="0">
                <a:latin typeface="Segoe UI" panose="020B0502040204020203" pitchFamily="34" charset="0"/>
                <a:cs typeface="Segoe UI" panose="020B0502040204020203" pitchFamily="34" charset="0"/>
              </a:rPr>
              <a:t> 2023</a:t>
            </a:r>
            <a:endParaRPr kumimoji="1" lang="ja-JP" altLang="en-US" sz="6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サブタイトル 2">
            <a:extLst>
              <a:ext uri="{FF2B5EF4-FFF2-40B4-BE49-F238E27FC236}">
                <a16:creationId xmlns:a16="http://schemas.microsoft.com/office/drawing/2014/main" id="{2C12CBAA-A7C3-78E2-880F-93B7BA7EF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132" y="1070241"/>
            <a:ext cx="12477706" cy="1307407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kumimoji="1" lang="en-US" altLang="ja-JP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Shota </a:t>
            </a:r>
            <a:r>
              <a:rPr kumimoji="1" lang="en-US" altLang="ja-JP" sz="3600" dirty="0" err="1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Kimata</a:t>
            </a:r>
            <a:r>
              <a:rPr lang="en-US" altLang="ja-JP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, </a:t>
            </a:r>
            <a:r>
              <a:rPr kumimoji="1" lang="en-US" altLang="ja-JP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Yuko Sakurai </a:t>
            </a:r>
            <a:br>
              <a:rPr kumimoji="1" lang="en-US" altLang="ja-JP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</a:br>
            <a:r>
              <a:rPr kumimoji="1" lang="en-US" altLang="ja-JP" sz="3600" dirty="0"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(Nagoya Institute of Technology)</a:t>
            </a:r>
            <a:endParaRPr kumimoji="1" lang="ja-JP" altLang="en-US" sz="36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41E4097-8467-0754-30A6-A4D0252A7F0F}"/>
              </a:ext>
            </a:extLst>
          </p:cNvPr>
          <p:cNvGrpSpPr/>
          <p:nvPr/>
        </p:nvGrpSpPr>
        <p:grpSpPr>
          <a:xfrm>
            <a:off x="385747" y="3736166"/>
            <a:ext cx="14362542" cy="2668116"/>
            <a:chOff x="628694" y="2306758"/>
            <a:chExt cx="6618963" cy="2668116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45D7F450-8737-9C4D-910B-D3987BCB31FA}"/>
                </a:ext>
              </a:extLst>
            </p:cNvPr>
            <p:cNvSpPr/>
            <p:nvPr/>
          </p:nvSpPr>
          <p:spPr>
            <a:xfrm>
              <a:off x="628694" y="2321273"/>
              <a:ext cx="6618963" cy="5914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B9E0C8B-3A17-2034-65E8-45FB4D8C6B49}"/>
                </a:ext>
              </a:extLst>
            </p:cNvPr>
            <p:cNvSpPr txBox="1"/>
            <p:nvPr/>
          </p:nvSpPr>
          <p:spPr>
            <a:xfrm>
              <a:off x="636628" y="2912771"/>
              <a:ext cx="6611029" cy="2062103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n"/>
              </a:pPr>
              <a:r>
                <a:rPr kumimoji="1" lang="en-US" altLang="ja-JP" sz="3200" dirty="0">
                  <a:ea typeface="Calibri" panose="020F0502020204030204" pitchFamily="34" charset="0"/>
                </a:rPr>
                <a:t>Our consideration </a:t>
              </a:r>
              <a:r>
                <a:rPr lang="en-US" altLang="ja-JP" sz="3200" dirty="0">
                  <a:ea typeface="Calibri" panose="020F0502020204030204" pitchFamily="34" charset="0"/>
                </a:rPr>
                <a:t>for an agent’s strategy </a:t>
              </a:r>
              <a:r>
                <a:rPr kumimoji="1" lang="en-US" altLang="ja-JP" sz="3200" dirty="0">
                  <a:ea typeface="Calibri" panose="020F0502020204030204" pitchFamily="34" charset="0"/>
                </a:rPr>
                <a:t>has shifted from </a:t>
              </a:r>
              <a:r>
                <a:rPr kumimoji="1" lang="en-US" altLang="ja-JP" sz="3200" b="1" i="1" dirty="0">
                  <a:solidFill>
                    <a:srgbClr val="0070C0"/>
                  </a:solidFill>
                  <a:ea typeface="Calibri" panose="020F0502020204030204" pitchFamily="34" charset="0"/>
                </a:rPr>
                <a:t>price</a:t>
              </a:r>
              <a:r>
                <a:rPr kumimoji="1" lang="en-US" altLang="ja-JP" sz="3200" b="1" dirty="0">
                  <a:ea typeface="Calibri" panose="020F0502020204030204" pitchFamily="34" charset="0"/>
                </a:rPr>
                <a:t> </a:t>
              </a:r>
              <a:r>
                <a:rPr kumimoji="1" lang="en-US" altLang="ja-JP" sz="3200" dirty="0">
                  <a:ea typeface="Calibri" panose="020F0502020204030204" pitchFamily="34" charset="0"/>
                </a:rPr>
                <a:t>to </a:t>
              </a:r>
              <a:r>
                <a:rPr kumimoji="1" lang="en-US" altLang="ja-JP" sz="3200" b="1" i="1" dirty="0">
                  <a:solidFill>
                    <a:srgbClr val="0070C0"/>
                  </a:solidFill>
                  <a:ea typeface="Calibri" panose="020F0502020204030204" pitchFamily="34" charset="0"/>
                </a:rPr>
                <a:t>quantity</a:t>
              </a:r>
              <a:r>
                <a:rPr kumimoji="1" lang="en-US" altLang="ja-JP" sz="3200" dirty="0">
                  <a:ea typeface="Calibri" panose="020F0502020204030204" pitchFamily="34" charset="0"/>
                </a:rPr>
                <a:t>.</a:t>
              </a:r>
            </a:p>
            <a:p>
              <a:pPr marL="457200" indent="-457200">
                <a:buFont typeface="Wingdings" panose="05000000000000000000" pitchFamily="2" charset="2"/>
                <a:buChar char="n"/>
              </a:pPr>
              <a:r>
                <a:rPr kumimoji="1" lang="en-US" altLang="ja-JP" sz="3200" dirty="0">
                  <a:ea typeface="Calibri" panose="020F0502020204030204" pitchFamily="34" charset="0"/>
                </a:rPr>
                <a:t>The range of possible prices has narrowed. </a:t>
              </a:r>
            </a:p>
            <a:p>
              <a:pPr marL="800100" lvl="1" indent="-342900">
                <a:buFont typeface="Wingdings" panose="05000000000000000000" pitchFamily="2" charset="2"/>
                <a:buChar char="n"/>
              </a:pPr>
              <a:r>
                <a:rPr kumimoji="1" lang="en-US" altLang="ja-JP" sz="3200" dirty="0">
                  <a:ea typeface="Calibri" panose="020F0502020204030204" pitchFamily="34" charset="0"/>
                </a:rPr>
                <a:t>It’s </a:t>
              </a:r>
              <a:r>
                <a:rPr lang="en-US" altLang="ja-JP" sz="3200" dirty="0">
                  <a:ea typeface="Calibri" panose="020F0502020204030204" pitchFamily="34" charset="0"/>
                </a:rPr>
                <a:t>now </a:t>
              </a:r>
              <a:r>
                <a:rPr kumimoji="1" lang="en-US" altLang="ja-JP" sz="3200" dirty="0">
                  <a:ea typeface="Calibri" panose="020F0502020204030204" pitchFamily="34" charset="0"/>
                </a:rPr>
                <a:t>two consecutive integer values</a:t>
              </a:r>
              <a:r>
                <a:rPr lang="ja-JP" altLang="en-US" sz="3200" dirty="0">
                  <a:ea typeface="Calibri" panose="020F0502020204030204" pitchFamily="34" charset="0"/>
                </a:rPr>
                <a:t> </a:t>
              </a:r>
              <a:r>
                <a:rPr lang="en-US" altLang="ja-JP" sz="3200" dirty="0">
                  <a:ea typeface="Calibri" panose="020F0502020204030204" pitchFamily="34" charset="0"/>
                </a:rPr>
                <a:t>(high or low)</a:t>
              </a:r>
              <a:r>
                <a:rPr kumimoji="1" lang="en-US" altLang="ja-JP" sz="3200" dirty="0">
                  <a:ea typeface="Calibri" panose="020F0502020204030204" pitchFamily="34" charset="0"/>
                </a:rPr>
                <a:t>.</a:t>
              </a:r>
            </a:p>
            <a:p>
              <a:pPr marL="457200" indent="-457200">
                <a:buFont typeface="Wingdings" panose="05000000000000000000" pitchFamily="2" charset="2"/>
                <a:buChar char="n"/>
              </a:pPr>
              <a:r>
                <a:rPr kumimoji="1" lang="en-US" altLang="ja-JP" sz="3200" dirty="0">
                  <a:ea typeface="Calibri" panose="020F0502020204030204" pitchFamily="34" charset="0"/>
                </a:rPr>
                <a:t>The impact of price on utility has decreased.</a:t>
              </a: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A3D15AAA-DAED-B7D2-1691-A95850EF4887}"/>
                </a:ext>
              </a:extLst>
            </p:cNvPr>
            <p:cNvSpPr txBox="1"/>
            <p:nvPr/>
          </p:nvSpPr>
          <p:spPr>
            <a:xfrm>
              <a:off x="1149172" y="2306758"/>
              <a:ext cx="5585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SMCL-2023 </a:t>
              </a:r>
              <a:r>
                <a:rPr kumimoji="1" lang="en-US" altLang="ja-JP" sz="3200" dirty="0" err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Oneshot</a:t>
              </a:r>
              <a:endParaRPr kumimoji="1" lang="ja-JP" alt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2923473C-A3C8-3830-E477-91959CA65F96}"/>
              </a:ext>
            </a:extLst>
          </p:cNvPr>
          <p:cNvGrpSpPr/>
          <p:nvPr/>
        </p:nvGrpSpPr>
        <p:grpSpPr>
          <a:xfrm>
            <a:off x="7662817" y="10226053"/>
            <a:ext cx="7120658" cy="6355506"/>
            <a:chOff x="642549" y="2341440"/>
            <a:chExt cx="6611029" cy="5280183"/>
          </a:xfrm>
        </p:grpSpPr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46A041A8-9E11-0D29-666F-334819BD30C0}"/>
                </a:ext>
              </a:extLst>
            </p:cNvPr>
            <p:cNvSpPr/>
            <p:nvPr/>
          </p:nvSpPr>
          <p:spPr>
            <a:xfrm>
              <a:off x="642549" y="2341440"/>
              <a:ext cx="6611029" cy="1144284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6F35C22-E77F-0FDA-100E-00979DA0A200}"/>
                </a:ext>
              </a:extLst>
            </p:cNvPr>
            <p:cNvSpPr txBox="1"/>
            <p:nvPr/>
          </p:nvSpPr>
          <p:spPr>
            <a:xfrm>
              <a:off x="655735" y="3453678"/>
              <a:ext cx="6584654" cy="416794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3200" dirty="0"/>
                <a:t>Quantity:</a:t>
              </a:r>
              <a:r>
                <a:rPr kumimoji="1" lang="en-US" altLang="ja-JP" sz="3200" dirty="0"/>
                <a:t> </a:t>
              </a:r>
            </a:p>
            <a:p>
              <a:pPr marL="800100" lvl="1" indent="-342900">
                <a:buFont typeface="Wingdings" panose="05000000000000000000" pitchFamily="2" charset="2"/>
                <a:buChar char="n"/>
              </a:pPr>
              <a:r>
                <a:rPr lang="en-US" altLang="ja-JP" sz="3200" dirty="0" err="1"/>
                <a:t>CCAgent</a:t>
              </a:r>
              <a:r>
                <a:rPr lang="en-US" altLang="ja-JP" sz="3200" dirty="0"/>
                <a:t> accepts a proposal </a:t>
              </a:r>
              <a:r>
                <a:rPr lang="en-US" altLang="ja-JP" sz="3200" b="1" i="1" dirty="0">
                  <a:solidFill>
                    <a:srgbClr val="0070C0"/>
                  </a:solidFill>
                </a:rPr>
                <a:t>even if the proposed quantity is one more than currently required</a:t>
              </a:r>
              <a:r>
                <a:rPr lang="en-US" altLang="ja-JP" sz="3200" dirty="0"/>
                <a:t>.  </a:t>
              </a:r>
            </a:p>
            <a:p>
              <a:r>
                <a:rPr lang="en-US" altLang="ja-JP" sz="3200" dirty="0"/>
                <a:t>Price:</a:t>
              </a:r>
            </a:p>
            <a:p>
              <a:pPr marL="800100" lvl="1" indent="-342900">
                <a:buFont typeface="Wingdings" panose="05000000000000000000" pitchFamily="2" charset="2"/>
                <a:buChar char="n"/>
              </a:pPr>
              <a:r>
                <a:rPr lang="en-US" altLang="ja-JP" sz="3200" dirty="0"/>
                <a:t>She </a:t>
              </a:r>
              <a:r>
                <a:rPr lang="en-US" altLang="ja-JP" sz="3200" b="1" i="1" dirty="0">
                  <a:solidFill>
                    <a:srgbClr val="0070C0"/>
                  </a:solidFill>
                </a:rPr>
                <a:t>always accepts </a:t>
              </a:r>
              <a:r>
                <a:rPr lang="en-US" altLang="ja-JP" sz="3200" dirty="0"/>
                <a:t>the trading price proposed by an opponent.</a:t>
              </a:r>
            </a:p>
            <a:p>
              <a:pPr lvl="1"/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endParaRPr lang="en-US" altLang="ja-JP" sz="2400" dirty="0"/>
            </a:p>
            <a:p>
              <a:pPr lvl="1"/>
              <a:endParaRPr lang="en-US" altLang="ja-JP" sz="2400" dirty="0"/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82BBF19-6D4F-8E2C-1C1C-3CC54175DD12}"/>
                </a:ext>
              </a:extLst>
            </p:cNvPr>
            <p:cNvSpPr txBox="1"/>
            <p:nvPr/>
          </p:nvSpPr>
          <p:spPr>
            <a:xfrm>
              <a:off x="1155436" y="2453012"/>
              <a:ext cx="5585255" cy="8949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>
                  <a:cs typeface="Segoe UI" panose="020B0502040204020203" pitchFamily="34" charset="0"/>
                </a:rPr>
                <a:t>Accept Strategy of </a:t>
              </a:r>
              <a:r>
                <a:rPr kumimoji="1" lang="en-US" altLang="ja-JP" sz="3200" dirty="0" err="1">
                  <a:cs typeface="Segoe UI" panose="020B0502040204020203" pitchFamily="34" charset="0"/>
                </a:rPr>
                <a:t>CCAgent</a:t>
              </a:r>
              <a:r>
                <a:rPr kumimoji="1" lang="en-US" altLang="ja-JP" sz="3200" dirty="0">
                  <a:cs typeface="Segoe UI" panose="020B0502040204020203" pitchFamily="34" charset="0"/>
                </a:rPr>
                <a:t>:</a:t>
              </a:r>
              <a:br>
                <a:rPr kumimoji="1" lang="en-US" altLang="ja-JP" sz="3200" dirty="0">
                  <a:cs typeface="Segoe UI" panose="020B0502040204020203" pitchFamily="34" charset="0"/>
                </a:rPr>
              </a:br>
              <a:r>
                <a:rPr lang="en-US" altLang="ja-JP" sz="3200" b="1" dirty="0"/>
                <a:t>c</a:t>
              </a:r>
              <a:r>
                <a:rPr kumimoji="1" lang="en-US" altLang="ja-JP" sz="3200" b="1" dirty="0"/>
                <a:t>ompromising strategy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5EC4FD42-E11C-A9B1-76EA-F4F366A00766}"/>
              </a:ext>
            </a:extLst>
          </p:cNvPr>
          <p:cNvGrpSpPr/>
          <p:nvPr/>
        </p:nvGrpSpPr>
        <p:grpSpPr>
          <a:xfrm>
            <a:off x="388311" y="2349969"/>
            <a:ext cx="14362542" cy="1168563"/>
            <a:chOff x="642548" y="2307744"/>
            <a:chExt cx="6589482" cy="1168563"/>
          </a:xfrm>
        </p:grpSpPr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78DB39D9-572D-0158-A304-31023EFCDBDB}"/>
                </a:ext>
              </a:extLst>
            </p:cNvPr>
            <p:cNvSpPr/>
            <p:nvPr/>
          </p:nvSpPr>
          <p:spPr>
            <a:xfrm>
              <a:off x="642548" y="2321273"/>
              <a:ext cx="6589482" cy="59149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6F0CB8A6-382F-D5E3-9B7B-C1EF96F1A7CB}"/>
                </a:ext>
              </a:extLst>
            </p:cNvPr>
            <p:cNvSpPr txBox="1"/>
            <p:nvPr/>
          </p:nvSpPr>
          <p:spPr>
            <a:xfrm>
              <a:off x="649286" y="2891532"/>
              <a:ext cx="6582744" cy="58477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b="1" i="1" dirty="0">
                  <a:solidFill>
                    <a:srgbClr val="0070C0"/>
                  </a:solidFill>
                </a:rPr>
                <a:t>Quantity</a:t>
              </a:r>
              <a:r>
                <a:rPr kumimoji="1" lang="en-US" altLang="ja-JP" sz="3200" b="1" dirty="0">
                  <a:solidFill>
                    <a:srgbClr val="0070C0"/>
                  </a:solidFill>
                </a:rPr>
                <a:t>:</a:t>
              </a:r>
              <a:r>
                <a:rPr kumimoji="1" lang="en-US" altLang="ja-JP" sz="3200" dirty="0">
                  <a:solidFill>
                    <a:srgbClr val="00B050"/>
                  </a:solidFill>
                </a:rPr>
                <a:t> </a:t>
              </a:r>
              <a:r>
                <a:rPr kumimoji="1" lang="en-US" altLang="ja-JP" sz="3200" b="1" i="1" dirty="0">
                  <a:solidFill>
                    <a:srgbClr val="FF0000"/>
                  </a:solidFill>
                </a:rPr>
                <a:t>Over-selling/over-buying</a:t>
              </a:r>
              <a:r>
                <a:rPr kumimoji="1" lang="en-US" altLang="ja-JP" sz="3200" b="1" dirty="0"/>
                <a:t>   </a:t>
              </a:r>
              <a:r>
                <a:rPr lang="en-US" altLang="ja-JP" sz="3200" b="1" i="1" dirty="0">
                  <a:solidFill>
                    <a:srgbClr val="0070C0"/>
                  </a:solidFill>
                </a:rPr>
                <a:t>Price</a:t>
              </a:r>
              <a:r>
                <a:rPr lang="en-US" altLang="ja-JP" sz="3200" b="1" dirty="0">
                  <a:solidFill>
                    <a:srgbClr val="0070C0"/>
                  </a:solidFill>
                </a:rPr>
                <a:t>:</a:t>
              </a:r>
              <a:r>
                <a:rPr lang="en-US" altLang="ja-JP" sz="3200" b="1" i="1" dirty="0">
                  <a:solidFill>
                    <a:srgbClr val="FF0000"/>
                  </a:solidFill>
                </a:rPr>
                <a:t> Bull and bear strategy</a:t>
              </a:r>
            </a:p>
          </p:txBody>
        </p:sp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ACA0FFB6-4A36-09A9-1C48-689C2E262ACF}"/>
                </a:ext>
              </a:extLst>
            </p:cNvPr>
            <p:cNvSpPr txBox="1"/>
            <p:nvPr/>
          </p:nvSpPr>
          <p:spPr>
            <a:xfrm>
              <a:off x="1149175" y="2307744"/>
              <a:ext cx="5585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 err="1">
                  <a:cs typeface="Segoe UI" panose="020B0502040204020203" pitchFamily="34" charset="0"/>
                </a:rPr>
                <a:t>CCAgent</a:t>
              </a:r>
              <a:endParaRPr kumimoji="1" lang="ja-JP" altLang="en-US" sz="3200" dirty="0">
                <a:cs typeface="Segoe UI" panose="020B0502040204020203" pitchFamily="34" charset="0"/>
              </a:endParaRPr>
            </a:p>
          </p:txBody>
        </p: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C48C4E08-E333-C01F-FDAB-22303007E13D}"/>
              </a:ext>
            </a:extLst>
          </p:cNvPr>
          <p:cNvGrpSpPr/>
          <p:nvPr/>
        </p:nvGrpSpPr>
        <p:grpSpPr>
          <a:xfrm>
            <a:off x="382301" y="10223138"/>
            <a:ext cx="7092250" cy="6355896"/>
            <a:chOff x="563886" y="2321273"/>
            <a:chExt cx="6691028" cy="5820346"/>
          </a:xfrm>
        </p:grpSpPr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A34E6D-B831-8422-9FBF-28C96F919790}"/>
                </a:ext>
              </a:extLst>
            </p:cNvPr>
            <p:cNvSpPr/>
            <p:nvPr/>
          </p:nvSpPr>
          <p:spPr>
            <a:xfrm>
              <a:off x="563886" y="2321273"/>
              <a:ext cx="6691028" cy="1266338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B5237C0-9D72-FC4D-C5A5-6EB10D426AEF}"/>
                </a:ext>
              </a:extLst>
            </p:cNvPr>
            <p:cNvSpPr txBox="1"/>
            <p:nvPr/>
          </p:nvSpPr>
          <p:spPr>
            <a:xfrm>
              <a:off x="583367" y="3547574"/>
              <a:ext cx="6671547" cy="459404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ja-JP" sz="3200" dirty="0">
                  <a:ea typeface="Calibri" panose="020F0502020204030204" pitchFamily="34" charset="0"/>
                </a:rPr>
                <a:t>Quantity: </a:t>
              </a:r>
              <a:endParaRPr lang="en-US" altLang="ja-JP" sz="3200" i="1" dirty="0">
                <a:ea typeface="Calibri" panose="020F0502020204030204" pitchFamily="34" charset="0"/>
              </a:endParaRPr>
            </a:p>
            <a:p>
              <a:pPr marL="800100" lvl="1" indent="-342900">
                <a:buFont typeface="Wingdings" panose="05000000000000000000" pitchFamily="2" charset="2"/>
                <a:buChar char="n"/>
              </a:pPr>
              <a:r>
                <a:rPr lang="en-US" altLang="ja-JP" sz="3200" dirty="0">
                  <a:ea typeface="Calibri" panose="020F0502020204030204" pitchFamily="34" charset="0"/>
                </a:rPr>
                <a:t>The smaller of the quantity offered by an opponent and the quantity currently needed is proposed.</a:t>
              </a:r>
            </a:p>
            <a:p>
              <a:pPr marL="800100" lvl="1" indent="-342900">
                <a:buFont typeface="Wingdings" panose="05000000000000000000" pitchFamily="2" charset="2"/>
                <a:buChar char="n"/>
              </a:pPr>
              <a:r>
                <a:rPr lang="en-US" altLang="ja-JP" sz="3200" dirty="0" err="1">
                  <a:ea typeface="Calibri" panose="020F0502020204030204" pitchFamily="34" charset="0"/>
                </a:rPr>
                <a:t>CCAgent</a:t>
              </a:r>
              <a:r>
                <a:rPr lang="en-US" altLang="ja-JP" sz="3200" dirty="0">
                  <a:ea typeface="Calibri" panose="020F0502020204030204" pitchFamily="34" charset="0"/>
                </a:rPr>
                <a:t> </a:t>
              </a:r>
              <a:r>
                <a:rPr lang="en-US" altLang="ja-JP" sz="3200" b="1" i="1" dirty="0">
                  <a:solidFill>
                    <a:srgbClr val="0070C0"/>
                  </a:solidFill>
                  <a:ea typeface="Calibri" panose="020F0502020204030204" pitchFamily="34" charset="0"/>
                </a:rPr>
                <a:t>always offers the quantity offered by an opponent or below</a:t>
              </a:r>
              <a:r>
                <a:rPr lang="en-US" altLang="ja-JP" sz="3200" b="1" i="1" dirty="0">
                  <a:solidFill>
                    <a:srgbClr val="00B050"/>
                  </a:solidFill>
                  <a:ea typeface="Calibri" panose="020F0502020204030204" pitchFamily="34" charset="0"/>
                </a:rPr>
                <a:t>.</a:t>
              </a:r>
            </a:p>
            <a:p>
              <a:r>
                <a:rPr lang="en-US" altLang="ja-JP" sz="3200" dirty="0">
                  <a:ea typeface="Calibri" panose="020F0502020204030204" pitchFamily="34" charset="0"/>
                </a:rPr>
                <a:t>Price: </a:t>
              </a:r>
            </a:p>
            <a:p>
              <a:pPr marL="800100" lvl="1" indent="-342900">
                <a:buFont typeface="Wingdings" panose="05000000000000000000" pitchFamily="2" charset="2"/>
                <a:buChar char="n"/>
              </a:pPr>
              <a:r>
                <a:rPr lang="en-US" altLang="ja-JP" sz="3200" dirty="0" err="1">
                  <a:ea typeface="Calibri" panose="020F0502020204030204" pitchFamily="34" charset="0"/>
                </a:rPr>
                <a:t>CCAgent</a:t>
              </a:r>
              <a:r>
                <a:rPr lang="en-US" altLang="ja-JP" sz="3200" dirty="0">
                  <a:ea typeface="Calibri" panose="020F0502020204030204" pitchFamily="34" charset="0"/>
                </a:rPr>
                <a:t> proposes her </a:t>
              </a:r>
              <a:r>
                <a:rPr lang="en-US" altLang="ja-JP" sz="3200" b="1" i="1" dirty="0">
                  <a:solidFill>
                    <a:srgbClr val="0070C0"/>
                  </a:solidFill>
                  <a:ea typeface="Calibri" panose="020F0502020204030204" pitchFamily="34" charset="0"/>
                </a:rPr>
                <a:t>best price</a:t>
              </a:r>
              <a:r>
                <a:rPr lang="en-US" altLang="ja-JP" sz="3200" dirty="0">
                  <a:ea typeface="Calibri" panose="020F0502020204030204" pitchFamily="34" charset="0"/>
                </a:rPr>
                <a:t>.</a:t>
              </a:r>
            </a:p>
            <a:p>
              <a:pPr marL="1257300" lvl="2" indent="-342900">
                <a:buFont typeface="Wingdings" panose="05000000000000000000" pitchFamily="2" charset="2"/>
                <a:buChar char="n"/>
              </a:pPr>
              <a:r>
                <a:rPr lang="en-US" altLang="ja-JP" sz="3200" dirty="0">
                  <a:ea typeface="Calibri" panose="020F0502020204030204" pitchFamily="34" charset="0"/>
                </a:rPr>
                <a:t>Buyer: she offers </a:t>
              </a:r>
              <a:r>
                <a:rPr lang="en-US" altLang="ja-JP" sz="3200" b="1" i="1" dirty="0">
                  <a:solidFill>
                    <a:srgbClr val="0070C0"/>
                  </a:solidFill>
                  <a:ea typeface="Calibri" panose="020F0502020204030204" pitchFamily="34" charset="0"/>
                </a:rPr>
                <a:t>a low price</a:t>
              </a:r>
              <a:r>
                <a:rPr lang="en-US" altLang="ja-JP" sz="3200" dirty="0">
                  <a:ea typeface="Calibri" panose="020F0502020204030204" pitchFamily="34" charset="0"/>
                </a:rPr>
                <a:t>. </a:t>
              </a:r>
            </a:p>
            <a:p>
              <a:pPr marL="1257300" lvl="2" indent="-342900">
                <a:buFont typeface="Wingdings" panose="05000000000000000000" pitchFamily="2" charset="2"/>
                <a:buChar char="n"/>
              </a:pPr>
              <a:r>
                <a:rPr lang="en-US" altLang="ja-JP" sz="3200" dirty="0">
                  <a:ea typeface="Calibri" panose="020F0502020204030204" pitchFamily="34" charset="0"/>
                </a:rPr>
                <a:t>Seller: she offers </a:t>
              </a:r>
              <a:r>
                <a:rPr lang="en-US" altLang="ja-JP" sz="3200" b="1" i="1" dirty="0">
                  <a:solidFill>
                    <a:srgbClr val="0070C0"/>
                  </a:solidFill>
                  <a:ea typeface="Calibri" panose="020F0502020204030204" pitchFamily="34" charset="0"/>
                </a:rPr>
                <a:t>a high price</a:t>
              </a:r>
              <a:r>
                <a:rPr lang="en-US" altLang="ja-JP" sz="3200" dirty="0">
                  <a:ea typeface="Calibri" panose="020F0502020204030204" pitchFamily="34" charset="0"/>
                </a:rPr>
                <a:t>.</a:t>
              </a:r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074BFA8B-2088-A54A-89EE-CBF9100126A0}"/>
                </a:ext>
              </a:extLst>
            </p:cNvPr>
            <p:cNvSpPr txBox="1"/>
            <p:nvPr/>
          </p:nvSpPr>
          <p:spPr>
            <a:xfrm>
              <a:off x="1155691" y="2450966"/>
              <a:ext cx="5585255" cy="9864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>
                  <a:cs typeface="Segoe UI" panose="020B0502040204020203" pitchFamily="34" charset="0"/>
                </a:rPr>
                <a:t>Offer Strategy of </a:t>
              </a:r>
              <a:r>
                <a:rPr kumimoji="1" lang="en-US" altLang="ja-JP" sz="3200" dirty="0" err="1">
                  <a:cs typeface="Segoe UI" panose="020B0502040204020203" pitchFamily="34" charset="0"/>
                </a:rPr>
                <a:t>CCAgent</a:t>
              </a:r>
              <a:r>
                <a:rPr kumimoji="1" lang="en-US" altLang="ja-JP" sz="3200" dirty="0">
                  <a:cs typeface="Segoe UI" panose="020B0502040204020203" pitchFamily="34" charset="0"/>
                </a:rPr>
                <a:t>:</a:t>
              </a:r>
              <a:br>
                <a:rPr kumimoji="1" lang="en-US" altLang="ja-JP" sz="3200" dirty="0">
                  <a:cs typeface="Segoe UI" panose="020B0502040204020203" pitchFamily="34" charset="0"/>
                </a:rPr>
              </a:br>
              <a:r>
                <a:rPr lang="en-US" altLang="ja-JP" sz="3200" b="1" dirty="0">
                  <a:ea typeface="Calibri" panose="020F0502020204030204" pitchFamily="34" charset="0"/>
                </a:rPr>
                <a:t>c</a:t>
              </a:r>
              <a:r>
                <a:rPr kumimoji="1" lang="en-US" altLang="ja-JP" sz="3200" b="1" dirty="0">
                  <a:ea typeface="Calibri" panose="020F0502020204030204" pitchFamily="34" charset="0"/>
                </a:rPr>
                <a:t>ooperative </a:t>
              </a:r>
              <a:r>
                <a:rPr lang="en-US" altLang="ja-JP" sz="3200" b="1" dirty="0">
                  <a:ea typeface="Calibri" panose="020F0502020204030204" pitchFamily="34" charset="0"/>
                </a:rPr>
                <a:t>s</a:t>
              </a:r>
              <a:r>
                <a:rPr kumimoji="1" lang="en-US" altLang="ja-JP" sz="3200" b="1" dirty="0">
                  <a:ea typeface="Calibri" panose="020F0502020204030204" pitchFamily="34" charset="0"/>
                </a:rPr>
                <a:t>trategy</a:t>
              </a:r>
              <a:endParaRPr kumimoji="1" lang="en-US" altLang="ja-JP" sz="3200" dirty="0">
                <a:ea typeface="Calibri" panose="020F0502020204030204" pitchFamily="34" charset="0"/>
              </a:endParaRPr>
            </a:p>
          </p:txBody>
        </p: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FE9D7DC2-6521-5892-7D0B-9AE4E9D6CBDB}"/>
              </a:ext>
            </a:extLst>
          </p:cNvPr>
          <p:cNvGrpSpPr/>
          <p:nvPr/>
        </p:nvGrpSpPr>
        <p:grpSpPr>
          <a:xfrm>
            <a:off x="402950" y="6671104"/>
            <a:ext cx="14380525" cy="3246964"/>
            <a:chOff x="292340" y="2321273"/>
            <a:chExt cx="7150916" cy="3246964"/>
          </a:xfrm>
        </p:grpSpPr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BEA9A9C-503C-2BCA-EB72-7DE731D5B73D}"/>
                </a:ext>
              </a:extLst>
            </p:cNvPr>
            <p:cNvSpPr/>
            <p:nvPr/>
          </p:nvSpPr>
          <p:spPr>
            <a:xfrm>
              <a:off x="292340" y="2321273"/>
              <a:ext cx="7150916" cy="66729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F4D648A-62EB-3B71-33CC-E40AB3D52619}"/>
                </a:ext>
              </a:extLst>
            </p:cNvPr>
            <p:cNvSpPr txBox="1"/>
            <p:nvPr/>
          </p:nvSpPr>
          <p:spPr>
            <a:xfrm>
              <a:off x="296877" y="3013692"/>
              <a:ext cx="7137195" cy="255454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ja-JP" sz="3200" dirty="0">
                  <a:ea typeface="Calibri" panose="020F0502020204030204" pitchFamily="34" charset="0"/>
                </a:rPr>
                <a:t>Ideally, t</a:t>
              </a:r>
              <a:r>
                <a:rPr kumimoji="1" lang="en-US" altLang="ja-JP" sz="3200" dirty="0">
                  <a:ea typeface="Calibri" panose="020F0502020204030204" pitchFamily="34" charset="0"/>
                </a:rPr>
                <a:t>he target quantity should be achieved without any shortfall or excess.</a:t>
              </a: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ja-JP" sz="3200" dirty="0">
                  <a:ea typeface="Calibri" panose="020F0502020204030204" pitchFamily="34" charset="0"/>
                </a:rPr>
                <a:t>However, concurrent negotiations </a:t>
              </a:r>
              <a:r>
                <a:rPr kumimoji="1" lang="en-US" altLang="ja-JP" sz="3200" dirty="0">
                  <a:ea typeface="Calibri" panose="020F0502020204030204" pitchFamily="34" charset="0"/>
                </a:rPr>
                <a:t>makes it difficult to achieve a perfect balance.  </a:t>
              </a:r>
              <a:endParaRPr lang="en-US" altLang="ja-JP" sz="3200" dirty="0">
                <a:ea typeface="Calibri" panose="020F0502020204030204" pitchFamily="34" charset="0"/>
              </a:endParaRPr>
            </a:p>
            <a:p>
              <a:pPr marL="285750" indent="-285750">
                <a:buFont typeface="Wingdings" panose="05000000000000000000" pitchFamily="2" charset="2"/>
                <a:buChar char="n"/>
              </a:pPr>
              <a:r>
                <a:rPr lang="en-US" altLang="ja-JP" sz="3200" dirty="0">
                  <a:ea typeface="Calibri" panose="020F0502020204030204" pitchFamily="34" charset="0"/>
                </a:rPr>
                <a:t>Our preliminary experimental results show that </a:t>
              </a:r>
              <a:r>
                <a:rPr lang="en-US" altLang="ja-JP" sz="3200" dirty="0"/>
                <a:t>a seller’s utility tends to decrease when there is an excess of products, and a buyer’s utility tends to decrease when there is a shortage of products.</a:t>
              </a:r>
              <a:endParaRPr lang="en-US" altLang="ja-JP" sz="3200" dirty="0">
                <a:ea typeface="Calibri" panose="020F050202020403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E91D9057-B777-576F-00D3-210B9646A663}"/>
                </a:ext>
              </a:extLst>
            </p:cNvPr>
            <p:cNvSpPr txBox="1"/>
            <p:nvPr/>
          </p:nvSpPr>
          <p:spPr>
            <a:xfrm>
              <a:off x="493424" y="2438402"/>
              <a:ext cx="69005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>
                  <a:cs typeface="Segoe UI" panose="020B0502040204020203" pitchFamily="34" charset="0"/>
                </a:rPr>
                <a:t>The points to be considered: </a:t>
              </a:r>
              <a:r>
                <a:rPr kumimoji="1" lang="en-US" altLang="ja-JP" sz="3200" i="1" dirty="0">
                  <a:cs typeface="Segoe UI" panose="020B0502040204020203" pitchFamily="34" charset="0"/>
                </a:rPr>
                <a:t>quantity </a:t>
              </a:r>
              <a:endParaRPr kumimoji="1" lang="ja-JP" altLang="en-US" sz="3200" i="1" dirty="0">
                <a:cs typeface="Segoe UI" panose="020B0502040204020203" pitchFamily="34" charset="0"/>
              </a:endParaRPr>
            </a:p>
          </p:txBody>
        </p: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C1F2CCD-9848-1FFE-E324-B3F244136FF0}"/>
              </a:ext>
            </a:extLst>
          </p:cNvPr>
          <p:cNvGrpSpPr/>
          <p:nvPr/>
        </p:nvGrpSpPr>
        <p:grpSpPr>
          <a:xfrm>
            <a:off x="382301" y="16699382"/>
            <a:ext cx="14401174" cy="3202305"/>
            <a:chOff x="635940" y="2310921"/>
            <a:chExt cx="6599145" cy="3202305"/>
          </a:xfrm>
        </p:grpSpPr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8B63D00F-AD9A-ECFD-23EB-A6605C1EAF3B}"/>
                </a:ext>
              </a:extLst>
            </p:cNvPr>
            <p:cNvSpPr/>
            <p:nvPr/>
          </p:nvSpPr>
          <p:spPr>
            <a:xfrm>
              <a:off x="635940" y="2321273"/>
              <a:ext cx="6599145" cy="574423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B6C1A94-F9A9-F101-5314-4E5294231702}"/>
                </a:ext>
              </a:extLst>
            </p:cNvPr>
            <p:cNvSpPr txBox="1"/>
            <p:nvPr/>
          </p:nvSpPr>
          <p:spPr>
            <a:xfrm>
              <a:off x="645402" y="2835570"/>
              <a:ext cx="6584002" cy="2677656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endParaRPr kumimoji="1" lang="en-US" altLang="ja-JP" sz="2400" dirty="0">
                <a:cs typeface="Segoe UI" panose="020B0502040204020203" pitchFamily="34" charset="0"/>
              </a:endParaRPr>
            </a:p>
            <a:p>
              <a:endParaRPr kumimoji="1" lang="en-US" altLang="ja-JP" sz="2400" dirty="0">
                <a:cs typeface="Segoe UI" panose="020B0502040204020203" pitchFamily="34" charset="0"/>
              </a:endParaRPr>
            </a:p>
            <a:p>
              <a:endParaRPr kumimoji="1" lang="en-US" altLang="ja-JP" sz="2400" dirty="0">
                <a:cs typeface="Segoe UI" panose="020B0502040204020203" pitchFamily="34" charset="0"/>
              </a:endParaRPr>
            </a:p>
            <a:p>
              <a:endParaRPr kumimoji="1" lang="en-US" altLang="ja-JP" sz="2400" dirty="0">
                <a:cs typeface="Segoe UI" panose="020B0502040204020203" pitchFamily="34" charset="0"/>
              </a:endParaRPr>
            </a:p>
            <a:p>
              <a:endParaRPr kumimoji="1" lang="en-US" altLang="ja-JP" sz="2400" dirty="0">
                <a:cs typeface="Segoe UI" panose="020B0502040204020203" pitchFamily="34" charset="0"/>
              </a:endParaRPr>
            </a:p>
            <a:p>
              <a:endParaRPr kumimoji="1" lang="en-US" altLang="ja-JP" sz="2400" dirty="0">
                <a:cs typeface="Segoe UI" panose="020B0502040204020203" pitchFamily="34" charset="0"/>
              </a:endParaRPr>
            </a:p>
            <a:p>
              <a:endParaRPr kumimoji="1" lang="ja-JP" altLang="en-US" sz="2400" dirty="0">
                <a:cs typeface="Segoe UI" panose="020B0502040204020203" pitchFamily="34" charset="0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7D8AAD1-130D-5D2B-A37B-582D05C0B8A6}"/>
                </a:ext>
              </a:extLst>
            </p:cNvPr>
            <p:cNvSpPr txBox="1"/>
            <p:nvPr/>
          </p:nvSpPr>
          <p:spPr>
            <a:xfrm>
              <a:off x="1141635" y="2310921"/>
              <a:ext cx="5585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Experimental Results</a:t>
              </a:r>
              <a:endParaRPr kumimoji="1" lang="ja-JP" alt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81E1D32A-242E-2463-81B2-72E75C9FD864}"/>
              </a:ext>
            </a:extLst>
          </p:cNvPr>
          <p:cNvGrpSpPr/>
          <p:nvPr/>
        </p:nvGrpSpPr>
        <p:grpSpPr>
          <a:xfrm>
            <a:off x="382301" y="20060465"/>
            <a:ext cx="14401174" cy="1148311"/>
            <a:chOff x="626832" y="2321273"/>
            <a:chExt cx="6614226" cy="1148311"/>
          </a:xfrm>
        </p:grpSpPr>
        <p:sp>
          <p:nvSpPr>
            <p:cNvPr id="36" name="正方形/長方形 35">
              <a:extLst>
                <a:ext uri="{FF2B5EF4-FFF2-40B4-BE49-F238E27FC236}">
                  <a16:creationId xmlns:a16="http://schemas.microsoft.com/office/drawing/2014/main" id="{7EB4104E-4B91-820C-01D5-493317C79FF0}"/>
                </a:ext>
              </a:extLst>
            </p:cNvPr>
            <p:cNvSpPr/>
            <p:nvPr/>
          </p:nvSpPr>
          <p:spPr>
            <a:xfrm>
              <a:off x="626832" y="2321273"/>
              <a:ext cx="6614226" cy="584775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F3C01B0E-D6B9-7569-B403-5BEFBEDA6ED1}"/>
                </a:ext>
              </a:extLst>
            </p:cNvPr>
            <p:cNvSpPr txBox="1"/>
            <p:nvPr/>
          </p:nvSpPr>
          <p:spPr>
            <a:xfrm>
              <a:off x="635940" y="2884809"/>
              <a:ext cx="6598509" cy="584775"/>
            </a:xfrm>
            <a:prstGeom prst="rect">
              <a:avLst/>
            </a:prstGeom>
            <a:noFill/>
            <a:ln w="381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>
                  <a:cs typeface="Segoe UI" panose="020B0502040204020203" pitchFamily="34" charset="0"/>
                </a:rPr>
                <a:t>For future information, please contact : clz14048@ict.nitech.ac.jp</a:t>
              </a:r>
              <a:endParaRPr kumimoji="1" lang="ja-JP" altLang="en-US" sz="3200" dirty="0">
                <a:cs typeface="Segoe UI" panose="020B0502040204020203" pitchFamily="34" charset="0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800D993-082F-AEA9-8858-16C44A3B95FA}"/>
                </a:ext>
              </a:extLst>
            </p:cNvPr>
            <p:cNvSpPr txBox="1"/>
            <p:nvPr/>
          </p:nvSpPr>
          <p:spPr>
            <a:xfrm>
              <a:off x="1149176" y="2348330"/>
              <a:ext cx="558525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>
                  <a:latin typeface="Segoe UI" panose="020B0502040204020203" pitchFamily="34" charset="0"/>
                  <a:cs typeface="Segoe UI" panose="020B0502040204020203" pitchFamily="34" charset="0"/>
                </a:rPr>
                <a:t>Contact</a:t>
              </a:r>
              <a:endParaRPr kumimoji="1" lang="ja-JP" altLang="en-US" sz="32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40" name="表 13">
            <a:extLst>
              <a:ext uri="{FF2B5EF4-FFF2-40B4-BE49-F238E27FC236}">
                <a16:creationId xmlns:a16="http://schemas.microsoft.com/office/drawing/2014/main" id="{B6321BC4-5E54-1C66-6F30-6827EF0636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427856"/>
              </p:ext>
            </p:extLst>
          </p:nvPr>
        </p:nvGraphicFramePr>
        <p:xfrm>
          <a:off x="549465" y="17395438"/>
          <a:ext cx="3202974" cy="23608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18985">
                  <a:extLst>
                    <a:ext uri="{9D8B030D-6E8A-4147-A177-3AD203B41FA5}">
                      <a16:colId xmlns:a16="http://schemas.microsoft.com/office/drawing/2014/main" val="3918674700"/>
                    </a:ext>
                  </a:extLst>
                </a:gridCol>
                <a:gridCol w="1583989">
                  <a:extLst>
                    <a:ext uri="{9D8B030D-6E8A-4147-A177-3AD203B41FA5}">
                      <a16:colId xmlns:a16="http://schemas.microsoft.com/office/drawing/2014/main" val="1842819348"/>
                    </a:ext>
                  </a:extLst>
                </a:gridCol>
              </a:tblGrid>
              <a:tr h="64920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+mn-lt"/>
                          <a:cs typeface="Segoe UI" panose="020B0502040204020203" pitchFamily="34" charset="0"/>
                        </a:rPr>
                        <a:t>Agent</a:t>
                      </a:r>
                      <a:endParaRPr kumimoji="1" lang="ja-JP" altLang="en-US" sz="1800" dirty="0"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+mn-lt"/>
                          <a:cs typeface="Segoe UI" panose="020B0502040204020203" pitchFamily="34" charset="0"/>
                        </a:rPr>
                        <a:t>Average Score</a:t>
                      </a:r>
                      <a:br>
                        <a:rPr kumimoji="1" lang="en-US" altLang="ja-JP" sz="1800" dirty="0">
                          <a:latin typeface="+mn-lt"/>
                          <a:cs typeface="Segoe UI" panose="020B0502040204020203" pitchFamily="34" charset="0"/>
                        </a:rPr>
                      </a:br>
                      <a:r>
                        <a:rPr kumimoji="1" lang="en-US" altLang="ja-JP" sz="1800" dirty="0">
                          <a:latin typeface="+mn-lt"/>
                          <a:cs typeface="Segoe UI" panose="020B0502040204020203" pitchFamily="34" charset="0"/>
                        </a:rPr>
                        <a:t> (100 games)</a:t>
                      </a:r>
                      <a:endParaRPr kumimoji="1" lang="ja-JP" altLang="en-US" sz="1800" dirty="0">
                        <a:latin typeface="+mn-lt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1814860"/>
                  </a:ext>
                </a:extLst>
              </a:tr>
              <a:tr h="805779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b="1" dirty="0" err="1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CCAgent</a:t>
                      </a:r>
                      <a:endParaRPr kumimoji="1" lang="ja-JP" altLang="en-US" sz="18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b="1" dirty="0">
                          <a:solidFill>
                            <a:srgbClr val="FF0000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11,016</a:t>
                      </a:r>
                      <a:endParaRPr kumimoji="1" lang="ja-JP" altLang="en-US" sz="1800" b="1" dirty="0">
                        <a:solidFill>
                          <a:srgbClr val="FF000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2695549"/>
                  </a:ext>
                </a:extLst>
              </a:tr>
              <a:tr h="90582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Simple</a:t>
                      </a:r>
                      <a:b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</a:br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Agent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8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10,924</a:t>
                      </a:r>
                      <a:endParaRPr kumimoji="1" lang="ja-JP" altLang="en-US" sz="18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7000840"/>
                  </a:ext>
                </a:extLst>
              </a:tr>
            </a:tbl>
          </a:graphicData>
        </a:graphic>
      </p:graphicFrame>
      <p:grpSp>
        <p:nvGrpSpPr>
          <p:cNvPr id="41" name="グループ化 40">
            <a:extLst>
              <a:ext uri="{FF2B5EF4-FFF2-40B4-BE49-F238E27FC236}">
                <a16:creationId xmlns:a16="http://schemas.microsoft.com/office/drawing/2014/main" id="{58523293-1F06-0320-EB46-52528C8353DC}"/>
              </a:ext>
            </a:extLst>
          </p:cNvPr>
          <p:cNvGrpSpPr/>
          <p:nvPr/>
        </p:nvGrpSpPr>
        <p:grpSpPr>
          <a:xfrm>
            <a:off x="3820602" y="17404505"/>
            <a:ext cx="4228380" cy="2297938"/>
            <a:chOff x="816772" y="4238546"/>
            <a:chExt cx="4079303" cy="1854750"/>
          </a:xfrm>
        </p:grpSpPr>
        <p:pic>
          <p:nvPicPr>
            <p:cNvPr id="42" name="図 41">
              <a:extLst>
                <a:ext uri="{FF2B5EF4-FFF2-40B4-BE49-F238E27FC236}">
                  <a16:creationId xmlns:a16="http://schemas.microsoft.com/office/drawing/2014/main" id="{618159CB-CE52-1E2C-DC28-8220CAD6D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317" t="26633" b="41503"/>
            <a:stretch/>
          </p:blipFill>
          <p:spPr>
            <a:xfrm>
              <a:off x="816772" y="4238546"/>
              <a:ext cx="4079303" cy="1854750"/>
            </a:xfrm>
            <a:prstGeom prst="rect">
              <a:avLst/>
            </a:prstGeom>
          </p:spPr>
        </p:pic>
        <p:sp>
          <p:nvSpPr>
            <p:cNvPr id="43" name="四角形: 角を丸くする 42">
              <a:extLst>
                <a:ext uri="{FF2B5EF4-FFF2-40B4-BE49-F238E27FC236}">
                  <a16:creationId xmlns:a16="http://schemas.microsoft.com/office/drawing/2014/main" id="{BF623C8E-10E7-7F0F-31DC-619539261F9A}"/>
                </a:ext>
              </a:extLst>
            </p:cNvPr>
            <p:cNvSpPr/>
            <p:nvPr/>
          </p:nvSpPr>
          <p:spPr>
            <a:xfrm>
              <a:off x="816772" y="5120981"/>
              <a:ext cx="4079303" cy="52052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AEEF6358-4973-F311-19B6-4861CA779F28}"/>
                </a:ext>
              </a:extLst>
            </p:cNvPr>
            <p:cNvSpPr txBox="1"/>
            <p:nvPr/>
          </p:nvSpPr>
          <p:spPr>
            <a:xfrm>
              <a:off x="1314998" y="4765521"/>
              <a:ext cx="2549173" cy="2981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QuantityOrientedAgent</a:t>
              </a:r>
              <a:endParaRPr kumimoji="1" lang="ja-JP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AC31EA03-AC79-3ECD-1733-6439C51C5C4B}"/>
                </a:ext>
              </a:extLst>
            </p:cNvPr>
            <p:cNvSpPr txBox="1"/>
            <p:nvPr/>
          </p:nvSpPr>
          <p:spPr>
            <a:xfrm>
              <a:off x="1314998" y="5229699"/>
              <a:ext cx="1609833" cy="2981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CCAgent</a:t>
              </a:r>
              <a:endParaRPr kumimoji="1" lang="ja-JP" altLang="en-US" sz="16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B6770BE1-746C-B2F1-E898-DD1604DF940B}"/>
                </a:ext>
              </a:extLst>
            </p:cNvPr>
            <p:cNvSpPr txBox="1"/>
            <p:nvPr/>
          </p:nvSpPr>
          <p:spPr>
            <a:xfrm>
              <a:off x="1314998" y="5727575"/>
              <a:ext cx="1609833" cy="2981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dirty="0" err="1">
                  <a:latin typeface="Segoe UI" panose="020B0502040204020203" pitchFamily="34" charset="0"/>
                  <a:cs typeface="Segoe UI" panose="020B0502040204020203" pitchFamily="34" charset="0"/>
                </a:rPr>
                <a:t>SyncAgent</a:t>
              </a:r>
              <a:endParaRPr kumimoji="1"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4F23EED-019B-058A-AD7E-DD2EDD85110F}"/>
                </a:ext>
              </a:extLst>
            </p:cNvPr>
            <p:cNvSpPr txBox="1"/>
            <p:nvPr/>
          </p:nvSpPr>
          <p:spPr>
            <a:xfrm>
              <a:off x="3807193" y="4788080"/>
              <a:ext cx="1019618" cy="2981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10,969</a:t>
              </a:r>
              <a:endParaRPr kumimoji="1" lang="ja-JP" altLang="en-US" sz="14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E2726A22-0412-9964-4A8E-A3FA6C78B7EC}"/>
                </a:ext>
              </a:extLst>
            </p:cNvPr>
            <p:cNvSpPr txBox="1"/>
            <p:nvPr/>
          </p:nvSpPr>
          <p:spPr>
            <a:xfrm>
              <a:off x="3747964" y="5248217"/>
              <a:ext cx="1088885" cy="2981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10,846</a:t>
              </a:r>
              <a:endParaRPr kumimoji="1" lang="ja-JP" altLang="en-US" sz="11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B28C08CD-757E-EB89-9750-A5C1267D62F6}"/>
                </a:ext>
              </a:extLst>
            </p:cNvPr>
            <p:cNvSpPr txBox="1"/>
            <p:nvPr/>
          </p:nvSpPr>
          <p:spPr>
            <a:xfrm>
              <a:off x="3817230" y="5713511"/>
              <a:ext cx="1009581" cy="29810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dirty="0">
                  <a:latin typeface="Segoe UI" panose="020B0502040204020203" pitchFamily="34" charset="0"/>
                  <a:cs typeface="Segoe UI" panose="020B0502040204020203" pitchFamily="34" charset="0"/>
                </a:rPr>
                <a:t>10,654</a:t>
              </a:r>
              <a:endParaRPr kumimoji="1" lang="ja-JP" altLang="en-US" sz="10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847CDE4-DD44-B54A-8A38-7E330ED1AF54}"/>
              </a:ext>
            </a:extLst>
          </p:cNvPr>
          <p:cNvSpPr txBox="1"/>
          <p:nvPr/>
        </p:nvSpPr>
        <p:spPr>
          <a:xfrm>
            <a:off x="8251264" y="17311214"/>
            <a:ext cx="63985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ja-JP" sz="3200" dirty="0" err="1"/>
              <a:t>CCAgent</a:t>
            </a:r>
            <a:r>
              <a:rPr kumimoji="1" lang="en-US" altLang="ja-JP" sz="3200" dirty="0"/>
              <a:t> vs </a:t>
            </a:r>
            <a:r>
              <a:rPr kumimoji="1" lang="en-US" altLang="ja-JP" sz="3200" dirty="0" err="1"/>
              <a:t>SimpleAgent</a:t>
            </a:r>
            <a:endParaRPr kumimoji="1" lang="en-US" altLang="ja-JP" sz="32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kumimoji="1" lang="en-US" altLang="ja-JP" sz="3200" b="1" i="1" dirty="0" err="1">
                <a:solidFill>
                  <a:srgbClr val="0070C0"/>
                </a:solidFill>
              </a:rPr>
              <a:t>CCAgent</a:t>
            </a:r>
            <a:r>
              <a:rPr kumimoji="1" lang="en-US" altLang="ja-JP" sz="3200" b="1" i="1" dirty="0">
                <a:solidFill>
                  <a:srgbClr val="0070C0"/>
                </a:solidFill>
              </a:rPr>
              <a:t> outperforms </a:t>
            </a:r>
            <a:r>
              <a:rPr kumimoji="1" lang="en-US" altLang="ja-JP" sz="3200" b="1" i="1" dirty="0" err="1">
                <a:solidFill>
                  <a:srgbClr val="0070C0"/>
                </a:solidFill>
              </a:rPr>
              <a:t>SimpleAgent</a:t>
            </a:r>
            <a:endParaRPr kumimoji="1" lang="en-US" altLang="ja-JP" sz="3200" b="1" i="1" dirty="0">
              <a:solidFill>
                <a:srgbClr val="0070C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kumimoji="1" lang="en-US" altLang="ja-JP" sz="3200" dirty="0"/>
              <a:t>Last online tournament on May 3</a:t>
            </a:r>
            <a:r>
              <a:rPr kumimoji="1" lang="en-US" altLang="ja-JP" sz="3200" baseline="30000" dirty="0"/>
              <a:t>rd</a:t>
            </a:r>
            <a:endParaRPr kumimoji="1" lang="en-US" altLang="ja-JP" sz="3200" dirty="0"/>
          </a:p>
          <a:p>
            <a:pPr marL="800100" lvl="1" indent="-342900">
              <a:buFont typeface="Wingdings" panose="05000000000000000000" pitchFamily="2" charset="2"/>
              <a:buChar char="n"/>
            </a:pPr>
            <a:r>
              <a:rPr kumimoji="1" lang="en-US" altLang="ja-JP" sz="3200" dirty="0" err="1"/>
              <a:t>CCAgent</a:t>
            </a:r>
            <a:r>
              <a:rPr kumimoji="1" lang="en-US" altLang="ja-JP" sz="3200" dirty="0"/>
              <a:t> is ranked </a:t>
            </a:r>
            <a:r>
              <a:rPr kumimoji="1" lang="en-US" altLang="ja-JP" sz="3200" b="1" i="1" dirty="0">
                <a:solidFill>
                  <a:srgbClr val="0070C0"/>
                </a:solidFill>
              </a:rPr>
              <a:t>second</a:t>
            </a:r>
            <a:endParaRPr kumimoji="1" lang="ja-JP" altLang="en-US" sz="3200" b="1" i="1" dirty="0">
              <a:solidFill>
                <a:srgbClr val="0070C0"/>
              </a:solidFill>
            </a:endParaRPr>
          </a:p>
        </p:txBody>
      </p:sp>
      <p:pic>
        <p:nvPicPr>
          <p:cNvPr id="3" name="図 2" descr="文字が書かれている&#10;&#10;低い精度で自動的に生成された説明">
            <a:extLst>
              <a:ext uri="{FF2B5EF4-FFF2-40B4-BE49-F238E27FC236}">
                <a16:creationId xmlns:a16="http://schemas.microsoft.com/office/drawing/2014/main" id="{5A226BD2-885A-8A10-E8D1-9794ACBAD0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498" y="1089455"/>
            <a:ext cx="3619500" cy="8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9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FA6D99005FAA54B88EC550F5F4EAD82" ma:contentTypeVersion="10" ma:contentTypeDescription="新しいドキュメントを作成します。" ma:contentTypeScope="" ma:versionID="4cd310a148ff3413119e252f2ccaf4a5">
  <xsd:schema xmlns:xsd="http://www.w3.org/2001/XMLSchema" xmlns:xs="http://www.w3.org/2001/XMLSchema" xmlns:p="http://schemas.microsoft.com/office/2006/metadata/properties" xmlns:ns2="32eff420-4200-4fcf-8456-6a498270f780" xmlns:ns3="d73ddcd8-d699-473d-93e0-5d07a4097991" targetNamespace="http://schemas.microsoft.com/office/2006/metadata/properties" ma:root="true" ma:fieldsID="a5998574c6d34b261f433b334d805411" ns2:_="" ns3:_="">
    <xsd:import namespace="32eff420-4200-4fcf-8456-6a498270f780"/>
    <xsd:import namespace="d73ddcd8-d699-473d-93e0-5d07a40979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eff420-4200-4fcf-8456-6a498270f78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1abd56f-78d4-4289-b5d3-ebb70d8025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73ddcd8-d699-473d-93e0-5d07a409799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35f78f88-2c3a-4c09-b4e1-e0654123b0b2}" ma:internalName="TaxCatchAll" ma:showField="CatchAllData" ma:web="d73ddcd8-d699-473d-93e0-5d07a40979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0190C4-CAF8-48D8-85A4-DF551287BB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EAA3F90-BFE5-420B-9030-22B75E4F8C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2eff420-4200-4fcf-8456-6a498270f780"/>
    <ds:schemaRef ds:uri="d73ddcd8-d699-473d-93e0-5d07a40979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299</Words>
  <Application>Microsoft Office PowerPoint</Application>
  <PresentationFormat>ユーザー設定</PresentationFormat>
  <Paragraphs>52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Wingdings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木全　翔太</dc:creator>
  <cp:lastModifiedBy>木全　翔太</cp:lastModifiedBy>
  <cp:revision>10</cp:revision>
  <dcterms:created xsi:type="dcterms:W3CDTF">2023-05-19T01:23:29Z</dcterms:created>
  <dcterms:modified xsi:type="dcterms:W3CDTF">2023-05-21T08:17:47Z</dcterms:modified>
</cp:coreProperties>
</file>