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9ED"/>
    <a:srgbClr val="D8F4F4"/>
    <a:srgbClr val="FF9B9B"/>
    <a:srgbClr val="FF5050"/>
    <a:srgbClr val="F2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61" autoAdjust="0"/>
    <p:restoredTop sz="94660"/>
  </p:normalViewPr>
  <p:slideViewPr>
    <p:cSldViewPr snapToGrid="0">
      <p:cViewPr varScale="1">
        <p:scale>
          <a:sx n="12" d="100"/>
          <a:sy n="12" d="100"/>
        </p:scale>
        <p:origin x="12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5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A865-9BF0-4002-B4F9-9A4E8683E65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16B7-1034-46F5-BC0C-5CC12A8F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64E7BF77-B6BC-C1B2-FB76-B0AC24D7F2C7}"/>
              </a:ext>
            </a:extLst>
          </p:cNvPr>
          <p:cNvSpPr/>
          <p:nvPr/>
        </p:nvSpPr>
        <p:spPr>
          <a:xfrm>
            <a:off x="-91977" y="35395088"/>
            <a:ext cx="51321963" cy="3007746"/>
          </a:xfrm>
          <a:prstGeom prst="roundRect">
            <a:avLst/>
          </a:prstGeom>
          <a:solidFill>
            <a:srgbClr val="D8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84F39BF3-A252-6274-7E26-2B7A9F715E38}"/>
              </a:ext>
            </a:extLst>
          </p:cNvPr>
          <p:cNvSpPr/>
          <p:nvPr/>
        </p:nvSpPr>
        <p:spPr>
          <a:xfrm>
            <a:off x="-120371" y="30666825"/>
            <a:ext cx="19760747" cy="4738112"/>
          </a:xfrm>
          <a:prstGeom prst="roundRect">
            <a:avLst/>
          </a:prstGeom>
          <a:solidFill>
            <a:srgbClr val="FF9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4AFF7060-389F-CE42-0543-9843F19B0C6E}"/>
              </a:ext>
            </a:extLst>
          </p:cNvPr>
          <p:cNvSpPr/>
          <p:nvPr/>
        </p:nvSpPr>
        <p:spPr>
          <a:xfrm>
            <a:off x="-91977" y="29000768"/>
            <a:ext cx="19575222" cy="1666056"/>
          </a:xfrm>
          <a:prstGeom prst="roundRect">
            <a:avLst/>
          </a:prstGeom>
          <a:solidFill>
            <a:srgbClr val="FF9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59D50320-66C6-6EED-7604-5608EA8AE12A}"/>
              </a:ext>
            </a:extLst>
          </p:cNvPr>
          <p:cNvSpPr/>
          <p:nvPr/>
        </p:nvSpPr>
        <p:spPr>
          <a:xfrm>
            <a:off x="19575606" y="19798291"/>
            <a:ext cx="31630793" cy="21205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B7AF9359-7421-0B8C-CF9A-4D0D4D2C9DC6}"/>
              </a:ext>
            </a:extLst>
          </p:cNvPr>
          <p:cNvSpPr/>
          <p:nvPr/>
        </p:nvSpPr>
        <p:spPr>
          <a:xfrm>
            <a:off x="19575605" y="21928656"/>
            <a:ext cx="31630793" cy="133030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CF967269-2B48-F595-8B85-1947593E0E93}"/>
              </a:ext>
            </a:extLst>
          </p:cNvPr>
          <p:cNvSpPr/>
          <p:nvPr/>
        </p:nvSpPr>
        <p:spPr>
          <a:xfrm>
            <a:off x="0" y="15845311"/>
            <a:ext cx="36884647" cy="3952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3A8C357-12D6-FDA9-1793-A00C150B52D4}"/>
              </a:ext>
            </a:extLst>
          </p:cNvPr>
          <p:cNvSpPr/>
          <p:nvPr/>
        </p:nvSpPr>
        <p:spPr>
          <a:xfrm>
            <a:off x="0" y="9172417"/>
            <a:ext cx="36880069" cy="49536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B50AD8B0-D538-6BEB-732B-1D3E14B8958A}"/>
              </a:ext>
            </a:extLst>
          </p:cNvPr>
          <p:cNvSpPr/>
          <p:nvPr/>
        </p:nvSpPr>
        <p:spPr>
          <a:xfrm>
            <a:off x="-120371" y="-54758"/>
            <a:ext cx="51321963" cy="7373956"/>
          </a:xfrm>
          <a:prstGeom prst="roundRect">
            <a:avLst/>
          </a:prstGeom>
          <a:solidFill>
            <a:srgbClr val="D8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/>
          <p:cNvSpPr/>
          <p:nvPr/>
        </p:nvSpPr>
        <p:spPr>
          <a:xfrm>
            <a:off x="17021015" y="204798"/>
            <a:ext cx="1585126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NegoAgent</a:t>
            </a:r>
            <a:endParaRPr lang="he-IL" sz="27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pic>
        <p:nvPicPr>
          <p:cNvPr id="1028" name="Picture 4" descr="GitHub - yasserfarouk/negmas: Negotiation Multi-Agent System (A negotiation  library designed for situated negotiations within business-like simulation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15" y="35770696"/>
            <a:ext cx="3898265" cy="19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Zen of Python: A guide to Python's design principles | by Vishal Sharma 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763" y="35404936"/>
            <a:ext cx="6918960" cy="299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כותרת משנה 2">
            <a:extLst>
              <a:ext uri="{FF2B5EF4-FFF2-40B4-BE49-F238E27FC236}">
                <a16:creationId xmlns:a16="http://schemas.microsoft.com/office/drawing/2014/main" id="{2A3DA18B-3C16-5656-7566-F667230C7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3696" y="4642674"/>
            <a:ext cx="23885157" cy="23441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CMBX12"/>
              </a:rPr>
              <a:t>Michal Rahimi, Opal </a:t>
            </a:r>
            <a:r>
              <a:rPr lang="en-US" sz="6600" b="1" dirty="0" err="1">
                <a:latin typeface="CMBX12"/>
              </a:rPr>
              <a:t>Peltzman</a:t>
            </a:r>
            <a:r>
              <a:rPr lang="en-US" sz="6600" b="1" dirty="0">
                <a:latin typeface="CMBX12"/>
              </a:rPr>
              <a:t>, Tomer </a:t>
            </a:r>
            <a:r>
              <a:rPr lang="en-US" sz="6600" b="1" dirty="0" err="1">
                <a:latin typeface="CMBX12"/>
              </a:rPr>
              <a:t>Porat</a:t>
            </a:r>
            <a:endParaRPr lang="en-US" sz="6600" b="1" dirty="0">
              <a:latin typeface="CMBX12"/>
            </a:endParaRPr>
          </a:p>
          <a:p>
            <a:pPr algn="ctr"/>
            <a:r>
              <a:rPr lang="en-US" sz="6600" b="1" dirty="0">
                <a:latin typeface="CMR12"/>
              </a:rPr>
              <a:t>The Department of Computer Science, Bar-Ilan University, Israel</a:t>
            </a:r>
            <a:endParaRPr lang="he-IL" sz="6600" b="1" dirty="0"/>
          </a:p>
        </p:txBody>
      </p:sp>
      <p:sp>
        <p:nvSpPr>
          <p:cNvPr id="15" name="תרשים זרימה: תהליך חלופי 14"/>
          <p:cNvSpPr/>
          <p:nvPr/>
        </p:nvSpPr>
        <p:spPr>
          <a:xfrm>
            <a:off x="-120370" y="35373562"/>
            <a:ext cx="51326770" cy="304108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C303ED0D-8ACA-C420-0EF3-1B37B9ADB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459" y="25470518"/>
            <a:ext cx="14070742" cy="7321166"/>
          </a:xfrm>
          <a:prstGeom prst="rect">
            <a:avLst/>
          </a:prstGeom>
        </p:spPr>
      </p:pic>
      <p:sp>
        <p:nvSpPr>
          <p:cNvPr id="18" name="תיבת טקסט 5">
            <a:extLst>
              <a:ext uri="{FF2B5EF4-FFF2-40B4-BE49-F238E27FC236}">
                <a16:creationId xmlns:a16="http://schemas.microsoft.com/office/drawing/2014/main" id="{A9D53352-FF43-3CA7-F3C4-C182361EE58A}"/>
              </a:ext>
            </a:extLst>
          </p:cNvPr>
          <p:cNvSpPr txBox="1"/>
          <p:nvPr/>
        </p:nvSpPr>
        <p:spPr>
          <a:xfrm>
            <a:off x="26471324" y="22820960"/>
            <a:ext cx="1583645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Comparison of </a:t>
            </a:r>
            <a:r>
              <a:rPr lang="en-US" sz="5400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54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to other agents performances- including last year winner (</a:t>
            </a:r>
            <a:r>
              <a:rPr lang="en-US" sz="5400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PatientAgent</a:t>
            </a:r>
            <a:r>
              <a:rPr lang="en-US" sz="54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he-IL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תיבת טקסט 5">
            <a:extLst>
              <a:ext uri="{FF2B5EF4-FFF2-40B4-BE49-F238E27FC236}">
                <a16:creationId xmlns:a16="http://schemas.microsoft.com/office/drawing/2014/main" id="{A9D53352-FF43-3CA7-F3C4-C182361EE58A}"/>
              </a:ext>
            </a:extLst>
          </p:cNvPr>
          <p:cNvSpPr txBox="1"/>
          <p:nvPr/>
        </p:nvSpPr>
        <p:spPr>
          <a:xfrm>
            <a:off x="19059943" y="20515187"/>
            <a:ext cx="581173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he-IL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72E28AA9-3CEE-1101-2F7B-14769B20F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1213" y="25788381"/>
            <a:ext cx="14274583" cy="7137292"/>
          </a:xfrm>
          <a:prstGeom prst="rect">
            <a:avLst/>
          </a:prstGeom>
        </p:spPr>
      </p:pic>
      <p:sp>
        <p:nvSpPr>
          <p:cNvPr id="26" name="תיבת טקסט 5">
            <a:extLst>
              <a:ext uri="{FF2B5EF4-FFF2-40B4-BE49-F238E27FC236}">
                <a16:creationId xmlns:a16="http://schemas.microsoft.com/office/drawing/2014/main" id="{A9D53352-FF43-3CA7-F3C4-C182361EE58A}"/>
              </a:ext>
            </a:extLst>
          </p:cNvPr>
          <p:cNvSpPr txBox="1"/>
          <p:nvPr/>
        </p:nvSpPr>
        <p:spPr>
          <a:xfrm>
            <a:off x="-772579" y="29381845"/>
            <a:ext cx="581173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  <a:endParaRPr lang="he-IL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תיבת טקסט 5">
            <a:extLst>
              <a:ext uri="{FF2B5EF4-FFF2-40B4-BE49-F238E27FC236}">
                <a16:creationId xmlns:a16="http://schemas.microsoft.com/office/drawing/2014/main" id="{A9D53352-FF43-3CA7-F3C4-C182361EE58A}"/>
              </a:ext>
            </a:extLst>
          </p:cNvPr>
          <p:cNvSpPr txBox="1"/>
          <p:nvPr/>
        </p:nvSpPr>
        <p:spPr>
          <a:xfrm>
            <a:off x="315944" y="9507754"/>
            <a:ext cx="36693651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6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OneShot</a:t>
            </a:r>
            <a:r>
              <a:rPr lang="en-US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 track is a simpler form of the SCM world in which agents do not need to consider long-term planning or production scheduling and instead emphasize negotiations. </a:t>
            </a:r>
            <a:r>
              <a:rPr lang="en-US" sz="6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 was based on the ideas of </a:t>
            </a:r>
            <a:r>
              <a:rPr lang="en-US" sz="6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AdaptiveAgent</a:t>
            </a:r>
            <a:r>
              <a:rPr lang="en-US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6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LearningAgent</a:t>
            </a:r>
            <a:r>
              <a:rPr lang="en-US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US" sz="6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AdaptiveAgent</a:t>
            </a:r>
            <a:r>
              <a:rPr lang="en-US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 considers his other negotiations, </a:t>
            </a:r>
            <a:r>
              <a:rPr lang="en-US" sz="6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LearningAgent</a:t>
            </a:r>
            <a:r>
              <a:rPr lang="en-US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learns about his different partners.</a:t>
            </a:r>
            <a:endParaRPr lang="he-IL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תיבת טקסט 5">
            <a:extLst>
              <a:ext uri="{FF2B5EF4-FFF2-40B4-BE49-F238E27FC236}">
                <a16:creationId xmlns:a16="http://schemas.microsoft.com/office/drawing/2014/main" id="{A9D53352-FF43-3CA7-F3C4-C182361EE58A}"/>
              </a:ext>
            </a:extLst>
          </p:cNvPr>
          <p:cNvSpPr txBox="1"/>
          <p:nvPr/>
        </p:nvSpPr>
        <p:spPr>
          <a:xfrm>
            <a:off x="141512" y="16555671"/>
            <a:ext cx="3662734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LearningAgent</a:t>
            </a:r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6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AdaptiveAgent</a:t>
            </a:r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, assume price will only improve over time (hard headed). The price range (</a:t>
            </a:r>
            <a:r>
              <a:rPr lang="en-US" sz="6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min</a:t>
            </a:r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6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max</a:t>
            </a:r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) is two consecutive values. This </a:t>
            </a:r>
            <a:r>
              <a:rPr lang="en-US" sz="6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constraint, </a:t>
            </a:r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makes agent’s score insensitive to prices of agreements. The importance is to emphasize the match between supply and demand.</a:t>
            </a:r>
            <a:endParaRPr lang="he-IL" sz="6000" dirty="0"/>
          </a:p>
        </p:txBody>
      </p:sp>
      <p:sp>
        <p:nvSpPr>
          <p:cNvPr id="29" name="תיבת טקסט 5">
            <a:extLst>
              <a:ext uri="{FF2B5EF4-FFF2-40B4-BE49-F238E27FC236}">
                <a16:creationId xmlns:a16="http://schemas.microsoft.com/office/drawing/2014/main" id="{A9D53352-FF43-3CA7-F3C4-C182361EE58A}"/>
              </a:ext>
            </a:extLst>
          </p:cNvPr>
          <p:cNvSpPr txBox="1"/>
          <p:nvPr/>
        </p:nvSpPr>
        <p:spPr>
          <a:xfrm>
            <a:off x="263690" y="31206793"/>
            <a:ext cx="1921955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agent behavior take in account the supply and demand in negotiation offers, and response in addition to the price.</a:t>
            </a:r>
          </a:p>
          <a:p>
            <a:r>
              <a:rPr lang="en-US" sz="6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succeed in emphasizing the match between supply and demand without compromising on the price.</a:t>
            </a:r>
            <a:endParaRPr lang="he-IL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תיבת טקסט 5">
            <a:extLst>
              <a:ext uri="{FF2B5EF4-FFF2-40B4-BE49-F238E27FC236}">
                <a16:creationId xmlns:a16="http://schemas.microsoft.com/office/drawing/2014/main" id="{A9D53352-FF43-3CA7-F3C4-C182361EE58A}"/>
              </a:ext>
            </a:extLst>
          </p:cNvPr>
          <p:cNvSpPr txBox="1"/>
          <p:nvPr/>
        </p:nvSpPr>
        <p:spPr>
          <a:xfrm>
            <a:off x="38049727" y="33727501"/>
            <a:ext cx="9709368" cy="9527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after 100 steps (days)</a:t>
            </a:r>
            <a:endParaRPr lang="he-IL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תיבת טקסט 5">
            <a:extLst>
              <a:ext uri="{FF2B5EF4-FFF2-40B4-BE49-F238E27FC236}">
                <a16:creationId xmlns:a16="http://schemas.microsoft.com/office/drawing/2014/main" id="{A9D53352-FF43-3CA7-F3C4-C182361EE58A}"/>
              </a:ext>
            </a:extLst>
          </p:cNvPr>
          <p:cNvSpPr txBox="1"/>
          <p:nvPr/>
        </p:nvSpPr>
        <p:spPr>
          <a:xfrm>
            <a:off x="22292203" y="33725990"/>
            <a:ext cx="9709368" cy="9527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after 10 steps (days)</a:t>
            </a:r>
            <a:endParaRPr lang="he-IL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225" y="7296569"/>
            <a:ext cx="14317176" cy="12501722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71" y="19748611"/>
            <a:ext cx="19604524" cy="9238774"/>
          </a:xfrm>
          <a:prstGeom prst="rect">
            <a:avLst/>
          </a:prstGeom>
        </p:spPr>
      </p:pic>
      <p:pic>
        <p:nvPicPr>
          <p:cNvPr id="1032" name="Picture 8" descr="https://web.tuat.ac.jp/~katfuji/ANAC2023/image/anac2023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71" y="-22125"/>
            <a:ext cx="13124439" cy="73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קובץ:Bar Ilan logo.png – ויקיפדיה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224" y="-1"/>
            <a:ext cx="14432739" cy="715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13C5578-4F27-E872-2C06-B422215148A0}"/>
              </a:ext>
            </a:extLst>
          </p:cNvPr>
          <p:cNvSpPr/>
          <p:nvPr/>
        </p:nvSpPr>
        <p:spPr>
          <a:xfrm>
            <a:off x="-120371" y="7310927"/>
            <a:ext cx="36889224" cy="1807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2357AE-D20B-2F06-C384-76279BC0E4A2}"/>
              </a:ext>
            </a:extLst>
          </p:cNvPr>
          <p:cNvSpPr txBox="1"/>
          <p:nvPr/>
        </p:nvSpPr>
        <p:spPr>
          <a:xfrm>
            <a:off x="0" y="7737976"/>
            <a:ext cx="871727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dirty="0">
                <a:latin typeface="+mj-lt"/>
              </a:rPr>
              <a:t>Introduction</a:t>
            </a:r>
            <a:endParaRPr lang="he-IL" sz="6000" b="1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697D7E3-B3CC-53B9-126B-E5C2A96A913D}"/>
              </a:ext>
            </a:extLst>
          </p:cNvPr>
          <p:cNvSpPr/>
          <p:nvPr/>
        </p:nvSpPr>
        <p:spPr>
          <a:xfrm>
            <a:off x="4578" y="14214029"/>
            <a:ext cx="36880069" cy="17978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C380BC0-C500-A212-054F-E7698B2A78EF}"/>
              </a:ext>
            </a:extLst>
          </p:cNvPr>
          <p:cNvSpPr txBox="1"/>
          <p:nvPr/>
        </p:nvSpPr>
        <p:spPr>
          <a:xfrm>
            <a:off x="0" y="14503132"/>
            <a:ext cx="10919012" cy="1029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dirty="0">
                <a:latin typeface="+mj-lt"/>
              </a:rPr>
              <a:t>Design</a:t>
            </a:r>
            <a:endParaRPr lang="he-IL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9569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192</Words>
  <Application>Microsoft Office PowerPoint</Application>
  <PresentationFormat>מותאם אישית</PresentationFormat>
  <Paragraphs>15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CMBX12</vt:lpstr>
      <vt:lpstr>CMR12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opalp</dc:creator>
  <cp:lastModifiedBy>michal rahimi</cp:lastModifiedBy>
  <cp:revision>10</cp:revision>
  <dcterms:created xsi:type="dcterms:W3CDTF">2023-05-19T08:58:51Z</dcterms:created>
  <dcterms:modified xsi:type="dcterms:W3CDTF">2023-05-19T11:33:04Z</dcterms:modified>
</cp:coreProperties>
</file>