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51"/>
  </p:notesMasterIdLst>
  <p:handoutMasterIdLst>
    <p:handoutMasterId r:id="rId52"/>
  </p:handoutMasterIdLst>
  <p:sldIdLst>
    <p:sldId id="267" r:id="rId2"/>
    <p:sldId id="268" r:id="rId3"/>
    <p:sldId id="287" r:id="rId4"/>
    <p:sldId id="325" r:id="rId5"/>
    <p:sldId id="284" r:id="rId6"/>
    <p:sldId id="326" r:id="rId7"/>
    <p:sldId id="288" r:id="rId8"/>
    <p:sldId id="270" r:id="rId9"/>
    <p:sldId id="327" r:id="rId10"/>
    <p:sldId id="271" r:id="rId11"/>
    <p:sldId id="273" r:id="rId12"/>
    <p:sldId id="272" r:id="rId13"/>
    <p:sldId id="290" r:id="rId14"/>
    <p:sldId id="291" r:id="rId15"/>
    <p:sldId id="274" r:id="rId16"/>
    <p:sldId id="292" r:id="rId17"/>
    <p:sldId id="275" r:id="rId18"/>
    <p:sldId id="293" r:id="rId19"/>
    <p:sldId id="294" r:id="rId20"/>
    <p:sldId id="295" r:id="rId21"/>
    <p:sldId id="296" r:id="rId22"/>
    <p:sldId id="328" r:id="rId23"/>
    <p:sldId id="276" r:id="rId24"/>
    <p:sldId id="315" r:id="rId25"/>
    <p:sldId id="316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298" r:id="rId39"/>
    <p:sldId id="313" r:id="rId40"/>
    <p:sldId id="299" r:id="rId41"/>
    <p:sldId id="314" r:id="rId42"/>
    <p:sldId id="317" r:id="rId43"/>
    <p:sldId id="318" r:id="rId44"/>
    <p:sldId id="319" r:id="rId45"/>
    <p:sldId id="320" r:id="rId46"/>
    <p:sldId id="280" r:id="rId47"/>
    <p:sldId id="324" r:id="rId48"/>
    <p:sldId id="322" r:id="rId49"/>
    <p:sldId id="283" r:id="rId50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0" autoAdjust="0"/>
    <p:restoredTop sz="94710" autoAdjust="0"/>
  </p:normalViewPr>
  <p:slideViewPr>
    <p:cSldViewPr>
      <p:cViewPr varScale="1">
        <p:scale>
          <a:sx n="67" d="100"/>
          <a:sy n="67" d="100"/>
        </p:scale>
        <p:origin x="13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3498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13" tIns="45358" rIns="90713" bIns="45358" numCol="1" anchor="t" anchorCtr="0" compatLnSpc="1">
            <a:prstTxWarp prst="textNoShape">
              <a:avLst/>
            </a:prstTxWarp>
          </a:bodyPr>
          <a:lstStyle>
            <a:lvl1pPr defTabSz="907309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84813" y="0"/>
            <a:ext cx="15001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13" tIns="45358" rIns="90713" bIns="45358" numCol="1" anchor="t" anchorCtr="0" compatLnSpc="1">
            <a:prstTxWarp prst="textNoShape">
              <a:avLst/>
            </a:prstTxWarp>
          </a:bodyPr>
          <a:lstStyle>
            <a:lvl1pPr algn="r" defTabSz="907309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65259A4-D8A7-4677-B6E6-654AF36DD0BB}" type="datetime4">
              <a:rPr lang="en-US"/>
              <a:pPr>
                <a:defRPr/>
              </a:pPr>
              <a:t>September 30, 2015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53498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13" tIns="45358" rIns="90713" bIns="45358" numCol="1" anchor="b" anchorCtr="0" compatLnSpc="1">
            <a:prstTxWarp prst="textNoShape">
              <a:avLst/>
            </a:prstTxWarp>
          </a:bodyPr>
          <a:lstStyle>
            <a:lvl1pPr defTabSz="907309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84813" y="8820150"/>
            <a:ext cx="15001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13" tIns="45358" rIns="90713" bIns="45358" numCol="1" anchor="b" anchorCtr="0" compatLnSpc="1">
            <a:prstTxWarp prst="textNoShape">
              <a:avLst/>
            </a:prstTxWarp>
          </a:bodyPr>
          <a:lstStyle>
            <a:lvl1pPr algn="r" defTabSz="905333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4CDB43-F968-43E8-8755-ECB5FA6D42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342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13" tIns="45358" rIns="90713" bIns="45358" numCol="1" anchor="t" anchorCtr="0" compatLnSpc="1">
            <a:prstTxWarp prst="textNoShape">
              <a:avLst/>
            </a:prstTxWarp>
          </a:bodyPr>
          <a:lstStyle>
            <a:lvl1pPr defTabSz="907309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13" tIns="45358" rIns="90713" bIns="45358" numCol="1" anchor="t" anchorCtr="0" compatLnSpc="1">
            <a:prstTxWarp prst="textNoShape">
              <a:avLst/>
            </a:prstTxWarp>
          </a:bodyPr>
          <a:lstStyle>
            <a:lvl1pPr algn="r" defTabSz="907309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3A42461-6886-4DFC-9EEC-21E2286DE21D}" type="datetime4">
              <a:rPr lang="en-US"/>
              <a:pPr>
                <a:defRPr/>
              </a:pPr>
              <a:t>September 30, 2015</a:t>
            </a:fld>
            <a:endParaRPr 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10075"/>
            <a:ext cx="51244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13" tIns="45358" rIns="90713" bIns="453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13" tIns="45358" rIns="90713" bIns="45358" numCol="1" anchor="b" anchorCtr="0" compatLnSpc="1">
            <a:prstTxWarp prst="textNoShape">
              <a:avLst/>
            </a:prstTxWarp>
          </a:bodyPr>
          <a:lstStyle>
            <a:lvl1pPr defTabSz="907309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13" tIns="45358" rIns="90713" bIns="45358" numCol="1" anchor="b" anchorCtr="0" compatLnSpc="1">
            <a:prstTxWarp prst="textNoShape">
              <a:avLst/>
            </a:prstTxWarp>
          </a:bodyPr>
          <a:lstStyle>
            <a:lvl1pPr algn="r" defTabSz="905333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2FF727-3C73-48A6-B946-459FE53B1E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70907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2CBDA0-5C53-4F12-9F4A-92D6293C1D37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C2768F-96AE-4AD2-9634-392E412C4F4E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61293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22750C-B444-46AC-AEDD-A925C1654463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7A848-CF3F-45F7-AC0F-7DF15C2CC852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233239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56A989-DE34-4A83-B3B6-CC4E84E7D9F5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287030-EDDB-40BF-8F9C-B721C4D8EC20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1467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711D76-172F-4437-97B5-DD5D26534420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EDC212-3DE2-4BFE-9C83-B560AF83BAA2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237664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77A0CD-342D-474F-B0BB-2914D7AA26B0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39BE14-F175-40D0-9B2A-7466D13692D1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63032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0A44F4-CF52-4C2C-A403-A8753BBC12F7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1A5B30-E2E3-4EFF-B92C-D2FDF09351A9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560062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E18C62-8D15-4EEE-B6A6-AF99746A6612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B27312-03E1-493B-8F6B-1A865E9CB76F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214872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34F937-7F3B-44DB-918C-BC7135775367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AA7CCB-9C5E-47B8-AC82-5FF95A8A451E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742272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8A2FC3-2C2E-4B46-A743-E673142AC4C8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AA648B-8048-455D-85C8-62D8FA12738F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954897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CAE766-1B36-4255-928C-1FDB899188B3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334B28-2A4F-4B1A-BA25-0479F5B0E310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046428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825A0F-C8A4-42E5-914F-B03C92BE5F52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89C22E-2D8C-4C5E-8F01-F063218221D6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43328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B24CCF-F31F-4F70-AD24-B66DECC173B0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3A6AB5-6EA8-4377-BA1C-F10908660B7B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38485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38C056-50A9-43D6-8615-FCD4CAA80B92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88DC4E-13B8-47E1-B4B3-0CCA9EF3248A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426900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85ABF-C412-4CED-A58C-F1223E0FBC43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9B3353-BB2E-438D-828C-A48D4C189424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714891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5E70B6-9A5E-45F1-8247-1C22121284E9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1B3768-B92A-40A9-841D-C7E16F64DF89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20640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406E7C-8B84-4DC0-BA22-22F3B50E0932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C4745A-B6AA-4B0A-A859-D77A730AD69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127029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A22FBD-D337-457C-9C9C-445826B3BCCB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BF2DFD-6CF1-44C1-B2B8-13D9C5DE7C2F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020033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156953-B75C-4226-8147-3F325C5F2A5A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6D0596-82AA-48B1-B107-8318772745C7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194318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E6296F-E1A4-41D9-BF80-EEF8272E4EA4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4A0A7C-A60B-484D-B61E-03CF88841809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302304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B2DB25-D220-4D33-AE52-957C9BFE8B4D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7BEA9D-F7D8-4335-9B93-72B0EBBB0D89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508754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075672-F85C-4FBF-9E4B-9D1E8A54EB9D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E8F8AB-3DA5-4A53-9023-F0D56B6F1EBE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8131907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F38015-DC34-40F7-8E26-B4416E9ED017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D6B4F9-1500-4314-8384-E7152F4207F1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84003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A73B24-9285-4A16-AEEB-53607D2A63F2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D82F6-97F8-42BE-9411-1D78A1780A13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9841477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D785EE-0B23-4C1F-852C-7495E391D525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3093F6-A451-4A45-AD6A-C6AD030AAF1D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16555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4D9E89-D5A3-402B-9EEE-BC642FA48588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EBD0B2-B603-4F3E-A9E4-5500760D8452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227999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79818E-176B-4BF1-8169-9A640266B120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F2ABA5-C4C4-4A20-A669-7C8E7B8C32FF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1619367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2DCADC-470A-4CBE-9D71-735680066348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998D8-0950-42AC-9F11-0908CF6EDE17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000114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DC863A-3A0A-4541-AAAC-8E8F3FABAB31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E408B7-2F3A-4664-8D60-1AECF88DBA7A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323798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AF2890-EA3B-405A-8C15-EF050DC66295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0EF871-E1C9-42C1-B3A7-515C64248ED6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650102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1B14BF-7E8C-4A76-BA90-A028D5419FE6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C04C91-0866-4BD0-BA0E-04B1EA92E1BD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9071442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490A14-3691-49B3-95D8-ED393EED541E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A143E8-3807-41E0-A1F9-B77875D76AF6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524129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F3C9D7-5BE0-4326-9969-5F439C41B2BA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801125-D744-492E-8CC8-7A2A45C5B123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673517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67491A-9C52-4C5F-8E10-04CD0BDE7004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2FD76B-CBB1-4847-8747-7F3C04FBFD3C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11719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DA32B1-92C2-4FDC-801F-BE9FF90356BA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521CF5-8F39-421F-AB6F-A171ECA291B6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smtClean="0"/>
              <a:t>Y-</a:t>
            </a:r>
          </a:p>
        </p:txBody>
      </p:sp>
    </p:spTree>
    <p:extLst>
      <p:ext uri="{BB962C8B-B14F-4D97-AF65-F5344CB8AC3E}">
        <p14:creationId xmlns:p14="http://schemas.microsoft.com/office/powerpoint/2010/main" val="40822397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F1271E-A6F6-4264-AEF9-F15936EF99CF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EDF86A-120D-4978-B66E-95290AA821E7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6559266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664569-2783-40FC-985E-AE5F54F1DE4C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FDBA50-9B16-4DF8-919D-040677DAE8BA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771670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35DA69-5B19-4604-9E8D-65E8DB061FBC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CECAF3-90D4-4D74-854B-7B93C676F238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3914809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36FE35-B522-4D55-95F2-A4E76A061B1F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51DD1E-3DC2-481A-98E0-7F062D7694C9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6046135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E661D0-48FF-4019-B42B-3B5A96DAB776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7E8D57-BC19-4BA6-B9A1-D1C95BDABB3E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229950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2AD880-74F7-4A2D-8139-7EF65172845B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809D06-44BF-4F2A-AAE1-6ED6E6607233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741063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6DE168-AD91-4498-ACEB-38665E407B2A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2FE89A-0AC4-40F3-A84B-D98AF9DDE7A7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40742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1E6742-1786-4C40-8FD1-CD2D230E3E3C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1C47C9-B240-4D8D-8A5D-B20CCEE0AD85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45381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BD6EC7-28E9-471D-858F-7D959C612315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BDDEBB-CEEE-42B3-8FE8-4031315F3616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61195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8CA557-2F6F-4687-B149-0F2B3D3DCC0D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98A179-5798-4859-9171-29946E49122E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728226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4503C7-D385-4F62-B807-5147AF90AD3B}" type="datetime4">
              <a:rPr lang="en-US" altLang="en-US" smtClean="0">
                <a:latin typeface="Times New Roman" panose="02020603050405020304" pitchFamily="18" charset="0"/>
              </a:rPr>
              <a:pPr/>
              <a:t>September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4375" indent="-274638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8550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8288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8025" indent="-219075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52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24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496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06825" indent="-219075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B2F082-18A5-4B6A-8D42-93EB1C6018A5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08315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altLang="en-US" sz="2000" smtClean="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altLang="en-US" sz="2000" smtClean="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altLang="en-US" sz="2000" baseline="30000" smtClean="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altLang="en-US" sz="2000" smtClean="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altLang="en-US" sz="2000" smtClean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altLang="en-US" sz="1400" smtClean="0">
                  <a:solidFill>
                    <a:schemeClr val="bg1"/>
                  </a:solidFill>
                </a:rPr>
                <a:t>Edition</a:t>
              </a:r>
              <a:endParaRPr lang="en-US" altLang="en-US" sz="140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5543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EEC38C0-374D-413E-B21A-41AA3D792ED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2324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816B408-93B4-4863-B2A0-076F083A374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4342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F2711FA-203A-4CC9-A0F4-89CEF63369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8308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BCB2CA28-5CF9-493C-80F0-2A9DB216139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94723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C719E85-ACFE-4343-BCD9-D08F8548EA8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8348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31629DAC-F67D-43BC-8148-B2CFC2FC787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0439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338CB28D-4DED-402A-ADA4-15BBE0FAB69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9635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8A2E779-EA34-47FA-912B-B7306E42948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265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C01D2B-19D2-468F-9CBE-B38C413E22F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9758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C366AD9-DFD8-442B-B6A5-B63E1F6B37B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7043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9A3AEFF-45F2-4F0B-92D5-910D4020348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31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1672C1E-44F7-4ABB-ADBE-5AA3150A69A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9806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F9A3203-0EA8-479A-B913-4684B66F4E4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4846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18E40F8-EA56-44BF-883A-68B8166B06F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3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pn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8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0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1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3068638"/>
            <a:ext cx="5832475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Computer Abstractions and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A94DC6B8-00E1-4D6E-AD21-A639718FB51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Below Your Program</a:t>
            </a:r>
            <a:endParaRPr lang="en-AU" altLang="en-US" smtClean="0"/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132138" y="1125538"/>
            <a:ext cx="5822950" cy="511175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Application software</a:t>
            </a:r>
          </a:p>
          <a:p>
            <a:pPr lvl="1" eaLnBrk="1" hangingPunct="1"/>
            <a:r>
              <a:rPr lang="en-US" altLang="en-US" sz="2400" smtClean="0"/>
              <a:t>Written in high-level language</a:t>
            </a:r>
          </a:p>
          <a:p>
            <a:pPr eaLnBrk="1" hangingPunct="1"/>
            <a:r>
              <a:rPr lang="en-US" altLang="en-US" sz="2800" smtClean="0"/>
              <a:t>System software</a:t>
            </a:r>
          </a:p>
          <a:p>
            <a:pPr lvl="1" eaLnBrk="1" hangingPunct="1"/>
            <a:r>
              <a:rPr lang="en-US" altLang="en-US" sz="2400" smtClean="0"/>
              <a:t>Compiler: translates HLL code to machine code</a:t>
            </a:r>
          </a:p>
          <a:p>
            <a:pPr lvl="1" eaLnBrk="1" hangingPunct="1"/>
            <a:r>
              <a:rPr lang="en-US" altLang="en-US" sz="2400" smtClean="0"/>
              <a:t>Operating System: service code</a:t>
            </a:r>
          </a:p>
          <a:p>
            <a:pPr lvl="2" eaLnBrk="1" hangingPunct="1"/>
            <a:r>
              <a:rPr lang="en-US" altLang="en-US" sz="2000" smtClean="0"/>
              <a:t>Handling input/output</a:t>
            </a:r>
          </a:p>
          <a:p>
            <a:pPr lvl="2" eaLnBrk="1" hangingPunct="1"/>
            <a:r>
              <a:rPr lang="en-US" altLang="en-US" sz="2000" smtClean="0"/>
              <a:t>Managing memory and storage</a:t>
            </a:r>
          </a:p>
          <a:p>
            <a:pPr lvl="2" eaLnBrk="1" hangingPunct="1"/>
            <a:r>
              <a:rPr lang="en-US" altLang="en-US" sz="2000" smtClean="0"/>
              <a:t>Scheduling tasks &amp; sharing resources</a:t>
            </a:r>
          </a:p>
          <a:p>
            <a:pPr eaLnBrk="1" hangingPunct="1"/>
            <a:r>
              <a:rPr lang="en-US" altLang="en-US" sz="2800" smtClean="0"/>
              <a:t>Hardware</a:t>
            </a:r>
          </a:p>
          <a:p>
            <a:pPr lvl="1" eaLnBrk="1" hangingPunct="1"/>
            <a:r>
              <a:rPr lang="en-US" altLang="en-US" sz="2400" smtClean="0"/>
              <a:t>Processor, memory, I/O controllers</a:t>
            </a:r>
            <a:endParaRPr lang="en-AU" altLang="en-US" sz="2400" smtClean="0"/>
          </a:p>
        </p:txBody>
      </p:sp>
      <p:sp>
        <p:nvSpPr>
          <p:cNvPr id="44037" name="Text Box 7"/>
          <p:cNvSpPr txBox="1">
            <a:spLocks noChangeArrowheads="1"/>
          </p:cNvSpPr>
          <p:nvPr/>
        </p:nvSpPr>
        <p:spPr bwMode="auto">
          <a:xfrm rot="5400000">
            <a:off x="7560469" y="1215231"/>
            <a:ext cx="280035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§1.3 Below Your Program</a:t>
            </a:r>
          </a:p>
        </p:txBody>
      </p:sp>
      <p:pic>
        <p:nvPicPr>
          <p:cNvPr id="44038" name="Picture 11" descr="f01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A58C7B47-0656-41BB-99CF-9F60A6C1197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  <p:sp>
        <p:nvSpPr>
          <p:cNvPr id="4608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Levels of Program Code</a:t>
            </a:r>
            <a:endParaRPr lang="en-AU" altLang="en-US" smtClean="0"/>
          </a:p>
        </p:txBody>
      </p:sp>
      <p:sp>
        <p:nvSpPr>
          <p:cNvPr id="4608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Provides for productivity and portability </a:t>
            </a:r>
            <a:endParaRPr lang="en-AU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Encoded instructions and data</a:t>
            </a:r>
          </a:p>
        </p:txBody>
      </p:sp>
      <p:pic>
        <p:nvPicPr>
          <p:cNvPr id="46085" name="Picture 10" descr="f01-03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268413"/>
            <a:ext cx="32289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E25D04FF-EF4F-4B6F-872C-5CEF0E267A8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pic>
        <p:nvPicPr>
          <p:cNvPr id="48131" name="Picture 13" descr="f01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3973513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 Computer</a:t>
            </a:r>
            <a:endParaRPr lang="en-AU" altLang="en-US" smtClean="0"/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356100" y="1125538"/>
            <a:ext cx="4598988" cy="511175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Same components for</a:t>
            </a:r>
            <a:br>
              <a:rPr lang="en-US" altLang="en-US" sz="2800" smtClean="0"/>
            </a:br>
            <a:r>
              <a:rPr lang="en-US" altLang="en-US" sz="2800" smtClean="0"/>
              <a:t>all kinds of computer</a:t>
            </a:r>
          </a:p>
          <a:p>
            <a:pPr lvl="1" eaLnBrk="1" hangingPunct="1"/>
            <a:r>
              <a:rPr lang="en-US" altLang="en-US" sz="2400" smtClean="0"/>
              <a:t>Desktop, server,</a:t>
            </a:r>
            <a:br>
              <a:rPr lang="en-US" altLang="en-US" sz="2400" smtClean="0"/>
            </a:br>
            <a:r>
              <a:rPr lang="en-US" altLang="en-US" sz="2400" smtClean="0"/>
              <a:t>embedded</a:t>
            </a:r>
          </a:p>
          <a:p>
            <a:pPr eaLnBrk="1" hangingPunct="1"/>
            <a:r>
              <a:rPr lang="en-US" altLang="en-US" sz="2800" smtClean="0"/>
              <a:t>Input/output includes</a:t>
            </a:r>
          </a:p>
          <a:p>
            <a:pPr lvl="1" eaLnBrk="1" hangingPunct="1"/>
            <a:r>
              <a:rPr lang="en-US" altLang="en-US" sz="2400" smtClean="0"/>
              <a:t>User-interface devices</a:t>
            </a:r>
          </a:p>
          <a:p>
            <a:pPr lvl="2" eaLnBrk="1" hangingPunct="1"/>
            <a:r>
              <a:rPr lang="en-US" altLang="en-US" sz="2000" smtClean="0"/>
              <a:t>Display, keyboard, mouse</a:t>
            </a:r>
          </a:p>
          <a:p>
            <a:pPr lvl="1" eaLnBrk="1" hangingPunct="1"/>
            <a:r>
              <a:rPr lang="en-US" altLang="en-US" sz="2400" smtClean="0"/>
              <a:t>Storage devices</a:t>
            </a:r>
          </a:p>
          <a:p>
            <a:pPr lvl="2" eaLnBrk="1" hangingPunct="1"/>
            <a:r>
              <a:rPr lang="en-US" altLang="en-US" sz="2000" smtClean="0"/>
              <a:t>Hard disk, CD/DVD, flash</a:t>
            </a:r>
          </a:p>
          <a:p>
            <a:pPr lvl="1" eaLnBrk="1" hangingPunct="1"/>
            <a:r>
              <a:rPr lang="en-US" altLang="en-US" sz="2400" smtClean="0"/>
              <a:t>Network adapters</a:t>
            </a:r>
          </a:p>
          <a:p>
            <a:pPr lvl="2" eaLnBrk="1" hangingPunct="1"/>
            <a:r>
              <a:rPr lang="en-US" altLang="en-US" sz="2000" smtClean="0"/>
              <a:t>For communicating with other computers</a:t>
            </a:r>
            <a:endParaRPr lang="en-AU" altLang="en-US" sz="2000" smtClean="0"/>
          </a:p>
        </p:txBody>
      </p:sp>
      <p:sp>
        <p:nvSpPr>
          <p:cNvPr id="48134" name="Text Box 9"/>
          <p:cNvSpPr txBox="1">
            <a:spLocks noChangeArrowheads="1"/>
          </p:cNvSpPr>
          <p:nvPr/>
        </p:nvSpPr>
        <p:spPr bwMode="auto">
          <a:xfrm rot="5400000">
            <a:off x="7708106" y="1064419"/>
            <a:ext cx="25050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§1.4 Under the Covers</a:t>
            </a:r>
          </a:p>
        </p:txBody>
      </p:sp>
      <p:sp>
        <p:nvSpPr>
          <p:cNvPr id="48135" name="Text Box 11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C2DF2755-A1FB-42CC-BC0A-FFEE71D459C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Touchscreen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25538"/>
            <a:ext cx="4057650" cy="511175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PostPC device</a:t>
            </a:r>
          </a:p>
          <a:p>
            <a:pPr eaLnBrk="1" hangingPunct="1"/>
            <a:r>
              <a:rPr lang="en-US" altLang="en-US" sz="2800" smtClean="0"/>
              <a:t>Supersedes keyboard and mouse</a:t>
            </a:r>
          </a:p>
          <a:p>
            <a:pPr eaLnBrk="1" hangingPunct="1"/>
            <a:r>
              <a:rPr lang="en-US" altLang="en-US" sz="2800" smtClean="0"/>
              <a:t>Resistive and Capacitive types</a:t>
            </a:r>
          </a:p>
          <a:p>
            <a:pPr lvl="1" eaLnBrk="1" hangingPunct="1"/>
            <a:r>
              <a:rPr lang="en-US" altLang="en-US" sz="2400" smtClean="0"/>
              <a:t>Most tablets, smart phones use capacitive</a:t>
            </a:r>
          </a:p>
          <a:p>
            <a:pPr lvl="1" eaLnBrk="1" hangingPunct="1"/>
            <a:r>
              <a:rPr lang="en-GB" altLang="en-US" sz="2400" smtClean="0"/>
              <a:t>Capacitive allows multiple touches simultaneously</a:t>
            </a:r>
            <a:endParaRPr lang="en-US" altLang="en-US" sz="2400" smtClean="0"/>
          </a:p>
          <a:p>
            <a:pPr lvl="1" eaLnBrk="1" hangingPunct="1"/>
            <a:endParaRPr lang="en-US" altLang="en-US" sz="2400" smtClean="0"/>
          </a:p>
        </p:txBody>
      </p:sp>
      <p:pic>
        <p:nvPicPr>
          <p:cNvPr id="50181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844675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8CCE7D8A-988F-4E7F-A05F-B753D613536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Through the Looking Glass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US" altLang="en-US" smtClean="0"/>
              <a:t>LCD screen: picture elements (pixels)</a:t>
            </a:r>
          </a:p>
          <a:p>
            <a:pPr lvl="1" eaLnBrk="1" hangingPunct="1"/>
            <a:r>
              <a:rPr lang="en-US" altLang="en-US" smtClean="0"/>
              <a:t>Mirrors content of frame buffer memory</a:t>
            </a:r>
          </a:p>
        </p:txBody>
      </p:sp>
      <p:pic>
        <p:nvPicPr>
          <p:cNvPr id="52229" name="Picture 6" descr="f01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636838"/>
            <a:ext cx="62484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1E97B427-781C-452B-AF88-3E79EAA11F3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Opening the Box</a:t>
            </a:r>
            <a:endParaRPr lang="en-AU" altLang="en-US" smtClean="0"/>
          </a:p>
        </p:txBody>
      </p:sp>
      <p:pic>
        <p:nvPicPr>
          <p:cNvPr id="5427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36650"/>
            <a:ext cx="4173537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437063"/>
            <a:ext cx="648017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TextBox 1"/>
          <p:cNvSpPr txBox="1">
            <a:spLocks noChangeArrowheads="1"/>
          </p:cNvSpPr>
          <p:nvPr/>
        </p:nvSpPr>
        <p:spPr bwMode="auto">
          <a:xfrm>
            <a:off x="5076825" y="1241425"/>
            <a:ext cx="3959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Capacitive multitouch LCD screen</a:t>
            </a:r>
          </a:p>
        </p:txBody>
      </p:sp>
      <p:cxnSp>
        <p:nvCxnSpPr>
          <p:cNvPr id="54279" name="Straight Arrow Connector 3"/>
          <p:cNvCxnSpPr>
            <a:cxnSpLocks noChangeShapeType="1"/>
          </p:cNvCxnSpPr>
          <p:nvPr/>
        </p:nvCxnSpPr>
        <p:spPr bwMode="auto">
          <a:xfrm flipH="1">
            <a:off x="2987675" y="1425575"/>
            <a:ext cx="1944688" cy="347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0" name="TextBox 11"/>
          <p:cNvSpPr txBox="1">
            <a:spLocks noChangeArrowheads="1"/>
          </p:cNvSpPr>
          <p:nvPr/>
        </p:nvSpPr>
        <p:spPr bwMode="auto">
          <a:xfrm>
            <a:off x="5164138" y="1746250"/>
            <a:ext cx="3960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3.8 V, 25 Watt-hour battery</a:t>
            </a:r>
          </a:p>
        </p:txBody>
      </p:sp>
      <p:cxnSp>
        <p:nvCxnSpPr>
          <p:cNvPr id="54281" name="Straight Arrow Connector 12"/>
          <p:cNvCxnSpPr>
            <a:cxnSpLocks noChangeShapeType="1"/>
            <a:stCxn id="54280" idx="1"/>
          </p:cNvCxnSpPr>
          <p:nvPr/>
        </p:nvCxnSpPr>
        <p:spPr bwMode="auto">
          <a:xfrm flipH="1">
            <a:off x="4500563" y="1931988"/>
            <a:ext cx="663575" cy="560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2" name="TextBox 15"/>
          <p:cNvSpPr txBox="1">
            <a:spLocks noChangeArrowheads="1"/>
          </p:cNvSpPr>
          <p:nvPr/>
        </p:nvSpPr>
        <p:spPr bwMode="auto">
          <a:xfrm>
            <a:off x="6081713" y="2565400"/>
            <a:ext cx="2125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Computer board</a:t>
            </a:r>
          </a:p>
        </p:txBody>
      </p:sp>
      <p:cxnSp>
        <p:nvCxnSpPr>
          <p:cNvPr id="54283" name="Straight Arrow Connector 16"/>
          <p:cNvCxnSpPr>
            <a:cxnSpLocks noChangeShapeType="1"/>
          </p:cNvCxnSpPr>
          <p:nvPr/>
        </p:nvCxnSpPr>
        <p:spPr bwMode="auto">
          <a:xfrm flipH="1">
            <a:off x="2698750" y="2751138"/>
            <a:ext cx="3313113" cy="11826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Straight Arrow Connector 19"/>
          <p:cNvCxnSpPr>
            <a:cxnSpLocks noChangeShapeType="1"/>
            <a:stCxn id="54282" idx="2"/>
          </p:cNvCxnSpPr>
          <p:nvPr/>
        </p:nvCxnSpPr>
        <p:spPr bwMode="auto">
          <a:xfrm flipH="1">
            <a:off x="6227763" y="2935288"/>
            <a:ext cx="917575" cy="1501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FAD0484F-29CA-4350-A72A-FDB994D5C16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Inside the Processor (CPU)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Datapath: performs operations on data</a:t>
            </a:r>
          </a:p>
          <a:p>
            <a:pPr eaLnBrk="1" hangingPunct="1"/>
            <a:r>
              <a:rPr lang="en-US" altLang="en-US" smtClean="0"/>
              <a:t>Control: sequences datapath, memory, ...</a:t>
            </a:r>
          </a:p>
          <a:p>
            <a:pPr eaLnBrk="1" hangingPunct="1"/>
            <a:r>
              <a:rPr lang="en-US" altLang="en-US" smtClean="0"/>
              <a:t>Cache memory</a:t>
            </a:r>
          </a:p>
          <a:p>
            <a:pPr lvl="1" eaLnBrk="1" hangingPunct="1"/>
            <a:r>
              <a:rPr lang="en-US" altLang="en-US" smtClean="0"/>
              <a:t>Small fast SRAM memory for immediate access to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0EA55CE6-9955-4E24-A1CB-05CF530BC90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Inside the Processor</a:t>
            </a:r>
            <a:endParaRPr lang="en-AU" altLang="en-US" smtClean="0"/>
          </a:p>
        </p:txBody>
      </p:sp>
      <p:sp>
        <p:nvSpPr>
          <p:cNvPr id="58372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 smtClean="0"/>
              <a:t>Apple A5</a:t>
            </a:r>
          </a:p>
        </p:txBody>
      </p:sp>
      <p:pic>
        <p:nvPicPr>
          <p:cNvPr id="583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73238"/>
            <a:ext cx="3833812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DB61FD3E-ED21-41D4-B3F1-2D159511968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Abstractions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8270875" cy="4537075"/>
          </a:xfrm>
        </p:spPr>
        <p:txBody>
          <a:bodyPr/>
          <a:lstStyle/>
          <a:p>
            <a:pPr eaLnBrk="1" hangingPunct="1"/>
            <a:r>
              <a:rPr lang="en-US" altLang="en-US" smtClean="0"/>
              <a:t>Abstraction helps us deal with complexity</a:t>
            </a:r>
          </a:p>
          <a:p>
            <a:pPr lvl="1" eaLnBrk="1" hangingPunct="1"/>
            <a:r>
              <a:rPr lang="en-US" altLang="en-US" smtClean="0"/>
              <a:t>Hide lower-level detail</a:t>
            </a:r>
          </a:p>
          <a:p>
            <a:pPr eaLnBrk="1" hangingPunct="1"/>
            <a:r>
              <a:rPr lang="en-US" altLang="en-US" smtClean="0"/>
              <a:t>Instruction set architecture (ISA)</a:t>
            </a:r>
          </a:p>
          <a:p>
            <a:pPr lvl="1" eaLnBrk="1" hangingPunct="1"/>
            <a:r>
              <a:rPr lang="en-US" altLang="en-US" smtClean="0"/>
              <a:t>The hardware/software interface</a:t>
            </a:r>
          </a:p>
          <a:p>
            <a:pPr eaLnBrk="1" hangingPunct="1"/>
            <a:r>
              <a:rPr lang="en-US" altLang="en-US" smtClean="0"/>
              <a:t>Application binary interface</a:t>
            </a:r>
          </a:p>
          <a:p>
            <a:pPr lvl="1" eaLnBrk="1" hangingPunct="1"/>
            <a:r>
              <a:rPr lang="en-US" altLang="en-US" smtClean="0"/>
              <a:t>The ISA plus system software interface</a:t>
            </a:r>
          </a:p>
          <a:p>
            <a:pPr eaLnBrk="1" hangingPunct="1"/>
            <a:r>
              <a:rPr lang="en-US" altLang="en-US" smtClean="0"/>
              <a:t>Implementation</a:t>
            </a:r>
          </a:p>
          <a:p>
            <a:pPr lvl="1" eaLnBrk="1" hangingPunct="1"/>
            <a:r>
              <a:rPr lang="en-US" altLang="en-US" smtClean="0"/>
              <a:t>The details underlying and interface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84213" y="1187450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5B8A2732-B370-4684-914A-0BCAF0D2625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pic>
        <p:nvPicPr>
          <p:cNvPr id="62467" name="Picture 11" descr="flash-ca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1196975"/>
            <a:ext cx="26955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Safe Place for Data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Volatile main memory</a:t>
            </a:r>
          </a:p>
          <a:p>
            <a:pPr lvl="1" eaLnBrk="1" hangingPunct="1"/>
            <a:r>
              <a:rPr lang="en-US" altLang="en-US" sz="2000" smtClean="0"/>
              <a:t>Loses instructions and data when power off</a:t>
            </a:r>
          </a:p>
          <a:p>
            <a:pPr eaLnBrk="1" hangingPunct="1"/>
            <a:r>
              <a:rPr lang="en-US" altLang="en-US" sz="2400" smtClean="0"/>
              <a:t>Non-volatile secondary memory</a:t>
            </a:r>
          </a:p>
          <a:p>
            <a:pPr lvl="1" eaLnBrk="1" hangingPunct="1"/>
            <a:r>
              <a:rPr lang="en-US" altLang="en-US" sz="2000" smtClean="0"/>
              <a:t>Magnetic disk</a:t>
            </a:r>
          </a:p>
          <a:p>
            <a:pPr lvl="1" eaLnBrk="1" hangingPunct="1"/>
            <a:r>
              <a:rPr lang="en-US" altLang="en-US" sz="2000" smtClean="0"/>
              <a:t>Flash memory</a:t>
            </a:r>
          </a:p>
          <a:p>
            <a:pPr lvl="1" eaLnBrk="1" hangingPunct="1"/>
            <a:r>
              <a:rPr lang="en-US" altLang="en-US" sz="2000" smtClean="0"/>
              <a:t>Optical disk (CDROM, DVD)</a:t>
            </a:r>
          </a:p>
        </p:txBody>
      </p:sp>
      <p:pic>
        <p:nvPicPr>
          <p:cNvPr id="62470" name="Picture 9" descr="hard-disk-dr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716338"/>
            <a:ext cx="453707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0" descr="flash-memory-explod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141663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12" descr="dvd-driv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797425"/>
            <a:ext cx="245427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2CA5D071-E860-4CFE-800C-555B23E2C11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Computer Revolution</a:t>
            </a:r>
            <a:endParaRPr lang="en-AU" alt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Progress in computer technology</a:t>
            </a:r>
          </a:p>
          <a:p>
            <a:pPr lvl="1" eaLnBrk="1" hangingPunct="1"/>
            <a:r>
              <a:rPr lang="en-US" altLang="en-US" smtClean="0"/>
              <a:t>Underpinned by Moore’s Law </a:t>
            </a:r>
          </a:p>
          <a:p>
            <a:pPr eaLnBrk="1" hangingPunct="1"/>
            <a:r>
              <a:rPr lang="en-US" altLang="en-US" smtClean="0"/>
              <a:t>Makes novel applications feasible</a:t>
            </a:r>
          </a:p>
          <a:p>
            <a:pPr lvl="1" eaLnBrk="1" hangingPunct="1"/>
            <a:r>
              <a:rPr lang="en-US" altLang="en-US" smtClean="0"/>
              <a:t>Computers in automobiles</a:t>
            </a:r>
          </a:p>
          <a:p>
            <a:pPr lvl="1" eaLnBrk="1" hangingPunct="1"/>
            <a:r>
              <a:rPr lang="en-US" altLang="en-US" smtClean="0"/>
              <a:t>Cell phones</a:t>
            </a:r>
          </a:p>
          <a:p>
            <a:pPr lvl="1" eaLnBrk="1" hangingPunct="1"/>
            <a:r>
              <a:rPr lang="en-US" altLang="en-US" smtClean="0"/>
              <a:t>Human genome project</a:t>
            </a:r>
          </a:p>
          <a:p>
            <a:pPr lvl="1" eaLnBrk="1" hangingPunct="1"/>
            <a:r>
              <a:rPr lang="en-US" altLang="en-US" smtClean="0"/>
              <a:t>World Wide Web</a:t>
            </a:r>
          </a:p>
          <a:p>
            <a:pPr lvl="1" eaLnBrk="1" hangingPunct="1"/>
            <a:r>
              <a:rPr lang="en-US" altLang="en-US" smtClean="0"/>
              <a:t>Search Engines</a:t>
            </a:r>
          </a:p>
          <a:p>
            <a:pPr eaLnBrk="1" hangingPunct="1"/>
            <a:r>
              <a:rPr lang="en-US" altLang="en-US" smtClean="0"/>
              <a:t>Computers are pervasive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 rot="5400000">
            <a:off x="8016875" y="760413"/>
            <a:ext cx="1887538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§1.1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0C97FADC-0B9B-46F5-B07C-C074ED23D6F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79725"/>
          </a:xfrm>
        </p:spPr>
        <p:txBody>
          <a:bodyPr/>
          <a:lstStyle/>
          <a:p>
            <a:pPr eaLnBrk="1" hangingPunct="1"/>
            <a:r>
              <a:rPr lang="en-US" altLang="en-US" smtClean="0"/>
              <a:t>Communication, resource sharing, nonlocal access</a:t>
            </a:r>
          </a:p>
          <a:p>
            <a:pPr eaLnBrk="1" hangingPunct="1"/>
            <a:r>
              <a:rPr lang="en-US" altLang="en-US" smtClean="0"/>
              <a:t>Local area network (LAN): Ethernet</a:t>
            </a:r>
          </a:p>
          <a:p>
            <a:pPr eaLnBrk="1" hangingPunct="1"/>
            <a:r>
              <a:rPr lang="en-US" altLang="en-US" smtClean="0"/>
              <a:t>Wide area network (WAN): the Internet</a:t>
            </a:r>
          </a:p>
          <a:p>
            <a:pPr eaLnBrk="1" hangingPunct="1"/>
            <a:r>
              <a:rPr lang="en-US" altLang="en-US" smtClean="0"/>
              <a:t>Wireless network: WiFi, Bluetooth</a:t>
            </a:r>
          </a:p>
        </p:txBody>
      </p:sp>
      <p:pic>
        <p:nvPicPr>
          <p:cNvPr id="64517" name="Picture 6" descr="ethernet-ca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365625"/>
            <a:ext cx="2289175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8" descr="wireless-ro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860800"/>
            <a:ext cx="252412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D4D3B6A9-A2B1-4257-B03F-2FA3365B1A7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Technology Trends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3311525" cy="2735262"/>
          </a:xfrm>
        </p:spPr>
        <p:txBody>
          <a:bodyPr/>
          <a:lstStyle/>
          <a:p>
            <a:pPr eaLnBrk="1" hangingPunct="1"/>
            <a:r>
              <a:rPr lang="en-AU" altLang="en-US" sz="2400" smtClean="0"/>
              <a:t>Electronics technology continues to evolve</a:t>
            </a:r>
          </a:p>
          <a:p>
            <a:pPr lvl="1" eaLnBrk="1" hangingPunct="1"/>
            <a:r>
              <a:rPr lang="en-AU" altLang="en-US" sz="2000" smtClean="0"/>
              <a:t>Increased capacity and performance</a:t>
            </a:r>
          </a:p>
          <a:p>
            <a:pPr lvl="1" eaLnBrk="1" hangingPunct="1"/>
            <a:r>
              <a:rPr lang="en-AU" altLang="en-US" sz="2000" smtClean="0"/>
              <a:t>Reduced cost</a:t>
            </a:r>
          </a:p>
        </p:txBody>
      </p:sp>
      <p:graphicFrame>
        <p:nvGraphicFramePr>
          <p:cNvPr id="258136" name="Group 88"/>
          <p:cNvGraphicFramePr>
            <a:graphicFrameLocks noGrp="1"/>
          </p:cNvGraphicFramePr>
          <p:nvPr/>
        </p:nvGraphicFramePr>
        <p:xfrm>
          <a:off x="612775" y="3860800"/>
          <a:ext cx="7920038" cy="2194020"/>
        </p:xfrm>
        <a:graphic>
          <a:graphicData uri="http://schemas.openxmlformats.org/drawingml/2006/table">
            <a:tbl>
              <a:tblPr/>
              <a:tblGrid>
                <a:gridCol w="865188"/>
                <a:gridCol w="3527425"/>
                <a:gridCol w="2736850"/>
                <a:gridCol w="790575"/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Technology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performance/cost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1951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Vacuum tube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1965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Transistor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1975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Integrated circuit (IC)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1995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large scale IC (VLSI)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2,400,000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 large scale IC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250,000,000,000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00" name="Text Box 89"/>
          <p:cNvSpPr txBox="1">
            <a:spLocks noChangeArrowheads="1"/>
          </p:cNvSpPr>
          <p:nvPr/>
        </p:nvSpPr>
        <p:spPr bwMode="auto">
          <a:xfrm>
            <a:off x="5867400" y="3259138"/>
            <a:ext cx="141763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DRAM capacity</a:t>
            </a:r>
          </a:p>
        </p:txBody>
      </p:sp>
      <p:pic>
        <p:nvPicPr>
          <p:cNvPr id="66601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268413"/>
            <a:ext cx="470852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02" name="Text Box 9"/>
          <p:cNvSpPr txBox="1">
            <a:spLocks noChangeArrowheads="1"/>
          </p:cNvSpPr>
          <p:nvPr/>
        </p:nvSpPr>
        <p:spPr bwMode="auto">
          <a:xfrm rot="5400000">
            <a:off x="6049169" y="2729706"/>
            <a:ext cx="582295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§1.5 Technologies for Building Processors and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Semiconductor Technology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Silicon:  semiconductor</a:t>
            </a:r>
          </a:p>
          <a:p>
            <a:r>
              <a:rPr lang="en-US" altLang="en-US" smtClean="0"/>
              <a:t>Add materials to transform properties:</a:t>
            </a:r>
          </a:p>
          <a:p>
            <a:pPr lvl="1"/>
            <a:r>
              <a:rPr lang="en-US" altLang="en-US" smtClean="0"/>
              <a:t>Conductors</a:t>
            </a:r>
          </a:p>
          <a:p>
            <a:pPr lvl="1"/>
            <a:r>
              <a:rPr lang="en-US" altLang="en-US" smtClean="0"/>
              <a:t>Insulators</a:t>
            </a:r>
          </a:p>
          <a:p>
            <a:pPr lvl="1"/>
            <a:r>
              <a:rPr lang="en-US" altLang="en-US" smtClean="0"/>
              <a:t>Switch</a:t>
            </a:r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A9484A58-72E1-4AC1-946D-0694CBA1E7D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F9F941D2-0DD3-4B47-9E80-62973E129F4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Manufacturing ICs</a:t>
            </a:r>
            <a:endParaRPr lang="en-AU" altLang="en-US" smtClean="0"/>
          </a:p>
        </p:txBody>
      </p:sp>
      <p:sp>
        <p:nvSpPr>
          <p:cNvPr id="69636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84213" y="5300663"/>
            <a:ext cx="8270875" cy="936625"/>
          </a:xfrm>
        </p:spPr>
        <p:txBody>
          <a:bodyPr/>
          <a:lstStyle/>
          <a:p>
            <a:pPr eaLnBrk="1" hangingPunct="1"/>
            <a:r>
              <a:rPr lang="en-US" altLang="en-US" smtClean="0"/>
              <a:t>Yield: proportion of working dies per wafer</a:t>
            </a:r>
          </a:p>
        </p:txBody>
      </p:sp>
      <p:pic>
        <p:nvPicPr>
          <p:cNvPr id="69637" name="Picture 20" descr="f01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6481762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1F46AC7B-4357-4117-A507-FC4353F3416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716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Intel Core i7 Wafer</a:t>
            </a: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5157788"/>
            <a:ext cx="8270875" cy="1150937"/>
          </a:xfrm>
        </p:spPr>
        <p:txBody>
          <a:bodyPr/>
          <a:lstStyle/>
          <a:p>
            <a:pPr eaLnBrk="1" hangingPunct="1"/>
            <a:r>
              <a:rPr lang="en-AU" altLang="en-US" sz="2800" smtClean="0"/>
              <a:t>300mm wafer, 280 chips, 32nm technology</a:t>
            </a:r>
          </a:p>
          <a:p>
            <a:pPr eaLnBrk="1" hangingPunct="1"/>
            <a:r>
              <a:rPr lang="en-AU" altLang="en-US" sz="2800" smtClean="0"/>
              <a:t>Each chip is 20.7 x 10.5 mm</a:t>
            </a:r>
          </a:p>
        </p:txBody>
      </p:sp>
      <p:pic>
        <p:nvPicPr>
          <p:cNvPr id="7168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052513"/>
            <a:ext cx="4175125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471287F9-9F06-4911-912C-C2F5AEE3CC8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Integrated Circuit Cost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005263"/>
            <a:ext cx="8270875" cy="2232025"/>
          </a:xfrm>
        </p:spPr>
        <p:txBody>
          <a:bodyPr/>
          <a:lstStyle/>
          <a:p>
            <a:pPr eaLnBrk="1" hangingPunct="1"/>
            <a:r>
              <a:rPr lang="en-AU" altLang="en-US" sz="2800" smtClean="0"/>
              <a:t>Nonlinear relation to area and defect rate</a:t>
            </a:r>
          </a:p>
          <a:p>
            <a:pPr lvl="1" eaLnBrk="1" hangingPunct="1"/>
            <a:r>
              <a:rPr lang="en-AU" altLang="en-US" sz="2400" smtClean="0"/>
              <a:t>Wafer cost and area are fixed</a:t>
            </a:r>
          </a:p>
          <a:p>
            <a:pPr lvl="1" eaLnBrk="1" hangingPunct="1"/>
            <a:r>
              <a:rPr lang="en-AU" altLang="en-US" sz="2400" smtClean="0"/>
              <a:t>Defect rate determined by manufacturing process</a:t>
            </a:r>
          </a:p>
          <a:p>
            <a:pPr lvl="1" eaLnBrk="1" hangingPunct="1"/>
            <a:r>
              <a:rPr lang="en-AU" altLang="en-US" sz="2400" smtClean="0"/>
              <a:t>Die area determined by architecture and circuit design</a:t>
            </a:r>
          </a:p>
        </p:txBody>
      </p:sp>
      <p:graphicFrame>
        <p:nvGraphicFramePr>
          <p:cNvPr id="73733" name="Object 4"/>
          <p:cNvGraphicFramePr>
            <a:graphicFrameLocks noChangeAspect="1"/>
          </p:cNvGraphicFramePr>
          <p:nvPr/>
        </p:nvGraphicFramePr>
        <p:xfrm>
          <a:off x="1692275" y="1355725"/>
          <a:ext cx="58626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quation" r:id="rId4" imgW="2933700" imgH="1181100" progId="Equation.3">
                  <p:embed/>
                </p:oleObj>
              </mc:Choice>
              <mc:Fallback>
                <p:oleObj name="Equation" r:id="rId4" imgW="2933700" imgH="1181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355725"/>
                        <a:ext cx="5862638" cy="236061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341B7BE9-2126-4EEB-82C8-89A65E10D31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sp>
        <p:nvSpPr>
          <p:cNvPr id="7577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Performance</a:t>
            </a:r>
            <a:endParaRPr lang="en-AU" altLang="en-US" smtClean="0"/>
          </a:p>
        </p:txBody>
      </p:sp>
      <p:sp>
        <p:nvSpPr>
          <p:cNvPr id="75780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 smtClean="0"/>
              <a:t>Which airplane has the best performance?</a:t>
            </a:r>
          </a:p>
        </p:txBody>
      </p:sp>
      <p:graphicFrame>
        <p:nvGraphicFramePr>
          <p:cNvPr id="75781" name="Object 3"/>
          <p:cNvGraphicFramePr>
            <a:graphicFrameLocks noChangeAspect="1"/>
          </p:cNvGraphicFramePr>
          <p:nvPr/>
        </p:nvGraphicFramePr>
        <p:xfrm>
          <a:off x="900113" y="1839913"/>
          <a:ext cx="316706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Chart" r:id="rId4" imgW="3247982" imgH="2152693" progId="MSGraph.Chart.8">
                  <p:embed followColorScheme="full"/>
                </p:oleObj>
              </mc:Choice>
              <mc:Fallback>
                <p:oleObj name="Chart" r:id="rId4" imgW="3247982" imgH="2152693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39913"/>
                        <a:ext cx="3167062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4"/>
          <p:cNvGraphicFramePr>
            <a:graphicFrameLocks noChangeAspect="1"/>
          </p:cNvGraphicFramePr>
          <p:nvPr/>
        </p:nvGraphicFramePr>
        <p:xfrm>
          <a:off x="4356100" y="1836738"/>
          <a:ext cx="33528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Chart" r:id="rId6" imgW="3438612" imgH="2152693" progId="MSGraph.Chart.8">
                  <p:embed followColorScheme="full"/>
                </p:oleObj>
              </mc:Choice>
              <mc:Fallback>
                <p:oleObj name="Chart" r:id="rId6" imgW="3438612" imgH="2152693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836738"/>
                        <a:ext cx="3352800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5"/>
          <p:cNvGraphicFramePr>
            <a:graphicFrameLocks noChangeAspect="1"/>
          </p:cNvGraphicFramePr>
          <p:nvPr/>
        </p:nvGraphicFramePr>
        <p:xfrm>
          <a:off x="900113" y="4065588"/>
          <a:ext cx="316706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Chart" r:id="rId8" imgW="3247982" imgH="2152693" progId="MSGraph.Chart.8">
                  <p:embed followColorScheme="full"/>
                </p:oleObj>
              </mc:Choice>
              <mc:Fallback>
                <p:oleObj name="Chart" r:id="rId8" imgW="3247982" imgH="2152693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65588"/>
                        <a:ext cx="3167062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6"/>
          <p:cNvGraphicFramePr>
            <a:graphicFrameLocks noChangeAspect="1"/>
          </p:cNvGraphicFramePr>
          <p:nvPr/>
        </p:nvGraphicFramePr>
        <p:xfrm>
          <a:off x="4356100" y="4056063"/>
          <a:ext cx="3379788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7" name="Chart" r:id="rId10" imgW="3448007" imgH="2152693" progId="MSGraph.Chart.8">
                  <p:embed followColorScheme="full"/>
                </p:oleObj>
              </mc:Choice>
              <mc:Fallback>
                <p:oleObj name="Chart" r:id="rId10" imgW="3448007" imgH="2152693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056063"/>
                        <a:ext cx="3379788" cy="2109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5" name="Text Box 7"/>
          <p:cNvSpPr txBox="1">
            <a:spLocks noChangeArrowheads="1"/>
          </p:cNvSpPr>
          <p:nvPr/>
        </p:nvSpPr>
        <p:spPr bwMode="auto">
          <a:xfrm rot="5400000">
            <a:off x="7951787" y="822325"/>
            <a:ext cx="20177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§1.6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82788972-3B11-4B43-A059-5BC03DFEFCE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Response Time and Throughput</a:t>
            </a:r>
            <a:endParaRPr lang="en-AU" altLang="en-US" sz="4000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Response time</a:t>
            </a:r>
          </a:p>
          <a:p>
            <a:pPr lvl="1" eaLnBrk="1" hangingPunct="1"/>
            <a:r>
              <a:rPr lang="en-US" altLang="en-US" sz="2400" smtClean="0"/>
              <a:t>How long it takes to do a task</a:t>
            </a:r>
          </a:p>
          <a:p>
            <a:pPr eaLnBrk="1" hangingPunct="1"/>
            <a:r>
              <a:rPr lang="en-US" altLang="en-US" sz="2800" smtClean="0"/>
              <a:t>Throughput</a:t>
            </a:r>
          </a:p>
          <a:p>
            <a:pPr lvl="1" eaLnBrk="1" hangingPunct="1"/>
            <a:r>
              <a:rPr lang="en-US" altLang="en-US" sz="2400" smtClean="0"/>
              <a:t>Total work done per unit time</a:t>
            </a:r>
          </a:p>
          <a:p>
            <a:pPr lvl="2" eaLnBrk="1" hangingPunct="1"/>
            <a:r>
              <a:rPr lang="en-US" altLang="en-US" sz="2000" smtClean="0"/>
              <a:t>e.g., tasks/transactions/… per hour</a:t>
            </a:r>
          </a:p>
          <a:p>
            <a:pPr eaLnBrk="1" hangingPunct="1"/>
            <a:r>
              <a:rPr lang="en-US" altLang="en-US" sz="2800" smtClean="0"/>
              <a:t>How are response time and throughput affected by</a:t>
            </a:r>
          </a:p>
          <a:p>
            <a:pPr lvl="1" eaLnBrk="1" hangingPunct="1"/>
            <a:r>
              <a:rPr lang="en-US" altLang="en-US" sz="2400" smtClean="0"/>
              <a:t>Replacing the processor with a faster version?</a:t>
            </a:r>
          </a:p>
          <a:p>
            <a:pPr lvl="1" eaLnBrk="1" hangingPunct="1"/>
            <a:r>
              <a:rPr lang="en-US" altLang="en-US" sz="2400" smtClean="0"/>
              <a:t>Adding more processors?</a:t>
            </a:r>
          </a:p>
          <a:p>
            <a:pPr eaLnBrk="1" hangingPunct="1"/>
            <a:r>
              <a:rPr lang="en-US" altLang="en-US" sz="2800" smtClean="0"/>
              <a:t>We’ll focus on response time for now…</a:t>
            </a:r>
            <a:endParaRPr lang="en-AU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BC8D4E40-81B8-419C-B98B-E2C623F2AE1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Relative Performance</a:t>
            </a:r>
            <a:endParaRPr lang="en-AU" altLang="en-US" smtClean="0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Define Performance = 1/Execution Time</a:t>
            </a:r>
          </a:p>
          <a:p>
            <a:pPr eaLnBrk="1" hangingPunct="1"/>
            <a:r>
              <a:rPr lang="en-US" altLang="en-US" smtClean="0"/>
              <a:t>“X is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 time faster than Y”</a:t>
            </a:r>
          </a:p>
        </p:txBody>
      </p:sp>
      <p:graphicFrame>
        <p:nvGraphicFramePr>
          <p:cNvPr id="79877" name="Object 4"/>
          <p:cNvGraphicFramePr>
            <a:graphicFrameLocks noChangeAspect="1"/>
          </p:cNvGraphicFramePr>
          <p:nvPr/>
        </p:nvGraphicFramePr>
        <p:xfrm>
          <a:off x="1547813" y="2420938"/>
          <a:ext cx="57658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4" imgW="2616200" imgH="457200" progId="Equation.3">
                  <p:embed/>
                </p:oleObj>
              </mc:Choice>
              <mc:Fallback>
                <p:oleObj name="Equation" r:id="rId4" imgW="2616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20938"/>
                        <a:ext cx="5765800" cy="10080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684213" y="3573463"/>
            <a:ext cx="8270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Example: time taken to run a program</a:t>
            </a:r>
          </a:p>
          <a:p>
            <a:pPr lvl="1" eaLnBrk="1" hangingPunct="1"/>
            <a:r>
              <a:rPr lang="en-US" altLang="en-US"/>
              <a:t>10s on A, 15s on B</a:t>
            </a:r>
          </a:p>
          <a:p>
            <a:pPr lvl="1" eaLnBrk="1" hangingPunct="1"/>
            <a:r>
              <a:rPr lang="en-US" altLang="en-US"/>
              <a:t>Execution Time</a:t>
            </a:r>
            <a:r>
              <a:rPr lang="en-US" altLang="en-US" baseline="-25000"/>
              <a:t>B</a:t>
            </a:r>
            <a:r>
              <a:rPr lang="en-US" altLang="en-US"/>
              <a:t> / Execution Time</a:t>
            </a:r>
            <a:r>
              <a:rPr lang="en-US" altLang="en-US" baseline="-25000"/>
              <a:t>A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= 15s / 10s = 1.5</a:t>
            </a:r>
          </a:p>
          <a:p>
            <a:pPr lvl="1" eaLnBrk="1" hangingPunct="1"/>
            <a:r>
              <a:rPr lang="en-US" altLang="en-US"/>
              <a:t>So A is 1.5 times faster than B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C9698C78-5B79-4A97-AB53-B706ACD32F9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Measuring Execution Time</a:t>
            </a:r>
            <a:endParaRPr lang="en-AU" altLang="en-US" smtClean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Elapsed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Total response time, including all aspects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Processing, I/O, OS overhead, idle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Determines system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Time spent processing a given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Discounts I/O time, other jobs’ shares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Comprises user CPU time and system 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Different programs are affected differently by CPU and system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CE841368-F095-4376-B9A2-D1648739395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Classes of Computers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Personal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General purpose, variety of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Subject to cost/performance tradeoff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Server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Network 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High capacity, performance, 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Range from small servers to building sized</a:t>
            </a:r>
          </a:p>
          <a:p>
            <a:pPr eaLnBrk="1" hangingPunct="1">
              <a:lnSpc>
                <a:spcPct val="90000"/>
              </a:lnSpc>
            </a:pPr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54CF353D-1FDF-4932-81A3-B6F001BBFB9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en-US" sz="1400"/>
          </a:p>
        </p:txBody>
      </p:sp>
      <p:sp>
        <p:nvSpPr>
          <p:cNvPr id="83971" name="Line 2"/>
          <p:cNvSpPr>
            <a:spLocks noChangeShapeType="1"/>
          </p:cNvSpPr>
          <p:nvPr/>
        </p:nvSpPr>
        <p:spPr bwMode="auto">
          <a:xfrm>
            <a:off x="2627313" y="24939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2" name="Line 3"/>
          <p:cNvSpPr>
            <a:spLocks noChangeShapeType="1"/>
          </p:cNvSpPr>
          <p:nvPr/>
        </p:nvSpPr>
        <p:spPr bwMode="auto">
          <a:xfrm>
            <a:off x="2627313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3" name="Line 4"/>
          <p:cNvSpPr>
            <a:spLocks noChangeShapeType="1"/>
          </p:cNvSpPr>
          <p:nvPr/>
        </p:nvSpPr>
        <p:spPr bwMode="auto">
          <a:xfrm>
            <a:off x="4356100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4" name="Line 5"/>
          <p:cNvSpPr>
            <a:spLocks noChangeShapeType="1"/>
          </p:cNvSpPr>
          <p:nvPr/>
        </p:nvSpPr>
        <p:spPr bwMode="auto">
          <a:xfrm>
            <a:off x="6083300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5" name="Line 6"/>
          <p:cNvSpPr>
            <a:spLocks noChangeShapeType="1"/>
          </p:cNvSpPr>
          <p:nvPr/>
        </p:nvSpPr>
        <p:spPr bwMode="auto">
          <a:xfrm>
            <a:off x="7812088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CPU Clocking</a:t>
            </a:r>
            <a:endParaRPr lang="en-AU" altLang="en-US" smtClean="0"/>
          </a:p>
        </p:txBody>
      </p:sp>
      <p:sp>
        <p:nvSpPr>
          <p:cNvPr id="8397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Operation of digital hardware governed by a constant-rate clock</a:t>
            </a:r>
            <a:endParaRPr lang="en-AU" altLang="en-US" sz="2800" smtClean="0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2627313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2627313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3490913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3490913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2339975" y="2997200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43561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43561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52197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52197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60833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60833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69469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69469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7812088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7812088" y="2709863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3" name="Freeform 25"/>
          <p:cNvSpPr>
            <a:spLocks/>
          </p:cNvSpPr>
          <p:nvPr/>
        </p:nvSpPr>
        <p:spPr bwMode="auto">
          <a:xfrm>
            <a:off x="4211638" y="3789363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94" name="Freeform 26"/>
          <p:cNvSpPr>
            <a:spLocks/>
          </p:cNvSpPr>
          <p:nvPr/>
        </p:nvSpPr>
        <p:spPr bwMode="auto">
          <a:xfrm>
            <a:off x="5940425" y="3789363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95" name="Freeform 27"/>
          <p:cNvSpPr>
            <a:spLocks/>
          </p:cNvSpPr>
          <p:nvPr/>
        </p:nvSpPr>
        <p:spPr bwMode="auto">
          <a:xfrm>
            <a:off x="7667625" y="3789363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>
            <a:off x="2339975" y="4221163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 flipV="1">
            <a:off x="2339975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684213" y="2714625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Clock (cycles)</a:t>
            </a:r>
            <a:endParaRPr lang="en-AU" altLang="en-US" sz="1600"/>
          </a:p>
        </p:txBody>
      </p:sp>
      <p:sp>
        <p:nvSpPr>
          <p:cNvPr id="83999" name="Text Box 31"/>
          <p:cNvSpPr txBox="1">
            <a:spLocks noChangeArrowheads="1"/>
          </p:cNvSpPr>
          <p:nvPr/>
        </p:nvSpPr>
        <p:spPr bwMode="auto">
          <a:xfrm>
            <a:off x="684213" y="3146425"/>
            <a:ext cx="1685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Data transfer</a:t>
            </a:r>
            <a:br>
              <a:rPr lang="en-US" altLang="en-US" sz="1600"/>
            </a:br>
            <a:r>
              <a:rPr lang="en-US" altLang="en-US" sz="1600"/>
              <a:t>and computation</a:t>
            </a:r>
            <a:endParaRPr lang="en-AU" altLang="en-US" sz="1600"/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684213" y="3794125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Update state</a:t>
            </a:r>
            <a:endParaRPr lang="en-AU" altLang="en-US" sz="1600"/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2916238" y="2420938"/>
            <a:ext cx="1150937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2843213" y="2281238"/>
            <a:ext cx="1311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Clock period</a:t>
            </a:r>
            <a:endParaRPr lang="en-AU" altLang="en-US" sz="1600"/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1182688" y="4437063"/>
            <a:ext cx="77724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Clock period: duration of a clock cycle</a:t>
            </a:r>
          </a:p>
          <a:p>
            <a:pPr lvl="1" eaLnBrk="1" hangingPunct="1"/>
            <a:r>
              <a:rPr lang="en-US" altLang="en-US" sz="2400"/>
              <a:t>e.g., 250ps = 0.25ns = 250×10</a:t>
            </a:r>
            <a:r>
              <a:rPr lang="en-US" altLang="en-US" sz="2400" baseline="30000"/>
              <a:t>–12</a:t>
            </a:r>
            <a:r>
              <a:rPr lang="en-US" altLang="en-US" sz="2400"/>
              <a:t>s</a:t>
            </a:r>
          </a:p>
          <a:p>
            <a:pPr eaLnBrk="1" hangingPunct="1"/>
            <a:r>
              <a:rPr lang="en-US" altLang="en-US" sz="2800"/>
              <a:t>Clock frequency (rate): cycles per second</a:t>
            </a:r>
          </a:p>
          <a:p>
            <a:pPr lvl="1" eaLnBrk="1" hangingPunct="1"/>
            <a:r>
              <a:rPr lang="en-US" altLang="en-US" sz="2400"/>
              <a:t>e.g., 4.0GHz = 4000MHz = 4.0×10</a:t>
            </a:r>
            <a:r>
              <a:rPr lang="en-US" altLang="en-US" sz="2400" baseline="30000"/>
              <a:t>9</a:t>
            </a:r>
            <a:r>
              <a:rPr lang="en-US" altLang="en-US" sz="2400"/>
              <a:t>Hz</a:t>
            </a:r>
            <a:endParaRPr lang="en-AU" altLang="en-US" sz="2400"/>
          </a:p>
        </p:txBody>
      </p:sp>
      <p:sp>
        <p:nvSpPr>
          <p:cNvPr id="84004" name="Freeform 36"/>
          <p:cNvSpPr>
            <a:spLocks/>
          </p:cNvSpPr>
          <p:nvPr/>
        </p:nvSpPr>
        <p:spPr bwMode="auto">
          <a:xfrm>
            <a:off x="4356100" y="3284538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005" name="Freeform 37"/>
          <p:cNvSpPr>
            <a:spLocks/>
          </p:cNvSpPr>
          <p:nvPr/>
        </p:nvSpPr>
        <p:spPr bwMode="auto">
          <a:xfrm>
            <a:off x="2627313" y="3284538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006" name="Freeform 38"/>
          <p:cNvSpPr>
            <a:spLocks/>
          </p:cNvSpPr>
          <p:nvPr/>
        </p:nvSpPr>
        <p:spPr bwMode="auto">
          <a:xfrm>
            <a:off x="6083300" y="3284538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6E0C234E-A57A-47B3-8EBE-F90203B82F9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en-US" sz="140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CPU Time</a:t>
            </a:r>
            <a:endParaRPr lang="en-AU" altLang="en-US" smtClean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968625"/>
            <a:ext cx="8270875" cy="3268663"/>
          </a:xfrm>
        </p:spPr>
        <p:txBody>
          <a:bodyPr/>
          <a:lstStyle/>
          <a:p>
            <a:pPr eaLnBrk="1" hangingPunct="1"/>
            <a:r>
              <a:rPr lang="en-US" altLang="en-US" smtClean="0"/>
              <a:t>Performance improved by</a:t>
            </a:r>
          </a:p>
          <a:p>
            <a:pPr lvl="1" eaLnBrk="1" hangingPunct="1"/>
            <a:r>
              <a:rPr lang="en-US" altLang="en-US" smtClean="0"/>
              <a:t>Reducing number of clock cycles</a:t>
            </a:r>
          </a:p>
          <a:p>
            <a:pPr lvl="1" eaLnBrk="1" hangingPunct="1"/>
            <a:r>
              <a:rPr lang="en-US" altLang="en-US" smtClean="0"/>
              <a:t>Increasing clock rate</a:t>
            </a:r>
          </a:p>
          <a:p>
            <a:pPr lvl="1" eaLnBrk="1" hangingPunct="1"/>
            <a:r>
              <a:rPr lang="en-US" altLang="en-US" smtClean="0"/>
              <a:t>Hardware designer must often trade off clock rate against cycle count</a:t>
            </a:r>
            <a:endParaRPr lang="en-AU" altLang="en-US" smtClean="0"/>
          </a:p>
        </p:txBody>
      </p:sp>
      <p:graphicFrame>
        <p:nvGraphicFramePr>
          <p:cNvPr id="86021" name="Object 4"/>
          <p:cNvGraphicFramePr>
            <a:graphicFrameLocks noChangeAspect="1"/>
          </p:cNvGraphicFramePr>
          <p:nvPr/>
        </p:nvGraphicFramePr>
        <p:xfrm>
          <a:off x="1036638" y="1428750"/>
          <a:ext cx="74596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Equation" r:id="rId4" imgW="3390900" imgH="660400" progId="Equation.3">
                  <p:embed/>
                </p:oleObj>
              </mc:Choice>
              <mc:Fallback>
                <p:oleObj name="Equation" r:id="rId4" imgW="33909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428750"/>
                        <a:ext cx="7459662" cy="14525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0D0F4567-CCA9-4295-A456-75EBC695DCA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CPU Time Example</a:t>
            </a:r>
            <a:endParaRPr lang="en-AU" altLang="en-US" smtClean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9178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Computer A: 2GHz clock, 10s CPU time</a:t>
            </a:r>
          </a:p>
          <a:p>
            <a:pPr eaLnBrk="1" hangingPunct="1"/>
            <a:r>
              <a:rPr lang="en-US" altLang="en-US" sz="2400" smtClean="0"/>
              <a:t>Designing Computer B</a:t>
            </a:r>
          </a:p>
          <a:p>
            <a:pPr lvl="1" eaLnBrk="1" hangingPunct="1"/>
            <a:r>
              <a:rPr lang="en-US" altLang="en-US" sz="2000" smtClean="0"/>
              <a:t>Aim for 6s CPU time</a:t>
            </a:r>
          </a:p>
          <a:p>
            <a:pPr lvl="1" eaLnBrk="1" hangingPunct="1"/>
            <a:r>
              <a:rPr lang="en-US" altLang="en-US" sz="2000" smtClean="0"/>
              <a:t>Can do faster clock, but causes 1.2 × clock cycles</a:t>
            </a:r>
          </a:p>
          <a:p>
            <a:pPr eaLnBrk="1" hangingPunct="1"/>
            <a:r>
              <a:rPr lang="en-US" altLang="en-US" sz="2400" smtClean="0"/>
              <a:t>How fast must Computer B clock be?</a:t>
            </a:r>
          </a:p>
        </p:txBody>
      </p:sp>
      <p:graphicFrame>
        <p:nvGraphicFramePr>
          <p:cNvPr id="88069" name="Object 4"/>
          <p:cNvGraphicFramePr>
            <a:graphicFrameLocks noChangeAspect="1"/>
          </p:cNvGraphicFramePr>
          <p:nvPr/>
        </p:nvGraphicFramePr>
        <p:xfrm>
          <a:off x="892175" y="3284538"/>
          <a:ext cx="7135813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quation" r:id="rId4" imgW="3568700" imgH="1473200" progId="Equation.3">
                  <p:embed/>
                </p:oleObj>
              </mc:Choice>
              <mc:Fallback>
                <p:oleObj name="Equation" r:id="rId4" imgW="3568700" imgH="147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284538"/>
                        <a:ext cx="7135813" cy="29464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38F4CBD8-2817-4E68-ABD2-2343DFFB131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en-US" sz="140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 Count and CPI</a:t>
            </a:r>
            <a:endParaRPr lang="en-AU" altLang="en-US" smtClean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462338"/>
            <a:ext cx="7772400" cy="277495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Instruction Count for a program</a:t>
            </a:r>
          </a:p>
          <a:p>
            <a:pPr lvl="1" eaLnBrk="1" hangingPunct="1"/>
            <a:r>
              <a:rPr lang="en-US" altLang="en-US" sz="2400" smtClean="0"/>
              <a:t>Determined by program, ISA and compiler</a:t>
            </a:r>
          </a:p>
          <a:p>
            <a:pPr eaLnBrk="1" hangingPunct="1"/>
            <a:r>
              <a:rPr lang="en-US" altLang="en-US" sz="2800" smtClean="0"/>
              <a:t>Average cycles per instruction</a:t>
            </a:r>
          </a:p>
          <a:p>
            <a:pPr lvl="1" eaLnBrk="1" hangingPunct="1"/>
            <a:r>
              <a:rPr lang="en-US" altLang="en-US" sz="2400" smtClean="0"/>
              <a:t>Determined by CPU hardware</a:t>
            </a:r>
          </a:p>
          <a:p>
            <a:pPr lvl="1" eaLnBrk="1" hangingPunct="1"/>
            <a:r>
              <a:rPr lang="en-US" altLang="en-US" sz="2400" smtClean="0"/>
              <a:t>If different instructions have different CPI</a:t>
            </a:r>
          </a:p>
          <a:p>
            <a:pPr lvl="2" eaLnBrk="1" hangingPunct="1"/>
            <a:r>
              <a:rPr lang="en-US" altLang="en-US" sz="2000" smtClean="0"/>
              <a:t>Average CPI affected by instruction mix</a:t>
            </a:r>
            <a:endParaRPr lang="en-AU" altLang="en-US" sz="2000" smtClean="0"/>
          </a:p>
        </p:txBody>
      </p:sp>
      <p:graphicFrame>
        <p:nvGraphicFramePr>
          <p:cNvPr id="90117" name="Object 4"/>
          <p:cNvGraphicFramePr>
            <a:graphicFrameLocks noChangeAspect="1"/>
          </p:cNvGraphicFramePr>
          <p:nvPr/>
        </p:nvGraphicFramePr>
        <p:xfrm>
          <a:off x="706438" y="1319213"/>
          <a:ext cx="81295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Equation" r:id="rId4" imgW="3695700" imgH="939800" progId="Equation.3">
                  <p:embed/>
                </p:oleObj>
              </mc:Choice>
              <mc:Fallback>
                <p:oleObj name="Equation" r:id="rId4" imgW="36957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319213"/>
                        <a:ext cx="8129587" cy="20637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90B93341-54A0-466F-9BB6-EEB0C296CFE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AU" altLang="en-US" sz="140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CPI Example</a:t>
            </a:r>
            <a:endParaRPr lang="en-AU" altLang="en-US" smtClean="0"/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16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Computer A: Cycle Time = 250ps, CPI = 2.0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Computer B: Cycle Time = 500ps, CPI = 1.2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Same ISA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Which is faster, and by how much?</a:t>
            </a:r>
            <a:endParaRPr lang="en-AU" altLang="en-US" sz="2800" smtClean="0"/>
          </a:p>
        </p:txBody>
      </p:sp>
      <p:graphicFrame>
        <p:nvGraphicFramePr>
          <p:cNvPr id="92165" name="Object 4"/>
          <p:cNvGraphicFramePr>
            <a:graphicFrameLocks noChangeAspect="1"/>
          </p:cNvGraphicFramePr>
          <p:nvPr/>
        </p:nvGraphicFramePr>
        <p:xfrm>
          <a:off x="1066800" y="3141663"/>
          <a:ext cx="7034213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Equation" r:id="rId4" imgW="3517900" imgH="1498600" progId="Equation.3">
                  <p:embed/>
                </p:oleObj>
              </mc:Choice>
              <mc:Fallback>
                <p:oleObj name="Equation" r:id="rId4" imgW="3517900" imgH="149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41663"/>
                        <a:ext cx="7034213" cy="29972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AutoShape 5"/>
          <p:cNvSpPr>
            <a:spLocks/>
          </p:cNvSpPr>
          <p:nvPr/>
        </p:nvSpPr>
        <p:spPr bwMode="auto">
          <a:xfrm>
            <a:off x="7164388" y="3717925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48019"/>
              <a:gd name="adj4" fmla="val -55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 is faster…</a:t>
            </a:r>
            <a:endParaRPr lang="en-AU" altLang="en-US" sz="1800"/>
          </a:p>
        </p:txBody>
      </p:sp>
      <p:sp>
        <p:nvSpPr>
          <p:cNvPr id="92167" name="AutoShape 6"/>
          <p:cNvSpPr>
            <a:spLocks/>
          </p:cNvSpPr>
          <p:nvPr/>
        </p:nvSpPr>
        <p:spPr bwMode="auto">
          <a:xfrm>
            <a:off x="7164388" y="5518150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22468"/>
              <a:gd name="adj4" fmla="val -129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…by this much</a:t>
            </a:r>
            <a:endParaRPr lang="en-AU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B471192B-1816-4D48-A7E6-C8487E6843A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en-US" sz="140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CPI in More Detail</a:t>
            </a:r>
            <a:endParaRPr lang="en-AU" altLang="en-US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 smtClean="0"/>
              <a:t>If different instruction classes take different numbers of cycles</a:t>
            </a:r>
            <a:endParaRPr lang="en-AU" altLang="en-US" smtClean="0"/>
          </a:p>
        </p:txBody>
      </p:sp>
      <p:graphicFrame>
        <p:nvGraphicFramePr>
          <p:cNvPr id="94213" name="Object 4"/>
          <p:cNvGraphicFramePr>
            <a:graphicFrameLocks noChangeAspect="1"/>
          </p:cNvGraphicFramePr>
          <p:nvPr/>
        </p:nvGraphicFramePr>
        <p:xfrm>
          <a:off x="1436688" y="2420938"/>
          <a:ext cx="64277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Equation" r:id="rId4" imgW="2921000" imgH="431800" progId="Equation.3">
                  <p:embed/>
                </p:oleObj>
              </mc:Choice>
              <mc:Fallback>
                <p:oleObj name="Equation" r:id="rId4" imgW="2921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2420938"/>
                        <a:ext cx="6427787" cy="9493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1182688" y="357346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Weighted average CPI</a:t>
            </a:r>
            <a:endParaRPr lang="en-AU" altLang="en-US"/>
          </a:p>
        </p:txBody>
      </p:sp>
      <p:graphicFrame>
        <p:nvGraphicFramePr>
          <p:cNvPr id="94215" name="Object 6"/>
          <p:cNvGraphicFramePr>
            <a:graphicFrameLocks noChangeAspect="1"/>
          </p:cNvGraphicFramePr>
          <p:nvPr/>
        </p:nvGraphicFramePr>
        <p:xfrm>
          <a:off x="588963" y="4292600"/>
          <a:ext cx="8105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3" name="Equation" r:id="rId6" imgW="3683000" imgH="431800" progId="Equation.3">
                  <p:embed/>
                </p:oleObj>
              </mc:Choice>
              <mc:Fallback>
                <p:oleObj name="Equation" r:id="rId6" imgW="3683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4292600"/>
                        <a:ext cx="8105775" cy="9493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6" name="AutoShape 7"/>
          <p:cNvSpPr>
            <a:spLocks/>
          </p:cNvSpPr>
          <p:nvPr/>
        </p:nvSpPr>
        <p:spPr bwMode="auto">
          <a:xfrm rot="5400000">
            <a:off x="6947694" y="4293394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4217" name="Text Box 8"/>
          <p:cNvSpPr txBox="1">
            <a:spLocks noChangeArrowheads="1"/>
          </p:cNvSpPr>
          <p:nvPr/>
        </p:nvSpPr>
        <p:spPr bwMode="auto">
          <a:xfrm>
            <a:off x="5994400" y="5649913"/>
            <a:ext cx="20859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Relative frequency</a:t>
            </a:r>
            <a:endParaRPr lang="en-AU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98853849-D49B-4D8C-9192-C1A5CCE262B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en-US" sz="140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CPI Example</a:t>
            </a:r>
            <a:endParaRPr lang="en-AU" altLang="en-US" smtClean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996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Alternative compiled code sequences using instructions in classes A, B, C</a:t>
            </a:r>
            <a:endParaRPr lang="en-AU" altLang="en-US" sz="2800" smtClean="0"/>
          </a:p>
        </p:txBody>
      </p:sp>
      <p:graphicFrame>
        <p:nvGraphicFramePr>
          <p:cNvPr id="321576" name="Group 40"/>
          <p:cNvGraphicFramePr>
            <a:graphicFrameLocks noGrp="1"/>
          </p:cNvGraphicFramePr>
          <p:nvPr/>
        </p:nvGraphicFramePr>
        <p:xfrm>
          <a:off x="1619250" y="2276475"/>
          <a:ext cx="6600825" cy="1592263"/>
        </p:xfrm>
        <a:graphic>
          <a:graphicData uri="http://schemas.openxmlformats.org/drawingml/2006/table">
            <a:tbl>
              <a:tblPr/>
              <a:tblGrid>
                <a:gridCol w="2520950"/>
                <a:gridCol w="1368425"/>
                <a:gridCol w="1368425"/>
                <a:gridCol w="1343025"/>
              </a:tblGrid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 for class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288" name="Rectangle 31"/>
          <p:cNvSpPr>
            <a:spLocks noChangeArrowheads="1"/>
          </p:cNvSpPr>
          <p:nvPr/>
        </p:nvSpPr>
        <p:spPr bwMode="auto">
          <a:xfrm>
            <a:off x="539750" y="407670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Sequence 1: IC = 5</a:t>
            </a:r>
          </a:p>
          <a:p>
            <a:pPr lvl="1" eaLnBrk="1" hangingPunct="1"/>
            <a:r>
              <a:rPr lang="en-US" altLang="en-US" sz="2400"/>
              <a:t>Clock Cycles</a:t>
            </a:r>
            <a:br>
              <a:rPr lang="en-US" altLang="en-US" sz="2400"/>
            </a:br>
            <a:r>
              <a:rPr lang="en-US" altLang="en-US" sz="2400"/>
              <a:t>= 2×1 + 1×2 + 2×3</a:t>
            </a:r>
            <a:br>
              <a:rPr lang="en-US" altLang="en-US" sz="2400"/>
            </a:br>
            <a:r>
              <a:rPr lang="en-US" altLang="en-US" sz="2400"/>
              <a:t>= 10</a:t>
            </a:r>
          </a:p>
          <a:p>
            <a:pPr lvl="1" eaLnBrk="1" hangingPunct="1"/>
            <a:r>
              <a:rPr lang="en-US" altLang="en-US" sz="2400"/>
              <a:t>Avg. CPI = 10/5 = 2.0</a:t>
            </a:r>
          </a:p>
        </p:txBody>
      </p:sp>
      <p:sp>
        <p:nvSpPr>
          <p:cNvPr id="96289" name="Rectangle 32"/>
          <p:cNvSpPr>
            <a:spLocks noChangeArrowheads="1"/>
          </p:cNvSpPr>
          <p:nvPr/>
        </p:nvSpPr>
        <p:spPr bwMode="auto">
          <a:xfrm>
            <a:off x="4787900" y="407670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Sequence 2: IC = 6</a:t>
            </a:r>
          </a:p>
          <a:p>
            <a:pPr lvl="1" eaLnBrk="1" hangingPunct="1"/>
            <a:r>
              <a:rPr lang="en-US" altLang="en-US" sz="2400"/>
              <a:t>Clock Cycles</a:t>
            </a:r>
            <a:br>
              <a:rPr lang="en-US" altLang="en-US" sz="2400"/>
            </a:br>
            <a:r>
              <a:rPr lang="en-US" altLang="en-US" sz="2400"/>
              <a:t>= 4×1 + 1×2 + 1×3</a:t>
            </a:r>
            <a:br>
              <a:rPr lang="en-US" altLang="en-US" sz="2400"/>
            </a:br>
            <a:r>
              <a:rPr lang="en-US" altLang="en-US" sz="2400"/>
              <a:t>= 9</a:t>
            </a:r>
          </a:p>
          <a:p>
            <a:pPr lvl="1" eaLnBrk="1" hangingPunct="1"/>
            <a:r>
              <a:rPr lang="en-US" altLang="en-US" sz="2400"/>
              <a:t>Avg. CPI = 9/6 = 1.5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8A02DF86-E19A-43F8-AC67-878F1B6E444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en-US" sz="140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Performance Summary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3284538"/>
            <a:ext cx="8270875" cy="2952750"/>
          </a:xfrm>
        </p:spPr>
        <p:txBody>
          <a:bodyPr/>
          <a:lstStyle/>
          <a:p>
            <a:pPr eaLnBrk="1" hangingPunct="1"/>
            <a:r>
              <a:rPr lang="en-AU" altLang="en-US" smtClean="0"/>
              <a:t>Performance depends on</a:t>
            </a:r>
          </a:p>
          <a:p>
            <a:pPr lvl="1" eaLnBrk="1" hangingPunct="1"/>
            <a:r>
              <a:rPr lang="en-AU" altLang="en-US" smtClean="0"/>
              <a:t>Algorithm: affects IC, possibly CPI</a:t>
            </a:r>
          </a:p>
          <a:p>
            <a:pPr lvl="1" eaLnBrk="1" hangingPunct="1"/>
            <a:r>
              <a:rPr lang="en-AU" altLang="en-US" smtClean="0"/>
              <a:t>Programming language: affects IC, CPI</a:t>
            </a:r>
          </a:p>
          <a:p>
            <a:pPr lvl="1" eaLnBrk="1" hangingPunct="1"/>
            <a:r>
              <a:rPr lang="en-AU" altLang="en-US" smtClean="0"/>
              <a:t>Compiler: affects IC, CPI</a:t>
            </a:r>
          </a:p>
          <a:p>
            <a:pPr lvl="1" eaLnBrk="1" hangingPunct="1"/>
            <a:r>
              <a:rPr lang="en-AU" altLang="en-US" smtClean="0"/>
              <a:t>Instruction set architecture: affects IC, CPI, T</a:t>
            </a:r>
            <a:r>
              <a:rPr lang="en-AU" altLang="en-US" baseline="-25000" smtClean="0"/>
              <a:t>c</a:t>
            </a:r>
          </a:p>
        </p:txBody>
      </p:sp>
      <p:sp>
        <p:nvSpPr>
          <p:cNvPr id="98309" name="Text Box 4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  <p:graphicFrame>
        <p:nvGraphicFramePr>
          <p:cNvPr id="98310" name="Object 5"/>
          <p:cNvGraphicFramePr>
            <a:graphicFrameLocks noChangeAspect="1"/>
          </p:cNvGraphicFramePr>
          <p:nvPr/>
        </p:nvGraphicFramePr>
        <p:xfrm>
          <a:off x="827088" y="2060575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3" name="Equation" r:id="rId4" imgW="3568700" imgH="419100" progId="Equation.3">
                  <p:embed/>
                </p:oleObj>
              </mc:Choice>
              <mc:Fallback>
                <p:oleObj name="Equation" r:id="rId4" imgW="35687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60575"/>
                        <a:ext cx="7848600" cy="9207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80E41F95-8A1C-44D3-80BD-37513B444B5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en-US" sz="1400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Power Trends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149725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 smtClean="0"/>
              <a:t>In CMOS IC technology</a:t>
            </a: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 rot="5400000">
            <a:off x="7804150" y="974725"/>
            <a:ext cx="23129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§1.7 The Power Wall</a:t>
            </a:r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1331913" y="4941888"/>
          <a:ext cx="7081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5" name="Equation" r:id="rId4" imgW="3213100" imgH="228600" progId="Equation.3">
                  <p:embed/>
                </p:oleObj>
              </mc:Choice>
              <mc:Fallback>
                <p:oleObj name="Equation" r:id="rId4" imgW="3213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41888"/>
                        <a:ext cx="7081837" cy="50323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9" name="AutoShape 7"/>
          <p:cNvSpPr>
            <a:spLocks/>
          </p:cNvSpPr>
          <p:nvPr/>
        </p:nvSpPr>
        <p:spPr bwMode="auto">
          <a:xfrm>
            <a:off x="7740650" y="5805488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3463"/>
              <a:gd name="adj4" fmla="val -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×</a:t>
            </a:r>
            <a:r>
              <a:rPr lang="en-AU" altLang="en-US" sz="1800"/>
              <a:t>1000</a:t>
            </a:r>
          </a:p>
        </p:txBody>
      </p:sp>
      <p:sp>
        <p:nvSpPr>
          <p:cNvPr id="100360" name="AutoShape 8"/>
          <p:cNvSpPr>
            <a:spLocks/>
          </p:cNvSpPr>
          <p:nvPr/>
        </p:nvSpPr>
        <p:spPr bwMode="auto">
          <a:xfrm>
            <a:off x="2051050" y="5805488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4250"/>
              <a:gd name="adj4" fmla="val -29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×</a:t>
            </a:r>
            <a:r>
              <a:rPr lang="en-AU" altLang="en-US" sz="1800"/>
              <a:t>30</a:t>
            </a:r>
          </a:p>
        </p:txBody>
      </p:sp>
      <p:sp>
        <p:nvSpPr>
          <p:cNvPr id="100361" name="AutoShape 9"/>
          <p:cNvSpPr>
            <a:spLocks/>
          </p:cNvSpPr>
          <p:nvPr/>
        </p:nvSpPr>
        <p:spPr bwMode="auto">
          <a:xfrm>
            <a:off x="5867400" y="5805488"/>
            <a:ext cx="1223963" cy="403225"/>
          </a:xfrm>
          <a:prstGeom prst="borderCallout1">
            <a:avLst>
              <a:gd name="adj1" fmla="val 28347"/>
              <a:gd name="adj2" fmla="val -6227"/>
              <a:gd name="adj3" fmla="val -81495"/>
              <a:gd name="adj4" fmla="val -27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5V → 1V</a:t>
            </a:r>
            <a:endParaRPr lang="en-AU" altLang="en-US" sz="1800"/>
          </a:p>
        </p:txBody>
      </p:sp>
      <p:pic>
        <p:nvPicPr>
          <p:cNvPr id="10036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69056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8E5D00C1-CA34-41AC-A410-4BB91F6EC1A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en-US" sz="140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Reducing Power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 smtClean="0"/>
              <a:t>Suppose a new CPU has</a:t>
            </a:r>
          </a:p>
          <a:p>
            <a:pPr lvl="1" eaLnBrk="1" hangingPunct="1"/>
            <a:r>
              <a:rPr lang="en-AU" altLang="en-US" smtClean="0"/>
              <a:t>85% of capacitive load of old CPU</a:t>
            </a:r>
          </a:p>
          <a:p>
            <a:pPr lvl="1" eaLnBrk="1" hangingPunct="1"/>
            <a:r>
              <a:rPr lang="en-AU" altLang="en-US" smtClean="0"/>
              <a:t>15% voltage and 15% frequency reduction</a:t>
            </a:r>
          </a:p>
        </p:txBody>
      </p:sp>
      <p:graphicFrame>
        <p:nvGraphicFramePr>
          <p:cNvPr id="102405" name="Object 4"/>
          <p:cNvGraphicFramePr>
            <a:graphicFrameLocks noChangeAspect="1"/>
          </p:cNvGraphicFramePr>
          <p:nvPr/>
        </p:nvGraphicFramePr>
        <p:xfrm>
          <a:off x="1187450" y="2924175"/>
          <a:ext cx="75612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" name="Equation" r:id="rId4" imgW="3784600" imgH="469900" progId="Equation.3">
                  <p:embed/>
                </p:oleObj>
              </mc:Choice>
              <mc:Fallback>
                <p:oleObj name="Equation" r:id="rId4" imgW="37846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24175"/>
                        <a:ext cx="75612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Rectangle 5"/>
          <p:cNvSpPr>
            <a:spLocks noChangeArrowheads="1"/>
          </p:cNvSpPr>
          <p:nvPr/>
        </p:nvSpPr>
        <p:spPr bwMode="auto">
          <a:xfrm>
            <a:off x="684213" y="3933825"/>
            <a:ext cx="82708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The power wall</a:t>
            </a:r>
          </a:p>
          <a:p>
            <a:pPr lvl="1" eaLnBrk="1" hangingPunct="1"/>
            <a:r>
              <a:rPr lang="en-AU" altLang="en-US"/>
              <a:t>We can’t reduce voltage further</a:t>
            </a:r>
          </a:p>
          <a:p>
            <a:pPr lvl="1" eaLnBrk="1" hangingPunct="1"/>
            <a:r>
              <a:rPr lang="en-AU" altLang="en-US"/>
              <a:t>We can’t remove more heat</a:t>
            </a:r>
          </a:p>
          <a:p>
            <a:pPr eaLnBrk="1" hangingPunct="1"/>
            <a:r>
              <a:rPr lang="en-AU" altLang="en-US"/>
              <a:t>How else can we improve performance?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Classes of Computers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Supercomputers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High-end scientific and engineering calculations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Highest capability but represent a small fraction of the overall computer market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Embedded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Hidden as components of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Stringent power/performance/cost constraints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AB69F924-DE4A-4AA1-8EE6-20CCC9E6BB5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6FF0B78C-A8D7-4154-89DD-6E88B260CD4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en-US" sz="140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Uniprocessor Performance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 rot="5400000">
            <a:off x="6163469" y="2613819"/>
            <a:ext cx="5594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§1.8 The Sea Change: The Switch to Multiprocessors</a:t>
            </a:r>
          </a:p>
        </p:txBody>
      </p:sp>
      <p:pic>
        <p:nvPicPr>
          <p:cNvPr id="10445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77913"/>
            <a:ext cx="763270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AutoShape 7"/>
          <p:cNvSpPr>
            <a:spLocks/>
          </p:cNvSpPr>
          <p:nvPr/>
        </p:nvSpPr>
        <p:spPr bwMode="auto">
          <a:xfrm>
            <a:off x="1116013" y="5516563"/>
            <a:ext cx="5400675" cy="649287"/>
          </a:xfrm>
          <a:prstGeom prst="borderCallout1">
            <a:avLst>
              <a:gd name="adj1" fmla="val 17602"/>
              <a:gd name="adj2" fmla="val 101412"/>
              <a:gd name="adj3" fmla="val -147431"/>
              <a:gd name="adj4" fmla="val 1074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1600"/>
              <a:t>Constrained by power, instruction-level parallelism, memory latency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B35C6600-1003-475D-9A01-3E096D53A3B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en-US" sz="1400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Multiprocessors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Multicore microprocessors</a:t>
            </a:r>
          </a:p>
          <a:p>
            <a:pPr lvl="1" eaLnBrk="1" hangingPunct="1"/>
            <a:r>
              <a:rPr lang="en-AU" altLang="en-US" smtClean="0"/>
              <a:t>More than one processor per chip</a:t>
            </a:r>
          </a:p>
          <a:p>
            <a:pPr eaLnBrk="1" hangingPunct="1"/>
            <a:r>
              <a:rPr lang="en-AU" altLang="en-US" smtClean="0"/>
              <a:t>Requires explicitly parallel programming</a:t>
            </a:r>
          </a:p>
          <a:p>
            <a:pPr lvl="1" eaLnBrk="1" hangingPunct="1"/>
            <a:r>
              <a:rPr lang="en-AU" altLang="en-US" smtClean="0"/>
              <a:t>Compare with instruction level parallelism</a:t>
            </a:r>
          </a:p>
          <a:p>
            <a:pPr lvl="2" eaLnBrk="1" hangingPunct="1"/>
            <a:r>
              <a:rPr lang="en-AU" altLang="en-US" smtClean="0"/>
              <a:t>Hardware executes multiple instructions at once</a:t>
            </a:r>
          </a:p>
          <a:p>
            <a:pPr lvl="2" eaLnBrk="1" hangingPunct="1"/>
            <a:r>
              <a:rPr lang="en-AU" altLang="en-US" smtClean="0"/>
              <a:t>Hidden from the programmer</a:t>
            </a:r>
          </a:p>
          <a:p>
            <a:pPr lvl="1" eaLnBrk="1" hangingPunct="1"/>
            <a:r>
              <a:rPr lang="en-AU" altLang="en-US" smtClean="0"/>
              <a:t>Hard to do</a:t>
            </a:r>
          </a:p>
          <a:p>
            <a:pPr lvl="2" eaLnBrk="1" hangingPunct="1"/>
            <a:r>
              <a:rPr lang="en-AU" altLang="en-US" smtClean="0"/>
              <a:t>Programming for performance</a:t>
            </a:r>
          </a:p>
          <a:p>
            <a:pPr lvl="2" eaLnBrk="1" hangingPunct="1"/>
            <a:r>
              <a:rPr lang="en-AU" altLang="en-US" smtClean="0"/>
              <a:t>Load balancing</a:t>
            </a:r>
          </a:p>
          <a:p>
            <a:pPr lvl="2" eaLnBrk="1" hangingPunct="1"/>
            <a:r>
              <a:rPr lang="en-AU" altLang="en-US" smtClean="0"/>
              <a:t>Optimizing communication and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D83A2F81-D1AA-4C97-B71E-9CB3B107197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en-US" sz="1400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 CPU Benchmark</a:t>
            </a:r>
            <a:endParaRPr lang="en-AU" altLang="en-US" smtClean="0"/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8877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Programs used to measure performance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Supposedly typical of actual workload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Standard Performance Evaluation Corp (SPEC)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Develops benchmarks for CPU, I/O, Web, 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 smtClean="0"/>
              <a:t>SPEC CPU2006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Elapsed time to execute a selection of programs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Negligible I/O, so focuses on CPU performance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Normalize relative to reference machine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Summarize as geometric mean of performance ratios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CINT2006 (integer) and CFP2006 (floating-point)</a:t>
            </a:r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2555875" y="5157788"/>
          <a:ext cx="37719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2" name="Equation" r:id="rId4" imgW="1714500" imgH="482600" progId="Equation.3">
                  <p:embed/>
                </p:oleObj>
              </mc:Choice>
              <mc:Fallback>
                <p:oleObj name="Equation" r:id="rId4" imgW="17145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157788"/>
                        <a:ext cx="3771900" cy="106203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E1B2C95E-E598-4EFA-8664-80D8DD292FD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AU" altLang="en-US" sz="1400"/>
          </a:p>
        </p:txBody>
      </p:sp>
      <p:sp>
        <p:nvSpPr>
          <p:cNvPr id="110595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en-US" sz="4000" smtClean="0"/>
              <a:t>CINT2006 for Intel Core i7 920</a:t>
            </a:r>
          </a:p>
        </p:txBody>
      </p:sp>
      <p:pic>
        <p:nvPicPr>
          <p:cNvPr id="1105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83058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CC5A3F4D-69BB-4680-94CD-C3B4ECF8006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AU" altLang="en-US" sz="1400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SPEC Power Benchmark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447925"/>
          </a:xfrm>
        </p:spPr>
        <p:txBody>
          <a:bodyPr/>
          <a:lstStyle/>
          <a:p>
            <a:pPr eaLnBrk="1" hangingPunct="1"/>
            <a:r>
              <a:rPr lang="en-AU" altLang="en-US" smtClean="0"/>
              <a:t>Power consumption of server at different workload levels</a:t>
            </a:r>
          </a:p>
          <a:p>
            <a:pPr lvl="1" eaLnBrk="1" hangingPunct="1"/>
            <a:r>
              <a:rPr lang="en-AU" altLang="en-US" smtClean="0"/>
              <a:t>Performance: ssj_ops/sec</a:t>
            </a:r>
          </a:p>
          <a:p>
            <a:pPr lvl="1" eaLnBrk="1" hangingPunct="1"/>
            <a:r>
              <a:rPr lang="en-AU" altLang="en-US" smtClean="0"/>
              <a:t>Power: Watts (Joules/sec)</a:t>
            </a:r>
          </a:p>
        </p:txBody>
      </p:sp>
      <p:graphicFrame>
        <p:nvGraphicFramePr>
          <p:cNvPr id="112645" name="Object 4"/>
          <p:cNvGraphicFramePr>
            <a:graphicFrameLocks noChangeAspect="1"/>
          </p:cNvGraphicFramePr>
          <p:nvPr/>
        </p:nvGraphicFramePr>
        <p:xfrm>
          <a:off x="1116013" y="3500438"/>
          <a:ext cx="7288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8" name="Equation" r:id="rId4" imgW="3644900" imgH="457200" progId="Equation.3">
                  <p:embed/>
                </p:oleObj>
              </mc:Choice>
              <mc:Fallback>
                <p:oleObj name="Equation" r:id="rId4" imgW="3644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00438"/>
                        <a:ext cx="7288212" cy="9144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E30728E4-C96E-4A86-88C7-14E2F07D591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en-US" sz="1400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pPr eaLnBrk="1" hangingPunct="1"/>
            <a:r>
              <a:rPr lang="en-AU" altLang="en-US" sz="3600" smtClean="0"/>
              <a:t>SPECpower_ssj2008 for Xeon X5650</a:t>
            </a:r>
          </a:p>
        </p:txBody>
      </p:sp>
      <p:pic>
        <p:nvPicPr>
          <p:cNvPr id="114692" name="Picture 1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238250"/>
            <a:ext cx="75819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E956CB31-6D73-46EE-9840-DB959128C97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AU" altLang="en-US" sz="1400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Pitfall: Amdahl’s Law</a:t>
            </a:r>
            <a:endParaRPr lang="en-AU" altLang="en-US" smtClean="0"/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1475" cy="14398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Improving an aspect of a computer and expecting a proportional improvement in overall performance</a:t>
            </a:r>
            <a:endParaRPr lang="en-US" altLang="en-US" sz="2800" smtClean="0">
              <a:sym typeface="Wingdings" panose="05000000000000000000" pitchFamily="2" charset="2"/>
            </a:endParaRPr>
          </a:p>
        </p:txBody>
      </p:sp>
      <p:sp>
        <p:nvSpPr>
          <p:cNvPr id="116741" name="Text Box 4"/>
          <p:cNvSpPr txBox="1">
            <a:spLocks noChangeArrowheads="1"/>
          </p:cNvSpPr>
          <p:nvPr/>
        </p:nvSpPr>
        <p:spPr bwMode="auto">
          <a:xfrm rot="5400000">
            <a:off x="7496175" y="1279525"/>
            <a:ext cx="292893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§1.10 Fallacies and Pitfalls</a:t>
            </a:r>
          </a:p>
        </p:txBody>
      </p:sp>
      <p:graphicFrame>
        <p:nvGraphicFramePr>
          <p:cNvPr id="116742" name="Object 5"/>
          <p:cNvGraphicFramePr>
            <a:graphicFrameLocks noChangeAspect="1"/>
          </p:cNvGraphicFramePr>
          <p:nvPr/>
        </p:nvGraphicFramePr>
        <p:xfrm>
          <a:off x="2987675" y="4868863"/>
          <a:ext cx="17287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1" name="Equation" r:id="rId4" imgW="863225" imgH="393529" progId="Equation.3">
                  <p:embed/>
                </p:oleObj>
              </mc:Choice>
              <mc:Fallback>
                <p:oleObj name="Equation" r:id="rId4" imgW="863225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868863"/>
                        <a:ext cx="17287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Rectangle 6"/>
          <p:cNvSpPr>
            <a:spLocks noChangeArrowheads="1"/>
          </p:cNvSpPr>
          <p:nvPr/>
        </p:nvSpPr>
        <p:spPr bwMode="auto">
          <a:xfrm>
            <a:off x="4787900" y="4941888"/>
            <a:ext cx="34559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2400"/>
              <a:t>Can’t be done!</a:t>
            </a:r>
            <a:endParaRPr lang="en-US" altLang="en-US" sz="2400">
              <a:cs typeface="Tahoma" panose="020B0604030504040204" pitchFamily="34" charset="0"/>
            </a:endParaRPr>
          </a:p>
        </p:txBody>
      </p:sp>
      <p:graphicFrame>
        <p:nvGraphicFramePr>
          <p:cNvPr id="116744" name="Object 7"/>
          <p:cNvGraphicFramePr>
            <a:graphicFrameLocks noChangeAspect="1"/>
          </p:cNvGraphicFramePr>
          <p:nvPr/>
        </p:nvGraphicFramePr>
        <p:xfrm>
          <a:off x="1763713" y="2565400"/>
          <a:ext cx="52879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2" name="Equation" r:id="rId6" imgW="2641600" imgH="419100" progId="Equation.3">
                  <p:embed/>
                </p:oleObj>
              </mc:Choice>
              <mc:Fallback>
                <p:oleObj name="Equation" r:id="rId6" imgW="26416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5400"/>
                        <a:ext cx="5287962" cy="8397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Rectangle 8"/>
          <p:cNvSpPr>
            <a:spLocks noChangeArrowheads="1"/>
          </p:cNvSpPr>
          <p:nvPr/>
        </p:nvSpPr>
        <p:spPr bwMode="auto">
          <a:xfrm>
            <a:off x="684213" y="3500438"/>
            <a:ext cx="79914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ym typeface="Wingdings" panose="05000000000000000000" pitchFamily="2" charset="2"/>
              </a:rPr>
              <a:t>Example: multiply accounts for 80s/100s</a:t>
            </a:r>
          </a:p>
          <a:p>
            <a:pPr lvl="1" eaLnBrk="1" hangingPunct="1"/>
            <a:r>
              <a:rPr lang="en-US" altLang="en-US" sz="2400"/>
              <a:t>How much improvement in multiply performance to get 5× overall?</a:t>
            </a:r>
          </a:p>
        </p:txBody>
      </p:sp>
      <p:sp>
        <p:nvSpPr>
          <p:cNvPr id="116746" name="Rectangle 9"/>
          <p:cNvSpPr>
            <a:spLocks noChangeArrowheads="1"/>
          </p:cNvSpPr>
          <p:nvPr/>
        </p:nvSpPr>
        <p:spPr bwMode="auto">
          <a:xfrm>
            <a:off x="684213" y="5661025"/>
            <a:ext cx="7991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ym typeface="Wingdings" panose="05000000000000000000" pitchFamily="2" charset="2"/>
              </a:rPr>
              <a:t>Corollary: make the common case fast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2FBDD8C8-CE76-4437-BBD8-26BB9089A1C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AU" altLang="en-US" sz="1400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Fallacy: Low Power at Idle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Look back at i7 power benchmark</a:t>
            </a:r>
          </a:p>
          <a:p>
            <a:pPr lvl="1" eaLnBrk="1" hangingPunct="1"/>
            <a:r>
              <a:rPr lang="en-AU" altLang="en-US" smtClean="0"/>
              <a:t>At 100% load: 258W</a:t>
            </a:r>
          </a:p>
          <a:p>
            <a:pPr lvl="1" eaLnBrk="1" hangingPunct="1"/>
            <a:r>
              <a:rPr lang="en-AU" altLang="en-US" smtClean="0"/>
              <a:t>At 50% load: 170W (66%)</a:t>
            </a:r>
          </a:p>
          <a:p>
            <a:pPr lvl="1" eaLnBrk="1" hangingPunct="1"/>
            <a:r>
              <a:rPr lang="en-AU" altLang="en-US" smtClean="0"/>
              <a:t>At 10% load: 121W (47%)</a:t>
            </a:r>
          </a:p>
          <a:p>
            <a:pPr eaLnBrk="1" hangingPunct="1"/>
            <a:r>
              <a:rPr lang="en-AU" altLang="en-US" smtClean="0"/>
              <a:t>Google data center</a:t>
            </a:r>
          </a:p>
          <a:p>
            <a:pPr lvl="1" eaLnBrk="1" hangingPunct="1"/>
            <a:r>
              <a:rPr lang="en-AU" altLang="en-US" smtClean="0"/>
              <a:t>Mostly operates at 10% </a:t>
            </a:r>
            <a:r>
              <a:rPr lang="en-AU" altLang="en-US" smtClean="0">
                <a:cs typeface="Arial" panose="020B0604020202020204" pitchFamily="34" charset="0"/>
              </a:rPr>
              <a:t>– 50% load</a:t>
            </a:r>
          </a:p>
          <a:p>
            <a:pPr lvl="1" eaLnBrk="1" hangingPunct="1"/>
            <a:r>
              <a:rPr lang="en-AU" altLang="en-US" smtClean="0">
                <a:cs typeface="Arial" panose="020B0604020202020204" pitchFamily="34" charset="0"/>
              </a:rPr>
              <a:t>At 100% load less than 1% of the time</a:t>
            </a:r>
          </a:p>
          <a:p>
            <a:pPr eaLnBrk="1" hangingPunct="1"/>
            <a:r>
              <a:rPr lang="en-AU" altLang="en-US" smtClean="0">
                <a:cs typeface="Arial" panose="020B0604020202020204" pitchFamily="34" charset="0"/>
              </a:rPr>
              <a:t>Consider designing processors to make power proportional to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12146EED-2F6D-44C0-9198-D98DE3F6A1A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en-US" sz="140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Pitfall: MIPS as a Performance Metric</a:t>
            </a:r>
            <a:endParaRPr lang="en-AU" altLang="en-US" sz="3600" smtClean="0"/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87562"/>
          </a:xfrm>
        </p:spPr>
        <p:txBody>
          <a:bodyPr/>
          <a:lstStyle/>
          <a:p>
            <a:pPr eaLnBrk="1" hangingPunct="1"/>
            <a:r>
              <a:rPr lang="en-US" altLang="en-US" smtClean="0"/>
              <a:t>MIPS: Millions of Instructions Per Second</a:t>
            </a:r>
          </a:p>
          <a:p>
            <a:pPr lvl="1" eaLnBrk="1" hangingPunct="1"/>
            <a:r>
              <a:rPr lang="en-US" altLang="en-US" smtClean="0"/>
              <a:t>Doesn’t account for</a:t>
            </a:r>
          </a:p>
          <a:p>
            <a:pPr lvl="2" eaLnBrk="1" hangingPunct="1"/>
            <a:r>
              <a:rPr lang="en-US" altLang="en-US" smtClean="0"/>
              <a:t>Differences in ISAs between computers</a:t>
            </a:r>
          </a:p>
          <a:p>
            <a:pPr lvl="2" eaLnBrk="1" hangingPunct="1"/>
            <a:r>
              <a:rPr lang="en-US" altLang="en-US" smtClean="0"/>
              <a:t>Differences in complexity between instructions</a:t>
            </a:r>
          </a:p>
        </p:txBody>
      </p:sp>
      <p:graphicFrame>
        <p:nvGraphicFramePr>
          <p:cNvPr id="120837" name="Object 4"/>
          <p:cNvGraphicFramePr>
            <a:graphicFrameLocks noChangeAspect="1"/>
          </p:cNvGraphicFramePr>
          <p:nvPr/>
        </p:nvGraphicFramePr>
        <p:xfrm>
          <a:off x="1331913" y="3360738"/>
          <a:ext cx="6556375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1" name="Equation" r:id="rId4" imgW="3276600" imgH="1041400" progId="Equation.3">
                  <p:embed/>
                </p:oleObj>
              </mc:Choice>
              <mc:Fallback>
                <p:oleObj name="Equation" r:id="rId4" imgW="3276600" imgH="1041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60738"/>
                        <a:ext cx="6556375" cy="208438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8" name="Rectangle 5"/>
          <p:cNvSpPr>
            <a:spLocks noChangeArrowheads="1"/>
          </p:cNvSpPr>
          <p:nvPr/>
        </p:nvSpPr>
        <p:spPr bwMode="auto">
          <a:xfrm>
            <a:off x="684213" y="5589588"/>
            <a:ext cx="82708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/>
              <a:t>CPI varies between programs on a given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1495A3DF-9E27-4277-B75E-9E5715C2234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en-US" sz="140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Concluding Remarks</a:t>
            </a:r>
            <a:endParaRPr lang="en-AU" altLang="en-US" smtClean="0"/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Cost/performance is improving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Due to underlying technology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Hierarchical layers of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 both hardware and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Instruction set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hardware/software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Execution time: the best performance measure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Power is a limiting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 parallelism to improve performance</a:t>
            </a:r>
          </a:p>
        </p:txBody>
      </p:sp>
      <p:sp>
        <p:nvSpPr>
          <p:cNvPr id="122885" name="Text Box 4"/>
          <p:cNvSpPr txBox="1">
            <a:spLocks noChangeArrowheads="1"/>
          </p:cNvSpPr>
          <p:nvPr/>
        </p:nvSpPr>
        <p:spPr bwMode="auto">
          <a:xfrm rot="5400000">
            <a:off x="7554119" y="1223169"/>
            <a:ext cx="2813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§1.9 Concluding Remarks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9283FF3A-6E8F-49E1-8AE6-F7A1357AD64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PostPC Era</a:t>
            </a:r>
            <a:endParaRPr lang="en-AU" altLang="en-US" smtClean="0"/>
          </a:p>
        </p:txBody>
      </p:sp>
      <p:pic>
        <p:nvPicPr>
          <p:cNvPr id="3584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1484313"/>
            <a:ext cx="6564312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PostPC Era</a:t>
            </a:r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0C0B75F2-8533-4B0A-804B-A02A8C650AA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kern="0" dirty="0" smtClean="0"/>
              <a:t>Personal Mobile Device (PMD)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Battery operated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Connects to the Internet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Hundreds of dollars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Smart phones, tablets, electronic glasses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kern="0" dirty="0" smtClean="0"/>
              <a:t>Cloud computing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Warehouse Scale Computers (WSC)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Software as a Service (</a:t>
            </a:r>
            <a:r>
              <a:rPr lang="en-US" kern="0" dirty="0" err="1" smtClean="0"/>
              <a:t>SaaS</a:t>
            </a:r>
            <a:r>
              <a:rPr lang="en-US" kern="0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Portion of software run on a PMD and a portion run in the Cloud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Amazon and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F8C6635C-C45A-4A2C-A6A0-D648520A8AF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What You Will Learn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How programs are translated into the machine language</a:t>
            </a:r>
          </a:p>
          <a:p>
            <a:pPr lvl="1" eaLnBrk="1" hangingPunct="1"/>
            <a:r>
              <a:rPr lang="en-AU" altLang="en-US" smtClean="0"/>
              <a:t>And how the hardware executes them</a:t>
            </a:r>
          </a:p>
          <a:p>
            <a:pPr eaLnBrk="1" hangingPunct="1"/>
            <a:r>
              <a:rPr lang="en-AU" altLang="en-US" smtClean="0"/>
              <a:t>The hardware/software interface</a:t>
            </a:r>
          </a:p>
          <a:p>
            <a:pPr eaLnBrk="1" hangingPunct="1"/>
            <a:r>
              <a:rPr lang="en-AU" altLang="en-US" smtClean="0"/>
              <a:t>What determines program performance</a:t>
            </a:r>
          </a:p>
          <a:p>
            <a:pPr lvl="1" eaLnBrk="1" hangingPunct="1"/>
            <a:r>
              <a:rPr lang="en-AU" altLang="en-US" smtClean="0"/>
              <a:t>And how it can be improved</a:t>
            </a:r>
          </a:p>
          <a:p>
            <a:pPr eaLnBrk="1" hangingPunct="1"/>
            <a:r>
              <a:rPr lang="en-AU" altLang="en-US" smtClean="0"/>
              <a:t>How hardware designers improve performance</a:t>
            </a:r>
          </a:p>
          <a:p>
            <a:pPr eaLnBrk="1" hangingPunct="1"/>
            <a:r>
              <a:rPr lang="en-AU" altLang="en-US" smtClean="0"/>
              <a:t>What is parallel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26D5A2A7-24C3-43E4-86E8-9B4E9644882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Understanding Performance</a:t>
            </a:r>
            <a:endParaRPr lang="en-AU" altLang="en-US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Algorithm</a:t>
            </a:r>
          </a:p>
          <a:p>
            <a:pPr lvl="1" eaLnBrk="1" hangingPunct="1"/>
            <a:r>
              <a:rPr lang="en-US" altLang="en-US" sz="2400" smtClean="0"/>
              <a:t>Determines number of operations executed</a:t>
            </a:r>
          </a:p>
          <a:p>
            <a:pPr eaLnBrk="1" hangingPunct="1"/>
            <a:r>
              <a:rPr lang="en-US" altLang="en-US" sz="2800" smtClean="0"/>
              <a:t>Programming language, compiler, architecture</a:t>
            </a:r>
          </a:p>
          <a:p>
            <a:pPr lvl="1" eaLnBrk="1" hangingPunct="1"/>
            <a:r>
              <a:rPr lang="en-US" altLang="en-US" sz="2400" smtClean="0"/>
              <a:t>Determine number of machine instructions executed per operation</a:t>
            </a:r>
          </a:p>
          <a:p>
            <a:pPr eaLnBrk="1" hangingPunct="1"/>
            <a:r>
              <a:rPr lang="en-US" altLang="en-US" sz="2800" smtClean="0"/>
              <a:t>Processor and memory system</a:t>
            </a:r>
          </a:p>
          <a:p>
            <a:pPr lvl="1" eaLnBrk="1" hangingPunct="1"/>
            <a:r>
              <a:rPr lang="en-US" altLang="en-US" sz="2400" smtClean="0"/>
              <a:t>Determine how fast instructions are executed</a:t>
            </a:r>
          </a:p>
          <a:p>
            <a:pPr eaLnBrk="1" hangingPunct="1"/>
            <a:r>
              <a:rPr lang="en-US" altLang="en-US" sz="2800" smtClean="0"/>
              <a:t>I/O system (including OS)</a:t>
            </a:r>
          </a:p>
          <a:p>
            <a:pPr lvl="1" eaLnBrk="1" hangingPunct="1"/>
            <a:r>
              <a:rPr lang="en-US" altLang="en-US" sz="2400" smtClean="0"/>
              <a:t>Determines how fast I/O operations are executed</a:t>
            </a:r>
            <a:endParaRPr lang="en-AU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Eight Great Ideas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/>
              <a:t>Design for </a:t>
            </a:r>
            <a:r>
              <a:rPr lang="en-US" altLang="en-US" sz="2400" b="1" i="1" smtClean="0"/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/>
              <a:t>Use </a:t>
            </a:r>
            <a:r>
              <a:rPr lang="en-US" altLang="en-US" sz="2400" b="1" i="1" smtClean="0"/>
              <a:t>abstraction</a:t>
            </a:r>
            <a:r>
              <a:rPr lang="en-US" altLang="en-US" sz="2400" smtClean="0"/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/>
              <a:t>Make the </a:t>
            </a:r>
            <a:r>
              <a:rPr lang="en-US" altLang="en-US" sz="2400" b="1" i="1" smtClean="0"/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/>
              <a:t>Performance </a:t>
            </a:r>
            <a:r>
              <a:rPr lang="en-US" altLang="en-US" sz="2400" i="1" smtClean="0"/>
              <a:t>via</a:t>
            </a:r>
            <a:r>
              <a:rPr lang="en-US" altLang="en-US" sz="2400" smtClean="0"/>
              <a:t> </a:t>
            </a:r>
            <a:r>
              <a:rPr lang="en-US" altLang="en-US" sz="2400" b="1" i="1" smtClean="0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/>
              <a:t>Performance </a:t>
            </a:r>
            <a:r>
              <a:rPr lang="en-US" altLang="en-US" sz="2400" i="1" smtClean="0"/>
              <a:t>via</a:t>
            </a:r>
            <a:r>
              <a:rPr lang="en-US" altLang="en-US" sz="2400" smtClean="0"/>
              <a:t> </a:t>
            </a:r>
            <a:r>
              <a:rPr lang="en-US" altLang="en-US" sz="2400" b="1" i="1" smtClean="0"/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/>
              <a:t>Performance </a:t>
            </a:r>
            <a:r>
              <a:rPr lang="en-US" altLang="en-US" sz="2400" i="1" smtClean="0"/>
              <a:t>via</a:t>
            </a:r>
            <a:r>
              <a:rPr lang="en-US" altLang="en-US" sz="2400" smtClean="0"/>
              <a:t> </a:t>
            </a:r>
            <a:r>
              <a:rPr lang="en-US" altLang="en-US" sz="2400" b="1" i="1" smtClean="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smtClean="0"/>
              <a:t>Hierarchy</a:t>
            </a:r>
            <a:r>
              <a:rPr lang="en-US" altLang="en-US" sz="2400" smtClean="0"/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smtClean="0"/>
              <a:t>Dependability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via</a:t>
            </a:r>
            <a:r>
              <a:rPr lang="en-US" altLang="en-US" sz="2400" smtClean="0"/>
              <a:t> redundancy</a:t>
            </a: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6C6278E7-B09A-4C41-8D4D-B5C24E06681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 rot="5400000">
            <a:off x="6418262" y="2357438"/>
            <a:ext cx="50847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§1.2 Eight Great Ideas in Computer Architecture</a:t>
            </a: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112838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760538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597275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4197350"/>
            <a:ext cx="6905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808538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5586413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15060</TotalTime>
  <Words>2561</Words>
  <Application>Microsoft Office PowerPoint</Application>
  <PresentationFormat>On-screen Show (4:3)</PresentationFormat>
  <Paragraphs>591</Paragraphs>
  <Slides>49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Wingdings</vt:lpstr>
      <vt:lpstr>Times New Roman</vt:lpstr>
      <vt:lpstr>Corbel</vt:lpstr>
      <vt:lpstr>Arial Black</vt:lpstr>
      <vt:lpstr>Tahoma</vt:lpstr>
      <vt:lpstr>2_Blends</vt:lpstr>
      <vt:lpstr>Microsoft Equation 3.0</vt:lpstr>
      <vt:lpstr>Microsoft Graph Chart</vt:lpstr>
      <vt:lpstr>Chapter 1</vt:lpstr>
      <vt:lpstr>The Computer Revolution</vt:lpstr>
      <vt:lpstr>Classes of Computers</vt:lpstr>
      <vt:lpstr>Classes of Computers</vt:lpstr>
      <vt:lpstr>The PostPC Era</vt:lpstr>
      <vt:lpstr>The PostPC Era</vt:lpstr>
      <vt:lpstr>What You Will Learn</vt:lpstr>
      <vt:lpstr>Understanding Performance</vt:lpstr>
      <vt:lpstr>Eight Great Ideas</vt:lpstr>
      <vt:lpstr>Below Your Program</vt:lpstr>
      <vt:lpstr>Levels of Program Code</vt:lpstr>
      <vt:lpstr>Components of a Computer</vt:lpstr>
      <vt:lpstr>Touchscreen</vt:lpstr>
      <vt:lpstr>Through the Looking Glass</vt:lpstr>
      <vt:lpstr>Opening the Box</vt:lpstr>
      <vt:lpstr>Inside the Processor (CPU)</vt:lpstr>
      <vt:lpstr>Inside the Processor</vt:lpstr>
      <vt:lpstr>Abstractions</vt:lpstr>
      <vt:lpstr>A Safe Place for Data</vt:lpstr>
      <vt:lpstr>Networks</vt:lpstr>
      <vt:lpstr>Technology Trends</vt:lpstr>
      <vt:lpstr>Semiconductor Technology</vt:lpstr>
      <vt:lpstr>Manufacturing ICs</vt:lpstr>
      <vt:lpstr>Intel Core i7 Wafer</vt:lpstr>
      <vt:lpstr>Integrated Circuit Cost</vt:lpstr>
      <vt:lpstr>Defining Performance</vt:lpstr>
      <vt:lpstr>Response Time and Throughput</vt:lpstr>
      <vt:lpstr>Relative Performance</vt:lpstr>
      <vt:lpstr>Measuring Execution Time</vt:lpstr>
      <vt:lpstr>CPU Clocking</vt:lpstr>
      <vt:lpstr>CPU Time</vt:lpstr>
      <vt:lpstr>CPU Time Example</vt:lpstr>
      <vt:lpstr>Instruction Count and CPI</vt:lpstr>
      <vt:lpstr>CPI Example</vt:lpstr>
      <vt:lpstr>CPI in More Detail</vt:lpstr>
      <vt:lpstr>CPI Example</vt:lpstr>
      <vt:lpstr>Performance Summary</vt:lpstr>
      <vt:lpstr>Power Trends</vt:lpstr>
      <vt:lpstr>Reducing Power</vt:lpstr>
      <vt:lpstr>Uniprocessor Performance</vt:lpstr>
      <vt:lpstr>Multiprocessors</vt:lpstr>
      <vt:lpstr>SPEC CPU Benchmark</vt:lpstr>
      <vt:lpstr>CINT2006 for Intel Core i7 920</vt:lpstr>
      <vt:lpstr>SPEC Power Benchmark</vt:lpstr>
      <vt:lpstr>SPECpower_ssj2008 for Xeon X5650</vt:lpstr>
      <vt:lpstr>Pitfall: Amdahl’s Law</vt:lpstr>
      <vt:lpstr>Fallacy: Low Power at Idle</vt:lpstr>
      <vt:lpstr>Pitfall: MIPS as a Performance Metric</vt:lpstr>
      <vt:lpstr>Concluding Remarks</vt:lpstr>
    </vt:vector>
  </TitlesOfParts>
  <Company>Ashenden Designs Pty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Yasser Mohammad</cp:lastModifiedBy>
  <cp:revision>167</cp:revision>
  <cp:lastPrinted>2015-01-27T22:53:39Z</cp:lastPrinted>
  <dcterms:created xsi:type="dcterms:W3CDTF">2001-07-25T06:45:25Z</dcterms:created>
  <dcterms:modified xsi:type="dcterms:W3CDTF">2015-10-03T18:37:30Z</dcterms:modified>
</cp:coreProperties>
</file>