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4" r:id="rId1"/>
  </p:sldMasterIdLst>
  <p:sldIdLst>
    <p:sldId id="263" r:id="rId2"/>
    <p:sldId id="264" r:id="rId3"/>
    <p:sldId id="265" r:id="rId4"/>
    <p:sldId id="286" r:id="rId5"/>
    <p:sldId id="257" r:id="rId6"/>
    <p:sldId id="258" r:id="rId7"/>
    <p:sldId id="287" r:id="rId8"/>
    <p:sldId id="262" r:id="rId9"/>
    <p:sldId id="266" r:id="rId10"/>
    <p:sldId id="288" r:id="rId11"/>
    <p:sldId id="259" r:id="rId12"/>
    <p:sldId id="290" r:id="rId13"/>
    <p:sldId id="267" r:id="rId14"/>
    <p:sldId id="291" r:id="rId15"/>
    <p:sldId id="268" r:id="rId16"/>
    <p:sldId id="292" r:id="rId17"/>
    <p:sldId id="270" r:id="rId18"/>
    <p:sldId id="271" r:id="rId19"/>
    <p:sldId id="272" r:id="rId20"/>
    <p:sldId id="273" r:id="rId21"/>
    <p:sldId id="293" r:id="rId22"/>
    <p:sldId id="274" r:id="rId23"/>
    <p:sldId id="281" r:id="rId24"/>
    <p:sldId id="282" r:id="rId25"/>
    <p:sldId id="283" r:id="rId26"/>
    <p:sldId id="284" r:id="rId27"/>
    <p:sldId id="285" r:id="rId28"/>
    <p:sldId id="294" r:id="rId29"/>
    <p:sldId id="277" r:id="rId30"/>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p:scale>
          <a:sx n="52" d="100"/>
          <a:sy n="52" d="100"/>
        </p:scale>
        <p:origin x="-1674" y="-5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A980585B-220C-47C1-A588-AAC801120DCA}" type="datetimeFigureOut">
              <a:rPr lang="ar-EG" smtClean="0"/>
              <a:pPr/>
              <a:t>01/12/1431</a:t>
            </a:fld>
            <a:endParaRPr lang="ar-EG"/>
          </a:p>
        </p:txBody>
      </p:sp>
      <p:sp>
        <p:nvSpPr>
          <p:cNvPr id="8" name="Slide Number Placeholder 7"/>
          <p:cNvSpPr>
            <a:spLocks noGrp="1"/>
          </p:cNvSpPr>
          <p:nvPr>
            <p:ph type="sldNum" sz="quarter" idx="11"/>
          </p:nvPr>
        </p:nvSpPr>
        <p:spPr/>
        <p:txBody>
          <a:bodyPr/>
          <a:lstStyle/>
          <a:p>
            <a:fld id="{72AE25B7-9E71-4113-865E-AC06045CE753}" type="slidenum">
              <a:rPr lang="ar-EG" smtClean="0"/>
              <a:pPr/>
              <a:t>‹#›</a:t>
            </a:fld>
            <a:endParaRPr lang="ar-EG"/>
          </a:p>
        </p:txBody>
      </p:sp>
      <p:sp>
        <p:nvSpPr>
          <p:cNvPr id="9" name="Footer Placeholder 8"/>
          <p:cNvSpPr>
            <a:spLocks noGrp="1"/>
          </p:cNvSpPr>
          <p:nvPr>
            <p:ph type="ftr" sz="quarter" idx="12"/>
          </p:nvPr>
        </p:nvSpPr>
        <p:spPr/>
        <p:txBody>
          <a:bodyPr/>
          <a:lstStyle/>
          <a:p>
            <a:endParaRPr lang="ar-E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80585B-220C-47C1-A588-AAC801120DCA}" type="datetimeFigureOut">
              <a:rPr lang="ar-EG" smtClean="0"/>
              <a:pPr/>
              <a:t>01/12/1431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72AE25B7-9E71-4113-865E-AC06045CE753}" type="slidenum">
              <a:rPr lang="ar-EG" smtClean="0"/>
              <a:pPr/>
              <a:t>‹#›</a:t>
            </a:fld>
            <a:endParaRPr lang="ar-E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80585B-220C-47C1-A588-AAC801120DCA}" type="datetimeFigureOut">
              <a:rPr lang="ar-EG" smtClean="0"/>
              <a:pPr/>
              <a:t>01/12/1431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72AE25B7-9E71-4113-865E-AC06045CE753}" type="slidenum">
              <a:rPr lang="ar-EG" smtClean="0"/>
              <a:pPr/>
              <a:t>‹#›</a:t>
            </a:fld>
            <a:endParaRPr lang="ar-E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A980585B-220C-47C1-A588-AAC801120DCA}" type="datetimeFigureOut">
              <a:rPr lang="ar-EG" smtClean="0"/>
              <a:pPr/>
              <a:t>01/12/1431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72AE25B7-9E71-4113-865E-AC06045CE753}" type="slidenum">
              <a:rPr lang="ar-EG" smtClean="0"/>
              <a:pPr/>
              <a:t>‹#›</a:t>
            </a:fld>
            <a:endParaRPr lang="ar-E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80585B-220C-47C1-A588-AAC801120DCA}" type="datetimeFigureOut">
              <a:rPr lang="ar-EG" smtClean="0"/>
              <a:pPr/>
              <a:t>01/12/1431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72AE25B7-9E71-4113-865E-AC06045CE753}" type="slidenum">
              <a:rPr lang="ar-EG" smtClean="0"/>
              <a:pPr/>
              <a:t>‹#›</a:t>
            </a:fld>
            <a:endParaRPr lang="ar-EG"/>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A980585B-220C-47C1-A588-AAC801120DCA}" type="datetimeFigureOut">
              <a:rPr lang="ar-EG" smtClean="0"/>
              <a:pPr/>
              <a:t>01/12/1431</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72AE25B7-9E71-4113-865E-AC06045CE753}" type="slidenum">
              <a:rPr lang="ar-EG" smtClean="0"/>
              <a:pPr/>
              <a:t>‹#›</a:t>
            </a:fld>
            <a:endParaRPr lang="ar-EG"/>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980585B-220C-47C1-A588-AAC801120DCA}" type="datetimeFigureOut">
              <a:rPr lang="ar-EG" smtClean="0"/>
              <a:pPr/>
              <a:t>01/12/1431</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72AE25B7-9E71-4113-865E-AC06045CE753}" type="slidenum">
              <a:rPr lang="ar-EG" smtClean="0"/>
              <a:pPr/>
              <a:t>‹#›</a:t>
            </a:fld>
            <a:endParaRPr lang="ar-EG"/>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80585B-220C-47C1-A588-AAC801120DCA}" type="datetimeFigureOut">
              <a:rPr lang="ar-EG" smtClean="0"/>
              <a:pPr/>
              <a:t>01/12/1431</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72AE25B7-9E71-4113-865E-AC06045CE753}" type="slidenum">
              <a:rPr lang="ar-EG" smtClean="0"/>
              <a:pPr/>
              <a:t>‹#›</a:t>
            </a:fld>
            <a:endParaRPr lang="ar-E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80585B-220C-47C1-A588-AAC801120DCA}" type="datetimeFigureOut">
              <a:rPr lang="ar-EG" smtClean="0"/>
              <a:pPr/>
              <a:t>01/12/1431</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72AE25B7-9E71-4113-865E-AC06045CE753}" type="slidenum">
              <a:rPr lang="ar-EG" smtClean="0"/>
              <a:pPr/>
              <a:t>‹#›</a:t>
            </a:fld>
            <a:endParaRPr lang="ar-E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80585B-220C-47C1-A588-AAC801120DCA}" type="datetimeFigureOut">
              <a:rPr lang="ar-EG" smtClean="0"/>
              <a:pPr/>
              <a:t>01/12/1431</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72AE25B7-9E71-4113-865E-AC06045CE753}" type="slidenum">
              <a:rPr lang="ar-EG" smtClean="0"/>
              <a:pPr/>
              <a:t>‹#›</a:t>
            </a:fld>
            <a:endParaRPr lang="ar-E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80585B-220C-47C1-A588-AAC801120DCA}" type="datetimeFigureOut">
              <a:rPr lang="ar-EG" smtClean="0"/>
              <a:pPr/>
              <a:t>01/12/1431</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72AE25B7-9E71-4113-865E-AC06045CE753}" type="slidenum">
              <a:rPr lang="ar-EG" smtClean="0"/>
              <a:pPr/>
              <a:t>‹#›</a:t>
            </a:fld>
            <a:endParaRPr lang="ar-E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A980585B-220C-47C1-A588-AAC801120DCA}" type="datetimeFigureOut">
              <a:rPr lang="ar-EG" smtClean="0"/>
              <a:pPr/>
              <a:t>01/12/1431</a:t>
            </a:fld>
            <a:endParaRPr lang="ar-EG"/>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ar-EG"/>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72AE25B7-9E71-4113-865E-AC06045CE753}" type="slidenum">
              <a:rPr lang="ar-EG" smtClean="0"/>
              <a:pPr/>
              <a:t>‹#›</a:t>
            </a:fld>
            <a:endParaRPr lang="ar-EG"/>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Automobiles" TargetMode="External"/><Relationship Id="rId2" Type="http://schemas.openxmlformats.org/officeDocument/2006/relationships/hyperlink" Target="http://en.wikipedia.org/wiki/Manufacturing" TargetMode="Externa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en.wikipedia.org/wiki/Piezoresistiv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Robotics" TargetMode="External"/><Relationship Id="rId2" Type="http://schemas.openxmlformats.org/officeDocument/2006/relationships/hyperlink" Target="http://en.wikipedia.org/wiki/Sensors" TargetMode="Externa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hyperlink" Target="http://en.wikipedia.org/wiki/Computer_hardwar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476672"/>
            <a:ext cx="7772400" cy="1139017"/>
          </a:xfrm>
        </p:spPr>
        <p:txBody>
          <a:bodyPr/>
          <a:lstStyle/>
          <a:p>
            <a:r>
              <a:rPr lang="en-US" dirty="0" smtClean="0"/>
              <a:t>Tactile sense</a:t>
            </a:r>
            <a:endParaRPr lang="ar-EG" dirty="0"/>
          </a:p>
        </p:txBody>
      </p:sp>
      <p:sp>
        <p:nvSpPr>
          <p:cNvPr id="3" name="Subtitle 2"/>
          <p:cNvSpPr>
            <a:spLocks noGrp="1"/>
          </p:cNvSpPr>
          <p:nvPr>
            <p:ph type="subTitle" idx="1"/>
          </p:nvPr>
        </p:nvSpPr>
        <p:spPr>
          <a:xfrm>
            <a:off x="395536" y="2132856"/>
            <a:ext cx="5544616" cy="3767310"/>
          </a:xfrm>
        </p:spPr>
        <p:txBody>
          <a:bodyPr>
            <a:normAutofit lnSpcReduction="10000"/>
          </a:bodyPr>
          <a:lstStyle/>
          <a:p>
            <a:r>
              <a:rPr lang="en-US" dirty="0" smtClean="0"/>
              <a:t>By:</a:t>
            </a:r>
          </a:p>
          <a:p>
            <a:r>
              <a:rPr lang="en-US" sz="3500" dirty="0" smtClean="0"/>
              <a:t>Reeham Mohamed </a:t>
            </a:r>
          </a:p>
          <a:p>
            <a:r>
              <a:rPr lang="en-US" sz="3500" dirty="0" smtClean="0"/>
              <a:t>Sarah alaa eldin</a:t>
            </a:r>
          </a:p>
          <a:p>
            <a:endParaRPr lang="ar-EG" dirty="0" smtClean="0"/>
          </a:p>
          <a:p>
            <a:endParaRPr lang="ar-EG" dirty="0"/>
          </a:p>
          <a:p>
            <a:endParaRPr lang="en-US" dirty="0" smtClean="0"/>
          </a:p>
          <a:p>
            <a:endParaRPr lang="en-US" dirty="0"/>
          </a:p>
          <a:p>
            <a:r>
              <a:rPr lang="en-US" dirty="0" smtClean="0"/>
              <a:t>Dr. yasser farouk</a:t>
            </a:r>
          </a:p>
          <a:p>
            <a:endParaRPr lang="en-US" dirty="0" smtClean="0"/>
          </a:p>
          <a:p>
            <a:endParaRPr lang="en-US" dirty="0"/>
          </a:p>
          <a:p>
            <a:endParaRPr lang="ar-EG" dirty="0"/>
          </a:p>
        </p:txBody>
      </p:sp>
      <p:pic>
        <p:nvPicPr>
          <p:cNvPr id="3074" name="Picture 2" descr="L:\robot siminar\tactile sense\shadow robot hand system.jpg"/>
          <p:cNvPicPr>
            <a:picLocks noChangeAspect="1" noChangeArrowheads="1"/>
          </p:cNvPicPr>
          <p:nvPr/>
        </p:nvPicPr>
        <p:blipFill>
          <a:blip r:embed="rId2"/>
          <a:srcRect/>
          <a:stretch>
            <a:fillRect/>
          </a:stretch>
        </p:blipFill>
        <p:spPr bwMode="auto">
          <a:xfrm>
            <a:off x="5580112" y="1836422"/>
            <a:ext cx="2815510" cy="367240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496944" cy="5616624"/>
          </a:xfrm>
        </p:spPr>
        <p:txBody>
          <a:bodyPr>
            <a:normAutofit/>
          </a:bodyPr>
          <a:lstStyle/>
          <a:p>
            <a:pPr marL="514350" indent="-514350" algn="l" rtl="0">
              <a:buFont typeface="+mj-lt"/>
              <a:buAutoNum type="arabicPeriod"/>
            </a:pPr>
            <a:r>
              <a:rPr lang="en-US" dirty="0">
                <a:solidFill>
                  <a:schemeClr val="bg1">
                    <a:lumMod val="75000"/>
                  </a:schemeClr>
                </a:solidFill>
              </a:rPr>
              <a:t>What is tactile sensor.</a:t>
            </a:r>
          </a:p>
          <a:p>
            <a:pPr marL="514350" indent="-514350" algn="l" rtl="0">
              <a:buFont typeface="+mj-lt"/>
              <a:buAutoNum type="arabicPeriod"/>
            </a:pPr>
            <a:r>
              <a:rPr lang="en-US" dirty="0">
                <a:solidFill>
                  <a:schemeClr val="bg1">
                    <a:lumMod val="75000"/>
                  </a:schemeClr>
                </a:solidFill>
              </a:rPr>
              <a:t>Human tactile sense.</a:t>
            </a:r>
          </a:p>
          <a:p>
            <a:pPr marL="514350" indent="-514350" algn="l" rtl="0">
              <a:buFont typeface="+mj-lt"/>
              <a:buAutoNum type="arabicPeriod"/>
            </a:pPr>
            <a:r>
              <a:rPr lang="en-US" dirty="0" smtClean="0">
                <a:solidFill>
                  <a:srgbClr val="FF0000"/>
                </a:solidFill>
              </a:rPr>
              <a:t>Tactile sense in industry.</a:t>
            </a:r>
          </a:p>
          <a:p>
            <a:pPr marL="514350" indent="-514350" algn="l" rtl="0">
              <a:buFont typeface="+mj-lt"/>
              <a:buAutoNum type="arabicPeriod"/>
            </a:pPr>
            <a:r>
              <a:rPr lang="en-US" dirty="0" smtClean="0">
                <a:solidFill>
                  <a:schemeClr val="bg1">
                    <a:lumMod val="75000"/>
                  </a:schemeClr>
                </a:solidFill>
              </a:rPr>
              <a:t>Tactile sense in robots.</a:t>
            </a:r>
          </a:p>
          <a:p>
            <a:pPr marL="514350" indent="-514350" algn="l" rtl="0">
              <a:buFont typeface="+mj-lt"/>
              <a:buAutoNum type="arabicPeriod"/>
            </a:pPr>
            <a:r>
              <a:rPr lang="en-US" dirty="0" smtClean="0">
                <a:solidFill>
                  <a:schemeClr val="bg1">
                    <a:lumMod val="75000"/>
                  </a:schemeClr>
                </a:solidFill>
              </a:rPr>
              <a:t>Tactile sense in human vs. robots.</a:t>
            </a:r>
          </a:p>
          <a:p>
            <a:pPr marL="514350" indent="-514350" algn="l" rtl="0">
              <a:buFont typeface="+mj-lt"/>
              <a:buAutoNum type="arabicPeriod"/>
            </a:pPr>
            <a:r>
              <a:rPr lang="en-US" dirty="0" smtClean="0">
                <a:solidFill>
                  <a:schemeClr val="bg1">
                    <a:lumMod val="75000"/>
                  </a:schemeClr>
                </a:solidFill>
              </a:rPr>
              <a:t>Types of tactile sensors in robots.</a:t>
            </a:r>
          </a:p>
          <a:p>
            <a:pPr algn="l" rtl="0">
              <a:buFontTx/>
              <a:buChar char="-"/>
            </a:pPr>
            <a:r>
              <a:rPr lang="en-US" dirty="0" smtClean="0">
                <a:solidFill>
                  <a:schemeClr val="bg1">
                    <a:lumMod val="75000"/>
                  </a:schemeClr>
                </a:solidFill>
              </a:rPr>
              <a:t>Resistive based sensors.</a:t>
            </a:r>
          </a:p>
          <a:p>
            <a:pPr algn="l" rtl="0">
              <a:buFontTx/>
              <a:buChar char="-"/>
            </a:pPr>
            <a:r>
              <a:rPr lang="en-US" dirty="0" smtClean="0">
                <a:solidFill>
                  <a:schemeClr val="bg1">
                    <a:lumMod val="75000"/>
                  </a:schemeClr>
                </a:solidFill>
              </a:rPr>
              <a:t>Piezoelectric sensor.</a:t>
            </a:r>
          </a:p>
          <a:p>
            <a:pPr algn="l" rtl="0">
              <a:buFontTx/>
              <a:buChar char="-"/>
            </a:pPr>
            <a:r>
              <a:rPr lang="en-US" dirty="0" smtClean="0">
                <a:solidFill>
                  <a:schemeClr val="bg1">
                    <a:lumMod val="75000"/>
                  </a:schemeClr>
                </a:solidFill>
              </a:rPr>
              <a:t>Strain gauge in tactile sensors.</a:t>
            </a:r>
          </a:p>
          <a:p>
            <a:pPr marL="0" indent="0" algn="l" rtl="0">
              <a:buNone/>
            </a:pPr>
            <a:r>
              <a:rPr lang="en-US" dirty="0" smtClean="0">
                <a:solidFill>
                  <a:schemeClr val="bg1">
                    <a:lumMod val="75000"/>
                  </a:schemeClr>
                </a:solidFill>
              </a:rPr>
              <a:t>7. What is touch capacitive touch sensing.</a:t>
            </a:r>
          </a:p>
          <a:p>
            <a:pPr marL="0" indent="0" algn="l" rtl="0">
              <a:buNone/>
            </a:pPr>
            <a:r>
              <a:rPr lang="en-US" dirty="0" smtClean="0">
                <a:solidFill>
                  <a:schemeClr val="bg1">
                    <a:lumMod val="75000"/>
                  </a:schemeClr>
                </a:solidFill>
              </a:rPr>
              <a:t>8. Robots using tactile sense.</a:t>
            </a:r>
            <a:endParaRPr lang="en-US" dirty="0">
              <a:solidFill>
                <a:schemeClr val="bg1">
                  <a:lumMod val="75000"/>
                </a:schemeClr>
              </a:solidFill>
            </a:endParaRPr>
          </a:p>
        </p:txBody>
      </p:sp>
    </p:spTree>
    <p:extLst>
      <p:ext uri="{BB962C8B-B14F-4D97-AF65-F5344CB8AC3E}">
        <p14:creationId xmlns:p14="http://schemas.microsoft.com/office/powerpoint/2010/main" val="257952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xEl>
                                              <p:pRg st="2" end="2"/>
                                            </p:txEl>
                                          </p:spTgt>
                                        </p:tgtEl>
                                        <p:attrNameLst>
                                          <p:attrName>r</p:attrName>
                                        </p:attrNameLst>
                                      </p:cBhvr>
                                    </p:animRot>
                                    <p:animRot by="-240000">
                                      <p:cBhvr>
                                        <p:cTn id="7" dur="200" fill="hold">
                                          <p:stCondLst>
                                            <p:cond delay="200"/>
                                          </p:stCondLst>
                                        </p:cTn>
                                        <p:tgtEl>
                                          <p:spTgt spid="3">
                                            <p:txEl>
                                              <p:pRg st="2" end="2"/>
                                            </p:txEl>
                                          </p:spTgt>
                                        </p:tgtEl>
                                        <p:attrNameLst>
                                          <p:attrName>r</p:attrName>
                                        </p:attrNameLst>
                                      </p:cBhvr>
                                    </p:animRot>
                                    <p:animRot by="240000">
                                      <p:cBhvr>
                                        <p:cTn id="8" dur="200" fill="hold">
                                          <p:stCondLst>
                                            <p:cond delay="400"/>
                                          </p:stCondLst>
                                        </p:cTn>
                                        <p:tgtEl>
                                          <p:spTgt spid="3">
                                            <p:txEl>
                                              <p:pRg st="2" end="2"/>
                                            </p:txEl>
                                          </p:spTgt>
                                        </p:tgtEl>
                                        <p:attrNameLst>
                                          <p:attrName>r</p:attrName>
                                        </p:attrNameLst>
                                      </p:cBhvr>
                                    </p:animRot>
                                    <p:animRot by="-240000">
                                      <p:cBhvr>
                                        <p:cTn id="9" dur="200" fill="hold">
                                          <p:stCondLst>
                                            <p:cond delay="600"/>
                                          </p:stCondLst>
                                        </p:cTn>
                                        <p:tgtEl>
                                          <p:spTgt spid="3">
                                            <p:txEl>
                                              <p:pRg st="2" end="2"/>
                                            </p:txEl>
                                          </p:spTgt>
                                        </p:tgtEl>
                                        <p:attrNameLst>
                                          <p:attrName>r</p:attrName>
                                        </p:attrNameLst>
                                      </p:cBhvr>
                                    </p:animRot>
                                    <p:animRot by="120000">
                                      <p:cBhvr>
                                        <p:cTn id="10" dur="200" fill="hold">
                                          <p:stCondLst>
                                            <p:cond delay="800"/>
                                          </p:stCondLst>
                                        </p:cTn>
                                        <p:tgtEl>
                                          <p:spTgt spid="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836712"/>
            <a:ext cx="8229600" cy="4525963"/>
          </a:xfrm>
        </p:spPr>
        <p:txBody>
          <a:bodyPr>
            <a:normAutofit/>
          </a:bodyPr>
          <a:lstStyle/>
          <a:p>
            <a:pPr marL="0" indent="0" algn="l">
              <a:buNone/>
            </a:pPr>
            <a:r>
              <a:rPr lang="en-US" sz="2400" dirty="0" smtClean="0"/>
              <a:t>Tactile sensors have been noted to be used in the </a:t>
            </a:r>
            <a:r>
              <a:rPr lang="en-US" sz="2400" dirty="0" smtClean="0">
                <a:hlinkClick r:id="rId2" tooltip="Manufacturing"/>
              </a:rPr>
              <a:t>manufacturing</a:t>
            </a:r>
            <a:r>
              <a:rPr lang="en-US" sz="2400" dirty="0" smtClean="0"/>
              <a:t> of </a:t>
            </a:r>
            <a:r>
              <a:rPr lang="en-US" sz="2400" dirty="0" smtClean="0">
                <a:hlinkClick r:id="rId3" tooltip="Automobiles"/>
              </a:rPr>
              <a:t>automobiles</a:t>
            </a:r>
            <a:r>
              <a:rPr lang="en-US" sz="2400" dirty="0"/>
              <a:t> Tactile Sensors can indicate the presence or shape of an object, its location in the </a:t>
            </a:r>
            <a:r>
              <a:rPr lang="en-US" sz="2400" dirty="0" smtClean="0"/>
              <a:t>hand</a:t>
            </a:r>
            <a:r>
              <a:rPr lang="en-US" sz="2400" dirty="0"/>
              <a:t>, and the force of </a:t>
            </a:r>
            <a:r>
              <a:rPr lang="en-US" sz="2400" dirty="0" smtClean="0"/>
              <a:t>contact.</a:t>
            </a:r>
            <a:endParaRPr lang="en-US" sz="2400" dirty="0"/>
          </a:p>
        </p:txBody>
      </p:sp>
      <p:pic>
        <p:nvPicPr>
          <p:cNvPr id="1029" name="Picture 5" descr="L:\robot siminar\tactile sense\a pick and place robot in a factory.jpg"/>
          <p:cNvPicPr>
            <a:picLocks noChangeAspect="1" noChangeArrowheads="1"/>
          </p:cNvPicPr>
          <p:nvPr/>
        </p:nvPicPr>
        <p:blipFill>
          <a:blip r:embed="rId4"/>
          <a:srcRect/>
          <a:stretch>
            <a:fillRect/>
          </a:stretch>
        </p:blipFill>
        <p:spPr bwMode="auto">
          <a:xfrm>
            <a:off x="2123728" y="2825932"/>
            <a:ext cx="5184576" cy="2843935"/>
          </a:xfrm>
          <a:prstGeom prst="rect">
            <a:avLst/>
          </a:prstGeom>
          <a:noFill/>
        </p:spPr>
      </p:pic>
      <p:sp>
        <p:nvSpPr>
          <p:cNvPr id="8" name="Rectangle 7"/>
          <p:cNvSpPr/>
          <p:nvPr/>
        </p:nvSpPr>
        <p:spPr>
          <a:xfrm>
            <a:off x="1898596" y="5820272"/>
            <a:ext cx="4770744" cy="369332"/>
          </a:xfrm>
          <a:prstGeom prst="rect">
            <a:avLst/>
          </a:prstGeom>
        </p:spPr>
        <p:txBody>
          <a:bodyPr wrap="square">
            <a:spAutoFit/>
          </a:bodyPr>
          <a:lstStyle/>
          <a:p>
            <a:r>
              <a:rPr lang="en-US" dirty="0" smtClean="0"/>
              <a:t>a pick and place robot in a factory</a:t>
            </a:r>
            <a:endParaRPr lang="ar-EG"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496944" cy="5616624"/>
          </a:xfrm>
        </p:spPr>
        <p:txBody>
          <a:bodyPr>
            <a:normAutofit/>
          </a:bodyPr>
          <a:lstStyle/>
          <a:p>
            <a:pPr marL="514350" indent="-514350" algn="l" rtl="0">
              <a:buFont typeface="+mj-lt"/>
              <a:buAutoNum type="arabicPeriod"/>
            </a:pPr>
            <a:r>
              <a:rPr lang="en-US" dirty="0">
                <a:solidFill>
                  <a:schemeClr val="bg1">
                    <a:lumMod val="75000"/>
                  </a:schemeClr>
                </a:solidFill>
              </a:rPr>
              <a:t>What is tactile sensor.</a:t>
            </a:r>
          </a:p>
          <a:p>
            <a:pPr marL="514350" indent="-514350" algn="l" rtl="0">
              <a:buFont typeface="+mj-lt"/>
              <a:buAutoNum type="arabicPeriod"/>
            </a:pPr>
            <a:r>
              <a:rPr lang="en-US" dirty="0">
                <a:solidFill>
                  <a:schemeClr val="bg1">
                    <a:lumMod val="75000"/>
                  </a:schemeClr>
                </a:solidFill>
              </a:rPr>
              <a:t>Human tactile sense.</a:t>
            </a:r>
          </a:p>
          <a:p>
            <a:pPr marL="514350" indent="-514350" algn="l" rtl="0">
              <a:buFont typeface="+mj-lt"/>
              <a:buAutoNum type="arabicPeriod"/>
            </a:pPr>
            <a:r>
              <a:rPr lang="en-US" dirty="0">
                <a:solidFill>
                  <a:schemeClr val="bg1">
                    <a:lumMod val="75000"/>
                  </a:schemeClr>
                </a:solidFill>
              </a:rPr>
              <a:t>Tactile sense in industry.</a:t>
            </a:r>
          </a:p>
          <a:p>
            <a:pPr marL="514350" indent="-514350" algn="l" rtl="0">
              <a:buFont typeface="+mj-lt"/>
              <a:buAutoNum type="arabicPeriod"/>
            </a:pPr>
            <a:r>
              <a:rPr lang="en-US" dirty="0" smtClean="0">
                <a:solidFill>
                  <a:srgbClr val="FF0000"/>
                </a:solidFill>
              </a:rPr>
              <a:t>Tactile sense in robots.</a:t>
            </a:r>
          </a:p>
          <a:p>
            <a:pPr marL="514350" indent="-514350" algn="l" rtl="0">
              <a:buFont typeface="+mj-lt"/>
              <a:buAutoNum type="arabicPeriod"/>
            </a:pPr>
            <a:r>
              <a:rPr lang="en-US" dirty="0" smtClean="0">
                <a:solidFill>
                  <a:schemeClr val="bg1">
                    <a:lumMod val="75000"/>
                  </a:schemeClr>
                </a:solidFill>
              </a:rPr>
              <a:t>Tactile sense in human vs. robots.</a:t>
            </a:r>
          </a:p>
          <a:p>
            <a:pPr marL="514350" indent="-514350" algn="l" rtl="0">
              <a:buFont typeface="+mj-lt"/>
              <a:buAutoNum type="arabicPeriod"/>
            </a:pPr>
            <a:r>
              <a:rPr lang="en-US" dirty="0" smtClean="0">
                <a:solidFill>
                  <a:schemeClr val="bg1">
                    <a:lumMod val="75000"/>
                  </a:schemeClr>
                </a:solidFill>
              </a:rPr>
              <a:t>Types of tactile sensors in robots.</a:t>
            </a:r>
          </a:p>
          <a:p>
            <a:pPr algn="l" rtl="0">
              <a:buFontTx/>
              <a:buChar char="-"/>
            </a:pPr>
            <a:r>
              <a:rPr lang="en-US" dirty="0" smtClean="0">
                <a:solidFill>
                  <a:schemeClr val="bg1">
                    <a:lumMod val="75000"/>
                  </a:schemeClr>
                </a:solidFill>
              </a:rPr>
              <a:t>Resistive based sensors.</a:t>
            </a:r>
          </a:p>
          <a:p>
            <a:pPr algn="l" rtl="0">
              <a:buFontTx/>
              <a:buChar char="-"/>
            </a:pPr>
            <a:r>
              <a:rPr lang="en-US" dirty="0" smtClean="0">
                <a:solidFill>
                  <a:schemeClr val="bg1">
                    <a:lumMod val="75000"/>
                  </a:schemeClr>
                </a:solidFill>
              </a:rPr>
              <a:t>Piezoelectric sensor.</a:t>
            </a:r>
          </a:p>
          <a:p>
            <a:pPr algn="l" rtl="0">
              <a:buFontTx/>
              <a:buChar char="-"/>
            </a:pPr>
            <a:r>
              <a:rPr lang="en-US" dirty="0" smtClean="0">
                <a:solidFill>
                  <a:schemeClr val="bg1">
                    <a:lumMod val="75000"/>
                  </a:schemeClr>
                </a:solidFill>
              </a:rPr>
              <a:t>Strain gauge in tactile sensors.</a:t>
            </a:r>
          </a:p>
          <a:p>
            <a:pPr marL="0" indent="0" algn="l" rtl="0">
              <a:buNone/>
            </a:pPr>
            <a:r>
              <a:rPr lang="en-US" dirty="0" smtClean="0">
                <a:solidFill>
                  <a:schemeClr val="bg1">
                    <a:lumMod val="75000"/>
                  </a:schemeClr>
                </a:solidFill>
              </a:rPr>
              <a:t>7. What is capacitive touch sensing.</a:t>
            </a:r>
          </a:p>
          <a:p>
            <a:pPr marL="0" indent="0" algn="l" rtl="0">
              <a:buNone/>
            </a:pPr>
            <a:r>
              <a:rPr lang="en-US" dirty="0" smtClean="0">
                <a:solidFill>
                  <a:schemeClr val="bg1">
                    <a:lumMod val="75000"/>
                  </a:schemeClr>
                </a:solidFill>
              </a:rPr>
              <a:t>8. Robots using tactile sense.</a:t>
            </a:r>
            <a:endParaRPr lang="en-US" dirty="0">
              <a:solidFill>
                <a:schemeClr val="bg1">
                  <a:lumMod val="75000"/>
                </a:schemeClr>
              </a:solidFill>
            </a:endParaRPr>
          </a:p>
        </p:txBody>
      </p:sp>
    </p:spTree>
    <p:extLst>
      <p:ext uri="{BB962C8B-B14F-4D97-AF65-F5344CB8AC3E}">
        <p14:creationId xmlns:p14="http://schemas.microsoft.com/office/powerpoint/2010/main" val="290133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xEl>
                                              <p:pRg st="3" end="3"/>
                                            </p:txEl>
                                          </p:spTgt>
                                        </p:tgtEl>
                                        <p:attrNameLst>
                                          <p:attrName>r</p:attrName>
                                        </p:attrNameLst>
                                      </p:cBhvr>
                                    </p:animRot>
                                    <p:animRot by="-240000">
                                      <p:cBhvr>
                                        <p:cTn id="7" dur="200" fill="hold">
                                          <p:stCondLst>
                                            <p:cond delay="200"/>
                                          </p:stCondLst>
                                        </p:cTn>
                                        <p:tgtEl>
                                          <p:spTgt spid="3">
                                            <p:txEl>
                                              <p:pRg st="3" end="3"/>
                                            </p:txEl>
                                          </p:spTgt>
                                        </p:tgtEl>
                                        <p:attrNameLst>
                                          <p:attrName>r</p:attrName>
                                        </p:attrNameLst>
                                      </p:cBhvr>
                                    </p:animRot>
                                    <p:animRot by="240000">
                                      <p:cBhvr>
                                        <p:cTn id="8" dur="200" fill="hold">
                                          <p:stCondLst>
                                            <p:cond delay="400"/>
                                          </p:stCondLst>
                                        </p:cTn>
                                        <p:tgtEl>
                                          <p:spTgt spid="3">
                                            <p:txEl>
                                              <p:pRg st="3" end="3"/>
                                            </p:txEl>
                                          </p:spTgt>
                                        </p:tgtEl>
                                        <p:attrNameLst>
                                          <p:attrName>r</p:attrName>
                                        </p:attrNameLst>
                                      </p:cBhvr>
                                    </p:animRot>
                                    <p:animRot by="-240000">
                                      <p:cBhvr>
                                        <p:cTn id="9" dur="200" fill="hold">
                                          <p:stCondLst>
                                            <p:cond delay="600"/>
                                          </p:stCondLst>
                                        </p:cTn>
                                        <p:tgtEl>
                                          <p:spTgt spid="3">
                                            <p:txEl>
                                              <p:pRg st="3" end="3"/>
                                            </p:txEl>
                                          </p:spTgt>
                                        </p:tgtEl>
                                        <p:attrNameLst>
                                          <p:attrName>r</p:attrName>
                                        </p:attrNameLst>
                                      </p:cBhvr>
                                    </p:animRot>
                                    <p:animRot by="120000">
                                      <p:cBhvr>
                                        <p:cTn id="10" dur="200" fill="hold">
                                          <p:stCondLst>
                                            <p:cond delay="800"/>
                                          </p:stCondLst>
                                        </p:cTn>
                                        <p:tgtEl>
                                          <p:spTgt spid="3">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08762"/>
            <a:ext cx="8229600" cy="4525963"/>
          </a:xfrm>
        </p:spPr>
        <p:txBody>
          <a:bodyPr>
            <a:normAutofit/>
          </a:bodyPr>
          <a:lstStyle/>
          <a:p>
            <a:pPr marL="0" indent="0" algn="l">
              <a:buNone/>
            </a:pPr>
            <a:r>
              <a:rPr lang="en-US" sz="2400" dirty="0" smtClean="0"/>
              <a:t>A transducer, usually associated with a robot end effectors, that is sensitive to touch and applied stress.</a:t>
            </a:r>
            <a:endParaRPr lang="ar-EG" sz="2400" dirty="0"/>
          </a:p>
        </p:txBody>
      </p:sp>
      <p:pic>
        <p:nvPicPr>
          <p:cNvPr id="4" name="Picture 2" descr="L:\robot siminar\tactile sense\shadow robot hand system.jpg"/>
          <p:cNvPicPr>
            <a:picLocks noChangeAspect="1" noChangeArrowheads="1"/>
          </p:cNvPicPr>
          <p:nvPr/>
        </p:nvPicPr>
        <p:blipFill>
          <a:blip r:embed="rId2"/>
          <a:srcRect/>
          <a:stretch>
            <a:fillRect/>
          </a:stretch>
        </p:blipFill>
        <p:spPr bwMode="auto">
          <a:xfrm>
            <a:off x="1714480" y="1714488"/>
            <a:ext cx="5297817" cy="4429156"/>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496944" cy="5616624"/>
          </a:xfrm>
        </p:spPr>
        <p:txBody>
          <a:bodyPr>
            <a:normAutofit/>
          </a:bodyPr>
          <a:lstStyle/>
          <a:p>
            <a:pPr marL="514350" indent="-514350" algn="l" rtl="0">
              <a:buFont typeface="+mj-lt"/>
              <a:buAutoNum type="arabicPeriod"/>
            </a:pPr>
            <a:r>
              <a:rPr lang="en-US" dirty="0">
                <a:solidFill>
                  <a:schemeClr val="bg1">
                    <a:lumMod val="75000"/>
                  </a:schemeClr>
                </a:solidFill>
              </a:rPr>
              <a:t>What is tactile sensor.</a:t>
            </a:r>
          </a:p>
          <a:p>
            <a:pPr marL="514350" indent="-514350" algn="l" rtl="0">
              <a:buFont typeface="+mj-lt"/>
              <a:buAutoNum type="arabicPeriod"/>
            </a:pPr>
            <a:r>
              <a:rPr lang="en-US" dirty="0">
                <a:solidFill>
                  <a:schemeClr val="bg1">
                    <a:lumMod val="75000"/>
                  </a:schemeClr>
                </a:solidFill>
              </a:rPr>
              <a:t>Human tactile sense.</a:t>
            </a:r>
          </a:p>
          <a:p>
            <a:pPr marL="514350" indent="-514350" algn="l" rtl="0">
              <a:buFont typeface="+mj-lt"/>
              <a:buAutoNum type="arabicPeriod"/>
            </a:pPr>
            <a:r>
              <a:rPr lang="en-US" dirty="0">
                <a:solidFill>
                  <a:schemeClr val="bg1">
                    <a:lumMod val="75000"/>
                  </a:schemeClr>
                </a:solidFill>
              </a:rPr>
              <a:t>Tactile sense in industry.</a:t>
            </a:r>
          </a:p>
          <a:p>
            <a:pPr marL="514350" indent="-514350" algn="l" rtl="0">
              <a:buFont typeface="+mj-lt"/>
              <a:buAutoNum type="arabicPeriod"/>
            </a:pPr>
            <a:r>
              <a:rPr lang="en-US" dirty="0">
                <a:solidFill>
                  <a:schemeClr val="bg1">
                    <a:lumMod val="75000"/>
                  </a:schemeClr>
                </a:solidFill>
              </a:rPr>
              <a:t>Tactile sense in robots.</a:t>
            </a:r>
          </a:p>
          <a:p>
            <a:pPr marL="514350" indent="-514350" algn="l" rtl="0">
              <a:buFont typeface="+mj-lt"/>
              <a:buAutoNum type="arabicPeriod"/>
            </a:pPr>
            <a:r>
              <a:rPr lang="en-US" dirty="0" smtClean="0">
                <a:solidFill>
                  <a:srgbClr val="FF0000"/>
                </a:solidFill>
              </a:rPr>
              <a:t>Tactile sense in human vs. robots.</a:t>
            </a:r>
          </a:p>
          <a:p>
            <a:pPr marL="514350" indent="-514350" algn="l" rtl="0">
              <a:buFont typeface="+mj-lt"/>
              <a:buAutoNum type="arabicPeriod"/>
            </a:pPr>
            <a:r>
              <a:rPr lang="en-US" dirty="0" smtClean="0">
                <a:solidFill>
                  <a:schemeClr val="bg1">
                    <a:lumMod val="75000"/>
                  </a:schemeClr>
                </a:solidFill>
              </a:rPr>
              <a:t>Types of tactile sensors in robots.</a:t>
            </a:r>
          </a:p>
          <a:p>
            <a:pPr algn="l" rtl="0">
              <a:buFontTx/>
              <a:buChar char="-"/>
            </a:pPr>
            <a:r>
              <a:rPr lang="en-US" dirty="0" smtClean="0">
                <a:solidFill>
                  <a:schemeClr val="bg1">
                    <a:lumMod val="75000"/>
                  </a:schemeClr>
                </a:solidFill>
              </a:rPr>
              <a:t>Resistive based sensors.</a:t>
            </a:r>
          </a:p>
          <a:p>
            <a:pPr algn="l" rtl="0">
              <a:buFontTx/>
              <a:buChar char="-"/>
            </a:pPr>
            <a:r>
              <a:rPr lang="en-US" dirty="0" smtClean="0">
                <a:solidFill>
                  <a:schemeClr val="bg1">
                    <a:lumMod val="75000"/>
                  </a:schemeClr>
                </a:solidFill>
              </a:rPr>
              <a:t>Piezoelectric sensor.</a:t>
            </a:r>
          </a:p>
          <a:p>
            <a:pPr algn="l" rtl="0">
              <a:buFontTx/>
              <a:buChar char="-"/>
            </a:pPr>
            <a:r>
              <a:rPr lang="en-US" dirty="0" smtClean="0">
                <a:solidFill>
                  <a:schemeClr val="bg1">
                    <a:lumMod val="75000"/>
                  </a:schemeClr>
                </a:solidFill>
              </a:rPr>
              <a:t>Strain gauge in tactile sensors.</a:t>
            </a:r>
          </a:p>
          <a:p>
            <a:pPr marL="0" indent="0" algn="l" rtl="0">
              <a:buNone/>
            </a:pPr>
            <a:r>
              <a:rPr lang="en-US" dirty="0" smtClean="0">
                <a:solidFill>
                  <a:schemeClr val="bg1">
                    <a:lumMod val="75000"/>
                  </a:schemeClr>
                </a:solidFill>
              </a:rPr>
              <a:t>7. What is capacitive touch sensing.</a:t>
            </a:r>
          </a:p>
          <a:p>
            <a:pPr marL="0" indent="0" algn="l" rtl="0">
              <a:buNone/>
            </a:pPr>
            <a:r>
              <a:rPr lang="en-US" dirty="0" smtClean="0">
                <a:solidFill>
                  <a:schemeClr val="bg1">
                    <a:lumMod val="75000"/>
                  </a:schemeClr>
                </a:solidFill>
              </a:rPr>
              <a:t>8. Robots using tactile sense.</a:t>
            </a:r>
            <a:endParaRPr lang="en-US" dirty="0">
              <a:solidFill>
                <a:schemeClr val="bg1">
                  <a:lumMod val="75000"/>
                </a:schemeClr>
              </a:solidFill>
            </a:endParaRPr>
          </a:p>
        </p:txBody>
      </p:sp>
    </p:spTree>
    <p:extLst>
      <p:ext uri="{BB962C8B-B14F-4D97-AF65-F5344CB8AC3E}">
        <p14:creationId xmlns:p14="http://schemas.microsoft.com/office/powerpoint/2010/main" val="413964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xEl>
                                              <p:pRg st="4" end="4"/>
                                            </p:txEl>
                                          </p:spTgt>
                                        </p:tgtEl>
                                        <p:attrNameLst>
                                          <p:attrName>r</p:attrName>
                                        </p:attrNameLst>
                                      </p:cBhvr>
                                    </p:animRot>
                                    <p:animRot by="-240000">
                                      <p:cBhvr>
                                        <p:cTn id="7" dur="200" fill="hold">
                                          <p:stCondLst>
                                            <p:cond delay="200"/>
                                          </p:stCondLst>
                                        </p:cTn>
                                        <p:tgtEl>
                                          <p:spTgt spid="3">
                                            <p:txEl>
                                              <p:pRg st="4" end="4"/>
                                            </p:txEl>
                                          </p:spTgt>
                                        </p:tgtEl>
                                        <p:attrNameLst>
                                          <p:attrName>r</p:attrName>
                                        </p:attrNameLst>
                                      </p:cBhvr>
                                    </p:animRot>
                                    <p:animRot by="240000">
                                      <p:cBhvr>
                                        <p:cTn id="8" dur="200" fill="hold">
                                          <p:stCondLst>
                                            <p:cond delay="400"/>
                                          </p:stCondLst>
                                        </p:cTn>
                                        <p:tgtEl>
                                          <p:spTgt spid="3">
                                            <p:txEl>
                                              <p:pRg st="4" end="4"/>
                                            </p:txEl>
                                          </p:spTgt>
                                        </p:tgtEl>
                                        <p:attrNameLst>
                                          <p:attrName>r</p:attrName>
                                        </p:attrNameLst>
                                      </p:cBhvr>
                                    </p:animRot>
                                    <p:animRot by="-240000">
                                      <p:cBhvr>
                                        <p:cTn id="9" dur="200" fill="hold">
                                          <p:stCondLst>
                                            <p:cond delay="600"/>
                                          </p:stCondLst>
                                        </p:cTn>
                                        <p:tgtEl>
                                          <p:spTgt spid="3">
                                            <p:txEl>
                                              <p:pRg st="4" end="4"/>
                                            </p:txEl>
                                          </p:spTgt>
                                        </p:tgtEl>
                                        <p:attrNameLst>
                                          <p:attrName>r</p:attrName>
                                        </p:attrNameLst>
                                      </p:cBhvr>
                                    </p:animRot>
                                    <p:animRot by="120000">
                                      <p:cBhvr>
                                        <p:cTn id="10" dur="200" fill="hold">
                                          <p:stCondLst>
                                            <p:cond delay="800"/>
                                          </p:stCondLst>
                                        </p:cTn>
                                        <p:tgtEl>
                                          <p:spTgt spid="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g1.png"/>
          <p:cNvPicPr>
            <a:picLocks noGrp="1" noChangeAspect="1"/>
          </p:cNvPicPr>
          <p:nvPr>
            <p:ph idx="1"/>
          </p:nvPr>
        </p:nvPicPr>
        <p:blipFill>
          <a:blip r:embed="rId2"/>
          <a:stretch>
            <a:fillRect/>
          </a:stretch>
        </p:blipFill>
        <p:spPr>
          <a:xfrm>
            <a:off x="1475656" y="476672"/>
            <a:ext cx="6034617" cy="4525963"/>
          </a:xfrm>
        </p:spPr>
      </p:pic>
      <p:sp>
        <p:nvSpPr>
          <p:cNvPr id="5" name="Rectangle 4"/>
          <p:cNvSpPr/>
          <p:nvPr/>
        </p:nvSpPr>
        <p:spPr>
          <a:xfrm>
            <a:off x="467544" y="4581128"/>
            <a:ext cx="7715304" cy="1661993"/>
          </a:xfrm>
          <a:prstGeom prst="rect">
            <a:avLst/>
          </a:prstGeom>
        </p:spPr>
        <p:txBody>
          <a:bodyPr wrap="square">
            <a:spAutoFit/>
          </a:bodyPr>
          <a:lstStyle/>
          <a:p>
            <a:pPr algn="l"/>
            <a:endParaRPr lang="en-US" sz="2400" dirty="0" smtClean="0"/>
          </a:p>
          <a:p>
            <a:pPr algn="l"/>
            <a:endParaRPr lang="en-US" sz="2400" dirty="0" smtClean="0"/>
          </a:p>
          <a:p>
            <a:pPr algn="l"/>
            <a:r>
              <a:rPr lang="en-US" dirty="0" smtClean="0"/>
              <a:t>As the figure shown below the mechanism of sensing needs controller .it is the brain in human and computer or any controller (microcontroller, computer and plc) in robots</a:t>
            </a:r>
            <a:endParaRPr lang="ar-EG"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496944" cy="5616624"/>
          </a:xfrm>
        </p:spPr>
        <p:txBody>
          <a:bodyPr>
            <a:normAutofit/>
          </a:bodyPr>
          <a:lstStyle/>
          <a:p>
            <a:pPr marL="514350" indent="-514350" algn="l" rtl="0">
              <a:buFont typeface="+mj-lt"/>
              <a:buAutoNum type="arabicPeriod"/>
            </a:pPr>
            <a:r>
              <a:rPr lang="en-US" dirty="0">
                <a:solidFill>
                  <a:schemeClr val="bg1">
                    <a:lumMod val="75000"/>
                  </a:schemeClr>
                </a:solidFill>
              </a:rPr>
              <a:t>What is tactile sensor.</a:t>
            </a:r>
          </a:p>
          <a:p>
            <a:pPr marL="514350" indent="-514350" algn="l" rtl="0">
              <a:buFont typeface="+mj-lt"/>
              <a:buAutoNum type="arabicPeriod"/>
            </a:pPr>
            <a:r>
              <a:rPr lang="en-US" dirty="0">
                <a:solidFill>
                  <a:schemeClr val="bg1">
                    <a:lumMod val="75000"/>
                  </a:schemeClr>
                </a:solidFill>
              </a:rPr>
              <a:t>Human tactile sense.</a:t>
            </a:r>
          </a:p>
          <a:p>
            <a:pPr marL="514350" indent="-514350" algn="l" rtl="0">
              <a:buFont typeface="+mj-lt"/>
              <a:buAutoNum type="arabicPeriod"/>
            </a:pPr>
            <a:r>
              <a:rPr lang="en-US" dirty="0">
                <a:solidFill>
                  <a:schemeClr val="bg1">
                    <a:lumMod val="75000"/>
                  </a:schemeClr>
                </a:solidFill>
              </a:rPr>
              <a:t>Tactile sense in industry.</a:t>
            </a:r>
          </a:p>
          <a:p>
            <a:pPr marL="514350" indent="-514350" algn="l" rtl="0">
              <a:buFont typeface="+mj-lt"/>
              <a:buAutoNum type="arabicPeriod"/>
            </a:pPr>
            <a:r>
              <a:rPr lang="en-US" dirty="0">
                <a:solidFill>
                  <a:schemeClr val="bg1">
                    <a:lumMod val="75000"/>
                  </a:schemeClr>
                </a:solidFill>
              </a:rPr>
              <a:t>Tactile sense in robots.</a:t>
            </a:r>
          </a:p>
          <a:p>
            <a:pPr marL="514350" indent="-514350" algn="l" rtl="0">
              <a:buFont typeface="+mj-lt"/>
              <a:buAutoNum type="arabicPeriod"/>
            </a:pPr>
            <a:r>
              <a:rPr lang="en-US" dirty="0">
                <a:solidFill>
                  <a:schemeClr val="bg1">
                    <a:lumMod val="75000"/>
                  </a:schemeClr>
                </a:solidFill>
              </a:rPr>
              <a:t>Tactile sense in human vs. robots.</a:t>
            </a:r>
          </a:p>
          <a:p>
            <a:pPr marL="514350" indent="-514350" algn="l" rtl="0">
              <a:buFont typeface="+mj-lt"/>
              <a:buAutoNum type="arabicPeriod"/>
            </a:pPr>
            <a:r>
              <a:rPr lang="en-US" dirty="0" smtClean="0">
                <a:solidFill>
                  <a:srgbClr val="FF0000"/>
                </a:solidFill>
              </a:rPr>
              <a:t>Types of tactile sensors in robots.</a:t>
            </a:r>
          </a:p>
          <a:p>
            <a:pPr algn="l" rtl="0">
              <a:buFontTx/>
              <a:buChar char="-"/>
            </a:pPr>
            <a:r>
              <a:rPr lang="en-US" dirty="0" smtClean="0">
                <a:solidFill>
                  <a:srgbClr val="FF0000"/>
                </a:solidFill>
              </a:rPr>
              <a:t>Resistive based sensors.</a:t>
            </a:r>
          </a:p>
          <a:p>
            <a:pPr algn="l" rtl="0">
              <a:buFontTx/>
              <a:buChar char="-"/>
            </a:pPr>
            <a:r>
              <a:rPr lang="en-US" dirty="0" smtClean="0">
                <a:solidFill>
                  <a:srgbClr val="FF0000"/>
                </a:solidFill>
              </a:rPr>
              <a:t>Piezoelectric sensor.</a:t>
            </a:r>
          </a:p>
          <a:p>
            <a:pPr algn="l" rtl="0">
              <a:buFontTx/>
              <a:buChar char="-"/>
            </a:pPr>
            <a:r>
              <a:rPr lang="en-US" dirty="0" smtClean="0">
                <a:solidFill>
                  <a:srgbClr val="FF0000"/>
                </a:solidFill>
              </a:rPr>
              <a:t>Strain gauge in tactile sensors.</a:t>
            </a:r>
          </a:p>
          <a:p>
            <a:pPr marL="0" indent="0" algn="l" rtl="0">
              <a:buNone/>
            </a:pPr>
            <a:r>
              <a:rPr lang="en-US" dirty="0" smtClean="0">
                <a:solidFill>
                  <a:schemeClr val="bg1">
                    <a:lumMod val="75000"/>
                  </a:schemeClr>
                </a:solidFill>
              </a:rPr>
              <a:t>7. What is capacitive touch sensing.</a:t>
            </a:r>
          </a:p>
          <a:p>
            <a:pPr marL="0" indent="0" algn="l" rtl="0">
              <a:buNone/>
            </a:pPr>
            <a:r>
              <a:rPr lang="en-US" dirty="0" smtClean="0">
                <a:solidFill>
                  <a:schemeClr val="bg1">
                    <a:lumMod val="75000"/>
                  </a:schemeClr>
                </a:solidFill>
              </a:rPr>
              <a:t>8. Robots using tactile sense.</a:t>
            </a:r>
            <a:endParaRPr lang="en-US" dirty="0">
              <a:solidFill>
                <a:schemeClr val="bg1">
                  <a:lumMod val="75000"/>
                </a:schemeClr>
              </a:solidFill>
            </a:endParaRPr>
          </a:p>
        </p:txBody>
      </p:sp>
    </p:spTree>
    <p:extLst>
      <p:ext uri="{BB962C8B-B14F-4D97-AF65-F5344CB8AC3E}">
        <p14:creationId xmlns:p14="http://schemas.microsoft.com/office/powerpoint/2010/main" val="2933743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xEl>
                                              <p:pRg st="5" end="5"/>
                                            </p:txEl>
                                          </p:spTgt>
                                        </p:tgtEl>
                                        <p:attrNameLst>
                                          <p:attrName>r</p:attrName>
                                        </p:attrNameLst>
                                      </p:cBhvr>
                                    </p:animRot>
                                    <p:animRot by="-240000">
                                      <p:cBhvr>
                                        <p:cTn id="7" dur="200" fill="hold">
                                          <p:stCondLst>
                                            <p:cond delay="200"/>
                                          </p:stCondLst>
                                        </p:cTn>
                                        <p:tgtEl>
                                          <p:spTgt spid="3">
                                            <p:txEl>
                                              <p:pRg st="5" end="5"/>
                                            </p:txEl>
                                          </p:spTgt>
                                        </p:tgtEl>
                                        <p:attrNameLst>
                                          <p:attrName>r</p:attrName>
                                        </p:attrNameLst>
                                      </p:cBhvr>
                                    </p:animRot>
                                    <p:animRot by="240000">
                                      <p:cBhvr>
                                        <p:cTn id="8" dur="200" fill="hold">
                                          <p:stCondLst>
                                            <p:cond delay="400"/>
                                          </p:stCondLst>
                                        </p:cTn>
                                        <p:tgtEl>
                                          <p:spTgt spid="3">
                                            <p:txEl>
                                              <p:pRg st="5" end="5"/>
                                            </p:txEl>
                                          </p:spTgt>
                                        </p:tgtEl>
                                        <p:attrNameLst>
                                          <p:attrName>r</p:attrName>
                                        </p:attrNameLst>
                                      </p:cBhvr>
                                    </p:animRot>
                                    <p:animRot by="-240000">
                                      <p:cBhvr>
                                        <p:cTn id="9" dur="200" fill="hold">
                                          <p:stCondLst>
                                            <p:cond delay="600"/>
                                          </p:stCondLst>
                                        </p:cTn>
                                        <p:tgtEl>
                                          <p:spTgt spid="3">
                                            <p:txEl>
                                              <p:pRg st="5" end="5"/>
                                            </p:txEl>
                                          </p:spTgt>
                                        </p:tgtEl>
                                        <p:attrNameLst>
                                          <p:attrName>r</p:attrName>
                                        </p:attrNameLst>
                                      </p:cBhvr>
                                    </p:animRot>
                                    <p:animRot by="120000">
                                      <p:cBhvr>
                                        <p:cTn id="10" dur="200" fill="hold">
                                          <p:stCondLst>
                                            <p:cond delay="800"/>
                                          </p:stCondLst>
                                        </p:cTn>
                                        <p:tgtEl>
                                          <p:spTgt spid="3">
                                            <p:txEl>
                                              <p:pRg st="5" end="5"/>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1000"/>
                                        <p:tgtEl>
                                          <p:spTgt spid="3">
                                            <p:txEl>
                                              <p:pRg st="6" end="6"/>
                                            </p:txEl>
                                          </p:spTgt>
                                        </p:tgtEl>
                                      </p:cBhvr>
                                    </p:animEffect>
                                    <p:anim calcmode="lin" valueType="num">
                                      <p:cBhvr>
                                        <p:cTn id="1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1000"/>
                                        <p:tgtEl>
                                          <p:spTgt spid="3">
                                            <p:txEl>
                                              <p:pRg st="7" end="7"/>
                                            </p:txEl>
                                          </p:spTgt>
                                        </p:tgtEl>
                                      </p:cBhvr>
                                    </p:animEffect>
                                    <p:anim calcmode="lin" valueType="num">
                                      <p:cBhvr>
                                        <p:cTn id="2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1000"/>
                                        <p:tgtEl>
                                          <p:spTgt spid="3">
                                            <p:txEl>
                                              <p:pRg st="8" end="8"/>
                                            </p:txEl>
                                          </p:spTgt>
                                        </p:tgtEl>
                                      </p:cBhvr>
                                    </p:animEffect>
                                    <p:anim calcmode="lin" valueType="num">
                                      <p:cBhvr>
                                        <p:cTn id="2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196752"/>
            <a:ext cx="8352928" cy="3168352"/>
          </a:xfrm>
        </p:spPr>
        <p:txBody>
          <a:bodyPr>
            <a:normAutofit/>
          </a:bodyPr>
          <a:lstStyle/>
          <a:p>
            <a:pPr marL="0" lvl="0" indent="0" algn="l">
              <a:buNone/>
            </a:pPr>
            <a:r>
              <a:rPr lang="en-US" sz="2400" dirty="0" smtClean="0"/>
              <a:t>Tactile Sensors are generally  and can be grouped into a number of different types depending upon their construction; the most common groups are </a:t>
            </a:r>
            <a:r>
              <a:rPr lang="en-US" sz="2400" dirty="0" smtClean="0">
                <a:hlinkClick r:id="rId2" tooltip="Piezoresistive"/>
              </a:rPr>
              <a:t>piezoelectric, Resistive based sensors</a:t>
            </a:r>
            <a:r>
              <a:rPr lang="en-US" sz="2400" i="1" dirty="0" smtClean="0"/>
              <a:t> </a:t>
            </a:r>
            <a:r>
              <a:rPr lang="en-US" sz="2400" dirty="0" smtClean="0"/>
              <a:t>, </a:t>
            </a:r>
            <a:r>
              <a:rPr lang="en-US" sz="2400" dirty="0" smtClean="0">
                <a:hlinkClick r:id="rId2" tooltip="Piezoresistive"/>
              </a:rPr>
              <a:t>capacitive</a:t>
            </a:r>
            <a:r>
              <a:rPr lang="en-US" sz="2400" dirty="0" smtClean="0"/>
              <a:t> and </a:t>
            </a:r>
            <a:r>
              <a:rPr lang="en-US" sz="2400" dirty="0" smtClean="0">
                <a:hlinkClick r:id="rId2" tooltip="Piezoresistive"/>
              </a:rPr>
              <a:t>strain gauge sensors</a:t>
            </a:r>
            <a:endParaRPr lang="ar-EG" sz="2400" dirty="0">
              <a:hlinkClick r:id="rId2" tooltip="Piezoresistive"/>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835496"/>
          </a:xfrm>
        </p:spPr>
        <p:txBody>
          <a:bodyPr>
            <a:normAutofit/>
          </a:bodyPr>
          <a:lstStyle/>
          <a:p>
            <a:pPr lvl="0" algn="l"/>
            <a:r>
              <a:rPr lang="en-US" i="1" dirty="0"/>
              <a:t>Resistive based </a:t>
            </a:r>
            <a:r>
              <a:rPr lang="en-US" i="1" dirty="0" smtClean="0"/>
              <a:t>sensors</a:t>
            </a:r>
            <a:endParaRPr lang="ar-EG" dirty="0"/>
          </a:p>
        </p:txBody>
      </p:sp>
      <p:sp>
        <p:nvSpPr>
          <p:cNvPr id="3" name="Content Placeholder 2"/>
          <p:cNvSpPr>
            <a:spLocks noGrp="1"/>
          </p:cNvSpPr>
          <p:nvPr>
            <p:ph idx="1"/>
          </p:nvPr>
        </p:nvSpPr>
        <p:spPr>
          <a:xfrm>
            <a:off x="467544" y="1556792"/>
            <a:ext cx="7931224" cy="3124944"/>
          </a:xfrm>
        </p:spPr>
        <p:txBody>
          <a:bodyPr/>
          <a:lstStyle/>
          <a:p>
            <a:pPr marL="0" indent="0">
              <a:buNone/>
            </a:pPr>
            <a:r>
              <a:rPr lang="en-US" dirty="0"/>
              <a:t>The basic principle of this type of sensor is </a:t>
            </a:r>
            <a:r>
              <a:rPr lang="en-US" dirty="0" smtClean="0"/>
              <a:t>measuring  changing on resistance </a:t>
            </a:r>
            <a:r>
              <a:rPr lang="en-US" dirty="0"/>
              <a:t>of a conductive elastomer or foam between two points</a:t>
            </a:r>
            <a:r>
              <a:rPr lang="en-US" dirty="0" smtClean="0"/>
              <a:t>. The majority of the sensors use an elastomer that consists of a carbon doped rubber.</a:t>
            </a:r>
            <a:endParaRPr lang="ar-EG" dirty="0"/>
          </a:p>
        </p:txBody>
      </p:sp>
      <p:pic>
        <p:nvPicPr>
          <p:cNvPr id="1026" name="Picture 20" descr="Description: Resistive sens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04" y="3143248"/>
            <a:ext cx="54260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226" y="332656"/>
            <a:ext cx="8229600" cy="979512"/>
          </a:xfrm>
        </p:spPr>
        <p:txBody>
          <a:bodyPr>
            <a:normAutofit/>
          </a:bodyPr>
          <a:lstStyle/>
          <a:p>
            <a:pPr lvl="0" algn="l"/>
            <a:r>
              <a:rPr lang="en-US" i="1" dirty="0"/>
              <a:t>Piezoelectric </a:t>
            </a:r>
            <a:r>
              <a:rPr lang="en-US" i="1" dirty="0" smtClean="0"/>
              <a:t>sensors</a:t>
            </a:r>
            <a:endParaRPr lang="ar-EG" dirty="0"/>
          </a:p>
        </p:txBody>
      </p:sp>
      <p:sp>
        <p:nvSpPr>
          <p:cNvPr id="4" name="Content Placeholder 3"/>
          <p:cNvSpPr>
            <a:spLocks noGrp="1"/>
          </p:cNvSpPr>
          <p:nvPr>
            <p:ph idx="1"/>
          </p:nvPr>
        </p:nvSpPr>
        <p:spPr>
          <a:xfrm>
            <a:off x="405226" y="1403367"/>
            <a:ext cx="8229600" cy="4525963"/>
          </a:xfrm>
        </p:spPr>
        <p:txBody>
          <a:bodyPr>
            <a:normAutofit/>
          </a:bodyPr>
          <a:lstStyle/>
          <a:p>
            <a:pPr marL="0" indent="0" algn="l">
              <a:buNone/>
            </a:pPr>
            <a:r>
              <a:rPr lang="en-US" sz="2000" dirty="0"/>
              <a:t>Polyvinylidene fluoride is not piezoelectric in its raw state, but can be made piezoelectric by heating the PVDF within an electric </a:t>
            </a:r>
            <a:r>
              <a:rPr lang="en-US" sz="2000" dirty="0" smtClean="0"/>
              <a:t>field. PVDF  is </a:t>
            </a:r>
            <a:r>
              <a:rPr lang="en-US" sz="2000" dirty="0"/>
              <a:t>supplied sheets between as 5 microns and 2 mm thick, and has good mechanical properties. A thin layer of metallization is applied to both sides of the sheet to collect the charge and permit electrical connections being </a:t>
            </a:r>
            <a:r>
              <a:rPr lang="en-US" sz="2000" dirty="0" smtClean="0"/>
              <a:t>made.so we use it in artificial skin </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8391" y="3876938"/>
            <a:ext cx="3683608" cy="202396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733" y="3933056"/>
            <a:ext cx="3562847" cy="199576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229600" cy="725470"/>
          </a:xfrm>
        </p:spPr>
        <p:txBody>
          <a:bodyPr>
            <a:normAutofit fontScale="90000"/>
          </a:bodyPr>
          <a:lstStyle/>
          <a:p>
            <a:pPr algn="l"/>
            <a:r>
              <a:rPr lang="en-US" dirty="0" smtClean="0"/>
              <a:t>We will talk about:</a:t>
            </a:r>
            <a:endParaRPr lang="ar-EG" dirty="0"/>
          </a:p>
        </p:txBody>
      </p:sp>
      <p:sp>
        <p:nvSpPr>
          <p:cNvPr id="3" name="Content Placeholder 2"/>
          <p:cNvSpPr>
            <a:spLocks noGrp="1"/>
          </p:cNvSpPr>
          <p:nvPr>
            <p:ph idx="1"/>
          </p:nvPr>
        </p:nvSpPr>
        <p:spPr>
          <a:xfrm>
            <a:off x="457200" y="1214422"/>
            <a:ext cx="8229600" cy="4878874"/>
          </a:xfrm>
        </p:spPr>
        <p:txBody>
          <a:bodyPr>
            <a:normAutofit/>
          </a:bodyPr>
          <a:lstStyle/>
          <a:p>
            <a:pPr marL="514350" indent="-514350" algn="l" rtl="0">
              <a:buFont typeface="+mj-lt"/>
              <a:buAutoNum type="arabicPeriod"/>
            </a:pPr>
            <a:r>
              <a:rPr lang="en-US" dirty="0" smtClean="0"/>
              <a:t>What is tactile sensor.</a:t>
            </a:r>
          </a:p>
          <a:p>
            <a:pPr marL="514350" indent="-514350" algn="l" rtl="0">
              <a:buFont typeface="+mj-lt"/>
              <a:buAutoNum type="arabicPeriod"/>
            </a:pPr>
            <a:r>
              <a:rPr lang="en-US" dirty="0" smtClean="0"/>
              <a:t>Human tactile sense.</a:t>
            </a:r>
          </a:p>
          <a:p>
            <a:pPr marL="514350" indent="-514350" algn="l" rtl="0">
              <a:buFont typeface="+mj-lt"/>
              <a:buAutoNum type="arabicPeriod"/>
            </a:pPr>
            <a:r>
              <a:rPr lang="en-US" dirty="0" smtClean="0"/>
              <a:t>Tactile sense in industry.</a:t>
            </a:r>
          </a:p>
          <a:p>
            <a:pPr marL="514350" indent="-514350" algn="l" rtl="0">
              <a:buFont typeface="+mj-lt"/>
              <a:buAutoNum type="arabicPeriod"/>
            </a:pPr>
            <a:r>
              <a:rPr lang="en-US" dirty="0" smtClean="0"/>
              <a:t>Tactile sense in robots.</a:t>
            </a:r>
          </a:p>
          <a:p>
            <a:pPr marL="514350" indent="-514350" algn="l" rtl="0">
              <a:buFont typeface="+mj-lt"/>
              <a:buAutoNum type="arabicPeriod"/>
            </a:pPr>
            <a:r>
              <a:rPr lang="en-US" dirty="0" smtClean="0"/>
              <a:t>Tactile sense in human vs. robots.</a:t>
            </a:r>
          </a:p>
          <a:p>
            <a:pPr marL="514350" indent="-514350" algn="l" rtl="0">
              <a:buFont typeface="+mj-lt"/>
              <a:buAutoNum type="arabicPeriod"/>
            </a:pPr>
            <a:r>
              <a:rPr lang="en-US" dirty="0" smtClean="0"/>
              <a:t>Types of tactile sensors in robots.</a:t>
            </a:r>
          </a:p>
          <a:p>
            <a:pPr algn="l" rtl="0">
              <a:buFontTx/>
              <a:buChar char="-"/>
            </a:pPr>
            <a:r>
              <a:rPr lang="en-US" dirty="0" smtClean="0"/>
              <a:t>Resistive based sensors.</a:t>
            </a:r>
          </a:p>
          <a:p>
            <a:pPr algn="l" rtl="0">
              <a:buFontTx/>
              <a:buChar char="-"/>
            </a:pPr>
            <a:r>
              <a:rPr lang="en-US" dirty="0" smtClean="0"/>
              <a:t>Piezoelectric sensor.</a:t>
            </a:r>
          </a:p>
          <a:p>
            <a:pPr algn="l" rtl="0">
              <a:buFontTx/>
              <a:buChar char="-"/>
            </a:pPr>
            <a:r>
              <a:rPr lang="en-US" dirty="0" smtClean="0"/>
              <a:t>Strain gauge in tactile sensors.</a:t>
            </a:r>
          </a:p>
          <a:p>
            <a:pPr marL="0" indent="0" algn="l" rtl="0">
              <a:buNone/>
            </a:pPr>
            <a:r>
              <a:rPr lang="en-US" dirty="0" smtClean="0"/>
              <a:t>7. What is capacitive touch sensing.</a:t>
            </a:r>
          </a:p>
          <a:p>
            <a:pPr marL="0" indent="0" algn="l" rtl="0">
              <a:buNone/>
            </a:pPr>
            <a:r>
              <a:rPr lang="en-US" dirty="0" smtClean="0"/>
              <a:t>8. Robots using tactile sense.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04664"/>
            <a:ext cx="8229600" cy="666882"/>
          </a:xfrm>
        </p:spPr>
        <p:txBody>
          <a:bodyPr>
            <a:normAutofit fontScale="90000"/>
          </a:bodyPr>
          <a:lstStyle/>
          <a:p>
            <a:pPr algn="l"/>
            <a:r>
              <a:rPr lang="en-US" sz="4400" i="1" dirty="0"/>
              <a:t>Strain gauges in tactile sensors</a:t>
            </a:r>
            <a:endParaRPr lang="ar-EG" sz="4400" dirty="0"/>
          </a:p>
        </p:txBody>
      </p:sp>
      <p:sp>
        <p:nvSpPr>
          <p:cNvPr id="3" name="Content Placeholder 2"/>
          <p:cNvSpPr>
            <a:spLocks noGrp="1"/>
          </p:cNvSpPr>
          <p:nvPr>
            <p:ph idx="1"/>
          </p:nvPr>
        </p:nvSpPr>
        <p:spPr>
          <a:xfrm>
            <a:off x="457200" y="1000108"/>
            <a:ext cx="8229600" cy="5126055"/>
          </a:xfrm>
        </p:spPr>
        <p:txBody>
          <a:bodyPr/>
          <a:lstStyle/>
          <a:p>
            <a:pPr marL="0" indent="0">
              <a:buNone/>
            </a:pPr>
            <a:r>
              <a:rPr lang="en-US" dirty="0" smtClean="0"/>
              <a:t>If the strain gauge is pre-stressed prior to the application of the backing medium, it is possible to measure both tensile and compressive stresses. When applied to robotic touch applications, the strain gauge is normally used in many configurations as a load cell, where the stress is measured directly at the point of contact</a:t>
            </a:r>
            <a:endParaRPr lang="ar-EG"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08" y="3643314"/>
            <a:ext cx="4071966" cy="218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496944" cy="5616624"/>
          </a:xfrm>
        </p:spPr>
        <p:txBody>
          <a:bodyPr>
            <a:normAutofit/>
          </a:bodyPr>
          <a:lstStyle/>
          <a:p>
            <a:pPr marL="514350" indent="-514350" algn="l" rtl="0">
              <a:buFont typeface="+mj-lt"/>
              <a:buAutoNum type="arabicPeriod"/>
            </a:pPr>
            <a:r>
              <a:rPr lang="en-US" dirty="0">
                <a:solidFill>
                  <a:schemeClr val="bg1">
                    <a:lumMod val="75000"/>
                  </a:schemeClr>
                </a:solidFill>
              </a:rPr>
              <a:t>What is tactile sensor.</a:t>
            </a:r>
          </a:p>
          <a:p>
            <a:pPr marL="514350" indent="-514350" algn="l" rtl="0">
              <a:buFont typeface="+mj-lt"/>
              <a:buAutoNum type="arabicPeriod"/>
            </a:pPr>
            <a:r>
              <a:rPr lang="en-US" dirty="0">
                <a:solidFill>
                  <a:schemeClr val="bg1">
                    <a:lumMod val="75000"/>
                  </a:schemeClr>
                </a:solidFill>
              </a:rPr>
              <a:t>Human tactile sense.</a:t>
            </a:r>
          </a:p>
          <a:p>
            <a:pPr marL="514350" indent="-514350" algn="l" rtl="0">
              <a:buFont typeface="+mj-lt"/>
              <a:buAutoNum type="arabicPeriod"/>
            </a:pPr>
            <a:r>
              <a:rPr lang="en-US" dirty="0">
                <a:solidFill>
                  <a:schemeClr val="bg1">
                    <a:lumMod val="75000"/>
                  </a:schemeClr>
                </a:solidFill>
              </a:rPr>
              <a:t>Tactile sense in industry.</a:t>
            </a:r>
          </a:p>
          <a:p>
            <a:pPr marL="514350" indent="-514350" algn="l" rtl="0">
              <a:buFont typeface="+mj-lt"/>
              <a:buAutoNum type="arabicPeriod"/>
            </a:pPr>
            <a:r>
              <a:rPr lang="en-US" dirty="0">
                <a:solidFill>
                  <a:schemeClr val="bg1">
                    <a:lumMod val="75000"/>
                  </a:schemeClr>
                </a:solidFill>
              </a:rPr>
              <a:t>Tactile sense in robots.</a:t>
            </a:r>
          </a:p>
          <a:p>
            <a:pPr marL="514350" indent="-514350" algn="l" rtl="0">
              <a:buFont typeface="+mj-lt"/>
              <a:buAutoNum type="arabicPeriod"/>
            </a:pPr>
            <a:r>
              <a:rPr lang="en-US" dirty="0">
                <a:solidFill>
                  <a:schemeClr val="bg1">
                    <a:lumMod val="75000"/>
                  </a:schemeClr>
                </a:solidFill>
              </a:rPr>
              <a:t>Tactile sense in human vs. robots.</a:t>
            </a:r>
          </a:p>
          <a:p>
            <a:pPr marL="514350" indent="-514350" algn="l" rtl="0">
              <a:buFont typeface="+mj-lt"/>
              <a:buAutoNum type="arabicPeriod"/>
            </a:pPr>
            <a:r>
              <a:rPr lang="en-US" dirty="0" smtClean="0">
                <a:solidFill>
                  <a:schemeClr val="bg1">
                    <a:lumMod val="75000"/>
                  </a:schemeClr>
                </a:solidFill>
              </a:rPr>
              <a:t>Types of tactile sensors in robots.</a:t>
            </a:r>
          </a:p>
          <a:p>
            <a:pPr algn="l" rtl="0">
              <a:buFontTx/>
              <a:buChar char="-"/>
            </a:pPr>
            <a:r>
              <a:rPr lang="en-US" dirty="0" smtClean="0">
                <a:solidFill>
                  <a:schemeClr val="bg1">
                    <a:lumMod val="75000"/>
                  </a:schemeClr>
                </a:solidFill>
              </a:rPr>
              <a:t>Resistive based sensors.</a:t>
            </a:r>
          </a:p>
          <a:p>
            <a:pPr algn="l" rtl="0">
              <a:buFontTx/>
              <a:buChar char="-"/>
            </a:pPr>
            <a:r>
              <a:rPr lang="en-US" dirty="0" smtClean="0">
                <a:solidFill>
                  <a:schemeClr val="bg1">
                    <a:lumMod val="75000"/>
                  </a:schemeClr>
                </a:solidFill>
              </a:rPr>
              <a:t>Piezoelectric sensor.</a:t>
            </a:r>
          </a:p>
          <a:p>
            <a:pPr algn="l" rtl="0">
              <a:buFontTx/>
              <a:buChar char="-"/>
            </a:pPr>
            <a:r>
              <a:rPr lang="en-US" dirty="0" smtClean="0">
                <a:solidFill>
                  <a:schemeClr val="bg1">
                    <a:lumMod val="75000"/>
                  </a:schemeClr>
                </a:solidFill>
              </a:rPr>
              <a:t>Strain gauge in tactile sensors.</a:t>
            </a:r>
          </a:p>
          <a:p>
            <a:pPr marL="0" indent="0" algn="l" rtl="0">
              <a:buNone/>
            </a:pPr>
            <a:r>
              <a:rPr lang="en-US" dirty="0" smtClean="0">
                <a:solidFill>
                  <a:srgbClr val="FF0000"/>
                </a:solidFill>
              </a:rPr>
              <a:t>7. What is capacitive touch sensing.</a:t>
            </a:r>
          </a:p>
          <a:p>
            <a:pPr marL="0" indent="0" algn="l" rtl="0">
              <a:buNone/>
            </a:pPr>
            <a:r>
              <a:rPr lang="en-US" dirty="0" smtClean="0">
                <a:solidFill>
                  <a:schemeClr val="bg1">
                    <a:lumMod val="75000"/>
                  </a:schemeClr>
                </a:solidFill>
              </a:rPr>
              <a:t>8. Robots using tactile sense.</a:t>
            </a:r>
            <a:endParaRPr lang="en-US" dirty="0">
              <a:solidFill>
                <a:schemeClr val="bg1">
                  <a:lumMod val="75000"/>
                </a:schemeClr>
              </a:solidFill>
            </a:endParaRPr>
          </a:p>
        </p:txBody>
      </p:sp>
    </p:spTree>
    <p:extLst>
      <p:ext uri="{BB962C8B-B14F-4D97-AF65-F5344CB8AC3E}">
        <p14:creationId xmlns:p14="http://schemas.microsoft.com/office/powerpoint/2010/main" val="2933743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xEl>
                                              <p:pRg st="9" end="9"/>
                                            </p:txEl>
                                          </p:spTgt>
                                        </p:tgtEl>
                                        <p:attrNameLst>
                                          <p:attrName>r</p:attrName>
                                        </p:attrNameLst>
                                      </p:cBhvr>
                                    </p:animRot>
                                    <p:animRot by="-240000">
                                      <p:cBhvr>
                                        <p:cTn id="7" dur="200" fill="hold">
                                          <p:stCondLst>
                                            <p:cond delay="200"/>
                                          </p:stCondLst>
                                        </p:cTn>
                                        <p:tgtEl>
                                          <p:spTgt spid="3">
                                            <p:txEl>
                                              <p:pRg st="9" end="9"/>
                                            </p:txEl>
                                          </p:spTgt>
                                        </p:tgtEl>
                                        <p:attrNameLst>
                                          <p:attrName>r</p:attrName>
                                        </p:attrNameLst>
                                      </p:cBhvr>
                                    </p:animRot>
                                    <p:animRot by="240000">
                                      <p:cBhvr>
                                        <p:cTn id="8" dur="200" fill="hold">
                                          <p:stCondLst>
                                            <p:cond delay="400"/>
                                          </p:stCondLst>
                                        </p:cTn>
                                        <p:tgtEl>
                                          <p:spTgt spid="3">
                                            <p:txEl>
                                              <p:pRg st="9" end="9"/>
                                            </p:txEl>
                                          </p:spTgt>
                                        </p:tgtEl>
                                        <p:attrNameLst>
                                          <p:attrName>r</p:attrName>
                                        </p:attrNameLst>
                                      </p:cBhvr>
                                    </p:animRot>
                                    <p:animRot by="-240000">
                                      <p:cBhvr>
                                        <p:cTn id="9" dur="200" fill="hold">
                                          <p:stCondLst>
                                            <p:cond delay="600"/>
                                          </p:stCondLst>
                                        </p:cTn>
                                        <p:tgtEl>
                                          <p:spTgt spid="3">
                                            <p:txEl>
                                              <p:pRg st="9" end="9"/>
                                            </p:txEl>
                                          </p:spTgt>
                                        </p:tgtEl>
                                        <p:attrNameLst>
                                          <p:attrName>r</p:attrName>
                                        </p:attrNameLst>
                                      </p:cBhvr>
                                    </p:animRot>
                                    <p:animRot by="120000">
                                      <p:cBhvr>
                                        <p:cTn id="10" dur="200" fill="hold">
                                          <p:stCondLst>
                                            <p:cond delay="800"/>
                                          </p:stCondLst>
                                        </p:cTn>
                                        <p:tgtEl>
                                          <p:spTgt spid="3">
                                            <p:txEl>
                                              <p:pRg st="9" end="9"/>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04664"/>
            <a:ext cx="8229600" cy="4525963"/>
          </a:xfrm>
        </p:spPr>
        <p:txBody>
          <a:bodyPr/>
          <a:lstStyle/>
          <a:p>
            <a:pPr marL="0" indent="0" algn="l" rtl="0">
              <a:buNone/>
            </a:pPr>
            <a:r>
              <a:rPr lang="en-US" dirty="0"/>
              <a:t>-Alternative to traditional push-button user interfaces.</a:t>
            </a:r>
          </a:p>
          <a:p>
            <a:pPr marL="0" indent="0" algn="l" rtl="0">
              <a:buNone/>
            </a:pPr>
            <a:r>
              <a:rPr lang="en-US" dirty="0"/>
              <a:t>- No mechanical movement.</a:t>
            </a:r>
          </a:p>
          <a:p>
            <a:pPr marL="0" indent="0" algn="l" rtl="0">
              <a:buNone/>
            </a:pPr>
            <a:r>
              <a:rPr lang="en-US" dirty="0"/>
              <a:t>-Completely sealed.</a:t>
            </a:r>
          </a:p>
          <a:p>
            <a:pPr marL="0" indent="0" algn="l" rtl="0">
              <a:buNone/>
            </a:pPr>
            <a:r>
              <a:rPr lang="en-US" dirty="0"/>
              <a:t>-Modern-looking design. </a:t>
            </a:r>
          </a:p>
          <a:p>
            <a:pPr marL="0" indent="0" algn="l" rtl="0">
              <a:buNone/>
            </a:pPr>
            <a:endParaRPr lang="en-US" dirty="0"/>
          </a:p>
          <a:p>
            <a:pPr marL="0" indent="0" algn="l" rtl="0">
              <a:buNone/>
            </a:pPr>
            <a:endParaRPr lang="ar-EG"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8" y="1500174"/>
            <a:ext cx="2590800"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00034" y="3643314"/>
            <a:ext cx="5000628" cy="1477328"/>
          </a:xfrm>
          <a:prstGeom prst="rect">
            <a:avLst/>
          </a:prstGeom>
        </p:spPr>
        <p:txBody>
          <a:bodyPr wrap="square">
            <a:spAutoFit/>
          </a:bodyPr>
          <a:lstStyle/>
          <a:p>
            <a:pPr lvl="0" algn="l" rtl="0" fontAlgn="base">
              <a:spcBef>
                <a:spcPct val="0"/>
              </a:spcBef>
              <a:spcAft>
                <a:spcPct val="0"/>
              </a:spcAft>
            </a:pPr>
            <a:r>
              <a:rPr lang="en-US" dirty="0" smtClean="0">
                <a:latin typeface="Comic Sans MS" pitchFamily="66" charset="0"/>
                <a:ea typeface="Times New Roman" pitchFamily="18" charset="0"/>
                <a:cs typeface="Times New Roman" pitchFamily="18" charset="0"/>
              </a:rPr>
              <a:t>What is Touch Capacitive Touch Sensing??</a:t>
            </a:r>
            <a:endParaRPr lang="en-US" dirty="0" smtClean="0">
              <a:latin typeface="Arial" pitchFamily="34" charset="0"/>
              <a:cs typeface="Arial" pitchFamily="34" charset="0"/>
            </a:endParaRPr>
          </a:p>
          <a:p>
            <a:pPr lvl="0" algn="l" rtl="0" eaLnBrk="0" fontAlgn="base" hangingPunct="0">
              <a:spcBef>
                <a:spcPct val="0"/>
              </a:spcBef>
              <a:spcAft>
                <a:spcPct val="0"/>
              </a:spcAft>
            </a:pPr>
            <a:r>
              <a:rPr lang="en-US" dirty="0" smtClean="0">
                <a:latin typeface="Comic Sans MS" pitchFamily="66" charset="0"/>
                <a:ea typeface="Times New Roman" pitchFamily="18" charset="0"/>
                <a:cs typeface="Times New Roman" pitchFamily="18" charset="0"/>
              </a:rPr>
              <a:t>Main components:</a:t>
            </a:r>
            <a:endParaRPr lang="en-US" dirty="0" smtClean="0">
              <a:latin typeface="Arial" pitchFamily="34" charset="0"/>
              <a:cs typeface="Arial" pitchFamily="34" charset="0"/>
            </a:endParaRPr>
          </a:p>
          <a:p>
            <a:pPr lvl="0" algn="l" rtl="0" eaLnBrk="0" fontAlgn="base" hangingPunct="0">
              <a:spcBef>
                <a:spcPct val="0"/>
              </a:spcBef>
              <a:spcAft>
                <a:spcPct val="0"/>
              </a:spcAft>
              <a:buFontTx/>
              <a:buChar char="•"/>
            </a:pPr>
            <a:r>
              <a:rPr lang="en-US" dirty="0" smtClean="0">
                <a:latin typeface="Comic Sans MS" pitchFamily="66" charset="0"/>
                <a:ea typeface="Times New Roman" pitchFamily="18" charset="0"/>
                <a:cs typeface="Times New Roman" pitchFamily="18" charset="0"/>
              </a:rPr>
              <a:t>Touch Sensor</a:t>
            </a:r>
            <a:endParaRPr lang="en-US" dirty="0" smtClean="0">
              <a:latin typeface="Arial" pitchFamily="34" charset="0"/>
              <a:cs typeface="Arial" pitchFamily="34" charset="0"/>
            </a:endParaRPr>
          </a:p>
          <a:p>
            <a:pPr lvl="0" algn="l" rtl="0" eaLnBrk="0" fontAlgn="base" hangingPunct="0">
              <a:spcBef>
                <a:spcPct val="0"/>
              </a:spcBef>
              <a:spcAft>
                <a:spcPct val="0"/>
              </a:spcAft>
              <a:buFontTx/>
              <a:buChar char="•"/>
            </a:pPr>
            <a:r>
              <a:rPr lang="en-US" dirty="0" smtClean="0">
                <a:latin typeface="Comic Sans MS" pitchFamily="66" charset="0"/>
                <a:ea typeface="Times New Roman" pitchFamily="18" charset="0"/>
                <a:cs typeface="Times New Roman" pitchFamily="18" charset="0"/>
              </a:rPr>
              <a:t>Relaxation Oscillator Circuit</a:t>
            </a:r>
            <a:endParaRPr lang="en-US" dirty="0" smtClean="0">
              <a:latin typeface="Arial" pitchFamily="34" charset="0"/>
              <a:cs typeface="Arial" pitchFamily="34" charset="0"/>
            </a:endParaRPr>
          </a:p>
          <a:p>
            <a:pPr lvl="0" algn="l" rtl="0" eaLnBrk="0" fontAlgn="base" hangingPunct="0">
              <a:spcBef>
                <a:spcPct val="0"/>
              </a:spcBef>
              <a:spcAft>
                <a:spcPct val="0"/>
              </a:spcAft>
              <a:buFontTx/>
              <a:buChar char="•"/>
            </a:pPr>
            <a:r>
              <a:rPr lang="en-US" dirty="0" smtClean="0">
                <a:latin typeface="Comic Sans MS" pitchFamily="66" charset="0"/>
                <a:ea typeface="Times New Roman" pitchFamily="18" charset="0"/>
                <a:cs typeface="Times New Roman" pitchFamily="18" charset="0"/>
              </a:rPr>
              <a:t>Frequency Measurement</a:t>
            </a:r>
            <a:endParaRPr lang="en-US"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571612"/>
            <a:ext cx="7488832" cy="1200329"/>
          </a:xfrm>
          <a:prstGeom prst="rect">
            <a:avLst/>
          </a:prstGeom>
        </p:spPr>
        <p:txBody>
          <a:bodyPr wrap="square">
            <a:spAutoFit/>
          </a:bodyPr>
          <a:lstStyle/>
          <a:p>
            <a:pPr algn="l" rtl="0"/>
            <a:r>
              <a:rPr lang="en-US" dirty="0" smtClean="0"/>
              <a:t>First</a:t>
            </a:r>
            <a:r>
              <a:rPr lang="en-US" dirty="0"/>
              <a:t>, we have the touch sensor itself. As the Capacitive Touch Sensing name implies, this sensor will produce a varying capacitance that will interact with a relaxation oscillator circuit. When the capacitance from the sensor </a:t>
            </a:r>
            <a:r>
              <a:rPr lang="en-US" dirty="0" smtClean="0"/>
              <a:t>changes</a:t>
            </a:r>
            <a:r>
              <a:rPr lang="en-US" b="1" dirty="0"/>
              <a:t> </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12" y="2500306"/>
            <a:ext cx="5359630" cy="209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p:cNvSpPr>
            <a:spLocks noGrp="1"/>
          </p:cNvSpPr>
          <p:nvPr>
            <p:ph type="title"/>
          </p:nvPr>
        </p:nvSpPr>
        <p:spPr>
          <a:xfrm>
            <a:off x="251520" y="428604"/>
            <a:ext cx="8229600" cy="857256"/>
          </a:xfrm>
        </p:spPr>
        <p:txBody>
          <a:bodyPr>
            <a:noAutofit/>
          </a:bodyPr>
          <a:lstStyle/>
          <a:p>
            <a:pPr algn="l"/>
            <a:r>
              <a:rPr lang="en-US" sz="2800" cap="all" dirty="0"/>
              <a:t>Overview of </a:t>
            </a:r>
            <a:r>
              <a:rPr lang="en-US" sz="2800" cap="all" dirty="0" smtClean="0"/>
              <a:t>Capacitive </a:t>
            </a:r>
            <a:r>
              <a:rPr lang="en-US" sz="2800" cap="all" dirty="0"/>
              <a:t>Touch </a:t>
            </a:r>
            <a:r>
              <a:rPr lang="en-US" sz="2800" cap="all" dirty="0" smtClean="0"/>
              <a:t>Sensing</a:t>
            </a:r>
            <a:endParaRPr lang="en-US" sz="2800" dirty="0"/>
          </a:p>
        </p:txBody>
      </p:sp>
      <p:pic>
        <p:nvPicPr>
          <p:cNvPr id="7" name="Picture 3"/>
          <p:cNvPicPr>
            <a:picLocks noChangeAspect="1" noChangeArrowheads="1"/>
          </p:cNvPicPr>
          <p:nvPr/>
        </p:nvPicPr>
        <p:blipFill>
          <a:blip r:embed="rId3"/>
          <a:srcRect/>
          <a:stretch>
            <a:fillRect/>
          </a:stretch>
        </p:blipFill>
        <p:spPr bwMode="auto">
          <a:xfrm>
            <a:off x="2857488" y="4572008"/>
            <a:ext cx="5214974" cy="1857388"/>
          </a:xfrm>
          <a:prstGeom prst="rect">
            <a:avLst/>
          </a:prstGeom>
          <a:noFill/>
          <a:ln w="9525">
            <a:noFill/>
            <a:miter lim="800000"/>
            <a:headEnd/>
            <a:tailEnd/>
          </a:ln>
        </p:spPr>
      </p:pic>
    </p:spTree>
    <p:extLst>
      <p:ext uri="{BB962C8B-B14F-4D97-AF65-F5344CB8AC3E}">
        <p14:creationId xmlns:p14="http://schemas.microsoft.com/office/powerpoint/2010/main" val="39395611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979512"/>
          </a:xfrm>
        </p:spPr>
        <p:txBody>
          <a:bodyPr>
            <a:normAutofit/>
          </a:bodyPr>
          <a:lstStyle/>
          <a:p>
            <a:pPr algn="l"/>
            <a:r>
              <a:rPr lang="en-US" sz="4000" cap="all" dirty="0"/>
              <a:t>Frequency </a:t>
            </a:r>
            <a:r>
              <a:rPr lang="en-US" sz="4000" cap="all" dirty="0" smtClean="0"/>
              <a:t>Measurement</a:t>
            </a:r>
            <a:endParaRPr lang="en-US" sz="4000"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5696" y="2852936"/>
            <a:ext cx="5285715" cy="266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55576" y="1484784"/>
            <a:ext cx="7056784" cy="1200329"/>
          </a:xfrm>
          <a:prstGeom prst="rect">
            <a:avLst/>
          </a:prstGeom>
        </p:spPr>
        <p:txBody>
          <a:bodyPr wrap="square">
            <a:spAutoFit/>
          </a:bodyPr>
          <a:lstStyle/>
          <a:p>
            <a:pPr algn="l" rtl="0"/>
            <a:r>
              <a:rPr lang="en-US" dirty="0"/>
              <a:t>In order to interpret this change in oscillator frequency, a frequency measurement component is required in our system. This component will interface hardware and software to accurately determine if and when a sensor has been touched.</a:t>
            </a:r>
          </a:p>
        </p:txBody>
      </p:sp>
    </p:spTree>
    <p:extLst>
      <p:ext uri="{BB962C8B-B14F-4D97-AF65-F5344CB8AC3E}">
        <p14:creationId xmlns:p14="http://schemas.microsoft.com/office/powerpoint/2010/main" val="12357828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051520"/>
          </a:xfrm>
        </p:spPr>
        <p:txBody>
          <a:bodyPr>
            <a:normAutofit/>
          </a:bodyPr>
          <a:lstStyle/>
          <a:p>
            <a:pPr algn="l"/>
            <a:r>
              <a:rPr lang="en-US" sz="4400" dirty="0"/>
              <a:t>Touch Sensor </a:t>
            </a:r>
            <a:r>
              <a:rPr lang="en-US" sz="4400" dirty="0" smtClean="0"/>
              <a:t>Construction</a:t>
            </a:r>
            <a:endParaRPr lang="en-US" sz="4400" dirty="0"/>
          </a:p>
        </p:txBody>
      </p:sp>
      <p:sp>
        <p:nvSpPr>
          <p:cNvPr id="3" name="Content Placeholder 2"/>
          <p:cNvSpPr>
            <a:spLocks noGrp="1"/>
          </p:cNvSpPr>
          <p:nvPr>
            <p:ph idx="1"/>
          </p:nvPr>
        </p:nvSpPr>
        <p:spPr/>
        <p:txBody>
          <a:bodyPr/>
          <a:lstStyle/>
          <a:p>
            <a:pPr marL="0" indent="0">
              <a:buNone/>
            </a:pPr>
            <a:r>
              <a:rPr lang="en-US" dirty="0" smtClean="0"/>
              <a:t>Fiberglass</a:t>
            </a:r>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a:t>Copper (Cu) pads </a:t>
            </a: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a:t>Glass or Plexiglas</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9910" y="1544289"/>
            <a:ext cx="2793563" cy="140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2957599"/>
            <a:ext cx="2667839" cy="1524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4797152"/>
            <a:ext cx="2645287" cy="14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30396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8229600" cy="1600200"/>
          </a:xfrm>
        </p:spPr>
        <p:txBody>
          <a:bodyPr>
            <a:normAutofit/>
          </a:bodyPr>
          <a:lstStyle/>
          <a:p>
            <a:pPr algn="l"/>
            <a:r>
              <a:rPr lang="en-US" dirty="0"/>
              <a:t>How does it work</a:t>
            </a:r>
            <a:r>
              <a:rPr lang="en-US" dirty="0" smtClean="0"/>
              <a:t>?</a:t>
            </a:r>
            <a:endParaRPr lang="en-US"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67744" y="3284984"/>
            <a:ext cx="3780953" cy="2380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9552" y="2177300"/>
            <a:ext cx="6408712" cy="646331"/>
          </a:xfrm>
          <a:prstGeom prst="rect">
            <a:avLst/>
          </a:prstGeom>
        </p:spPr>
        <p:txBody>
          <a:bodyPr wrap="square">
            <a:spAutoFit/>
          </a:bodyPr>
          <a:lstStyle/>
          <a:p>
            <a:pPr algn="l"/>
            <a:r>
              <a:rPr lang="en-US" dirty="0"/>
              <a:t> A finger touch will add a second capacitance in parallel with the pad’s capacitance. </a:t>
            </a:r>
          </a:p>
        </p:txBody>
      </p:sp>
    </p:spTree>
    <p:extLst>
      <p:ext uri="{BB962C8B-B14F-4D97-AF65-F5344CB8AC3E}">
        <p14:creationId xmlns:p14="http://schemas.microsoft.com/office/powerpoint/2010/main" val="19596127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Equivalent </a:t>
            </a:r>
            <a:r>
              <a:rPr lang="en-US" dirty="0" smtClean="0"/>
              <a:t>Circuits</a:t>
            </a:r>
            <a:endParaRPr 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2060848"/>
            <a:ext cx="7068541"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4077072"/>
            <a:ext cx="6639632" cy="2033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81380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420888"/>
            <a:ext cx="8229600" cy="1600200"/>
          </a:xfrm>
        </p:spPr>
        <p:txBody>
          <a:bodyPr/>
          <a:lstStyle/>
          <a:p>
            <a:r>
              <a:rPr lang="en-US" dirty="0" smtClean="0"/>
              <a:t>videos</a:t>
            </a:r>
            <a:endParaRPr lang="en-US" dirty="0"/>
          </a:p>
        </p:txBody>
      </p:sp>
    </p:spTree>
    <p:extLst>
      <p:ext uri="{BB962C8B-B14F-4D97-AF65-F5344CB8AC3E}">
        <p14:creationId xmlns:p14="http://schemas.microsoft.com/office/powerpoint/2010/main" val="2820322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980728"/>
            <a:ext cx="8229600" cy="4525963"/>
          </a:xfrm>
        </p:spPr>
        <p:txBody>
          <a:bodyPr/>
          <a:lstStyle/>
          <a:p>
            <a:pPr marL="0" indent="0" algn="l" rtl="0">
              <a:buNone/>
            </a:pPr>
            <a:r>
              <a:rPr lang="en-US" dirty="0" smtClean="0"/>
              <a:t>Although, the researches proves that robot dealing with its environment reaches high levels it will never reaches the human level.</a:t>
            </a:r>
          </a:p>
          <a:p>
            <a:pPr marL="0" indent="0" rtl="0">
              <a:buNone/>
            </a:pPr>
            <a:r>
              <a:rPr lang="en-US" dirty="0" smtClean="0"/>
              <a:t> </a:t>
            </a:r>
          </a:p>
          <a:p>
            <a:pPr marL="0" indent="0" algn="l">
              <a:buNone/>
            </a:pPr>
            <a:endParaRPr lang="en-US" dirty="0" smtClean="0"/>
          </a:p>
          <a:p>
            <a:pPr marL="0" indent="0">
              <a:buNone/>
            </a:pPr>
            <a:r>
              <a:rPr lang="en-US" sz="3600" dirty="0">
                <a:solidFill>
                  <a:srgbClr val="FF0000"/>
                </a:solidFill>
              </a:rPr>
              <a:t> </a:t>
            </a:r>
            <a:r>
              <a:rPr lang="en-US" sz="3600" dirty="0" smtClean="0">
                <a:solidFill>
                  <a:srgbClr val="FF0000"/>
                </a:solidFill>
              </a:rPr>
              <a:t>                         THANKS</a:t>
            </a:r>
            <a:endParaRPr lang="ar-EG" sz="36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3" end="3"/>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764704"/>
            <a:ext cx="8229600" cy="4911741"/>
          </a:xfrm>
        </p:spPr>
        <p:txBody>
          <a:bodyPr/>
          <a:lstStyle/>
          <a:p>
            <a:pPr marL="0" indent="0" algn="l">
              <a:buNone/>
            </a:pPr>
            <a:r>
              <a:rPr lang="en-US" sz="2400" dirty="0"/>
              <a:t>How many of us say: “Let me see!” </a:t>
            </a:r>
            <a:r>
              <a:rPr lang="en-US" sz="2400" dirty="0" smtClean="0"/>
              <a:t>and then </a:t>
            </a:r>
            <a:r>
              <a:rPr lang="en-US" sz="2400" dirty="0"/>
              <a:t>stretch out </a:t>
            </a:r>
            <a:r>
              <a:rPr lang="en-US" sz="2400" dirty="0" smtClean="0"/>
              <a:t>our hands to touch </a:t>
            </a:r>
            <a:r>
              <a:rPr lang="en-US" sz="2400" dirty="0"/>
              <a:t>an object</a:t>
            </a:r>
            <a:r>
              <a:rPr lang="en-US" sz="2400" dirty="0" smtClean="0"/>
              <a:t>? </a:t>
            </a:r>
            <a:r>
              <a:rPr lang="en-US" sz="2400" dirty="0"/>
              <a:t>We are all </a:t>
            </a:r>
            <a:r>
              <a:rPr lang="en-US" sz="2400" dirty="0" smtClean="0"/>
              <a:t>dependent </a:t>
            </a:r>
            <a:r>
              <a:rPr lang="en-US" sz="2400" dirty="0"/>
              <a:t>on our tactile </a:t>
            </a:r>
            <a:r>
              <a:rPr lang="en-US" sz="2400" dirty="0" smtClean="0"/>
              <a:t>sense to </a:t>
            </a:r>
            <a:r>
              <a:rPr lang="en-US" sz="2400" dirty="0"/>
              <a:t>interpret </a:t>
            </a:r>
            <a:r>
              <a:rPr lang="en-US" sz="2400" dirty="0" smtClean="0"/>
              <a:t>and engage with </a:t>
            </a:r>
            <a:r>
              <a:rPr lang="en-US" sz="2400" dirty="0"/>
              <a:t>the world around </a:t>
            </a:r>
            <a:r>
              <a:rPr lang="en-US" sz="2400" dirty="0" smtClean="0"/>
              <a:t>us</a:t>
            </a:r>
            <a:endParaRPr lang="ar-EG" dirty="0"/>
          </a:p>
        </p:txBody>
      </p:sp>
      <p:pic>
        <p:nvPicPr>
          <p:cNvPr id="1026" name="Picture 8"/>
          <p:cNvPicPr>
            <a:picLocks noChangeAspect="1" noChangeArrowheads="1"/>
          </p:cNvPicPr>
          <p:nvPr/>
        </p:nvPicPr>
        <p:blipFill>
          <a:blip r:embed="rId2"/>
          <a:srcRect/>
          <a:stretch>
            <a:fillRect/>
          </a:stretch>
        </p:blipFill>
        <p:spPr bwMode="auto">
          <a:xfrm>
            <a:off x="2483768" y="2636911"/>
            <a:ext cx="4154504" cy="34798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496944" cy="5616624"/>
          </a:xfrm>
        </p:spPr>
        <p:txBody>
          <a:bodyPr>
            <a:normAutofit/>
          </a:bodyPr>
          <a:lstStyle/>
          <a:p>
            <a:pPr marL="514350" indent="-514350" algn="l" rtl="0">
              <a:buFont typeface="+mj-lt"/>
              <a:buAutoNum type="arabicPeriod"/>
            </a:pPr>
            <a:r>
              <a:rPr lang="en-US" dirty="0" smtClean="0">
                <a:solidFill>
                  <a:srgbClr val="FF0000"/>
                </a:solidFill>
              </a:rPr>
              <a:t>What is tactile sensor.</a:t>
            </a:r>
          </a:p>
          <a:p>
            <a:pPr marL="514350" indent="-514350" algn="l" rtl="0">
              <a:buFont typeface="+mj-lt"/>
              <a:buAutoNum type="arabicPeriod"/>
            </a:pPr>
            <a:r>
              <a:rPr lang="en-US" dirty="0" smtClean="0">
                <a:solidFill>
                  <a:schemeClr val="bg1">
                    <a:lumMod val="75000"/>
                  </a:schemeClr>
                </a:solidFill>
              </a:rPr>
              <a:t>Human tactile sense.</a:t>
            </a:r>
          </a:p>
          <a:p>
            <a:pPr marL="514350" indent="-514350" algn="l" rtl="0">
              <a:buFont typeface="+mj-lt"/>
              <a:buAutoNum type="arabicPeriod"/>
            </a:pPr>
            <a:r>
              <a:rPr lang="en-US" dirty="0" smtClean="0">
                <a:solidFill>
                  <a:schemeClr val="bg1">
                    <a:lumMod val="75000"/>
                  </a:schemeClr>
                </a:solidFill>
              </a:rPr>
              <a:t>Tactile sense in industry.</a:t>
            </a:r>
          </a:p>
          <a:p>
            <a:pPr marL="514350" indent="-514350" algn="l" rtl="0">
              <a:buFont typeface="+mj-lt"/>
              <a:buAutoNum type="arabicPeriod"/>
            </a:pPr>
            <a:r>
              <a:rPr lang="en-US" dirty="0" smtClean="0">
                <a:solidFill>
                  <a:schemeClr val="bg1">
                    <a:lumMod val="75000"/>
                  </a:schemeClr>
                </a:solidFill>
              </a:rPr>
              <a:t>Tactile sense in robots.</a:t>
            </a:r>
          </a:p>
          <a:p>
            <a:pPr marL="514350" indent="-514350" algn="l" rtl="0">
              <a:buFont typeface="+mj-lt"/>
              <a:buAutoNum type="arabicPeriod"/>
            </a:pPr>
            <a:r>
              <a:rPr lang="en-US" dirty="0" smtClean="0">
                <a:solidFill>
                  <a:schemeClr val="bg1">
                    <a:lumMod val="75000"/>
                  </a:schemeClr>
                </a:solidFill>
              </a:rPr>
              <a:t>Tactile sense in human vs. robots.</a:t>
            </a:r>
          </a:p>
          <a:p>
            <a:pPr marL="514350" indent="-514350" algn="l" rtl="0">
              <a:buFont typeface="+mj-lt"/>
              <a:buAutoNum type="arabicPeriod"/>
            </a:pPr>
            <a:r>
              <a:rPr lang="en-US" dirty="0" smtClean="0">
                <a:solidFill>
                  <a:schemeClr val="bg1">
                    <a:lumMod val="75000"/>
                  </a:schemeClr>
                </a:solidFill>
              </a:rPr>
              <a:t>Types of tactile sensors in robots.</a:t>
            </a:r>
          </a:p>
          <a:p>
            <a:pPr algn="l" rtl="0">
              <a:buFontTx/>
              <a:buChar char="-"/>
            </a:pPr>
            <a:r>
              <a:rPr lang="en-US" dirty="0" smtClean="0">
                <a:solidFill>
                  <a:schemeClr val="bg1">
                    <a:lumMod val="75000"/>
                  </a:schemeClr>
                </a:solidFill>
              </a:rPr>
              <a:t>Resistive based sensors.</a:t>
            </a:r>
          </a:p>
          <a:p>
            <a:pPr algn="l" rtl="0">
              <a:buFontTx/>
              <a:buChar char="-"/>
            </a:pPr>
            <a:r>
              <a:rPr lang="en-US" dirty="0" smtClean="0">
                <a:solidFill>
                  <a:schemeClr val="bg1">
                    <a:lumMod val="75000"/>
                  </a:schemeClr>
                </a:solidFill>
              </a:rPr>
              <a:t>Piezoelectric sensor.</a:t>
            </a:r>
          </a:p>
          <a:p>
            <a:pPr algn="l" rtl="0">
              <a:buFontTx/>
              <a:buChar char="-"/>
            </a:pPr>
            <a:r>
              <a:rPr lang="en-US" dirty="0" smtClean="0">
                <a:solidFill>
                  <a:schemeClr val="bg1">
                    <a:lumMod val="75000"/>
                  </a:schemeClr>
                </a:solidFill>
              </a:rPr>
              <a:t>Strain gauge in tactile sensors.</a:t>
            </a:r>
          </a:p>
          <a:p>
            <a:pPr marL="0" indent="0" algn="l" rtl="0">
              <a:buNone/>
            </a:pPr>
            <a:r>
              <a:rPr lang="en-US" dirty="0" smtClean="0">
                <a:solidFill>
                  <a:schemeClr val="bg1">
                    <a:lumMod val="75000"/>
                  </a:schemeClr>
                </a:solidFill>
              </a:rPr>
              <a:t>7. What is capacitive touch sensing.</a:t>
            </a:r>
          </a:p>
          <a:p>
            <a:pPr marL="0" indent="0" algn="l" rtl="0">
              <a:buNone/>
            </a:pPr>
            <a:r>
              <a:rPr lang="en-US" dirty="0" smtClean="0">
                <a:solidFill>
                  <a:schemeClr val="bg1">
                    <a:lumMod val="75000"/>
                  </a:schemeClr>
                </a:solidFill>
              </a:rPr>
              <a:t>8. Robots using tactile sense.</a:t>
            </a:r>
            <a:endParaRPr lang="en-US" dirty="0">
              <a:solidFill>
                <a:schemeClr val="bg1">
                  <a:lumMod val="75000"/>
                </a:schemeClr>
              </a:solidFill>
            </a:endParaRPr>
          </a:p>
        </p:txBody>
      </p:sp>
    </p:spTree>
    <p:extLst>
      <p:ext uri="{BB962C8B-B14F-4D97-AF65-F5344CB8AC3E}">
        <p14:creationId xmlns:p14="http://schemas.microsoft.com/office/powerpoint/2010/main" val="365631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xEl>
                                              <p:pRg st="0" end="0"/>
                                            </p:txEl>
                                          </p:spTgt>
                                        </p:tgtEl>
                                        <p:attrNameLst>
                                          <p:attrName>r</p:attrName>
                                        </p:attrNameLst>
                                      </p:cBhvr>
                                    </p:animRot>
                                    <p:animRot by="-240000">
                                      <p:cBhvr>
                                        <p:cTn id="7" dur="200" fill="hold">
                                          <p:stCondLst>
                                            <p:cond delay="200"/>
                                          </p:stCondLst>
                                        </p:cTn>
                                        <p:tgtEl>
                                          <p:spTgt spid="3">
                                            <p:txEl>
                                              <p:pRg st="0" end="0"/>
                                            </p:txEl>
                                          </p:spTgt>
                                        </p:tgtEl>
                                        <p:attrNameLst>
                                          <p:attrName>r</p:attrName>
                                        </p:attrNameLst>
                                      </p:cBhvr>
                                    </p:animRot>
                                    <p:animRot by="240000">
                                      <p:cBhvr>
                                        <p:cTn id="8" dur="200" fill="hold">
                                          <p:stCondLst>
                                            <p:cond delay="400"/>
                                          </p:stCondLst>
                                        </p:cTn>
                                        <p:tgtEl>
                                          <p:spTgt spid="3">
                                            <p:txEl>
                                              <p:pRg st="0" end="0"/>
                                            </p:txEl>
                                          </p:spTgt>
                                        </p:tgtEl>
                                        <p:attrNameLst>
                                          <p:attrName>r</p:attrName>
                                        </p:attrNameLst>
                                      </p:cBhvr>
                                    </p:animRot>
                                    <p:animRot by="-240000">
                                      <p:cBhvr>
                                        <p:cTn id="9" dur="200" fill="hold">
                                          <p:stCondLst>
                                            <p:cond delay="600"/>
                                          </p:stCondLst>
                                        </p:cTn>
                                        <p:tgtEl>
                                          <p:spTgt spid="3">
                                            <p:txEl>
                                              <p:pRg st="0" end="0"/>
                                            </p:txEl>
                                          </p:spTgt>
                                        </p:tgtEl>
                                        <p:attrNameLst>
                                          <p:attrName>r</p:attrName>
                                        </p:attrNameLst>
                                      </p:cBhvr>
                                    </p:animRot>
                                    <p:animRot by="120000">
                                      <p:cBhvr>
                                        <p:cTn id="10" dur="200" fill="hold">
                                          <p:stCondLst>
                                            <p:cond delay="80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836712"/>
            <a:ext cx="8506156" cy="2952327"/>
          </a:xfrm>
        </p:spPr>
        <p:txBody>
          <a:bodyPr>
            <a:normAutofit/>
          </a:bodyPr>
          <a:lstStyle/>
          <a:p>
            <a:pPr marL="0" indent="0" algn="l" rtl="0">
              <a:buNone/>
            </a:pPr>
            <a:r>
              <a:rPr lang="en-US" sz="2400" dirty="0" smtClean="0"/>
              <a:t>Tactile </a:t>
            </a:r>
            <a:r>
              <a:rPr lang="en-US" sz="2400" dirty="0"/>
              <a:t>sensor usually refers to a transducer that is sensitive to touch, force, or pressure. </a:t>
            </a:r>
            <a:endParaRPr lang="en-US" sz="2400" dirty="0" smtClean="0"/>
          </a:p>
          <a:p>
            <a:pPr marL="0" indent="0" rtl="0">
              <a:buNone/>
            </a:pPr>
            <a:r>
              <a:rPr lang="en-US" sz="2400" dirty="0" smtClean="0"/>
              <a:t>Tactile </a:t>
            </a:r>
            <a:r>
              <a:rPr lang="en-US" dirty="0">
                <a:hlinkClick r:id="rId2" tooltip="Sensors"/>
              </a:rPr>
              <a:t>sensors</a:t>
            </a:r>
            <a:r>
              <a:rPr lang="en-US" dirty="0"/>
              <a:t> are employed </a:t>
            </a:r>
            <a:r>
              <a:rPr lang="en-US" sz="2400" dirty="0"/>
              <a:t>where ever interactions between a contact surface and the environment are to be measured </a:t>
            </a:r>
            <a:r>
              <a:rPr lang="en-US" sz="2400" dirty="0" smtClean="0"/>
              <a:t>.it is useful </a:t>
            </a:r>
            <a:r>
              <a:rPr lang="en-US" sz="2400" dirty="0"/>
              <a:t>in a wide variety of applications for </a:t>
            </a:r>
            <a:r>
              <a:rPr lang="en-US" sz="2400" dirty="0">
                <a:hlinkClick r:id="rId3" tooltip="Robotics"/>
              </a:rPr>
              <a:t>robotics</a:t>
            </a:r>
            <a:r>
              <a:rPr lang="en-US" sz="2400" dirty="0"/>
              <a:t> and </a:t>
            </a:r>
            <a:r>
              <a:rPr lang="en-US" sz="2400" dirty="0">
                <a:hlinkClick r:id="rId4" tooltip="Computer hardware"/>
              </a:rPr>
              <a:t>computer hardware</a:t>
            </a:r>
            <a:r>
              <a:rPr lang="en-US" sz="2400" dirty="0"/>
              <a:t>.</a:t>
            </a: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10" y="3500438"/>
            <a:ext cx="3929090" cy="2928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p:nvPr/>
        </p:nvPicPr>
        <p:blipFill>
          <a:blip r:embed="rId6"/>
          <a:srcRect/>
          <a:stretch>
            <a:fillRect/>
          </a:stretch>
        </p:blipFill>
        <p:spPr bwMode="auto">
          <a:xfrm>
            <a:off x="4929190" y="3357562"/>
            <a:ext cx="3643338" cy="30003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764704"/>
            <a:ext cx="8229600" cy="2125380"/>
          </a:xfrm>
        </p:spPr>
        <p:txBody>
          <a:bodyPr>
            <a:normAutofit/>
          </a:bodyPr>
          <a:lstStyle/>
          <a:p>
            <a:pPr marL="0" indent="0" algn="l">
              <a:buNone/>
            </a:pPr>
            <a:r>
              <a:rPr lang="en-US" sz="2400" dirty="0"/>
              <a:t>Tactile Sensors are used all the time in everyday objects such as elevator buttons and lamps which dim or brighten by touching the base</a:t>
            </a:r>
            <a:endParaRPr lang="ar-EG" sz="2400" dirty="0"/>
          </a:p>
        </p:txBody>
      </p:sp>
      <p:pic>
        <p:nvPicPr>
          <p:cNvPr id="5" name="Picture 2" descr="L:\robot siminar\tactile sense\8081-450x-phonewatch-1-thumb.jpg"/>
          <p:cNvPicPr>
            <a:picLocks noChangeAspect="1" noChangeArrowheads="1"/>
          </p:cNvPicPr>
          <p:nvPr/>
        </p:nvPicPr>
        <p:blipFill>
          <a:blip r:embed="rId2"/>
          <a:srcRect/>
          <a:stretch>
            <a:fillRect/>
          </a:stretch>
        </p:blipFill>
        <p:spPr bwMode="auto">
          <a:xfrm>
            <a:off x="5392842" y="2636912"/>
            <a:ext cx="2638433" cy="3071834"/>
          </a:xfrm>
          <a:prstGeom prst="rect">
            <a:avLst/>
          </a:prstGeom>
          <a:noFill/>
        </p:spPr>
      </p:pic>
      <p:pic>
        <p:nvPicPr>
          <p:cNvPr id="2053" name="Picture 5"/>
          <p:cNvPicPr>
            <a:picLocks noChangeAspect="1" noChangeArrowheads="1"/>
          </p:cNvPicPr>
          <p:nvPr/>
        </p:nvPicPr>
        <p:blipFill>
          <a:blip r:embed="rId3"/>
          <a:srcRect/>
          <a:stretch>
            <a:fillRect/>
          </a:stretch>
        </p:blipFill>
        <p:spPr bwMode="auto">
          <a:xfrm>
            <a:off x="500034" y="2492896"/>
            <a:ext cx="3962205" cy="30718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496944" cy="5616624"/>
          </a:xfrm>
        </p:spPr>
        <p:txBody>
          <a:bodyPr>
            <a:normAutofit/>
          </a:bodyPr>
          <a:lstStyle/>
          <a:p>
            <a:pPr marL="514350" indent="-514350" algn="l" rtl="0">
              <a:buFont typeface="+mj-lt"/>
              <a:buAutoNum type="arabicPeriod"/>
            </a:pPr>
            <a:r>
              <a:rPr lang="en-US" dirty="0">
                <a:solidFill>
                  <a:schemeClr val="bg1">
                    <a:lumMod val="75000"/>
                  </a:schemeClr>
                </a:solidFill>
              </a:rPr>
              <a:t>What is tactile sensor.</a:t>
            </a:r>
          </a:p>
          <a:p>
            <a:pPr marL="514350" indent="-514350" algn="l" rtl="0">
              <a:buFont typeface="+mj-lt"/>
              <a:buAutoNum type="arabicPeriod"/>
            </a:pPr>
            <a:r>
              <a:rPr lang="en-US" dirty="0" smtClean="0">
                <a:solidFill>
                  <a:srgbClr val="FF0000"/>
                </a:solidFill>
              </a:rPr>
              <a:t>Human tactile sense.</a:t>
            </a:r>
          </a:p>
          <a:p>
            <a:pPr marL="514350" indent="-514350" algn="l" rtl="0">
              <a:buFont typeface="+mj-lt"/>
              <a:buAutoNum type="arabicPeriod"/>
            </a:pPr>
            <a:r>
              <a:rPr lang="en-US" dirty="0" smtClean="0">
                <a:solidFill>
                  <a:schemeClr val="bg1">
                    <a:lumMod val="75000"/>
                  </a:schemeClr>
                </a:solidFill>
              </a:rPr>
              <a:t>Tactile sense in industry.</a:t>
            </a:r>
          </a:p>
          <a:p>
            <a:pPr marL="514350" indent="-514350" algn="l" rtl="0">
              <a:buFont typeface="+mj-lt"/>
              <a:buAutoNum type="arabicPeriod"/>
            </a:pPr>
            <a:r>
              <a:rPr lang="en-US" dirty="0" smtClean="0">
                <a:solidFill>
                  <a:schemeClr val="bg1">
                    <a:lumMod val="75000"/>
                  </a:schemeClr>
                </a:solidFill>
              </a:rPr>
              <a:t>Tactile sense in robots.</a:t>
            </a:r>
          </a:p>
          <a:p>
            <a:pPr marL="514350" indent="-514350" algn="l" rtl="0">
              <a:buFont typeface="+mj-lt"/>
              <a:buAutoNum type="arabicPeriod"/>
            </a:pPr>
            <a:r>
              <a:rPr lang="en-US" dirty="0" smtClean="0">
                <a:solidFill>
                  <a:schemeClr val="bg1">
                    <a:lumMod val="75000"/>
                  </a:schemeClr>
                </a:solidFill>
              </a:rPr>
              <a:t>Tactile sense in human vs. robots.</a:t>
            </a:r>
          </a:p>
          <a:p>
            <a:pPr marL="514350" indent="-514350" algn="l" rtl="0">
              <a:buFont typeface="+mj-lt"/>
              <a:buAutoNum type="arabicPeriod"/>
            </a:pPr>
            <a:r>
              <a:rPr lang="en-US" dirty="0" smtClean="0">
                <a:solidFill>
                  <a:schemeClr val="bg1">
                    <a:lumMod val="75000"/>
                  </a:schemeClr>
                </a:solidFill>
              </a:rPr>
              <a:t>Types of tactile sensors in robots.</a:t>
            </a:r>
          </a:p>
          <a:p>
            <a:pPr algn="l" rtl="0">
              <a:buFontTx/>
              <a:buChar char="-"/>
            </a:pPr>
            <a:r>
              <a:rPr lang="en-US" dirty="0" smtClean="0">
                <a:solidFill>
                  <a:schemeClr val="bg1">
                    <a:lumMod val="75000"/>
                  </a:schemeClr>
                </a:solidFill>
              </a:rPr>
              <a:t>Resistive based sensors.</a:t>
            </a:r>
          </a:p>
          <a:p>
            <a:pPr algn="l" rtl="0">
              <a:buFontTx/>
              <a:buChar char="-"/>
            </a:pPr>
            <a:r>
              <a:rPr lang="en-US" dirty="0" smtClean="0">
                <a:solidFill>
                  <a:schemeClr val="bg1">
                    <a:lumMod val="75000"/>
                  </a:schemeClr>
                </a:solidFill>
              </a:rPr>
              <a:t>Piezoelectric sensor.</a:t>
            </a:r>
          </a:p>
          <a:p>
            <a:pPr algn="l" rtl="0">
              <a:buFontTx/>
              <a:buChar char="-"/>
            </a:pPr>
            <a:r>
              <a:rPr lang="en-US" dirty="0" smtClean="0">
                <a:solidFill>
                  <a:schemeClr val="bg1">
                    <a:lumMod val="75000"/>
                  </a:schemeClr>
                </a:solidFill>
              </a:rPr>
              <a:t>Strain gauge in tactile sensors.</a:t>
            </a:r>
          </a:p>
          <a:p>
            <a:pPr marL="0" indent="0" algn="l" rtl="0">
              <a:buNone/>
            </a:pPr>
            <a:r>
              <a:rPr lang="en-US" dirty="0" smtClean="0">
                <a:solidFill>
                  <a:schemeClr val="bg1">
                    <a:lumMod val="75000"/>
                  </a:schemeClr>
                </a:solidFill>
              </a:rPr>
              <a:t>7. What is touch capacitive touch sensing.</a:t>
            </a:r>
          </a:p>
          <a:p>
            <a:pPr marL="0" indent="0" algn="l" rtl="0">
              <a:buNone/>
            </a:pPr>
            <a:r>
              <a:rPr lang="en-US" dirty="0" smtClean="0">
                <a:solidFill>
                  <a:schemeClr val="bg1">
                    <a:lumMod val="75000"/>
                  </a:schemeClr>
                </a:solidFill>
              </a:rPr>
              <a:t>8. Robots using tactile sense.</a:t>
            </a:r>
            <a:endParaRPr lang="en-US" dirty="0">
              <a:solidFill>
                <a:schemeClr val="bg1">
                  <a:lumMod val="75000"/>
                </a:schemeClr>
              </a:solidFill>
            </a:endParaRPr>
          </a:p>
        </p:txBody>
      </p:sp>
    </p:spTree>
    <p:extLst>
      <p:ext uri="{BB962C8B-B14F-4D97-AF65-F5344CB8AC3E}">
        <p14:creationId xmlns:p14="http://schemas.microsoft.com/office/powerpoint/2010/main" val="118604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xEl>
                                              <p:pRg st="1" end="1"/>
                                            </p:txEl>
                                          </p:spTgt>
                                        </p:tgtEl>
                                        <p:attrNameLst>
                                          <p:attrName>r</p:attrName>
                                        </p:attrNameLst>
                                      </p:cBhvr>
                                    </p:animRot>
                                    <p:animRot by="-240000">
                                      <p:cBhvr>
                                        <p:cTn id="7" dur="200" fill="hold">
                                          <p:stCondLst>
                                            <p:cond delay="200"/>
                                          </p:stCondLst>
                                        </p:cTn>
                                        <p:tgtEl>
                                          <p:spTgt spid="3">
                                            <p:txEl>
                                              <p:pRg st="1" end="1"/>
                                            </p:txEl>
                                          </p:spTgt>
                                        </p:tgtEl>
                                        <p:attrNameLst>
                                          <p:attrName>r</p:attrName>
                                        </p:attrNameLst>
                                      </p:cBhvr>
                                    </p:animRot>
                                    <p:animRot by="240000">
                                      <p:cBhvr>
                                        <p:cTn id="8" dur="200" fill="hold">
                                          <p:stCondLst>
                                            <p:cond delay="400"/>
                                          </p:stCondLst>
                                        </p:cTn>
                                        <p:tgtEl>
                                          <p:spTgt spid="3">
                                            <p:txEl>
                                              <p:pRg st="1" end="1"/>
                                            </p:txEl>
                                          </p:spTgt>
                                        </p:tgtEl>
                                        <p:attrNameLst>
                                          <p:attrName>r</p:attrName>
                                        </p:attrNameLst>
                                      </p:cBhvr>
                                    </p:animRot>
                                    <p:animRot by="-240000">
                                      <p:cBhvr>
                                        <p:cTn id="9" dur="200" fill="hold">
                                          <p:stCondLst>
                                            <p:cond delay="600"/>
                                          </p:stCondLst>
                                        </p:cTn>
                                        <p:tgtEl>
                                          <p:spTgt spid="3">
                                            <p:txEl>
                                              <p:pRg st="1" end="1"/>
                                            </p:txEl>
                                          </p:spTgt>
                                        </p:tgtEl>
                                        <p:attrNameLst>
                                          <p:attrName>r</p:attrName>
                                        </p:attrNameLst>
                                      </p:cBhvr>
                                    </p:animRot>
                                    <p:animRot by="120000">
                                      <p:cBhvr>
                                        <p:cTn id="10" dur="200" fill="hold">
                                          <p:stCondLst>
                                            <p:cond delay="800"/>
                                          </p:stCondLst>
                                        </p:cTn>
                                        <p:tgtEl>
                                          <p:spTgt spid="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04664"/>
            <a:ext cx="8229600" cy="4525963"/>
          </a:xfrm>
        </p:spPr>
        <p:txBody>
          <a:bodyPr/>
          <a:lstStyle/>
          <a:p>
            <a:pPr marL="0" indent="0" algn="l">
              <a:buNone/>
            </a:pPr>
            <a:r>
              <a:rPr lang="en-US" sz="2400" dirty="0" smtClean="0"/>
              <a:t>The tactile system is the first sensory system to develop in the womb and develops from the same step with nervous system. It is able to function effectively when the visual and auditory systems are just beginning to develop</a:t>
            </a:r>
            <a:r>
              <a:rPr lang="en-US" dirty="0" smtClean="0"/>
              <a:t>.</a:t>
            </a:r>
          </a:p>
          <a:p>
            <a:pPr marL="0" indent="0" algn="l">
              <a:buNone/>
            </a:pPr>
            <a:endParaRPr lang="en-US" sz="2400" dirty="0" smtClean="0"/>
          </a:p>
          <a:p>
            <a:pPr marL="0" indent="0" algn="l">
              <a:buNone/>
            </a:pPr>
            <a:r>
              <a:rPr lang="en-US" sz="2400" dirty="0" smtClean="0"/>
              <a:t>The skin thus plays an important role</a:t>
            </a:r>
          </a:p>
          <a:p>
            <a:pPr marL="0" indent="0" algn="l">
              <a:buNone/>
            </a:pPr>
            <a:r>
              <a:rPr lang="en-US" sz="2400" dirty="0" smtClean="0"/>
              <a:t> in regulating our nervous system.</a:t>
            </a:r>
            <a:endParaRPr lang="ar-EG" sz="2400" dirty="0"/>
          </a:p>
        </p:txBody>
      </p:sp>
      <p:pic>
        <p:nvPicPr>
          <p:cNvPr id="6" name="Picture 8" descr="CTM-01-24-07-134"/>
          <p:cNvPicPr>
            <a:picLocks noChangeAspect="1" noChangeArrowheads="1"/>
          </p:cNvPicPr>
          <p:nvPr/>
        </p:nvPicPr>
        <p:blipFill>
          <a:blip r:embed="rId2"/>
          <a:srcRect/>
          <a:stretch>
            <a:fillRect/>
          </a:stretch>
        </p:blipFill>
        <p:spPr>
          <a:xfrm rot="20978267">
            <a:off x="5294678" y="3267751"/>
            <a:ext cx="3258252" cy="2726324"/>
          </a:xfrm>
          <a:prstGeom prst="rect">
            <a:avLst/>
          </a:prstGeom>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8229600" cy="1296144"/>
          </a:xfrm>
        </p:spPr>
        <p:txBody>
          <a:bodyPr>
            <a:noAutofit/>
          </a:bodyPr>
          <a:lstStyle/>
          <a:p>
            <a:pPr algn="l"/>
            <a:r>
              <a:rPr lang="en-US" sz="3200" i="1" dirty="0" smtClean="0"/>
              <a:t>Why People Can Pick Up Objects with Their Fingers?</a:t>
            </a:r>
            <a:endParaRPr lang="ar-EG" sz="3200" dirty="0"/>
          </a:p>
        </p:txBody>
      </p:sp>
      <p:sp>
        <p:nvSpPr>
          <p:cNvPr id="3" name="Content Placeholder 2"/>
          <p:cNvSpPr>
            <a:spLocks noGrp="1"/>
          </p:cNvSpPr>
          <p:nvPr>
            <p:ph idx="1"/>
          </p:nvPr>
        </p:nvSpPr>
        <p:spPr/>
        <p:txBody>
          <a:bodyPr>
            <a:normAutofit/>
          </a:bodyPr>
          <a:lstStyle/>
          <a:p>
            <a:pPr algn="l" rtl="0"/>
            <a:endParaRPr lang="en-US" sz="2400" dirty="0" smtClean="0"/>
          </a:p>
          <a:p>
            <a:pPr algn="l" rtl="0">
              <a:buNone/>
            </a:pPr>
            <a:r>
              <a:rPr lang="en-US" sz="2400" dirty="0" smtClean="0"/>
              <a:t>There are two ways we grip things. One way is by applying strong pressure,</a:t>
            </a:r>
          </a:p>
          <a:p>
            <a:pPr marL="0" indent="0" algn="l">
              <a:buNone/>
            </a:pPr>
            <a:r>
              <a:rPr lang="en-US" sz="2400" dirty="0" smtClean="0"/>
              <a:t>While, the other way is by tenderly fondling an object</a:t>
            </a:r>
            <a:endParaRPr lang="ar-EG" sz="2400" dirty="0"/>
          </a:p>
        </p:txBody>
      </p:sp>
      <p:pic>
        <p:nvPicPr>
          <p:cNvPr id="4" name="Picture 24" descr="color%20tablets"/>
          <p:cNvPicPr>
            <a:picLocks noChangeAspect="1" noChangeArrowheads="1"/>
          </p:cNvPicPr>
          <p:nvPr/>
        </p:nvPicPr>
        <p:blipFill>
          <a:blip r:embed="rId2"/>
          <a:srcRect/>
          <a:stretch>
            <a:fillRect/>
          </a:stretch>
        </p:blipFill>
        <p:spPr>
          <a:xfrm>
            <a:off x="4572000" y="3429000"/>
            <a:ext cx="3429000" cy="2819400"/>
          </a:xfrm>
          <a:prstGeom prst="rect">
            <a:avLst/>
          </a:prstGeom>
          <a:no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342</TotalTime>
  <Words>1216</Words>
  <Application>Microsoft Office PowerPoint</Application>
  <PresentationFormat>On-screen Show (4:3)</PresentationFormat>
  <Paragraphs>155</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Executive</vt:lpstr>
      <vt:lpstr>Tactile sense</vt:lpstr>
      <vt:lpstr>We will talk about:</vt:lpstr>
      <vt:lpstr>PowerPoint Presentation</vt:lpstr>
      <vt:lpstr>PowerPoint Presentation</vt:lpstr>
      <vt:lpstr>PowerPoint Presentation</vt:lpstr>
      <vt:lpstr>PowerPoint Presentation</vt:lpstr>
      <vt:lpstr>PowerPoint Presentation</vt:lpstr>
      <vt:lpstr>PowerPoint Presentation</vt:lpstr>
      <vt:lpstr>Why People Can Pick Up Objects with Their Fingers?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Resistive based sensors</vt:lpstr>
      <vt:lpstr>Piezoelectric sensors</vt:lpstr>
      <vt:lpstr>Strain gauges in tactile sensors</vt:lpstr>
      <vt:lpstr>PowerPoint Presentation</vt:lpstr>
      <vt:lpstr>PowerPoint Presentation</vt:lpstr>
      <vt:lpstr>Overview of Capacitive Touch Sensing</vt:lpstr>
      <vt:lpstr>Frequency Measurement</vt:lpstr>
      <vt:lpstr>Touch Sensor Construction</vt:lpstr>
      <vt:lpstr>How does it work?</vt:lpstr>
      <vt:lpstr>Equivalent Circuits</vt:lpstr>
      <vt:lpstr>videos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Kermina</dc:creator>
  <cp:lastModifiedBy>7 Group</cp:lastModifiedBy>
  <cp:revision>55</cp:revision>
  <dcterms:created xsi:type="dcterms:W3CDTF">2010-10-31T05:18:43Z</dcterms:created>
  <dcterms:modified xsi:type="dcterms:W3CDTF">2010-11-07T06:02:41Z</dcterms:modified>
</cp:coreProperties>
</file>