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2"/>
  </p:notesMasterIdLst>
  <p:handoutMasterIdLst>
    <p:handoutMasterId r:id="rId23"/>
  </p:handoutMasterIdLst>
  <p:sldIdLst>
    <p:sldId id="526" r:id="rId2"/>
    <p:sldId id="363" r:id="rId3"/>
    <p:sldId id="500" r:id="rId4"/>
    <p:sldId id="501" r:id="rId5"/>
    <p:sldId id="524" r:id="rId6"/>
    <p:sldId id="525" r:id="rId7"/>
    <p:sldId id="498" r:id="rId8"/>
    <p:sldId id="499" r:id="rId9"/>
    <p:sldId id="528" r:id="rId10"/>
    <p:sldId id="518" r:id="rId11"/>
    <p:sldId id="523" r:id="rId12"/>
    <p:sldId id="503" r:id="rId13"/>
    <p:sldId id="504" r:id="rId14"/>
    <p:sldId id="505" r:id="rId15"/>
    <p:sldId id="507" r:id="rId16"/>
    <p:sldId id="508" r:id="rId17"/>
    <p:sldId id="510" r:id="rId18"/>
    <p:sldId id="520" r:id="rId19"/>
    <p:sldId id="521" r:id="rId20"/>
    <p:sldId id="522" r:id="rId21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FF9900"/>
    <a:srgbClr val="FFFF00"/>
    <a:srgbClr val="66CCFF"/>
    <a:srgbClr val="0099FF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82" d="100"/>
          <a:sy n="82" d="100"/>
        </p:scale>
        <p:origin x="9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4AA4B34-B133-4C9E-9D53-5EBA0EA3D4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835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0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20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0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DC83C5-30C1-46CF-8DB8-D60C52BA3A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150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DBCAF8-057C-4E13-BF92-CAC9CFE8B757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7452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6457C3-E263-42B6-8155-0E9CFC271C2A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0901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45C1FA-BD24-44B3-A82E-7236F9ECD8B7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16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1A92C2-269F-4EF1-84C5-409D130280B5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6944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A98EA1-E02C-4E92-980A-03A7B8BC20D3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8806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6A9A7F-58F4-4C34-820D-44912D9A227C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8047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C47FA9-BDF4-4D88-BA0B-107946736D8C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5220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910BB5-8F57-4DE1-A58B-98D6AB514020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4814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200451-31ED-48E2-BAD4-7F0D275CDEF7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7287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D2933F-7397-4722-82B9-65C371FE44C7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5240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BA2C47-23B2-4BD2-9B94-B4D2C804D731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947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A28206-B12D-499E-8944-A74710104225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661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64BCE3-A867-4061-99B2-4ED476B83013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05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395B99-5E19-4809-B307-605A212DE38A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277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3C7B0F-DA54-4D24-8A01-50C2A8C518E8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421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01B3B0-3FC0-4DFB-8F4C-0BDC968D794B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8960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4DD137-3985-4AEB-9C0D-5B37170DCE96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556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C673FD-6489-484E-93D3-D1BDE5238068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621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4C8C1B-D03B-4491-95B3-BBEB8A9A5CCC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126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1B042-C35F-48D5-A9BF-7EE082A3DE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12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812C4-9D8A-47E3-9260-2956A3A99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F83E-FA8F-4120-8E59-9E0DF114E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55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320F1-A646-45B2-AF97-E9A77C3060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14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01DA2-680D-4A38-B744-760D23BC8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12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24C7-C3AB-43D6-89CF-BED1358D8F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72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1A342-4721-4CB6-9678-0847F4166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1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E31CB-4FF4-42B1-A132-65FD931BEB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3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F4EE3-4104-4C64-81EE-3D3D7142EF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7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82A08-0AF7-4E7F-94F9-154377FDE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06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University of Utah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2A38D-9B49-40AD-AF5E-56595598B6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52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University of Utah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B0EB42-79FC-4C40-9DBA-779FC4D17E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Computer Organization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Yasser F. O. Mohammad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A7B06-B389-4B30-81C1-E1F2776E3EE4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BCEA9-214F-4657-9C15-198A991E0CDB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392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Microprocessor Performance</a:t>
            </a:r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228600" y="5738813"/>
            <a:ext cx="4511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>
                <a:solidFill>
                  <a:schemeClr val="accent2"/>
                </a:solidFill>
              </a:rPr>
              <a:t>50% improvement every year!!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>
                <a:solidFill>
                  <a:schemeClr val="accent2"/>
                </a:solidFill>
              </a:rPr>
              <a:t>What contributes to this improvement?</a:t>
            </a:r>
          </a:p>
        </p:txBody>
      </p:sp>
      <p:pic>
        <p:nvPicPr>
          <p:cNvPr id="21510" name="Picture 6" descr="f01-17-9780124077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57313"/>
            <a:ext cx="7620000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1" name="TextBox 1"/>
          <p:cNvSpPr txBox="1">
            <a:spLocks noChangeArrowheads="1"/>
          </p:cNvSpPr>
          <p:nvPr/>
        </p:nvSpPr>
        <p:spPr bwMode="auto">
          <a:xfrm>
            <a:off x="6584950" y="5675313"/>
            <a:ext cx="1725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Source: H&amp;P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D6D75-05AE-4C4D-9746-8E88F5EA5839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279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Important Trends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441325" y="1905000"/>
            <a:ext cx="8389938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Running out of ideas to improve single thread performance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Power wall makes it harder to add complex features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Power wall makes it harder to increase frequency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4679E-82C0-4049-9BA9-4DCE5EBA798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279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Important Trends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88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8431213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CC0000"/>
              </a:buClr>
              <a:buFontTx/>
              <a:buChar char="•"/>
              <a:defRPr/>
            </a:pPr>
            <a:r>
              <a:rPr lang="en-US" altLang="en-US" sz="2400" dirty="0"/>
              <a:t> Historical contributions to performance:</a:t>
            </a:r>
          </a:p>
          <a:p>
            <a:pPr marL="914400" lvl="1" indent="-457200" eaLnBrk="1" hangingPunct="1">
              <a:buClr>
                <a:schemeClr val="accent2"/>
              </a:buClr>
              <a:buFont typeface="+mj-lt"/>
              <a:buAutoNum type="arabicPeriod"/>
              <a:defRPr/>
            </a:pPr>
            <a:r>
              <a:rPr lang="en-US" altLang="en-US" sz="2400" dirty="0"/>
              <a:t> Better processes (faster devices) ~20%</a:t>
            </a:r>
          </a:p>
          <a:p>
            <a:pPr marL="914400" lvl="1" indent="-457200" eaLnBrk="1" hangingPunct="1">
              <a:buClr>
                <a:schemeClr val="accent2"/>
              </a:buClr>
              <a:buFont typeface="+mj-lt"/>
              <a:buAutoNum type="arabicPeriod"/>
              <a:defRPr/>
            </a:pPr>
            <a:r>
              <a:rPr lang="en-US" altLang="en-US" sz="2400" dirty="0"/>
              <a:t> Better circuits/pipelines ~15%</a:t>
            </a:r>
          </a:p>
          <a:p>
            <a:pPr marL="914400" lvl="1" indent="-457200" eaLnBrk="1" hangingPunct="1">
              <a:buClr>
                <a:schemeClr val="accent2"/>
              </a:buClr>
              <a:buFont typeface="+mj-lt"/>
              <a:buAutoNum type="arabicPeriod"/>
              <a:defRPr/>
            </a:pPr>
            <a:r>
              <a:rPr lang="en-US" altLang="en-US" sz="2400" dirty="0"/>
              <a:t> Better organization/architecture ~15%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In the future, bullet-2 will help little and bullet-1 will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eventually disappear!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              </a:t>
            </a:r>
            <a:r>
              <a:rPr lang="en-US" altLang="en-US" sz="2000" dirty="0"/>
              <a:t>Pentium   P-Pro    P-II     P-III      P-4       Itanium  Montecito</a:t>
            </a:r>
            <a:endParaRPr lang="en-US" altLang="en-US" sz="2400" dirty="0"/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Year                 1993        95        97       99      2000        2002     2005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Transistors        3.1M      5.5M   7.5M   9.5M    42M        300M    1720M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Clock Speed     60M      200M  300M   500M   1500M    800M    1800M</a:t>
            </a: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V="1">
            <a:off x="6477000" y="5105400"/>
            <a:ext cx="0" cy="9144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4572000" y="5943600"/>
            <a:ext cx="365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accent2"/>
                </a:solidFill>
              </a:rPr>
              <a:t>At this point, adding transistors</a:t>
            </a:r>
          </a:p>
          <a:p>
            <a:pPr eaLnBrk="1" hangingPunct="1"/>
            <a:r>
              <a:rPr lang="en-US" altLang="en-US" sz="2000">
                <a:solidFill>
                  <a:schemeClr val="accent2"/>
                </a:solidFill>
              </a:rPr>
              <a:t>   to a core yields little benefit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457200" y="5943600"/>
            <a:ext cx="2640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00"/>
                </a:solidFill>
              </a:rPr>
              <a:t>Moore’s Law in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95C62-25FD-4A2F-B397-646B4F2A49B9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580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What Does This Mean to a Programmer?</a:t>
            </a:r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0436" name="Text Box 4"/>
          <p:cNvSpPr txBox="1">
            <a:spLocks noChangeArrowheads="1"/>
          </p:cNvSpPr>
          <p:nvPr/>
        </p:nvSpPr>
        <p:spPr bwMode="auto">
          <a:xfrm>
            <a:off x="377825" y="1752600"/>
            <a:ext cx="8215313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CC0000"/>
              </a:buClr>
              <a:buFontTx/>
              <a:buChar char="•"/>
              <a:defRPr/>
            </a:pPr>
            <a:r>
              <a:rPr lang="en-US" altLang="en-US" sz="2000" dirty="0"/>
              <a:t> </a:t>
            </a:r>
            <a:r>
              <a:rPr lang="en-US" altLang="en-US" sz="2400" dirty="0"/>
              <a:t>Today, one can expect only a 20% improvement; the</a:t>
            </a:r>
          </a:p>
          <a:p>
            <a:pPr eaLnBrk="1" hangingPunct="1">
              <a:buClr>
                <a:srgbClr val="CC0000"/>
              </a:buClr>
              <a:defRPr/>
            </a:pPr>
            <a:r>
              <a:rPr lang="en-US" altLang="en-US" sz="2400" dirty="0"/>
              <a:t>  improvement is even lower if the program is not</a:t>
            </a:r>
          </a:p>
          <a:p>
            <a:pPr eaLnBrk="1" hangingPunct="1">
              <a:buClr>
                <a:srgbClr val="CC0000"/>
              </a:buClr>
              <a:defRPr/>
            </a:pPr>
            <a:r>
              <a:rPr lang="en-US" altLang="en-US" sz="2400" dirty="0"/>
              <a:t>  multi-threaded</a:t>
            </a:r>
          </a:p>
          <a:p>
            <a:pPr eaLnBrk="1" hangingPunct="1">
              <a:buClr>
                <a:srgbClr val="CC0000"/>
              </a:buClr>
              <a:defRPr/>
            </a:pPr>
            <a:endParaRPr lang="en-US" altLang="en-US" sz="2000" dirty="0"/>
          </a:p>
          <a:p>
            <a:pPr marL="800100" lvl="1" indent="-342900" eaLnBrk="1" hangingPunct="1"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A program needs many threads</a:t>
            </a:r>
          </a:p>
          <a:p>
            <a:pPr marL="800100" lvl="1" indent="-342900" eaLnBrk="1" hangingPunct="1"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marL="800100" lvl="1" indent="-342900" eaLnBrk="1" hangingPunct="1"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The threads need efficient synchronization and</a:t>
            </a:r>
          </a:p>
          <a:p>
            <a:pPr lvl="1" eaLnBrk="1" hangingPunct="1">
              <a:buClr>
                <a:srgbClr val="CC0000"/>
              </a:buClr>
              <a:defRPr/>
            </a:pPr>
            <a:r>
              <a:rPr lang="en-US" altLang="en-US" sz="2400" dirty="0"/>
              <a:t>    communication</a:t>
            </a:r>
          </a:p>
          <a:p>
            <a:pPr marL="800100" lvl="1" indent="-342900" eaLnBrk="1" hangingPunct="1"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marL="800100" lvl="1" indent="-342900" eaLnBrk="1" hangingPunct="1">
              <a:buClr>
                <a:srgbClr val="CC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Data placement in the memory hierarchy is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65D94-6234-4881-A80C-6497DCC8FC8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9024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Challenges for Hardware Designers</a:t>
            </a:r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762000" y="1512888"/>
            <a:ext cx="6384925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 Find efficient ways to 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lvl="1"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 boost single-thread performance</a:t>
            </a:r>
          </a:p>
          <a:p>
            <a:pPr lvl="1"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 sz="2400"/>
          </a:p>
          <a:p>
            <a:pPr lvl="1"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 improve data sharing</a:t>
            </a:r>
          </a:p>
          <a:p>
            <a:pPr lvl="1"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 sz="2400"/>
          </a:p>
          <a:p>
            <a:pPr lvl="1"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 boost programmer productivity</a:t>
            </a:r>
          </a:p>
          <a:p>
            <a:pPr lvl="1"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 sz="2400"/>
          </a:p>
          <a:p>
            <a:pPr lvl="1"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 manage the memory system</a:t>
            </a:r>
          </a:p>
          <a:p>
            <a:pPr lvl="1"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 sz="2400"/>
          </a:p>
          <a:p>
            <a:pPr lvl="1"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 build accelerators for important kernels</a:t>
            </a:r>
          </a:p>
          <a:p>
            <a:pPr lvl="1"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 sz="2400"/>
          </a:p>
          <a:p>
            <a:pPr lvl="1"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 reduce system energy per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D4C1EF-B48A-40DB-B817-A8D638266299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132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The HW/SW Interface</a:t>
            </a:r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5486400" y="2209800"/>
            <a:ext cx="1201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>
                <a:solidFill>
                  <a:schemeClr val="accent2"/>
                </a:solidFill>
              </a:rPr>
              <a:t>Compiler</a:t>
            </a:r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990600" y="26670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1066800" y="5181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4572000" y="2819400"/>
            <a:ext cx="23685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/>
              <a:t>lw     $15, 0($2)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add   $16, $15, $14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add   $17, $15, $13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lw     $18, 0($12)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lw     $19, 0($17)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add   $20, $18, $19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sw    $20, 0($16)</a:t>
            </a:r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631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/>
              <a:t>a[i] = b[i] + c;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1676400" y="563880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/>
              <a:t>Hardware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143000" y="3429000"/>
            <a:ext cx="2185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</a:pPr>
            <a:r>
              <a:rPr lang="en-US" altLang="en-US" sz="2000"/>
              <a:t>Systems software</a:t>
            </a:r>
          </a:p>
          <a:p>
            <a:pPr algn="ctr" eaLnBrk="1" hangingPunct="1">
              <a:buClr>
                <a:srgbClr val="CC0000"/>
              </a:buClr>
            </a:pPr>
            <a:r>
              <a:rPr lang="en-US" altLang="en-US" sz="2000"/>
              <a:t>(OS, compiler)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990600" y="1752600"/>
            <a:ext cx="245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/>
              <a:t>Application software</a:t>
            </a: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5486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5562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Text Box 14"/>
          <p:cNvSpPr txBox="1">
            <a:spLocks noChangeArrowheads="1"/>
          </p:cNvSpPr>
          <p:nvPr/>
        </p:nvSpPr>
        <p:spPr bwMode="auto">
          <a:xfrm>
            <a:off x="5562600" y="5105400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>
                <a:solidFill>
                  <a:schemeClr val="accent2"/>
                </a:solidFill>
              </a:rPr>
              <a:t>Assembler</a:t>
            </a:r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4572000" y="5715000"/>
            <a:ext cx="23034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000"/>
              <a:t>000000101100000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110100000100010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0C6A2-0399-4A06-BBFC-02516B5916F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37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Computer Components</a:t>
            </a:r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7037388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Input/output devices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Secondary storage: non-volatile, slower, cheaper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Primary storage: volatile, faster, costlier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CPU/processor (datapath and control)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B3B6B-5CCA-4098-B77F-D5F46EEE7919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33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Manufacturing Process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806926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Silicon wafers undergo many processing steps so that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different parts of the wafer behave as insulators,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conductors, and transistors (switches)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Multiple metal layers on the silicon enable connections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between transistors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The wafer is chopped into many dies – the size of the die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 determines yield and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66D27F-17FA-4E9F-96F7-1DD67B55B85A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595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Processor Technology Trends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8489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Shrinking of transistor sizes: 250nm (1997) </a:t>
            </a:r>
            <a:r>
              <a:rPr lang="en-US" altLang="en-US" sz="2400">
                <a:sym typeface="Wingdings" panose="05000000000000000000" pitchFamily="2" charset="2"/>
              </a:rPr>
              <a:t>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>
                <a:sym typeface="Wingdings" panose="05000000000000000000" pitchFamily="2" charset="2"/>
              </a:rPr>
              <a:t>  130nm (2002)  70nm (2008)  35nm (2014)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>
              <a:sym typeface="Wingdings" panose="05000000000000000000" pitchFamily="2" charset="2"/>
            </a:endParaRP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Transistor density increases by 35% per year and die size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increases by 10-20% per year… functionality improvements!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Transistor speed improves linearly with size (complex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equation involving voltages, resistances, capacitances)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Wire delays do not scale down at the same rate as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transistor delays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5B341-5FB8-4AA7-90AF-40CA02F5D604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67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Memory and I/O Technology Trends</a:t>
            </a:r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82867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DRAM density increases by 40-60% per year, latency has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reduced by 33% in 10 years (the memory wall!), bandwidth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improves twice as fast as latency decreases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Disk density improves by 100% every year, latency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improvement similar to DRAM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Networks: primary focus on bandwidth; 10Mb </a:t>
            </a:r>
            <a:r>
              <a:rPr lang="en-US" altLang="en-US" sz="2400">
                <a:sym typeface="Wingdings" panose="05000000000000000000" pitchFamily="2" charset="2"/>
              </a:rPr>
              <a:t> 100Mb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in 10 years; 100Mb </a:t>
            </a:r>
            <a:r>
              <a:rPr lang="en-US" altLang="en-US" sz="2400">
                <a:sym typeface="Wingdings" panose="05000000000000000000" pitchFamily="2" charset="2"/>
              </a:rPr>
              <a:t> 1Gb in 5 years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DE4EE-6F6B-475A-8A1C-46AA6B4BEA12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259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Lecture 1: Introduction</a:t>
            </a:r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6383338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Today’s topics: </a:t>
            </a:r>
          </a:p>
          <a:p>
            <a:pPr lvl="1" eaLnBrk="1" hangingPunct="1">
              <a:buClr>
                <a:schemeClr val="accent2"/>
              </a:buClr>
            </a:pPr>
            <a:endParaRPr lang="en-US" altLang="en-US" sz="2400"/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  Why computer organization is important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  Logistics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  Modern trends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3387B-6655-429A-B0D0-719B2C3C3ADD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21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Power Consumption Trends</a:t>
            </a:r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441325" y="1419225"/>
            <a:ext cx="8596313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Dyn power  </a:t>
            </a:r>
            <a:r>
              <a:rPr lang="en-US" altLang="en-US" sz="2400">
                <a:latin typeface="Symbol" panose="05050102010706020507" pitchFamily="18" charset="2"/>
              </a:rPr>
              <a:t>a </a:t>
            </a:r>
            <a:r>
              <a:rPr lang="en-US" altLang="en-US" sz="2400"/>
              <a:t> activity x capacitance x voltage</a:t>
            </a:r>
            <a:r>
              <a:rPr lang="en-US" altLang="en-US" sz="2400" baseline="30000"/>
              <a:t>2</a:t>
            </a:r>
            <a:r>
              <a:rPr lang="en-US" altLang="en-US" sz="2400"/>
              <a:t> x frequency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Voltage and frequency are somewhat constant now,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while capacitance per transistor is decreasing and number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of transistors (activity) is increasing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Leakage power is also rising (function of #trans and voltage)</a:t>
            </a:r>
          </a:p>
        </p:txBody>
      </p:sp>
      <p:pic>
        <p:nvPicPr>
          <p:cNvPr id="41990" name="Picture 6" descr="f01-16-9780124077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64025"/>
            <a:ext cx="626745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7186613" y="6499225"/>
            <a:ext cx="1724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Source: H&amp;P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298D6-C57F-4505-9E7E-02D663258596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303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Why Computer Organization</a:t>
            </a:r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84582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You must take it … it is in the curriculum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Understanding how is this piece of metal and sand doing all the magic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Understanding what affects the performance of your software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233C6-DFA3-4CAD-9459-B3D6859243A2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8031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Must a Programmer Care About Hardware?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8212138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Must know how to reason about program performance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and energy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Memory management: if we understand how/where data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is placed, we can help ensure that relevant data is nearby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Thread management: if we understand how threads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 interact, we can write smarter multi-threaded programs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/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  </a:t>
            </a:r>
            <a:r>
              <a:rPr lang="en-US" altLang="en-US" sz="2400">
                <a:sym typeface="Wingdings" panose="05000000000000000000" pitchFamily="2" charset="2"/>
              </a:rPr>
              <a:t> Why do we care about multi-threaded programs?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A34BB-FB3F-41CC-8BC2-FEE7600D6769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7795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Example</a:t>
            </a:r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6764338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400"/>
              <a:t>200x speedup for matrix vector multiplication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Data level parallelism: 3.8x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Loop unrolling and out-of-order execution: 2.3x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Cache blocking: 2.5x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Thread level parallelism: 14x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E2A10-D9C9-4EF7-B604-07051F5FF1DD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159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Key Topics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3813175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 Moore’s Law, power wall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 Use of abstractions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 Assembly language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 Computer arithmetic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 Pipelining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 Using predictions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 Memory hierarchies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 Reliability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0F865-74B0-489C-AB98-9B2C70236BD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Logistics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6888163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See class web-page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     </a:t>
            </a:r>
            <a:r>
              <a:rPr lang="en-US" altLang="en-US" sz="2400">
                <a:solidFill>
                  <a:schemeClr val="accent2"/>
                </a:solidFill>
              </a:rPr>
              <a:t>http://www.ii.ist.i.Kyoto-u.ac.jp/~yasser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>
              <a:solidFill>
                <a:schemeClr val="accent2"/>
              </a:solidFill>
            </a:endParaRP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A mailing list will be created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TAs: TBA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 Office hours: Tuesday 12:00~2:00PM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Textbook: Computer Organization and Design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                – HW/SW Interface,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 		Patterson and Hennessy, 5</a:t>
            </a:r>
            <a:r>
              <a:rPr lang="en-US" altLang="en-US" sz="2400" baseline="30000"/>
              <a:t>th</a:t>
            </a:r>
            <a:r>
              <a:rPr lang="en-US" altLang="en-US" sz="2400"/>
              <a:t>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DC62D-0954-425E-8188-E1FBD418ACDB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90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Course Organization</a:t>
            </a: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8148638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15% midterm, 70% final, 10% assignments, 15% quizzes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Assignment grading is done by the TA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Co-operation policy: you may discuss – you may not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 see someone else’s written material when writing your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 solution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56A48-E6CC-421A-A0B6-A1E6C3AC7F30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5116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Contents to be Covered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6707188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Computer Abstraction and Technology : Ch 1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Instructions: Language of Computers : Ch 2 (!)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Arithmetic for Computers : Ch 3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The Processor: Ch 4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Memory Hierarchy: Ch 5 (may be)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43403</TotalTime>
  <Words>998</Words>
  <Application>Microsoft Office PowerPoint</Application>
  <PresentationFormat>On-screen Show (4:3)</PresentationFormat>
  <Paragraphs>225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 Light</vt:lpstr>
      <vt:lpstr>Calibri</vt:lpstr>
      <vt:lpstr>Times New Roman</vt:lpstr>
      <vt:lpstr>Wingdings</vt:lpstr>
      <vt:lpstr>Symbol</vt:lpstr>
      <vt:lpstr>Office Theme</vt:lpstr>
      <vt:lpstr>Computer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Balasubramonian</dc:creator>
  <cp:lastModifiedBy>Yasser Mohammad</cp:lastModifiedBy>
  <cp:revision>244</cp:revision>
  <dcterms:created xsi:type="dcterms:W3CDTF">2002-09-20T18:19:18Z</dcterms:created>
  <dcterms:modified xsi:type="dcterms:W3CDTF">2015-10-10T20:27:07Z</dcterms:modified>
</cp:coreProperties>
</file>