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3" r:id="rId2"/>
    <p:sldId id="513" r:id="rId3"/>
    <p:sldId id="532" r:id="rId4"/>
    <p:sldId id="514" r:id="rId5"/>
    <p:sldId id="515" r:id="rId6"/>
    <p:sldId id="533" r:id="rId7"/>
    <p:sldId id="534" r:id="rId8"/>
    <p:sldId id="516" r:id="rId9"/>
    <p:sldId id="517" r:id="rId10"/>
    <p:sldId id="518" r:id="rId11"/>
    <p:sldId id="519" r:id="rId12"/>
    <p:sldId id="520" r:id="rId13"/>
    <p:sldId id="536" r:id="rId14"/>
    <p:sldId id="521" r:id="rId15"/>
    <p:sldId id="535" r:id="rId16"/>
    <p:sldId id="537" r:id="rId17"/>
    <p:sldId id="523" r:id="rId18"/>
    <p:sldId id="524" r:id="rId19"/>
    <p:sldId id="525" r:id="rId20"/>
    <p:sldId id="538" r:id="rId21"/>
    <p:sldId id="526" r:id="rId22"/>
    <p:sldId id="539" r:id="rId23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FF9900"/>
    <a:srgbClr val="FFFF00"/>
    <a:srgbClr val="66CCFF"/>
    <a:srgbClr val="0099FF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82" d="100"/>
          <a:sy n="82" d="100"/>
        </p:scale>
        <p:origin x="9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2E3E183-2AB2-4E59-AAB0-346E700ED7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500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0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20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82B536-8D00-4FD6-BDA5-8FCCA65FB4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220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B4CA15-5E9E-4BC0-9E00-A500D8D6CE89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6023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227959-A4FB-48EA-8877-90AC6C8B3D7E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3860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E6F1F0-60BE-447D-92DA-46113D58E9FC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0392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85EEB4-F269-42F8-A4AA-12B60960CCDC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5949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681B60-191F-4E2A-A521-894061062115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2485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58A0D7-2D9E-4F01-A2E7-ABF9142A28CA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2533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DDE35F-9C85-4680-BB20-B713FF7B8C3D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7174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EAFE2-AB23-4F82-B085-BF14510E75D2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9991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33429-CC8F-48FA-BD05-C81FFC0B4E4E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1588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DF47E-FF4A-48C9-8E00-24A0803C78F3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7114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451FC5-22BF-4280-BF45-0137C853FE55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407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C0DBE2-53FC-43D6-96EB-91FE6BD7D68F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2774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0423B-8C7E-43C8-B85F-60214BCD9DB5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5304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1CA3A9-84BB-4531-9132-7515F81EFBB6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5285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C4A6BE-EA93-4631-B371-143AD40DBE63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610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AC7BB1-E525-4C19-BC6A-978E18CD3742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334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B5D5AB-52F3-4696-9DC0-0F3F14301E33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244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F42645-3F75-492A-9D8F-62A3DD284528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022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E0DEF6-F3A9-4495-AD48-A0B216F12EB8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1582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A18D6A-8E99-4B82-BC44-AC5F2D4B4D24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0002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B835CC-810A-4044-9E6A-68CF05B1AA8D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801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2E757E-BF39-4162-9B9B-CDAF071A2482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504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B600F-56FD-4244-8143-9DD6AA71D6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02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BB06E-FF7F-4940-9A95-71DC84FF88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25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49DC9-86C6-4BF1-BC6E-06689D303A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02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2CD1E-84D9-48C2-A2AD-740959B810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52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221A4-78CC-462E-BF03-EF1734EB0F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7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07E1A-AB03-4C76-8148-AE8CA162DA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95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DEF7A-B6D3-4031-932C-B4662BF8FE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09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9786F-DC17-4C25-B644-47D0B192EB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73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19127-21C0-4926-BDC3-FBA19FC16C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66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A2B39-BE85-45FC-9D18-7AE2C8CB1E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9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797F0-BB38-43AE-A7DB-E98B369B1D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11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0E218393-5CE1-4F12-B70D-8CE97420D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BFB6C-E72E-4504-902E-4FC5978697FD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80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Lecture 3: MIPS Instruction Set</a:t>
            </a:r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32670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Today’s topic: 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sz="24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" panose="020B0604020202020204" pitchFamily="34" charset="0"/>
              </a:rPr>
              <a:t> MIPS instructions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0AF83B-5055-4B49-A247-C69557B62C83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54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Memory Operands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8356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Values must be fetched from memory before (add and sub)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instructions can operate on them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Load word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lw  $t0, memory-address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Store word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sw  $t0, memory-address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How is memory-address determined?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4724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Register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629400" y="2438400"/>
            <a:ext cx="1371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5867400" y="2971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724400" y="4267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Register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629400" y="3962400"/>
            <a:ext cx="1371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>
            <a:off x="5791200" y="4495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24090-8CDE-4234-897D-2758C141191F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25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Memory Address</a:t>
            </a:r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81851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The compiler organizes data in memory… it knows the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location of every variable (saved in a table)… it can fill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in the appropriate mem-address for load-store instructions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int  a, b, c, d[10]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1447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1524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1600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1676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1752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1828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1905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1981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2057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2133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2209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2286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2362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2438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2514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2590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2667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2743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2819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2895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2971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48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124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200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276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3352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3429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3505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3581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3657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3733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3810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3886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3962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4038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4114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4191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4267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4343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4419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495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572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4648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724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800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4876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4953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5029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5105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5181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5257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5334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5410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5486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5562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5638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5715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5791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40" name="Rectangle 63"/>
          <p:cNvSpPr>
            <a:spLocks noChangeArrowheads="1"/>
          </p:cNvSpPr>
          <p:nvPr/>
        </p:nvSpPr>
        <p:spPr bwMode="auto">
          <a:xfrm>
            <a:off x="5867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41" name="Rectangle 64"/>
          <p:cNvSpPr>
            <a:spLocks noChangeArrowheads="1"/>
          </p:cNvSpPr>
          <p:nvPr/>
        </p:nvSpPr>
        <p:spPr bwMode="auto">
          <a:xfrm>
            <a:off x="5943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42" name="Rectangle 65"/>
          <p:cNvSpPr>
            <a:spLocks noChangeArrowheads="1"/>
          </p:cNvSpPr>
          <p:nvPr/>
        </p:nvSpPr>
        <p:spPr bwMode="auto">
          <a:xfrm>
            <a:off x="6019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43" name="Rectangle 66"/>
          <p:cNvSpPr>
            <a:spLocks noChangeArrowheads="1"/>
          </p:cNvSpPr>
          <p:nvPr/>
        </p:nvSpPr>
        <p:spPr bwMode="auto">
          <a:xfrm>
            <a:off x="6096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44" name="Rectangle 67"/>
          <p:cNvSpPr>
            <a:spLocks noChangeArrowheads="1"/>
          </p:cNvSpPr>
          <p:nvPr/>
        </p:nvSpPr>
        <p:spPr bwMode="auto">
          <a:xfrm>
            <a:off x="6172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45" name="Rectangle 68"/>
          <p:cNvSpPr>
            <a:spLocks noChangeArrowheads="1"/>
          </p:cNvSpPr>
          <p:nvPr/>
        </p:nvSpPr>
        <p:spPr bwMode="auto">
          <a:xfrm>
            <a:off x="6248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46" name="Rectangle 69"/>
          <p:cNvSpPr>
            <a:spLocks noChangeArrowheads="1"/>
          </p:cNvSpPr>
          <p:nvPr/>
        </p:nvSpPr>
        <p:spPr bwMode="auto">
          <a:xfrm>
            <a:off x="6324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47" name="Rectangle 70"/>
          <p:cNvSpPr>
            <a:spLocks noChangeArrowheads="1"/>
          </p:cNvSpPr>
          <p:nvPr/>
        </p:nvSpPr>
        <p:spPr bwMode="auto">
          <a:xfrm>
            <a:off x="6400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48" name="Rectangle 71"/>
          <p:cNvSpPr>
            <a:spLocks noChangeArrowheads="1"/>
          </p:cNvSpPr>
          <p:nvPr/>
        </p:nvSpPr>
        <p:spPr bwMode="auto">
          <a:xfrm>
            <a:off x="6477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49" name="Rectangle 72"/>
          <p:cNvSpPr>
            <a:spLocks noChangeArrowheads="1"/>
          </p:cNvSpPr>
          <p:nvPr/>
        </p:nvSpPr>
        <p:spPr bwMode="auto">
          <a:xfrm>
            <a:off x="6553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50" name="Rectangle 73"/>
          <p:cNvSpPr>
            <a:spLocks noChangeArrowheads="1"/>
          </p:cNvSpPr>
          <p:nvPr/>
        </p:nvSpPr>
        <p:spPr bwMode="auto">
          <a:xfrm>
            <a:off x="6629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51" name="Rectangle 74"/>
          <p:cNvSpPr>
            <a:spLocks noChangeArrowheads="1"/>
          </p:cNvSpPr>
          <p:nvPr/>
        </p:nvSpPr>
        <p:spPr bwMode="auto">
          <a:xfrm>
            <a:off x="6705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52" name="Rectangle 75"/>
          <p:cNvSpPr>
            <a:spLocks noChangeArrowheads="1"/>
          </p:cNvSpPr>
          <p:nvPr/>
        </p:nvSpPr>
        <p:spPr bwMode="auto">
          <a:xfrm>
            <a:off x="6781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53" name="Rectangle 76"/>
          <p:cNvSpPr>
            <a:spLocks noChangeArrowheads="1"/>
          </p:cNvSpPr>
          <p:nvPr/>
        </p:nvSpPr>
        <p:spPr bwMode="auto">
          <a:xfrm>
            <a:off x="6858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54" name="Rectangle 77"/>
          <p:cNvSpPr>
            <a:spLocks noChangeArrowheads="1"/>
          </p:cNvSpPr>
          <p:nvPr/>
        </p:nvSpPr>
        <p:spPr bwMode="auto">
          <a:xfrm>
            <a:off x="6934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55" name="Rectangle 78"/>
          <p:cNvSpPr>
            <a:spLocks noChangeArrowheads="1"/>
          </p:cNvSpPr>
          <p:nvPr/>
        </p:nvSpPr>
        <p:spPr bwMode="auto">
          <a:xfrm>
            <a:off x="7010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56" name="Rectangle 79"/>
          <p:cNvSpPr>
            <a:spLocks noChangeArrowheads="1"/>
          </p:cNvSpPr>
          <p:nvPr/>
        </p:nvSpPr>
        <p:spPr bwMode="auto">
          <a:xfrm>
            <a:off x="7086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57" name="Rectangle 80"/>
          <p:cNvSpPr>
            <a:spLocks noChangeArrowheads="1"/>
          </p:cNvSpPr>
          <p:nvPr/>
        </p:nvSpPr>
        <p:spPr bwMode="auto">
          <a:xfrm>
            <a:off x="7162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58" name="Rectangle 81"/>
          <p:cNvSpPr>
            <a:spLocks noChangeArrowheads="1"/>
          </p:cNvSpPr>
          <p:nvPr/>
        </p:nvSpPr>
        <p:spPr bwMode="auto">
          <a:xfrm>
            <a:off x="7239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59" name="Rectangle 82"/>
          <p:cNvSpPr>
            <a:spLocks noChangeArrowheads="1"/>
          </p:cNvSpPr>
          <p:nvPr/>
        </p:nvSpPr>
        <p:spPr bwMode="auto">
          <a:xfrm>
            <a:off x="7315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60" name="Rectangle 83"/>
          <p:cNvSpPr>
            <a:spLocks noChangeArrowheads="1"/>
          </p:cNvSpPr>
          <p:nvPr/>
        </p:nvSpPr>
        <p:spPr bwMode="auto">
          <a:xfrm>
            <a:off x="7391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61" name="Rectangle 84"/>
          <p:cNvSpPr>
            <a:spLocks noChangeArrowheads="1"/>
          </p:cNvSpPr>
          <p:nvPr/>
        </p:nvSpPr>
        <p:spPr bwMode="auto">
          <a:xfrm>
            <a:off x="7467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62" name="Rectangle 85"/>
          <p:cNvSpPr>
            <a:spLocks noChangeArrowheads="1"/>
          </p:cNvSpPr>
          <p:nvPr/>
        </p:nvSpPr>
        <p:spPr bwMode="auto">
          <a:xfrm>
            <a:off x="7543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63" name="Rectangle 86"/>
          <p:cNvSpPr>
            <a:spLocks noChangeArrowheads="1"/>
          </p:cNvSpPr>
          <p:nvPr/>
        </p:nvSpPr>
        <p:spPr bwMode="auto">
          <a:xfrm>
            <a:off x="7620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64" name="Rectangle 87"/>
          <p:cNvSpPr>
            <a:spLocks noChangeArrowheads="1"/>
          </p:cNvSpPr>
          <p:nvPr/>
        </p:nvSpPr>
        <p:spPr bwMode="auto">
          <a:xfrm>
            <a:off x="7696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65" name="Rectangle 88"/>
          <p:cNvSpPr>
            <a:spLocks noChangeArrowheads="1"/>
          </p:cNvSpPr>
          <p:nvPr/>
        </p:nvSpPr>
        <p:spPr bwMode="auto">
          <a:xfrm>
            <a:off x="7772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66" name="Rectangle 89"/>
          <p:cNvSpPr>
            <a:spLocks noChangeArrowheads="1"/>
          </p:cNvSpPr>
          <p:nvPr/>
        </p:nvSpPr>
        <p:spPr bwMode="auto">
          <a:xfrm>
            <a:off x="7848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67" name="Rectangle 90"/>
          <p:cNvSpPr>
            <a:spLocks noChangeArrowheads="1"/>
          </p:cNvSpPr>
          <p:nvPr/>
        </p:nvSpPr>
        <p:spPr bwMode="auto">
          <a:xfrm>
            <a:off x="7924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68" name="Rectangle 91"/>
          <p:cNvSpPr>
            <a:spLocks noChangeArrowheads="1"/>
          </p:cNvSpPr>
          <p:nvPr/>
        </p:nvSpPr>
        <p:spPr bwMode="auto">
          <a:xfrm>
            <a:off x="8001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69" name="Rectangle 92"/>
          <p:cNvSpPr>
            <a:spLocks noChangeArrowheads="1"/>
          </p:cNvSpPr>
          <p:nvPr/>
        </p:nvSpPr>
        <p:spPr bwMode="auto">
          <a:xfrm>
            <a:off x="8077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70" name="Rectangle 93"/>
          <p:cNvSpPr>
            <a:spLocks noChangeArrowheads="1"/>
          </p:cNvSpPr>
          <p:nvPr/>
        </p:nvSpPr>
        <p:spPr bwMode="auto">
          <a:xfrm>
            <a:off x="8153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71" name="Rectangle 94"/>
          <p:cNvSpPr>
            <a:spLocks noChangeArrowheads="1"/>
          </p:cNvSpPr>
          <p:nvPr/>
        </p:nvSpPr>
        <p:spPr bwMode="auto">
          <a:xfrm>
            <a:off x="8229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72" name="Rectangle 95"/>
          <p:cNvSpPr>
            <a:spLocks noChangeArrowheads="1"/>
          </p:cNvSpPr>
          <p:nvPr/>
        </p:nvSpPr>
        <p:spPr bwMode="auto">
          <a:xfrm>
            <a:off x="8305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73" name="Rectangle 96"/>
          <p:cNvSpPr>
            <a:spLocks noChangeArrowheads="1"/>
          </p:cNvSpPr>
          <p:nvPr/>
        </p:nvSpPr>
        <p:spPr bwMode="auto">
          <a:xfrm>
            <a:off x="8382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74" name="Rectangle 97"/>
          <p:cNvSpPr>
            <a:spLocks noChangeArrowheads="1"/>
          </p:cNvSpPr>
          <p:nvPr/>
        </p:nvSpPr>
        <p:spPr bwMode="auto">
          <a:xfrm>
            <a:off x="8458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75" name="Rectangle 98"/>
          <p:cNvSpPr>
            <a:spLocks noChangeArrowheads="1"/>
          </p:cNvSpPr>
          <p:nvPr/>
        </p:nvSpPr>
        <p:spPr bwMode="auto">
          <a:xfrm>
            <a:off x="8534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76" name="Rectangle 99"/>
          <p:cNvSpPr>
            <a:spLocks noChangeArrowheads="1"/>
          </p:cNvSpPr>
          <p:nvPr/>
        </p:nvSpPr>
        <p:spPr bwMode="auto">
          <a:xfrm>
            <a:off x="8610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77" name="Rectangle 100"/>
          <p:cNvSpPr>
            <a:spLocks noChangeArrowheads="1"/>
          </p:cNvSpPr>
          <p:nvPr/>
        </p:nvSpPr>
        <p:spPr bwMode="auto">
          <a:xfrm>
            <a:off x="8686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4678" name="Text Box 101"/>
          <p:cNvSpPr txBox="1">
            <a:spLocks noChangeArrowheads="1"/>
          </p:cNvSpPr>
          <p:nvPr/>
        </p:nvSpPr>
        <p:spPr bwMode="auto">
          <a:xfrm>
            <a:off x="381000" y="4800600"/>
            <a:ext cx="1100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24679" name="Line 102"/>
          <p:cNvSpPr>
            <a:spLocks noChangeShapeType="1"/>
          </p:cNvSpPr>
          <p:nvPr/>
        </p:nvSpPr>
        <p:spPr bwMode="auto">
          <a:xfrm flipH="1">
            <a:off x="1447800" y="37338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0" name="Line 103"/>
          <p:cNvSpPr>
            <a:spLocks noChangeShapeType="1"/>
          </p:cNvSpPr>
          <p:nvPr/>
        </p:nvSpPr>
        <p:spPr bwMode="auto">
          <a:xfrm flipH="1">
            <a:off x="1752600" y="37338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1" name="Line 104"/>
          <p:cNvSpPr>
            <a:spLocks noChangeShapeType="1"/>
          </p:cNvSpPr>
          <p:nvPr/>
        </p:nvSpPr>
        <p:spPr bwMode="auto">
          <a:xfrm flipH="1">
            <a:off x="2057400" y="37338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2" name="Line 105"/>
          <p:cNvSpPr>
            <a:spLocks noChangeShapeType="1"/>
          </p:cNvSpPr>
          <p:nvPr/>
        </p:nvSpPr>
        <p:spPr bwMode="auto">
          <a:xfrm flipH="1">
            <a:off x="2362200" y="38100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3" name="Line 106"/>
          <p:cNvSpPr>
            <a:spLocks noChangeShapeType="1"/>
          </p:cNvSpPr>
          <p:nvPr/>
        </p:nvSpPr>
        <p:spPr bwMode="auto">
          <a:xfrm flipH="1">
            <a:off x="2667000" y="38100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4" name="Line 107"/>
          <p:cNvSpPr>
            <a:spLocks noChangeShapeType="1"/>
          </p:cNvSpPr>
          <p:nvPr/>
        </p:nvSpPr>
        <p:spPr bwMode="auto">
          <a:xfrm flipH="1">
            <a:off x="2971800" y="3810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5" name="Line 108"/>
          <p:cNvSpPr>
            <a:spLocks noChangeShapeType="1"/>
          </p:cNvSpPr>
          <p:nvPr/>
        </p:nvSpPr>
        <p:spPr bwMode="auto">
          <a:xfrm>
            <a:off x="3124200" y="38100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6" name="Text Box 109"/>
          <p:cNvSpPr txBox="1">
            <a:spLocks noChangeArrowheads="1"/>
          </p:cNvSpPr>
          <p:nvPr/>
        </p:nvSpPr>
        <p:spPr bwMode="auto">
          <a:xfrm>
            <a:off x="3260725" y="37766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24687" name="Line 110"/>
          <p:cNvSpPr>
            <a:spLocks noChangeShapeType="1"/>
          </p:cNvSpPr>
          <p:nvPr/>
        </p:nvSpPr>
        <p:spPr bwMode="auto">
          <a:xfrm flipV="1">
            <a:off x="1447800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8" name="Text Box 112"/>
          <p:cNvSpPr txBox="1">
            <a:spLocks noChangeArrowheads="1"/>
          </p:cNvSpPr>
          <p:nvPr/>
        </p:nvSpPr>
        <p:spPr bwMode="auto">
          <a:xfrm>
            <a:off x="1219200" y="5715000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Base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6DADC-4E8D-478C-92ED-EECA1BAA922F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971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Immediate Operands</a:t>
            </a:r>
          </a:p>
        </p:txBody>
      </p:sp>
      <p:sp>
        <p:nvSpPr>
          <p:cNvPr id="26628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396288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An instruction may require a constant as input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An immediate instruction uses a constant number as one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of the inputs (instead of a register operand)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addi   $s0, $zero, 1000   # the program has base address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                          #  1000 and this is saved in $s0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                          # $zero is a register that always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                          # equals zero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addi   $s1, $s0, 0          # this is the address of variable a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addi   $s2, $s0, 4          # this is the address of variable b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addi   $s3, $s0, 8          # this is the address of variable c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addi   $s4, $s0, 12        # this is the address of variable d[0]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7A30B-2165-4F87-B9D7-70ACBAFBDE72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03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Memory Instruction Format</a:t>
            </a:r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35818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The format of a load instruction: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destination register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     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source address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    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lw    $t0,   8($t3)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</a:t>
            </a: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any register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</a:t>
            </a:r>
            <a:r>
              <a:rPr lang="en-US" altLang="en-US" sz="2400">
                <a:solidFill>
                  <a:schemeClr val="accent1"/>
                </a:solidFill>
                <a:latin typeface="Arial" panose="020B0604020202020204" pitchFamily="34" charset="0"/>
              </a:rPr>
              <a:t>a constant that is added to the register in brackets</a:t>
            </a:r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 flipH="1">
            <a:off x="2209800" y="2590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H="1">
            <a:off x="2971800" y="2895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 flipV="1">
            <a:off x="1905000" y="3657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V="1">
            <a:off x="19050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 flipH="1" flipV="1">
            <a:off x="2743200" y="3581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C8B85-6354-495B-8C68-49AE3C02F938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3702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Convert to assembly: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 code:     d[3]  = d[2] + 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8EB44-736A-46B6-B111-E43FDFD0E535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32772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78089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Convert to assembly: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 code:     d[3]  = d[2] + a;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Assembly:  # addi instructions as before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  lw      $t0, 8($s4)     #  d[2] is brought into $t0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  lw      $t1, 0($s1)     #   a  is brought into $t1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  add   $t0, $t0, $t1    #  the sum is in $t0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  sw     $t0, 12($s4)   #  $t0 is stored into d[3]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Assembly version of the code continues to expand!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54384-006F-4ADF-BAD3-CEA649D89F09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806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Numeric Representations</a:t>
            </a:r>
          </a:p>
        </p:txBody>
      </p:sp>
      <p:sp>
        <p:nvSpPr>
          <p:cNvPr id="3482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5614988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Decimal        35</a:t>
            </a:r>
            <a:r>
              <a:rPr lang="en-US" altLang="en-US" sz="2400" baseline="-25000">
                <a:latin typeface="Arial" panose="020B0604020202020204" pitchFamily="34" charset="0"/>
              </a:rPr>
              <a:t>10</a:t>
            </a: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Binary          00100011</a:t>
            </a:r>
            <a:r>
              <a:rPr lang="en-US" altLang="en-US" sz="2400" baseline="-25000">
                <a:latin typeface="Arial" panose="020B0604020202020204" pitchFamily="34" charset="0"/>
              </a:rPr>
              <a:t>2</a:t>
            </a: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Hexadecimal (compact representation)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    0x 23    or   23</a:t>
            </a:r>
            <a:r>
              <a:rPr lang="en-US" altLang="en-US" sz="2400" baseline="-25000">
                <a:latin typeface="Arial" panose="020B0604020202020204" pitchFamily="34" charset="0"/>
              </a:rPr>
              <a:t>hex     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 baseline="-25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 baseline="-25000">
                <a:latin typeface="Arial" panose="020B0604020202020204" pitchFamily="34" charset="0"/>
              </a:rPr>
              <a:t>             </a:t>
            </a:r>
            <a:r>
              <a:rPr lang="en-US" altLang="en-US" sz="2400">
                <a:latin typeface="Arial" panose="020B0604020202020204" pitchFamily="34" charset="0"/>
              </a:rPr>
              <a:t>0-15 (decimal)   </a:t>
            </a:r>
            <a:r>
              <a:rPr lang="en-US" altLang="en-US" sz="2400">
                <a:latin typeface="Arial" panose="020B0604020202020204" pitchFamily="34" charset="0"/>
                <a:sym typeface="Wingdings" panose="05000000000000000000" pitchFamily="2" charset="2"/>
              </a:rPr>
              <a:t>   0-9, a-f  (hex)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D6920-8AB2-43D4-8D36-1FC8461B7E74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65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Instruction Formats</a:t>
            </a:r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813435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Instructions are represented as 32-bit numbers (one word),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broken into 6 fields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R-type instruction</a:t>
            </a:r>
            <a:r>
              <a:rPr lang="en-US" altLang="en-US" sz="2400">
                <a:latin typeface="Arial" panose="020B0604020202020204" pitchFamily="34" charset="0"/>
              </a:rPr>
              <a:t>            add     $t0, $s1, $s2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000000     10001    10010    01000    00000    100000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6 bits         5 bits     5 bits     5 bits      5 bits      6 bits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op              rs           rt           rd         shamt     funct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opcode     source    source    dest    shift amt   function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 i="1">
                <a:solidFill>
                  <a:schemeClr val="accent2"/>
                </a:solidFill>
                <a:latin typeface="Arial" panose="020B0604020202020204" pitchFamily="34" charset="0"/>
              </a:rPr>
              <a:t>I-type instruction       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lw    $t0, 32($s3)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  6 bits        5 bits    5 bits         16 bits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opcode         rs          rt            constant</a:t>
            </a:r>
            <a:endParaRPr lang="en-US" altLang="en-US" sz="2400" i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C6842-3F79-4292-B66D-D3918E57C2B3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567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Logical Operations</a:t>
            </a:r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17525" y="1611313"/>
            <a:ext cx="738981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Logical ops          C operators      Java operators         MIPS instr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0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Shift Left                    &lt;&lt;                        &lt;&lt;                         sll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Shift Right                  &gt;&gt;                       &gt;&gt;&gt;                       srl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Bit-by-bit AND             &amp;                         &amp;                     and, andi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Bit-by-bit OR               |                           |                         or, ori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Bit-by-bit NOT            ~                          ~                           nor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AAEB7-44E2-4BCC-9906-F21F7AA24436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679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Control Instructions</a:t>
            </a:r>
          </a:p>
        </p:txBody>
      </p:sp>
      <p:sp>
        <p:nvSpPr>
          <p:cNvPr id="40964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758031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Conditional branch: Jump to instruction L1 if register1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equals register2: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beq    register1,  register2,  L1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Similarly,  bne  and  slt (set-on-less-than)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Unconditional branch: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j     L1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      jr    $s0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1"/>
                </a:solidFill>
                <a:latin typeface="Arial" panose="020B0604020202020204" pitchFamily="34" charset="0"/>
              </a:rPr>
              <a:t>Convert to assembly: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1"/>
                </a:solidFill>
                <a:latin typeface="Arial" panose="020B0604020202020204" pitchFamily="34" charset="0"/>
              </a:rPr>
              <a:t>   if  (i == j)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1"/>
                </a:solidFill>
                <a:latin typeface="Arial" panose="020B0604020202020204" pitchFamily="34" charset="0"/>
              </a:rPr>
              <a:t>       f = g+h;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1"/>
                </a:solidFill>
                <a:latin typeface="Arial" panose="020B0604020202020204" pitchFamily="34" charset="0"/>
              </a:rPr>
              <a:t>   else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1"/>
                </a:solidFill>
                <a:latin typeface="Arial" panose="020B0604020202020204" pitchFamily="34" charset="0"/>
              </a:rPr>
              <a:t>       f = g-h;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43F99C-4133-4A01-8E56-78370C8B646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778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Instruction Set</a:t>
            </a:r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17525" y="1611313"/>
            <a:ext cx="8212138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>
                <a:latin typeface="Arial" panose="020B0604020202020204" pitchFamily="34" charset="0"/>
              </a:rPr>
              <a:t> Understanding the language of the hardware is key to understanding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the hardware/software interface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>
                <a:latin typeface="Arial" panose="020B0604020202020204" pitchFamily="34" charset="0"/>
              </a:rPr>
              <a:t> A program (in say, C) is compiled into an executable that is composed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of machine instructions – this executable must also run on future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machines – for example, each Intel processor reads in the same x86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instructions, but each processor handles instructions differently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>
                <a:latin typeface="Arial" panose="020B0604020202020204" pitchFamily="34" charset="0"/>
              </a:rPr>
              <a:t> Java programs are converted into portable bytecode that is converted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into machine instructions during execution (just-in-time compilation)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>
                <a:latin typeface="Arial" panose="020B0604020202020204" pitchFamily="34" charset="0"/>
              </a:rPr>
              <a:t> What are important design principles when defining the instruction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set architecture (ISA)?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6B682A-C6BA-4132-A4C9-CDBC5C4D03AB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679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Control Instructions</a:t>
            </a:r>
          </a:p>
        </p:txBody>
      </p:sp>
      <p:sp>
        <p:nvSpPr>
          <p:cNvPr id="43012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7580313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Conditional branch: Jump to instruction L1 if register1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equals register2: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beq    register1,  register2,  L1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Similarly,  bne  and  slt (set-on-less-than)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Unconditional branch: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j     L1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      jr    $s0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1"/>
                </a:solidFill>
                <a:latin typeface="Arial" panose="020B0604020202020204" pitchFamily="34" charset="0"/>
              </a:rPr>
              <a:t>Convert to assembly: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1"/>
                </a:solidFill>
                <a:latin typeface="Arial" panose="020B0604020202020204" pitchFamily="34" charset="0"/>
              </a:rPr>
              <a:t>   if  (i == j)                                   bne   $s3, $s4, Else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1"/>
                </a:solidFill>
                <a:latin typeface="Arial" panose="020B0604020202020204" pitchFamily="34" charset="0"/>
              </a:rPr>
              <a:t>       f = g+h;                                 add   $s0, $s1, $s2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1"/>
                </a:solidFill>
                <a:latin typeface="Arial" panose="020B0604020202020204" pitchFamily="34" charset="0"/>
              </a:rPr>
              <a:t>   else                                           j        Exit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1"/>
                </a:solidFill>
                <a:latin typeface="Arial" panose="020B0604020202020204" pitchFamily="34" charset="0"/>
              </a:rPr>
              <a:t>       f = g-h;                       Else:   sub   $s0, $s1, $s2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1"/>
                </a:solidFill>
                <a:latin typeface="Arial" panose="020B0604020202020204" pitchFamily="34" charset="0"/>
              </a:rPr>
              <a:t>                                          Exit: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2AC99-8A7A-485C-B8C2-A9C6C89DA173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435451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Convert to assembly: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while   (save[i] == k)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i += 1;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i and k are in $s3 and $s5 and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base of array save[] is in $s6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0CC663-CE80-44A0-B573-C6D8E5713721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7108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435451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Convert to assembly: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while   (save[i] == k)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i += 1;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i and k are in $s3 and $s5 and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base of array save[] is in $s6</a:t>
            </a: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5181600" y="1905000"/>
            <a:ext cx="3725863" cy="2657475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Loop:  sll      $t1, $s3, 2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           add    $t1, $t1, $s6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           lw      $t0, 0($t1)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           bne    $t0, $s5, Exit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           addi   $s3, $s3, 1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           j         Loop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Exit: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C3B05-AD56-4E3B-8C15-A43447BC79F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778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Instruction Set</a:t>
            </a: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7223125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Important design principles when defining the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instruction set architecture (ISA):</a:t>
            </a:r>
          </a:p>
          <a:p>
            <a:pPr lvl="1" eaLnBrk="1" hangingPunct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" panose="020B0604020202020204" pitchFamily="34" charset="0"/>
              </a:rPr>
              <a:t> keep the hardware simple – the chip must only</a:t>
            </a:r>
          </a:p>
          <a:p>
            <a:pPr lvl="1" eaLnBrk="1" hangingPunct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   implement basic primitives and run fast</a:t>
            </a:r>
          </a:p>
          <a:p>
            <a:pPr lvl="1" eaLnBrk="1" hangingPunct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" panose="020B0604020202020204" pitchFamily="34" charset="0"/>
              </a:rPr>
              <a:t> keep the instructions regular – simplifies the</a:t>
            </a:r>
          </a:p>
          <a:p>
            <a:pPr lvl="1" eaLnBrk="1" hangingPunct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   decoding/scheduling of instructions</a:t>
            </a:r>
          </a:p>
          <a:p>
            <a:pPr lvl="1" eaLnBrk="1" hangingPunct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We will later discuss RISC vs CISC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41217-F2C6-4477-B8E7-B7056DB446D1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652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A Basic MIPS Instruction</a:t>
            </a:r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76803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  code:                                  a = b + c ;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Assembly code: (human-friendly machine instructions)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     add   a, b, c      #  a is the sum of b and c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Machine code: (hardware-friendly machine instructions)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    00000010001100100100000000100000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Translate the following C code into assembly code: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                          a = b + c + d + 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7DC782-DF0B-493A-BAEE-3B3A3EB6831D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84439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C code    a = b + c + d + e;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translates into the following assembly code: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add  a, b, c                    add  a, b, c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add  a, a, d         or        add  f, d, e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add  a, a, e                    add  a, a, f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Instructions are simple: fixed number of operands (unlike C)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A single line of C code is converted into multiple lines of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assembly code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Some sequences are better than others… the second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sequence needs one more (temporary) variable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EED47-538F-45FF-A68A-F25A24019FC4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387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Subtract Example</a:t>
            </a: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84915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C code    f = (g + h) – (i + j);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Assembly code translation with only add and sub instructions: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1C283-12F4-4F84-A459-E665AE7B2C5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387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Subtract Example</a:t>
            </a: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749458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C code    f = (g + h) – (i + j);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translates into the following assembly code: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add  t0, g, h                add  f, g, h  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add  t1,  i, j         or     sub   f, f, i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           sub  f,   t0, t1              sub   f, f, j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Each version may produce a different result because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floating-point operations are not necessarily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associative and commutative… more on this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F73EE-15E9-4FD3-AA71-D98B167099D1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965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Operands</a:t>
            </a:r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834231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In C, each “variable” is a location in memory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In hardware, each memory access is expensive – if 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variable </a:t>
            </a:r>
            <a:r>
              <a:rPr lang="en-US" altLang="en-US" sz="2400" i="1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latin typeface="Arial" panose="020B0604020202020204" pitchFamily="34" charset="0"/>
              </a:rPr>
              <a:t> is accessed repeatedly, it helps to bring the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variable into an on-chip scratchpad and operate on the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scratchpad (registers)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To simplify the instructions, we require that each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instruction (add, sub) only operate on registers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Note: the number of operands (variables) in a C program is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very large; the number of operands in assembly is fixed…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there can be only so many scratchpad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F3E3C-002D-4A96-81D7-F4061E5D749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Registers</a:t>
            </a:r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802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The MIPS ISA has 32 registers (x86 has 8 registers) –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Why not more? Why not less?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Each register is 32-bit wide  (modern 64-bit architectures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have 64-bit wide registers)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A 32-bit entity (4 bytes) is referred to as a word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400">
                <a:latin typeface="Arial" panose="020B0604020202020204" pitchFamily="34" charset="0"/>
              </a:rPr>
              <a:t> To make the code more readable, registers are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partitioned as $s0-$s7 (C/Java variables), $t0-$t9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(temporary variables)…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41996</TotalTime>
  <Words>1543</Words>
  <Application>Microsoft Office PowerPoint</Application>
  <PresentationFormat>On-screen Show (4:3)</PresentationFormat>
  <Paragraphs>293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Balasubramonian</dc:creator>
  <cp:lastModifiedBy>Yasser Mohammad</cp:lastModifiedBy>
  <cp:revision>241</cp:revision>
  <dcterms:created xsi:type="dcterms:W3CDTF">2002-09-20T18:19:18Z</dcterms:created>
  <dcterms:modified xsi:type="dcterms:W3CDTF">2015-10-10T20:31:46Z</dcterms:modified>
</cp:coreProperties>
</file>